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0.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1.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2.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3.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drawings/drawing1.xml" ContentType="application/vnd.openxmlformats-officedocument.drawingml.chartshapes+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29.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30.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drawings/drawing2.xml" ContentType="application/vnd.openxmlformats-officedocument.drawingml.chartshapes+xml"/>
  <Override PartName="/ppt/notesSlides/notesSlide31.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3"/>
  </p:notesMasterIdLst>
  <p:sldIdLst>
    <p:sldId id="756" r:id="rId5"/>
    <p:sldId id="592" r:id="rId6"/>
    <p:sldId id="566" r:id="rId7"/>
    <p:sldId id="1096" r:id="rId8"/>
    <p:sldId id="1082" r:id="rId9"/>
    <p:sldId id="1083" r:id="rId10"/>
    <p:sldId id="1100" r:id="rId11"/>
    <p:sldId id="1142" r:id="rId12"/>
    <p:sldId id="1097" r:id="rId13"/>
    <p:sldId id="1107" r:id="rId14"/>
    <p:sldId id="1098" r:id="rId15"/>
    <p:sldId id="1099" r:id="rId16"/>
    <p:sldId id="1104" r:id="rId17"/>
    <p:sldId id="757" r:id="rId18"/>
    <p:sldId id="1144" r:id="rId19"/>
    <p:sldId id="806" r:id="rId20"/>
    <p:sldId id="1000" r:id="rId21"/>
    <p:sldId id="1028" r:id="rId22"/>
    <p:sldId id="987" r:id="rId23"/>
    <p:sldId id="1122" r:id="rId24"/>
    <p:sldId id="1123" r:id="rId25"/>
    <p:sldId id="979" r:id="rId26"/>
    <p:sldId id="1124" r:id="rId27"/>
    <p:sldId id="1020" r:id="rId28"/>
    <p:sldId id="1125" r:id="rId29"/>
    <p:sldId id="1126" r:id="rId30"/>
    <p:sldId id="1145" r:id="rId31"/>
    <p:sldId id="1094" r:id="rId32"/>
    <p:sldId id="1127" r:id="rId33"/>
    <p:sldId id="1111" r:id="rId34"/>
    <p:sldId id="1033" r:id="rId35"/>
    <p:sldId id="967" r:id="rId36"/>
    <p:sldId id="1128" r:id="rId37"/>
    <p:sldId id="1119" r:id="rId38"/>
    <p:sldId id="1057" r:id="rId39"/>
    <p:sldId id="1059" r:id="rId40"/>
    <p:sldId id="1139" r:id="rId41"/>
    <p:sldId id="1095" r:id="rId42"/>
    <p:sldId id="1129" r:id="rId43"/>
    <p:sldId id="1120" r:id="rId44"/>
    <p:sldId id="1140" r:id="rId45"/>
    <p:sldId id="1141" r:id="rId46"/>
    <p:sldId id="1143" r:id="rId47"/>
    <p:sldId id="980" r:id="rId48"/>
    <p:sldId id="1138" r:id="rId49"/>
    <p:sldId id="1135" r:id="rId50"/>
    <p:sldId id="1081" r:id="rId51"/>
    <p:sldId id="509" r:id="rId5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3AF137-FB16-864B-18D5-FA66A4F8D6A3}" name="Julia TEISSEYRE" initials="JT" userId="S::julia.teisseyre@nomadeis.com::27faa00e-5c52-400d-824b-89fbb586a6fa" providerId="AD"/>
  <p188:author id="{B653D441-10DC-2A85-D528-2CF49C1A06F8}" name="Marine LANET" initials="ML" userId="S::marine.lanet@nomadeis.com::19a598c1-325e-4484-869c-c965b409ac44" providerId="AD"/>
  <p188:author id="{E1D9CF64-976F-E032-22CB-8565791D06BD}" name="Fanny SOHUI" initials="FS" userId="S::fanny.sohui@nomadeis.com::7257375d-a52e-4647-b1e8-aa23f336cc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Utilisateur invité" initials="Ui" lastIdx="1" clrIdx="6">
    <p:extLst>
      <p:ext uri="{19B8F6BF-5375-455C-9EA6-DF929625EA0E}">
        <p15:presenceInfo xmlns:p15="http://schemas.microsoft.com/office/powerpoint/2012/main" userId="S::urn:spo:anon#ace76e200aca9a7dad2c0b933bf10c139d4530b7a1763872b8eafe1c560b42b7::" providerId="AD"/>
      </p:ext>
    </p:extLst>
  </p:cmAuthor>
  <p:cmAuthor id="1" name="Fanny SOHUI" initials="FS" lastIdx="271" clrIdx="0">
    <p:extLst>
      <p:ext uri="{19B8F6BF-5375-455C-9EA6-DF929625EA0E}">
        <p15:presenceInfo xmlns:p15="http://schemas.microsoft.com/office/powerpoint/2012/main" userId="S::fanny.sohui@nomadeis.com::7257375d-a52e-4647-b1e8-aa23f336cc24" providerId="AD"/>
      </p:ext>
    </p:extLst>
  </p:cmAuthor>
  <p:cmAuthor id="8" name="Justine BRIAND" initials="JB" lastIdx="12" clrIdx="7">
    <p:extLst>
      <p:ext uri="{19B8F6BF-5375-455C-9EA6-DF929625EA0E}">
        <p15:presenceInfo xmlns:p15="http://schemas.microsoft.com/office/powerpoint/2012/main" userId="S::justine.briand@nomadeis.com::525b5716-5aa1-4949-bc87-80ec8407cecd" providerId="AD"/>
      </p:ext>
    </p:extLst>
  </p:cmAuthor>
  <p:cmAuthor id="2" name="Julia TEISSEYRE" initials="JT" lastIdx="45" clrIdx="1">
    <p:extLst>
      <p:ext uri="{19B8F6BF-5375-455C-9EA6-DF929625EA0E}">
        <p15:presenceInfo xmlns:p15="http://schemas.microsoft.com/office/powerpoint/2012/main" userId="S::julia.teisseyre@nomadeis.com::27faa00e-5c52-400d-824b-89fbb586a6fa" providerId="AD"/>
      </p:ext>
    </p:extLst>
  </p:cmAuthor>
  <p:cmAuthor id="9" name="Agathe MASSON" initials="AM" lastIdx="61" clrIdx="8">
    <p:extLst>
      <p:ext uri="{19B8F6BF-5375-455C-9EA6-DF929625EA0E}">
        <p15:presenceInfo xmlns:p15="http://schemas.microsoft.com/office/powerpoint/2012/main" userId="S::agathe.masson@nomadeis.com::4247896f-e3a3-49d3-9e44-7419caf625b2" providerId="AD"/>
      </p:ext>
    </p:extLst>
  </p:cmAuthor>
  <p:cmAuthor id="3" name="Lou Dupont de Dinechin" initials="LDdD" lastIdx="7" clrIdx="2">
    <p:extLst>
      <p:ext uri="{19B8F6BF-5375-455C-9EA6-DF929625EA0E}">
        <p15:presenceInfo xmlns:p15="http://schemas.microsoft.com/office/powerpoint/2012/main" userId="S::lou.dupont@nomadeis.com::87c04c6f-10ee-46df-9f80-6a4258024a17" providerId="AD"/>
      </p:ext>
    </p:extLst>
  </p:cmAuthor>
  <p:cmAuthor id="4" name="Marine LANET" initials="ML" lastIdx="101" clrIdx="3">
    <p:extLst>
      <p:ext uri="{19B8F6BF-5375-455C-9EA6-DF929625EA0E}">
        <p15:presenceInfo xmlns:p15="http://schemas.microsoft.com/office/powerpoint/2012/main" userId="S::marine.lanet@nomadeis.com::19a598c1-325e-4484-869c-c965b409ac44" providerId="AD"/>
      </p:ext>
    </p:extLst>
  </p:cmAuthor>
  <p:cmAuthor id="5" name="Arthur AVENAS" initials="AA" lastIdx="6" clrIdx="4">
    <p:extLst>
      <p:ext uri="{19B8F6BF-5375-455C-9EA6-DF929625EA0E}">
        <p15:presenceInfo xmlns:p15="http://schemas.microsoft.com/office/powerpoint/2012/main" userId="S::arthur.avenas@nomadeis.com::c4768129-022d-46b8-a5b6-41d53cad4799" providerId="AD"/>
      </p:ext>
    </p:extLst>
  </p:cmAuthor>
  <p:cmAuthor id="6" name="Bérénice BOURGEOIS" initials="BB" lastIdx="80" clrIdx="5">
    <p:extLst>
      <p:ext uri="{19B8F6BF-5375-455C-9EA6-DF929625EA0E}">
        <p15:presenceInfo xmlns:p15="http://schemas.microsoft.com/office/powerpoint/2012/main" userId="S::berenice.bourgeois@nomadeis.com::9f824439-164a-4dda-b83e-2fc71ad5c8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864"/>
    <a:srgbClr val="223C6C"/>
    <a:srgbClr val="355EA9"/>
    <a:srgbClr val="002060"/>
    <a:srgbClr val="94DCD7"/>
    <a:srgbClr val="3EBFB7"/>
    <a:srgbClr val="25716C"/>
    <a:srgbClr val="A5A5A5"/>
    <a:srgbClr val="FF6600"/>
    <a:srgbClr val="FFBA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00" autoAdjust="0"/>
    <p:restoredTop sz="88746" autoAdjust="0"/>
  </p:normalViewPr>
  <p:slideViewPr>
    <p:cSldViewPr snapToGrid="0">
      <p:cViewPr varScale="1">
        <p:scale>
          <a:sx n="95" d="100"/>
          <a:sy n="95" d="100"/>
        </p:scale>
        <p:origin x="61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192.168.1.4\nomadeis\0.%20MISSIONS\2020\2005%20-%20FTCF%20Observatoire%20TF\4.%20D&#233;roulement%20mission\PHASE%204%20-%20Analyse%20et%20calcul\OESTh_%20Exportation%20Stations%20V2%20_%20201117-ML4_AA.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https://nomadeis-my.sharepoint.com/personal/helene_grele_nomadeis_com/Documents/OESTh/analyse%20eth%20stations/Analyse%20Eth%20v2.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192.168.1.4\espace_travail\24.%20MASSON%20Agathe\OESTh\2021\Analyse%20endettement%20par%20rapport%20&#224;%20investissement.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chartUserShapes" Target="../drawings/drawing1.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Julia\AppData\Local\Microsoft\Windows\INetCache\Content.Outlook\M41JJLOT\OESth%20Questionnaire%20SG_201127%20FANNY.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192.168.1.4\espace_travail\24.%20MASSON%20Agathe\OESTh\2021\Invest%20mode%20de%20gestion.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192.168.1.4\espace_travail\24.%20MASSON%20Agathe\OESTh\2021\210921_Masse%20salariale%20ETP%20DGS.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192.168.1.4\espace_travail\24.%20MASSON%20Agathe\OESTh\2021\Invest%20mode%20de%20gestion.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oleObject" Target="file:///C:\Users\Arthur\Desktop\VTravailAA_OESTh%20-%20&#224;%20copier.xlsx" TargetMode="External"/><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chartUserShapes" Target="../drawings/drawing2.xml"/></Relationships>
</file>

<file path=ppt/charts/_rels/chart42.xml.rels><?xml version="1.0" encoding="UTF-8" standalone="yes"?>
<Relationships xmlns="http://schemas.openxmlformats.org/package/2006/relationships"><Relationship Id="rId3" Type="http://schemas.openxmlformats.org/officeDocument/2006/relationships/oleObject" Target="file:///C:\Users\Arthur\Desktop\VTravailAA_OESTh%20-%20&#224;%20copier.xlsx" TargetMode="External"/><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46.xml"/><Relationship Id="rId1" Type="http://schemas.microsoft.com/office/2011/relationships/chartStyle" Target="style46.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Ventes</c:v>
                </c:pt>
              </c:strCache>
            </c:strRef>
          </c:tx>
          <c:dPt>
            <c:idx val="0"/>
            <c:bubble3D val="0"/>
            <c:spPr>
              <a:solidFill>
                <a:srgbClr val="37CBFF"/>
              </a:solidFill>
              <a:ln w="19050">
                <a:solidFill>
                  <a:schemeClr val="lt1"/>
                </a:solidFill>
              </a:ln>
              <a:effectLst/>
            </c:spPr>
            <c:extLst>
              <c:ext xmlns:c16="http://schemas.microsoft.com/office/drawing/2014/chart" uri="{C3380CC4-5D6E-409C-BE32-E72D297353CC}">
                <c16:uniqueId val="{00000001-63CC-4454-9725-DF2374393D31}"/>
              </c:ext>
            </c:extLst>
          </c:dPt>
          <c:dPt>
            <c:idx val="1"/>
            <c:bubble3D val="0"/>
            <c:spPr>
              <a:solidFill>
                <a:srgbClr val="009ED6"/>
              </a:solidFill>
              <a:ln w="19050">
                <a:solidFill>
                  <a:schemeClr val="lt1"/>
                </a:solidFill>
              </a:ln>
              <a:effectLst/>
            </c:spPr>
            <c:extLst>
              <c:ext xmlns:c16="http://schemas.microsoft.com/office/drawing/2014/chart" uri="{C3380CC4-5D6E-409C-BE32-E72D297353CC}">
                <c16:uniqueId val="{00000003-63CC-4454-9725-DF2374393D31}"/>
              </c:ext>
            </c:extLst>
          </c:dPt>
          <c:dPt>
            <c:idx val="2"/>
            <c:bubble3D val="0"/>
            <c:spPr>
              <a:solidFill>
                <a:srgbClr val="3FBFB6"/>
              </a:solidFill>
              <a:ln w="19050">
                <a:solidFill>
                  <a:schemeClr val="lt1"/>
                </a:solidFill>
              </a:ln>
              <a:effectLst/>
            </c:spPr>
            <c:extLst>
              <c:ext xmlns:c16="http://schemas.microsoft.com/office/drawing/2014/chart" uri="{C3380CC4-5D6E-409C-BE32-E72D297353CC}">
                <c16:uniqueId val="{00000005-63CC-4454-9725-DF2374393D31}"/>
              </c:ext>
            </c:extLst>
          </c:dPt>
          <c:dPt>
            <c:idx val="3"/>
            <c:bubble3D val="0"/>
            <c:spPr>
              <a:solidFill>
                <a:srgbClr val="2A827C"/>
              </a:solidFill>
              <a:ln w="19050">
                <a:solidFill>
                  <a:schemeClr val="lt1"/>
                </a:solidFill>
              </a:ln>
              <a:effectLst/>
            </c:spPr>
            <c:extLst>
              <c:ext xmlns:c16="http://schemas.microsoft.com/office/drawing/2014/chart" uri="{C3380CC4-5D6E-409C-BE32-E72D297353CC}">
                <c16:uniqueId val="{00000007-63CC-4454-9725-DF2374393D31}"/>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Gadugi" panose="020B0502040204020203" pitchFamily="34" charset="0"/>
                    <a:ea typeface="Gadugi" panose="020B0502040204020203" pitchFamily="34" charset="0"/>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Catégorie B</c:v>
                </c:pt>
                <c:pt idx="1">
                  <c:v>Catégorie I</c:v>
                </c:pt>
                <c:pt idx="2">
                  <c:v>Catégorie C</c:v>
                </c:pt>
                <c:pt idx="3">
                  <c:v>Catégorie R</c:v>
                </c:pt>
              </c:strCache>
            </c:strRef>
          </c:cat>
          <c:val>
            <c:numRef>
              <c:f>Feuil1!$B$2:$B$5</c:f>
              <c:numCache>
                <c:formatCode>0%</c:formatCode>
                <c:ptCount val="4"/>
                <c:pt idx="0">
                  <c:v>0.14000000000000001</c:v>
                </c:pt>
                <c:pt idx="1">
                  <c:v>0.16</c:v>
                </c:pt>
                <c:pt idx="2">
                  <c:v>0.28000000000000003</c:v>
                </c:pt>
                <c:pt idx="3">
                  <c:v>0.42</c:v>
                </c:pt>
              </c:numCache>
            </c:numRef>
          </c:val>
          <c:extLst>
            <c:ext xmlns:c16="http://schemas.microsoft.com/office/drawing/2014/chart" uri="{C3380CC4-5D6E-409C-BE32-E72D297353CC}">
              <c16:uniqueId val="{00000008-63CC-4454-9725-DF2374393D31}"/>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5293908790445099"/>
          <c:y val="0.70505478888724138"/>
          <c:w val="0.31630359682580728"/>
          <c:h val="0.27971886001388357"/>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Ventes</c:v>
                </c:pt>
              </c:strCache>
            </c:strRef>
          </c:tx>
          <c:spPr>
            <a:solidFill>
              <a:srgbClr val="3EBFB7"/>
            </a:solidFill>
          </c:spPr>
          <c:dPt>
            <c:idx val="0"/>
            <c:bubble3D val="0"/>
            <c:spPr>
              <a:solidFill>
                <a:srgbClr val="3EBFB7"/>
              </a:solidFill>
              <a:ln w="19050">
                <a:solidFill>
                  <a:schemeClr val="lt1"/>
                </a:solidFill>
              </a:ln>
              <a:effectLst/>
            </c:spPr>
            <c:extLst>
              <c:ext xmlns:c16="http://schemas.microsoft.com/office/drawing/2014/chart" uri="{C3380CC4-5D6E-409C-BE32-E72D297353CC}">
                <c16:uniqueId val="{00000002-7F50-4C96-93C9-4C6139FEE9F6}"/>
              </c:ext>
            </c:extLst>
          </c:dPt>
          <c:dPt>
            <c:idx val="1"/>
            <c:bubble3D val="0"/>
            <c:spPr>
              <a:solidFill>
                <a:srgbClr val="3EBFB7"/>
              </a:solidFill>
              <a:ln w="19050">
                <a:solidFill>
                  <a:schemeClr val="lt1"/>
                </a:solidFill>
              </a:ln>
              <a:effectLst/>
            </c:spPr>
            <c:extLst>
              <c:ext xmlns:c16="http://schemas.microsoft.com/office/drawing/2014/chart" uri="{C3380CC4-5D6E-409C-BE32-E72D297353CC}">
                <c16:uniqueId val="{00000003-BCF7-44F3-AD23-9EC4BA7C3ED3}"/>
              </c:ext>
            </c:extLst>
          </c:dPt>
          <c:cat>
            <c:strRef>
              <c:f>Feuil1!$A$2:$A$3</c:f>
              <c:strCache>
                <c:ptCount val="2"/>
                <c:pt idx="0">
                  <c:v>Classe INSEE</c:v>
                </c:pt>
                <c:pt idx="1">
                  <c:v>Stations thermales</c:v>
                </c:pt>
              </c:strCache>
            </c:strRef>
          </c:cat>
          <c:val>
            <c:numRef>
              <c:f>Feuil1!$B$2:$B$3</c:f>
              <c:numCache>
                <c:formatCode>General</c:formatCode>
                <c:ptCount val="2"/>
                <c:pt idx="0">
                  <c:v>1</c:v>
                </c:pt>
                <c:pt idx="1">
                  <c:v>0</c:v>
                </c:pt>
              </c:numCache>
            </c:numRef>
          </c:val>
          <c:extLst>
            <c:ext xmlns:c16="http://schemas.microsoft.com/office/drawing/2014/chart" uri="{C3380CC4-5D6E-409C-BE32-E72D297353CC}">
              <c16:uniqueId val="{00000000-7F50-4C96-93C9-4C6139FEE9F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Ventes</c:v>
                </c:pt>
              </c:strCache>
            </c:strRef>
          </c:tx>
          <c:spPr>
            <a:solidFill>
              <a:srgbClr val="3EBFB7"/>
            </a:solidFill>
          </c:spPr>
          <c:dPt>
            <c:idx val="0"/>
            <c:bubble3D val="0"/>
            <c:spPr>
              <a:solidFill>
                <a:srgbClr val="3EBFB7"/>
              </a:solidFill>
              <a:ln w="19050">
                <a:solidFill>
                  <a:schemeClr val="lt1"/>
                </a:solidFill>
              </a:ln>
              <a:effectLst/>
            </c:spPr>
            <c:extLst>
              <c:ext xmlns:c16="http://schemas.microsoft.com/office/drawing/2014/chart" uri="{C3380CC4-5D6E-409C-BE32-E72D297353CC}">
                <c16:uniqueId val="{00000001-7518-4255-8D89-D8753509AF5F}"/>
              </c:ext>
            </c:extLst>
          </c:dPt>
          <c:dPt>
            <c:idx val="1"/>
            <c:bubble3D val="0"/>
            <c:spPr>
              <a:pattFill prst="dkUpDiag">
                <a:fgClr>
                  <a:srgbClr val="3EBFB7"/>
                </a:fgClr>
                <a:bgClr>
                  <a:schemeClr val="bg1"/>
                </a:bgClr>
              </a:pattFill>
              <a:ln w="19050">
                <a:solidFill>
                  <a:schemeClr val="lt1"/>
                </a:solidFill>
              </a:ln>
              <a:effectLst/>
            </c:spPr>
            <c:extLst>
              <c:ext xmlns:c16="http://schemas.microsoft.com/office/drawing/2014/chart" uri="{C3380CC4-5D6E-409C-BE32-E72D297353CC}">
                <c16:uniqueId val="{00000003-7518-4255-8D89-D8753509AF5F}"/>
              </c:ext>
            </c:extLst>
          </c:dPt>
          <c:cat>
            <c:strRef>
              <c:f>Feuil1!$A$2:$A$3</c:f>
              <c:strCache>
                <c:ptCount val="2"/>
                <c:pt idx="0">
                  <c:v>Classe INSEE</c:v>
                </c:pt>
                <c:pt idx="1">
                  <c:v>Stations thermales</c:v>
                </c:pt>
              </c:strCache>
            </c:strRef>
          </c:cat>
          <c:val>
            <c:numRef>
              <c:f>Feuil1!$B$2:$B$3</c:f>
              <c:numCache>
                <c:formatCode>General</c:formatCode>
                <c:ptCount val="2"/>
                <c:pt idx="0">
                  <c:v>0.64773000000000003</c:v>
                </c:pt>
                <c:pt idx="1">
                  <c:v>0.35226999999999997</c:v>
                </c:pt>
              </c:numCache>
            </c:numRef>
          </c:val>
          <c:extLst>
            <c:ext xmlns:c16="http://schemas.microsoft.com/office/drawing/2014/chart" uri="{C3380CC4-5D6E-409C-BE32-E72D297353CC}">
              <c16:uniqueId val="{00000004-7518-4255-8D89-D8753509AF5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Ventes</c:v>
                </c:pt>
              </c:strCache>
            </c:strRef>
          </c:tx>
          <c:spPr>
            <a:solidFill>
              <a:srgbClr val="3EBFB7"/>
            </a:solidFill>
          </c:spPr>
          <c:dPt>
            <c:idx val="0"/>
            <c:bubble3D val="0"/>
            <c:spPr>
              <a:pattFill prst="dkUpDiag">
                <a:fgClr>
                  <a:srgbClr val="3EBFB7"/>
                </a:fgClr>
                <a:bgClr>
                  <a:schemeClr val="bg1"/>
                </a:bgClr>
              </a:pattFill>
              <a:ln w="19050">
                <a:solidFill>
                  <a:schemeClr val="lt1"/>
                </a:solidFill>
              </a:ln>
              <a:effectLst/>
            </c:spPr>
            <c:extLst>
              <c:ext xmlns:c16="http://schemas.microsoft.com/office/drawing/2014/chart" uri="{C3380CC4-5D6E-409C-BE32-E72D297353CC}">
                <c16:uniqueId val="{00000001-AAF9-4D27-AAB3-77E937073CF0}"/>
              </c:ext>
            </c:extLst>
          </c:dPt>
          <c:dPt>
            <c:idx val="1"/>
            <c:bubble3D val="0"/>
            <c:spPr>
              <a:solidFill>
                <a:srgbClr val="3EBFB7"/>
              </a:solidFill>
              <a:ln w="19050">
                <a:solidFill>
                  <a:schemeClr val="lt1"/>
                </a:solidFill>
              </a:ln>
              <a:effectLst/>
            </c:spPr>
            <c:extLst>
              <c:ext xmlns:c16="http://schemas.microsoft.com/office/drawing/2014/chart" uri="{C3380CC4-5D6E-409C-BE32-E72D297353CC}">
                <c16:uniqueId val="{00000003-AAF9-4D27-AAB3-77E937073CF0}"/>
              </c:ext>
            </c:extLst>
          </c:dPt>
          <c:cat>
            <c:strRef>
              <c:f>Feuil1!$A$2:$A$3</c:f>
              <c:strCache>
                <c:ptCount val="2"/>
                <c:pt idx="0">
                  <c:v>Classe INSEE</c:v>
                </c:pt>
                <c:pt idx="1">
                  <c:v>Stations thermales</c:v>
                </c:pt>
              </c:strCache>
            </c:strRef>
          </c:cat>
          <c:val>
            <c:numRef>
              <c:f>Feuil1!$B$2:$B$3</c:f>
              <c:numCache>
                <c:formatCode>General</c:formatCode>
                <c:ptCount val="2"/>
                <c:pt idx="0">
                  <c:v>0.64773000000000003</c:v>
                </c:pt>
                <c:pt idx="1">
                  <c:v>0.35226999999999997</c:v>
                </c:pt>
              </c:numCache>
            </c:numRef>
          </c:val>
          <c:extLst>
            <c:ext xmlns:c16="http://schemas.microsoft.com/office/drawing/2014/chart" uri="{C3380CC4-5D6E-409C-BE32-E72D297353CC}">
              <c16:uniqueId val="{00000004-AAF9-4D27-AAB3-77E937073CF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3311683089269099"/>
          <c:w val="0.12201542621052246"/>
          <c:h val="0.38241680829143293"/>
        </c:manualLayout>
      </c:layout>
      <c:barChart>
        <c:barDir val="col"/>
        <c:grouping val="clustered"/>
        <c:varyColors val="0"/>
        <c:ser>
          <c:idx val="0"/>
          <c:order val="0"/>
          <c:tx>
            <c:strRef>
              <c:f>Feuil1!$B$1</c:f>
              <c:strCache>
                <c:ptCount val="1"/>
                <c:pt idx="0">
                  <c:v>Performance moyenne des stations thermales (hors Camoins-les-Bains) - Données INSEE 2018</c:v>
                </c:pt>
              </c:strCache>
            </c:strRef>
          </c:tx>
          <c:spPr>
            <a:solidFill>
              <a:srgbClr val="3EBFB7"/>
            </a:solidFill>
            <a:ln>
              <a:noFill/>
            </a:ln>
            <a:effectLst/>
          </c:spPr>
          <c:invertIfNegative val="0"/>
          <c:dPt>
            <c:idx val="0"/>
            <c:invertIfNegative val="0"/>
            <c:bubble3D val="0"/>
            <c:spPr>
              <a:noFill/>
              <a:ln>
                <a:noFill/>
              </a:ln>
              <a:effectLst/>
            </c:spPr>
            <c:extLst>
              <c:ext xmlns:c16="http://schemas.microsoft.com/office/drawing/2014/chart" uri="{C3380CC4-5D6E-409C-BE32-E72D297353CC}">
                <c16:uniqueId val="{00000001-1831-4ABE-B5CC-77257458CE77}"/>
              </c:ext>
            </c:extLst>
          </c:dPt>
          <c:dLbls>
            <c:delete val="1"/>
          </c:dLbls>
          <c:cat>
            <c:strRef>
              <c:f>Feuil1!$A$2</c:f>
              <c:strCache>
                <c:ptCount val="1"/>
                <c:pt idx="0">
                  <c:v>Taux de création d’entreprises</c:v>
                </c:pt>
              </c:strCache>
            </c:strRef>
          </c:cat>
          <c:val>
            <c:numRef>
              <c:f>Feuil1!$B$2</c:f>
              <c:numCache>
                <c:formatCode>0.0%</c:formatCode>
                <c:ptCount val="1"/>
                <c:pt idx="0">
                  <c:v>0.13200000000000001</c:v>
                </c:pt>
              </c:numCache>
            </c:numRef>
          </c:val>
          <c:extLst>
            <c:ext xmlns:c16="http://schemas.microsoft.com/office/drawing/2014/chart" uri="{C3380CC4-5D6E-409C-BE32-E72D297353CC}">
              <c16:uniqueId val="{00000002-1831-4ABE-B5CC-77257458CE77}"/>
            </c:ext>
          </c:extLst>
        </c:ser>
        <c:ser>
          <c:idx val="1"/>
          <c:order val="1"/>
          <c:tx>
            <c:strRef>
              <c:f>Feuil1!$C$1</c:f>
              <c:strCache>
                <c:ptCount val="1"/>
                <c:pt idx="0">
                  <c:v>Performance moyenne des communes et stations touristiques françaises - Données INSEE 2018</c:v>
                </c:pt>
              </c:strCache>
            </c:strRef>
          </c:tx>
          <c:spPr>
            <a:solidFill>
              <a:srgbClr val="5F86CD"/>
            </a:solidFill>
            <a:ln>
              <a:noFill/>
            </a:ln>
            <a:effectLst/>
          </c:spPr>
          <c:invertIfNegative val="0"/>
          <c:dPt>
            <c:idx val="0"/>
            <c:invertIfNegative val="0"/>
            <c:bubble3D val="0"/>
            <c:spPr>
              <a:noFill/>
              <a:ln>
                <a:noFill/>
              </a:ln>
              <a:effectLst/>
            </c:spPr>
            <c:extLst>
              <c:ext xmlns:c16="http://schemas.microsoft.com/office/drawing/2014/chart" uri="{C3380CC4-5D6E-409C-BE32-E72D297353CC}">
                <c16:uniqueId val="{00000004-1831-4ABE-B5CC-77257458CE77}"/>
              </c:ext>
            </c:extLst>
          </c:dPt>
          <c:dLbls>
            <c:delete val="1"/>
          </c:dLbls>
          <c:cat>
            <c:strRef>
              <c:f>Feuil1!$A$2</c:f>
              <c:strCache>
                <c:ptCount val="1"/>
                <c:pt idx="0">
                  <c:v>Taux de création d’entreprises</c:v>
                </c:pt>
              </c:strCache>
            </c:strRef>
          </c:cat>
          <c:val>
            <c:numRef>
              <c:f>Feuil1!$C$2</c:f>
              <c:numCache>
                <c:formatCode>0.0%</c:formatCode>
                <c:ptCount val="1"/>
                <c:pt idx="0">
                  <c:v>0.129</c:v>
                </c:pt>
              </c:numCache>
            </c:numRef>
          </c:val>
          <c:extLst>
            <c:ext xmlns:c16="http://schemas.microsoft.com/office/drawing/2014/chart" uri="{C3380CC4-5D6E-409C-BE32-E72D297353CC}">
              <c16:uniqueId val="{00000005-1831-4ABE-B5CC-77257458CE77}"/>
            </c:ext>
          </c:extLst>
        </c:ser>
        <c:dLbls>
          <c:showLegendKey val="0"/>
          <c:showVal val="1"/>
          <c:showCatName val="0"/>
          <c:showSerName val="0"/>
          <c:showPercent val="0"/>
          <c:showBubbleSize val="0"/>
        </c:dLbls>
        <c:gapWidth val="150"/>
        <c:axId val="547427368"/>
        <c:axId val="547426056"/>
      </c:barChart>
      <c:catAx>
        <c:axId val="547427368"/>
        <c:scaling>
          <c:orientation val="minMax"/>
        </c:scaling>
        <c:delete val="1"/>
        <c:axPos val="b"/>
        <c:numFmt formatCode="General" sourceLinked="1"/>
        <c:majorTickMark val="none"/>
        <c:minorTickMark val="none"/>
        <c:tickLblPos val="nextTo"/>
        <c:crossAx val="547426056"/>
        <c:crosses val="autoZero"/>
        <c:auto val="1"/>
        <c:lblAlgn val="ctr"/>
        <c:lblOffset val="100"/>
        <c:tickMarkSkip val="2"/>
        <c:noMultiLvlLbl val="0"/>
      </c:catAx>
      <c:valAx>
        <c:axId val="547426056"/>
        <c:scaling>
          <c:orientation val="minMax"/>
          <c:max val="0.14000000000000001"/>
          <c:min val="0"/>
        </c:scaling>
        <c:delete val="1"/>
        <c:axPos val="l"/>
        <c:numFmt formatCode="0.0%" sourceLinked="1"/>
        <c:majorTickMark val="out"/>
        <c:minorTickMark val="none"/>
        <c:tickLblPos val="nextTo"/>
        <c:crossAx val="547427368"/>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fr-FR"/>
          </a:p>
        </c:txPr>
      </c:legendEntry>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fr-FR"/>
          </a:p>
        </c:txPr>
      </c:legendEntry>
      <c:layout>
        <c:manualLayout>
          <c:xMode val="edge"/>
          <c:yMode val="edge"/>
          <c:x val="4.1125126087369845E-2"/>
          <c:y val="0.11025601461089327"/>
          <c:w val="0.91187472981277906"/>
          <c:h val="0.5772477948851989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224387749303936E-2"/>
          <c:y val="0.1611584899322597"/>
          <c:w val="0.80155122450139216"/>
          <c:h val="0.55870641423570544"/>
        </c:manualLayout>
      </c:layout>
      <c:barChart>
        <c:barDir val="col"/>
        <c:grouping val="clustered"/>
        <c:varyColors val="0"/>
        <c:ser>
          <c:idx val="0"/>
          <c:order val="0"/>
          <c:tx>
            <c:strRef>
              <c:f>Feuil1!$B$1</c:f>
              <c:strCache>
                <c:ptCount val="1"/>
                <c:pt idx="0">
                  <c:v>Performance des 9 stations thermales</c:v>
                </c:pt>
              </c:strCache>
            </c:strRef>
          </c:tx>
          <c:spPr>
            <a:solidFill>
              <a:schemeClr val="accent1"/>
            </a:solidFill>
            <a:ln>
              <a:noFill/>
            </a:ln>
            <a:effectLst/>
          </c:spPr>
          <c:invertIfNegative val="0"/>
          <c:dPt>
            <c:idx val="0"/>
            <c:invertIfNegative val="0"/>
            <c:bubble3D val="0"/>
            <c:spPr>
              <a:solidFill>
                <a:srgbClr val="3EBFB7"/>
              </a:solidFill>
              <a:ln>
                <a:noFill/>
              </a:ln>
              <a:effectLst/>
            </c:spPr>
            <c:extLst>
              <c:ext xmlns:c16="http://schemas.microsoft.com/office/drawing/2014/chart" uri="{C3380CC4-5D6E-409C-BE32-E72D297353CC}">
                <c16:uniqueId val="{00000001-0825-4E77-8090-B86E17DA11B4}"/>
              </c:ext>
            </c:extLst>
          </c:dPt>
          <c:dLbls>
            <c:dLbl>
              <c:idx val="0"/>
              <c:layout>
                <c:manualLayout>
                  <c:x val="0"/>
                  <c:y val="8.7634065672934303E-2"/>
                </c:manualLayout>
              </c:layout>
              <c:showLegendKey val="0"/>
              <c:showVal val="1"/>
              <c:showCatName val="0"/>
              <c:showSerName val="0"/>
              <c:showPercent val="0"/>
              <c:showBubbleSize val="0"/>
              <c:extLst>
                <c:ext xmlns:c15="http://schemas.microsoft.com/office/drawing/2012/chart" uri="{CE6537A1-D6FC-4f65-9D91-7224C49458BB}">
                  <c15:layout>
                    <c:manualLayout>
                      <c:w val="0.32378686288993691"/>
                      <c:h val="0.28307014761042792"/>
                    </c:manualLayout>
                  </c15:layout>
                </c:ext>
                <c:ext xmlns:c16="http://schemas.microsoft.com/office/drawing/2014/chart" uri="{C3380CC4-5D6E-409C-BE32-E72D297353CC}">
                  <c16:uniqueId val="{00000001-0825-4E77-8090-B86E17DA11B4}"/>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highlight>
                      <a:srgbClr val="FFF2CC"/>
                    </a:highlight>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Taux de création d’entreprises* (2018)</c:v>
                </c:pt>
              </c:strCache>
            </c:strRef>
          </c:cat>
          <c:val>
            <c:numRef>
              <c:f>Feuil1!$B$2</c:f>
              <c:numCache>
                <c:formatCode>0.0%</c:formatCode>
                <c:ptCount val="1"/>
                <c:pt idx="0">
                  <c:v>9.4687151938097042E-2</c:v>
                </c:pt>
              </c:numCache>
            </c:numRef>
          </c:val>
          <c:extLst>
            <c:ext xmlns:c16="http://schemas.microsoft.com/office/drawing/2014/chart" uri="{C3380CC4-5D6E-409C-BE32-E72D297353CC}">
              <c16:uniqueId val="{00000002-0825-4E77-8090-B86E17DA11B4}"/>
            </c:ext>
          </c:extLst>
        </c:ser>
        <c:ser>
          <c:idx val="1"/>
          <c:order val="1"/>
          <c:tx>
            <c:strRef>
              <c:f>Feuil1!$C$1</c:f>
              <c:strCache>
                <c:ptCount val="1"/>
                <c:pt idx="0">
                  <c:v>Performance moyenne des communes et stations touristiques</c:v>
                </c:pt>
              </c:strCache>
            </c:strRef>
          </c:tx>
          <c:spPr>
            <a:solidFill>
              <a:srgbClr val="B4C7E7"/>
            </a:solidFill>
            <a:ln>
              <a:noFill/>
            </a:ln>
            <a:effectLst/>
          </c:spPr>
          <c:invertIfNegative val="0"/>
          <c:dPt>
            <c:idx val="0"/>
            <c:invertIfNegative val="0"/>
            <c:bubble3D val="0"/>
            <c:spPr>
              <a:solidFill>
                <a:srgbClr val="8FAADC"/>
              </a:solidFill>
              <a:ln>
                <a:noFill/>
              </a:ln>
              <a:effectLst/>
            </c:spPr>
            <c:extLst>
              <c:ext xmlns:c16="http://schemas.microsoft.com/office/drawing/2014/chart" uri="{C3380CC4-5D6E-409C-BE32-E72D297353CC}">
                <c16:uniqueId val="{00000004-0825-4E77-8090-B86E17DA11B4}"/>
              </c:ext>
            </c:extLst>
          </c:dPt>
          <c:dLbls>
            <c:dLbl>
              <c:idx val="0"/>
              <c:tx>
                <c:rich>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r>
                      <a:rPr lang="en-US" sz="2000" dirty="0"/>
                      <a:t>12,9%</a:t>
                    </a:r>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0.32378686288993691"/>
                      <c:h val="0.28307014761042792"/>
                    </c:manualLayout>
                  </c15:layout>
                  <c15:showDataLabelsRange val="0"/>
                </c:ext>
                <c:ext xmlns:c16="http://schemas.microsoft.com/office/drawing/2014/chart" uri="{C3380CC4-5D6E-409C-BE32-E72D297353CC}">
                  <c16:uniqueId val="{00000004-0825-4E77-8090-B86E17DA11B4}"/>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Taux de création d’entreprises* (2018)</c:v>
                </c:pt>
              </c:strCache>
            </c:strRef>
          </c:cat>
          <c:val>
            <c:numRef>
              <c:f>Feuil1!$C$2</c:f>
              <c:numCache>
                <c:formatCode>0.0%</c:formatCode>
                <c:ptCount val="1"/>
                <c:pt idx="0">
                  <c:v>0.11876355049188023</c:v>
                </c:pt>
              </c:numCache>
            </c:numRef>
          </c:val>
          <c:extLst>
            <c:ext xmlns:c16="http://schemas.microsoft.com/office/drawing/2014/chart" uri="{C3380CC4-5D6E-409C-BE32-E72D297353CC}">
              <c16:uniqueId val="{00000005-0825-4E77-8090-B86E17DA11B4}"/>
            </c:ext>
          </c:extLst>
        </c:ser>
        <c:dLbls>
          <c:showLegendKey val="0"/>
          <c:showVal val="0"/>
          <c:showCatName val="0"/>
          <c:showSerName val="0"/>
          <c:showPercent val="0"/>
          <c:showBubbleSize val="0"/>
        </c:dLbls>
        <c:gapWidth val="150"/>
        <c:overlap val="-20"/>
        <c:axId val="547427368"/>
        <c:axId val="547426056"/>
      </c:barChart>
      <c:catAx>
        <c:axId val="547427368"/>
        <c:scaling>
          <c:orientation val="minMax"/>
        </c:scaling>
        <c:delete val="1"/>
        <c:axPos val="b"/>
        <c:numFmt formatCode="General" sourceLinked="1"/>
        <c:majorTickMark val="none"/>
        <c:minorTickMark val="none"/>
        <c:tickLblPos val="nextTo"/>
        <c:crossAx val="547426056"/>
        <c:crosses val="autoZero"/>
        <c:auto val="1"/>
        <c:lblAlgn val="ctr"/>
        <c:lblOffset val="100"/>
        <c:noMultiLvlLbl val="0"/>
      </c:catAx>
      <c:valAx>
        <c:axId val="547426056"/>
        <c:scaling>
          <c:orientation val="minMax"/>
          <c:min val="0"/>
        </c:scaling>
        <c:delete val="1"/>
        <c:axPos val="l"/>
        <c:numFmt formatCode="0.0%" sourceLinked="1"/>
        <c:majorTickMark val="none"/>
        <c:minorTickMark val="none"/>
        <c:tickLblPos val="nextTo"/>
        <c:crossAx val="547427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030536057305325E-2"/>
          <c:w val="0.55599488474068715"/>
          <c:h val="0.39985851069316863"/>
        </c:manualLayout>
      </c:layout>
      <c:lineChart>
        <c:grouping val="standard"/>
        <c:varyColors val="0"/>
        <c:ser>
          <c:idx val="0"/>
          <c:order val="0"/>
          <c:tx>
            <c:strRef>
              <c:f>Feuil1!$B$1</c:f>
              <c:strCache>
                <c:ptCount val="1"/>
                <c:pt idx="0">
                  <c:v>Nombre moyen d'habitants des stations thermales hors Camoins-les-Bains - Données INSEE</c:v>
                </c:pt>
              </c:strCache>
            </c:strRef>
          </c:tx>
          <c:spPr>
            <a:ln w="28575" cap="rnd">
              <a:solidFill>
                <a:srgbClr val="3EBFB7"/>
              </a:solidFill>
              <a:round/>
            </a:ln>
            <a:effectLst/>
          </c:spPr>
          <c:marker>
            <c:symbol val="circle"/>
            <c:size val="5"/>
            <c:spPr>
              <a:solidFill>
                <a:srgbClr val="6DC1AF"/>
              </a:solidFill>
              <a:ln w="9525">
                <a:solidFill>
                  <a:srgbClr val="6DC1AF"/>
                </a:solidFill>
              </a:ln>
              <a:effectLst/>
            </c:spPr>
          </c:marker>
          <c:dLbls>
            <c:dLbl>
              <c:idx val="0"/>
              <c:layout>
                <c:manualLayout>
                  <c:x val="-3.7788836749723644E-2"/>
                  <c:y val="4.9190685853882692E-2"/>
                </c:manualLayout>
              </c:layout>
              <c:numFmt formatCode="#,##0&quot; habitants&quot;" sourceLinked="0"/>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rgbClr val="3CB6AD"/>
                      </a:solidFill>
                      <a:latin typeface="+mn-lt"/>
                      <a:ea typeface="+mn-ea"/>
                      <a:cs typeface="+mn-cs"/>
                    </a:defRPr>
                  </a:pPr>
                  <a:endParaRPr lang="fr-FR"/>
                </a:p>
              </c:txPr>
              <c:dLblPos val="r"/>
              <c:showLegendKey val="0"/>
              <c:showVal val="1"/>
              <c:showCatName val="0"/>
              <c:showSerName val="0"/>
              <c:showPercent val="0"/>
              <c:showBubbleSize val="0"/>
              <c:extLst>
                <c:ext xmlns:c15="http://schemas.microsoft.com/office/drawing/2012/chart" uri="{CE6537A1-D6FC-4f65-9D91-7224C49458BB}">
                  <c15:layout>
                    <c:manualLayout>
                      <c:w val="7.0756840282953551E-2"/>
                      <c:h val="0.10582489711644714"/>
                    </c:manualLayout>
                  </c15:layout>
                </c:ext>
                <c:ext xmlns:c16="http://schemas.microsoft.com/office/drawing/2014/chart" uri="{C3380CC4-5D6E-409C-BE32-E72D297353CC}">
                  <c16:uniqueId val="{00000001-D5BE-4E65-9374-62CD2BC4094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3CB6AD"/>
                    </a:solidFill>
                    <a:latin typeface="+mn-lt"/>
                    <a:ea typeface="+mn-ea"/>
                    <a:cs typeface="+mn-cs"/>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Feuil1!$A$3:$A$8</c:f>
              <c:numCache>
                <c:formatCode>General</c:formatCode>
                <c:ptCount val="6"/>
                <c:pt idx="0">
                  <c:v>2013</c:v>
                </c:pt>
                <c:pt idx="1">
                  <c:v>2014</c:v>
                </c:pt>
                <c:pt idx="2">
                  <c:v>2015</c:v>
                </c:pt>
                <c:pt idx="3">
                  <c:v>2016</c:v>
                </c:pt>
                <c:pt idx="4">
                  <c:v>2017</c:v>
                </c:pt>
                <c:pt idx="5">
                  <c:v>2018</c:v>
                </c:pt>
              </c:numCache>
            </c:numRef>
          </c:cat>
          <c:val>
            <c:numRef>
              <c:f>Feuil1!$B$3:$B$8</c:f>
              <c:numCache>
                <c:formatCode>General</c:formatCode>
                <c:ptCount val="6"/>
                <c:pt idx="0">
                  <c:v>4829.7816089999997</c:v>
                </c:pt>
                <c:pt idx="1">
                  <c:v>4819.816092</c:v>
                </c:pt>
                <c:pt idx="2">
                  <c:v>4824.2873559999998</c:v>
                </c:pt>
                <c:pt idx="3">
                  <c:v>4816.4827590000004</c:v>
                </c:pt>
                <c:pt idx="4">
                  <c:v>4800.5632180000002</c:v>
                </c:pt>
                <c:pt idx="5">
                  <c:v>4806.4482760000001</c:v>
                </c:pt>
              </c:numCache>
            </c:numRef>
          </c:val>
          <c:smooth val="0"/>
          <c:extLst>
            <c:ext xmlns:c16="http://schemas.microsoft.com/office/drawing/2014/chart" uri="{C3380CC4-5D6E-409C-BE32-E72D297353CC}">
              <c16:uniqueId val="{00000000-206E-44B2-8079-275D5397A5D2}"/>
            </c:ext>
          </c:extLst>
        </c:ser>
        <c:ser>
          <c:idx val="1"/>
          <c:order val="1"/>
          <c:tx>
            <c:strRef>
              <c:f>Feuil1!$C$1</c:f>
              <c:strCache>
                <c:ptCount val="1"/>
                <c:pt idx="0">
                  <c:v>Nb moyen d'habitants des communes et stations touristiques- Données INSEE</c:v>
                </c:pt>
              </c:strCache>
            </c:strRef>
          </c:tx>
          <c:spPr>
            <a:ln w="28575" cap="rnd">
              <a:solidFill>
                <a:srgbClr val="5F86CD"/>
              </a:solidFill>
              <a:round/>
            </a:ln>
            <a:effectLst/>
          </c:spPr>
          <c:marker>
            <c:symbol val="circle"/>
            <c:size val="5"/>
            <c:spPr>
              <a:solidFill>
                <a:srgbClr val="0070C0"/>
              </a:solidFill>
              <a:ln w="9525">
                <a:solidFill>
                  <a:srgbClr val="0070C0"/>
                </a:solidFill>
              </a:ln>
              <a:effectLst/>
            </c:spPr>
          </c:marker>
          <c:dLbls>
            <c:dLbl>
              <c:idx val="0"/>
              <c:numFmt formatCode="#,##0&quot; habitants&quot;" sourceLinked="0"/>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rgbClr val="7091D2"/>
                      </a:solidFill>
                      <a:latin typeface="+mn-lt"/>
                      <a:ea typeface="+mn-ea"/>
                      <a:cs typeface="+mn-cs"/>
                    </a:defRPr>
                  </a:pPr>
                  <a:endParaRPr lang="fr-FR"/>
                </a:p>
              </c:txPr>
              <c:dLblPos val="t"/>
              <c:showLegendKey val="0"/>
              <c:showVal val="1"/>
              <c:showCatName val="0"/>
              <c:showSerName val="0"/>
              <c:showPercent val="0"/>
              <c:showBubbleSize val="0"/>
              <c:extLst>
                <c:ext xmlns:c15="http://schemas.microsoft.com/office/drawing/2012/chart" uri="{CE6537A1-D6FC-4f65-9D91-7224C49458BB}">
                  <c15:layout>
                    <c:manualLayout>
                      <c:w val="7.1974460853158076E-2"/>
                      <c:h val="0.11068812802730849"/>
                    </c:manualLayout>
                  </c15:layout>
                </c:ext>
                <c:ext xmlns:c16="http://schemas.microsoft.com/office/drawing/2014/chart" uri="{C3380CC4-5D6E-409C-BE32-E72D297353CC}">
                  <c16:uniqueId val="{00000002-D5BE-4E65-9374-62CD2BC4094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7091D2"/>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Feuil1!$A$3:$A$8</c:f>
              <c:numCache>
                <c:formatCode>General</c:formatCode>
                <c:ptCount val="6"/>
                <c:pt idx="0">
                  <c:v>2013</c:v>
                </c:pt>
                <c:pt idx="1">
                  <c:v>2014</c:v>
                </c:pt>
                <c:pt idx="2">
                  <c:v>2015</c:v>
                </c:pt>
                <c:pt idx="3">
                  <c:v>2016</c:v>
                </c:pt>
                <c:pt idx="4">
                  <c:v>2017</c:v>
                </c:pt>
                <c:pt idx="5">
                  <c:v>2018</c:v>
                </c:pt>
              </c:numCache>
            </c:numRef>
          </c:cat>
          <c:val>
            <c:numRef>
              <c:f>Feuil1!$C$3:$C$8</c:f>
              <c:numCache>
                <c:formatCode>General</c:formatCode>
                <c:ptCount val="6"/>
                <c:pt idx="0">
                  <c:v>9591.1183916604623</c:v>
                </c:pt>
                <c:pt idx="1">
                  <c:v>9551.7736411020105</c:v>
                </c:pt>
                <c:pt idx="2">
                  <c:v>9646.4035740878626</c:v>
                </c:pt>
                <c:pt idx="3">
                  <c:v>9689.7572598659717</c:v>
                </c:pt>
                <c:pt idx="4">
                  <c:v>9700.6485480268057</c:v>
                </c:pt>
                <c:pt idx="5">
                  <c:v>9742.1131794489957</c:v>
                </c:pt>
              </c:numCache>
            </c:numRef>
          </c:val>
          <c:smooth val="0"/>
          <c:extLst>
            <c:ext xmlns:c16="http://schemas.microsoft.com/office/drawing/2014/chart" uri="{C3380CC4-5D6E-409C-BE32-E72D297353CC}">
              <c16:uniqueId val="{00000001-206E-44B2-8079-275D5397A5D2}"/>
            </c:ext>
          </c:extLst>
        </c:ser>
        <c:dLbls>
          <c:showLegendKey val="0"/>
          <c:showVal val="0"/>
          <c:showCatName val="0"/>
          <c:showSerName val="0"/>
          <c:showPercent val="0"/>
          <c:showBubbleSize val="0"/>
        </c:dLbls>
        <c:marker val="1"/>
        <c:smooth val="0"/>
        <c:axId val="91195087"/>
        <c:axId val="91195503"/>
      </c:lineChart>
      <c:catAx>
        <c:axId val="91195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91195503"/>
        <c:crosses val="autoZero"/>
        <c:auto val="1"/>
        <c:lblAlgn val="ctr"/>
        <c:lblOffset val="100"/>
        <c:noMultiLvlLbl val="0"/>
      </c:catAx>
      <c:valAx>
        <c:axId val="91195503"/>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91195087"/>
        <c:crosses val="autoZero"/>
        <c:crossBetween val="between"/>
      </c:valAx>
      <c:spPr>
        <a:noFill/>
        <a:ln>
          <a:noFill/>
        </a:ln>
        <a:effectLst/>
      </c:spPr>
    </c:plotArea>
    <c:legend>
      <c:legendPos val="b"/>
      <c:layout>
        <c:manualLayout>
          <c:xMode val="edge"/>
          <c:yMode val="edge"/>
          <c:x val="4.6069334071913954E-5"/>
          <c:y val="0.56666193863404402"/>
          <c:w val="0.58162221619612042"/>
          <c:h val="0.1964519045765792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383838648962845E-2"/>
          <c:y val="0.13913525193897783"/>
          <c:w val="0.81145213555955886"/>
          <c:h val="0.43090687041011094"/>
        </c:manualLayout>
      </c:layout>
      <c:barChart>
        <c:barDir val="col"/>
        <c:grouping val="percentStacked"/>
        <c:varyColors val="0"/>
        <c:ser>
          <c:idx val="0"/>
          <c:order val="0"/>
          <c:tx>
            <c:strRef>
              <c:f>Feuil1!$B$1</c:f>
              <c:strCache>
                <c:ptCount val="1"/>
                <c:pt idx="0">
                  <c:v>Population de plus de 64 ans</c:v>
                </c:pt>
              </c:strCache>
            </c:strRef>
          </c:tx>
          <c:spPr>
            <a:solidFill>
              <a:srgbClr val="595959"/>
            </a:solidFill>
            <a:ln>
              <a:noFill/>
            </a:ln>
            <a:effectLst/>
          </c:spPr>
          <c:invertIfNegative val="0"/>
          <c:dPt>
            <c:idx val="0"/>
            <c:invertIfNegative val="0"/>
            <c:bubble3D val="0"/>
            <c:spPr>
              <a:solidFill>
                <a:srgbClr val="94DCD7"/>
              </a:solidFill>
              <a:ln>
                <a:noFill/>
              </a:ln>
              <a:effectLst/>
            </c:spPr>
            <c:extLst>
              <c:ext xmlns:c16="http://schemas.microsoft.com/office/drawing/2014/chart" uri="{C3380CC4-5D6E-409C-BE32-E72D297353CC}">
                <c16:uniqueId val="{00000001-9BFC-4F38-BAD8-C4F1E582B0EB}"/>
              </c:ext>
            </c:extLst>
          </c:dPt>
          <c:dPt>
            <c:idx val="1"/>
            <c:invertIfNegative val="0"/>
            <c:bubble3D val="0"/>
            <c:spPr>
              <a:solidFill>
                <a:srgbClr val="D9D9D9"/>
              </a:solidFill>
              <a:ln>
                <a:noFill/>
              </a:ln>
              <a:effectLst/>
            </c:spPr>
            <c:extLst>
              <c:ext xmlns:c16="http://schemas.microsoft.com/office/drawing/2014/chart" uri="{C3380CC4-5D6E-409C-BE32-E72D297353CC}">
                <c16:uniqueId val="{00000003-9BFC-4F38-BAD8-C4F1E582B0EB}"/>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Feuil1!$A$3:$A$4</c:f>
              <c:strCache>
                <c:ptCount val="2"/>
                <c:pt idx="0">
                  <c:v>Situation moyenne des stations thermales (hors Camoins-les-Bains) - Données INSEE 2018</c:v>
                </c:pt>
                <c:pt idx="1">
                  <c:v>Situation moyenne des communes et stations touristiques - Données INSEE 2018</c:v>
                </c:pt>
              </c:strCache>
            </c:strRef>
          </c:cat>
          <c:val>
            <c:numRef>
              <c:f>Feuil1!$B$3:$B$4</c:f>
              <c:numCache>
                <c:formatCode>0%</c:formatCode>
                <c:ptCount val="2"/>
                <c:pt idx="0">
                  <c:v>0.21650941176233832</c:v>
                </c:pt>
                <c:pt idx="1">
                  <c:v>0.23496817218684946</c:v>
                </c:pt>
              </c:numCache>
            </c:numRef>
          </c:val>
          <c:extLst>
            <c:ext xmlns:c16="http://schemas.microsoft.com/office/drawing/2014/chart" uri="{C3380CC4-5D6E-409C-BE32-E72D297353CC}">
              <c16:uniqueId val="{00000004-9BFC-4F38-BAD8-C4F1E582B0EB}"/>
            </c:ext>
          </c:extLst>
        </c:ser>
        <c:ser>
          <c:idx val="1"/>
          <c:order val="1"/>
          <c:tx>
            <c:strRef>
              <c:f>Feuil1!$C$1</c:f>
              <c:strCache>
                <c:ptCount val="1"/>
                <c:pt idx="0">
                  <c:v>Population entre 25 et 64 ans</c:v>
                </c:pt>
              </c:strCache>
            </c:strRef>
          </c:tx>
          <c:spPr>
            <a:solidFill>
              <a:schemeClr val="bg2">
                <a:lumMod val="75000"/>
              </a:schemeClr>
            </a:solidFill>
            <a:ln>
              <a:noFill/>
            </a:ln>
            <a:effectLst/>
          </c:spPr>
          <c:invertIfNegative val="0"/>
          <c:dPt>
            <c:idx val="0"/>
            <c:invertIfNegative val="0"/>
            <c:bubble3D val="0"/>
            <c:spPr>
              <a:solidFill>
                <a:srgbClr val="3EBFB7"/>
              </a:solidFill>
              <a:ln>
                <a:noFill/>
              </a:ln>
              <a:effectLst/>
            </c:spPr>
            <c:extLst>
              <c:ext xmlns:c16="http://schemas.microsoft.com/office/drawing/2014/chart" uri="{C3380CC4-5D6E-409C-BE32-E72D297353CC}">
                <c16:uniqueId val="{00000008-C439-49FF-B674-CB33F149F884}"/>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Feuil1!$A$3:$A$4</c:f>
              <c:strCache>
                <c:ptCount val="2"/>
                <c:pt idx="0">
                  <c:v>Situation moyenne des stations thermales (hors Camoins-les-Bains) - Données INSEE 2018</c:v>
                </c:pt>
                <c:pt idx="1">
                  <c:v>Situation moyenne des communes et stations touristiques - Données INSEE 2018</c:v>
                </c:pt>
              </c:strCache>
            </c:strRef>
          </c:cat>
          <c:val>
            <c:numRef>
              <c:f>Feuil1!$C$3:$C$4</c:f>
              <c:numCache>
                <c:formatCode>0%</c:formatCode>
                <c:ptCount val="2"/>
                <c:pt idx="0">
                  <c:v>0.48271783412454494</c:v>
                </c:pt>
                <c:pt idx="1">
                  <c:v>0.49543779466840737</c:v>
                </c:pt>
              </c:numCache>
            </c:numRef>
          </c:val>
          <c:extLst>
            <c:ext xmlns:c16="http://schemas.microsoft.com/office/drawing/2014/chart" uri="{C3380CC4-5D6E-409C-BE32-E72D297353CC}">
              <c16:uniqueId val="{00000005-9BFC-4F38-BAD8-C4F1E582B0EB}"/>
            </c:ext>
          </c:extLst>
        </c:ser>
        <c:ser>
          <c:idx val="2"/>
          <c:order val="2"/>
          <c:tx>
            <c:strRef>
              <c:f>Feuil1!$D$1</c:f>
              <c:strCache>
                <c:ptCount val="1"/>
                <c:pt idx="0">
                  <c:v>Population de moins de 25 ans</c:v>
                </c:pt>
              </c:strCache>
            </c:strRef>
          </c:tx>
          <c:spPr>
            <a:solidFill>
              <a:srgbClr val="D9D9D9"/>
            </a:solidFill>
            <a:ln>
              <a:noFill/>
            </a:ln>
            <a:effectLst/>
          </c:spPr>
          <c:invertIfNegative val="0"/>
          <c:dPt>
            <c:idx val="0"/>
            <c:invertIfNegative val="0"/>
            <c:bubble3D val="0"/>
            <c:spPr>
              <a:solidFill>
                <a:srgbClr val="25716C"/>
              </a:solidFill>
              <a:ln>
                <a:noFill/>
              </a:ln>
              <a:effectLst/>
            </c:spPr>
            <c:extLst>
              <c:ext xmlns:c16="http://schemas.microsoft.com/office/drawing/2014/chart" uri="{C3380CC4-5D6E-409C-BE32-E72D297353CC}">
                <c16:uniqueId val="{00000007-9BFC-4F38-BAD8-C4F1E582B0EB}"/>
              </c:ext>
            </c:extLst>
          </c:dPt>
          <c:dPt>
            <c:idx val="1"/>
            <c:invertIfNegative val="0"/>
            <c:bubble3D val="0"/>
            <c:spPr>
              <a:solidFill>
                <a:srgbClr val="595959"/>
              </a:solidFill>
              <a:ln>
                <a:noFill/>
              </a:ln>
              <a:effectLst/>
            </c:spPr>
            <c:extLst>
              <c:ext xmlns:c16="http://schemas.microsoft.com/office/drawing/2014/chart" uri="{C3380CC4-5D6E-409C-BE32-E72D297353CC}">
                <c16:uniqueId val="{00000009-9BFC-4F38-BAD8-C4F1E582B0EB}"/>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Feuil1!$A$3:$A$4</c:f>
              <c:strCache>
                <c:ptCount val="2"/>
                <c:pt idx="0">
                  <c:v>Situation moyenne des stations thermales (hors Camoins-les-Bains) - Données INSEE 2018</c:v>
                </c:pt>
                <c:pt idx="1">
                  <c:v>Situation moyenne des communes et stations touristiques - Données INSEE 2018</c:v>
                </c:pt>
              </c:strCache>
            </c:strRef>
          </c:cat>
          <c:val>
            <c:numRef>
              <c:f>Feuil1!$D$3:$D$4</c:f>
              <c:numCache>
                <c:formatCode>0%</c:formatCode>
                <c:ptCount val="2"/>
                <c:pt idx="0">
                  <c:v>0.30077275411311677</c:v>
                </c:pt>
                <c:pt idx="1">
                  <c:v>0.26959403314474262</c:v>
                </c:pt>
              </c:numCache>
            </c:numRef>
          </c:val>
          <c:extLst>
            <c:ext xmlns:c16="http://schemas.microsoft.com/office/drawing/2014/chart" uri="{C3380CC4-5D6E-409C-BE32-E72D297353CC}">
              <c16:uniqueId val="{0000000A-9BFC-4F38-BAD8-C4F1E582B0EB}"/>
            </c:ext>
          </c:extLst>
        </c:ser>
        <c:dLbls>
          <c:dLblPos val="inEnd"/>
          <c:showLegendKey val="0"/>
          <c:showVal val="1"/>
          <c:showCatName val="0"/>
          <c:showSerName val="0"/>
          <c:showPercent val="0"/>
          <c:showBubbleSize val="0"/>
        </c:dLbls>
        <c:gapWidth val="150"/>
        <c:overlap val="100"/>
        <c:axId val="658519672"/>
        <c:axId val="658520328"/>
      </c:barChart>
      <c:scatterChart>
        <c:scatterStyle val="lineMarker"/>
        <c:varyColors val="0"/>
        <c:ser>
          <c:idx val="3"/>
          <c:order val="3"/>
          <c:tx>
            <c:strRef>
              <c:f>Feuil1!$E$1</c:f>
              <c:strCache>
                <c:ptCount val="1"/>
                <c:pt idx="0">
                  <c:v>Nombre total d'habitants</c:v>
                </c:pt>
              </c:strCache>
            </c:strRef>
          </c:tx>
          <c:spPr>
            <a:ln w="28575" cap="rnd">
              <a:noFill/>
              <a:round/>
            </a:ln>
            <a:effectLst/>
          </c:spPr>
          <c:marker>
            <c:symbol val="none"/>
          </c:marker>
          <c:dLbls>
            <c:delete val="1"/>
          </c:dLbls>
          <c:xVal>
            <c:strRef>
              <c:f>Feuil1!$A$3:$A$4</c:f>
              <c:strCache>
                <c:ptCount val="2"/>
                <c:pt idx="0">
                  <c:v>Situation moyenne des stations thermales (hors Camoins-les-Bains) - Données INSEE 2018</c:v>
                </c:pt>
                <c:pt idx="1">
                  <c:v>Situation moyenne des communes et stations touristiques - Données INSEE 2018</c:v>
                </c:pt>
              </c:strCache>
            </c:strRef>
          </c:xVal>
          <c:yVal>
            <c:numRef>
              <c:f>Feuil1!$E$3:$E$4</c:f>
              <c:numCache>
                <c:formatCode>General</c:formatCode>
                <c:ptCount val="2"/>
                <c:pt idx="0">
                  <c:v>14619</c:v>
                </c:pt>
                <c:pt idx="1">
                  <c:v>9742</c:v>
                </c:pt>
              </c:numCache>
            </c:numRef>
          </c:yVal>
          <c:smooth val="0"/>
          <c:extLst>
            <c:ext xmlns:c16="http://schemas.microsoft.com/office/drawing/2014/chart" uri="{C3380CC4-5D6E-409C-BE32-E72D297353CC}">
              <c16:uniqueId val="{0000000B-9BFC-4F38-BAD8-C4F1E582B0EB}"/>
            </c:ext>
          </c:extLst>
        </c:ser>
        <c:dLbls>
          <c:showLegendKey val="0"/>
          <c:showVal val="1"/>
          <c:showCatName val="0"/>
          <c:showSerName val="0"/>
          <c:showPercent val="0"/>
          <c:showBubbleSize val="0"/>
        </c:dLbls>
        <c:axId val="1693297232"/>
        <c:axId val="1203848064"/>
      </c:scatterChart>
      <c:catAx>
        <c:axId val="658519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658520328"/>
        <c:crosses val="autoZero"/>
        <c:auto val="1"/>
        <c:lblAlgn val="ctr"/>
        <c:lblOffset val="100"/>
        <c:tickMarkSkip val="2"/>
        <c:noMultiLvlLbl val="0"/>
      </c:catAx>
      <c:valAx>
        <c:axId val="658520328"/>
        <c:scaling>
          <c:orientation val="minMax"/>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FFFFFF"/>
                </a:solidFill>
                <a:latin typeface="+mn-lt"/>
                <a:ea typeface="+mn-ea"/>
                <a:cs typeface="+mn-cs"/>
              </a:defRPr>
            </a:pPr>
            <a:endParaRPr lang="fr-FR"/>
          </a:p>
        </c:txPr>
        <c:crossAx val="658519672"/>
        <c:crosses val="autoZero"/>
        <c:crossBetween val="between"/>
        <c:majorUnit val="0.25"/>
      </c:valAx>
      <c:valAx>
        <c:axId val="1203848064"/>
        <c:scaling>
          <c:orientation val="minMax"/>
        </c:scaling>
        <c:delete val="0"/>
        <c:axPos val="r"/>
        <c:numFmt formatCode="#,##0,&quot; K&quot;"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FFFFFF"/>
                </a:solidFill>
                <a:latin typeface="+mn-lt"/>
                <a:ea typeface="+mn-ea"/>
                <a:cs typeface="+mn-cs"/>
              </a:defRPr>
            </a:pPr>
            <a:endParaRPr lang="fr-FR"/>
          </a:p>
        </c:txPr>
        <c:crossAx val="1693297232"/>
        <c:crosses val="max"/>
        <c:crossBetween val="midCat"/>
        <c:majorUnit val="10000"/>
      </c:valAx>
      <c:valAx>
        <c:axId val="1693297232"/>
        <c:scaling>
          <c:orientation val="minMax"/>
        </c:scaling>
        <c:delete val="1"/>
        <c:axPos val="b"/>
        <c:numFmt formatCode="General" sourceLinked="1"/>
        <c:majorTickMark val="out"/>
        <c:minorTickMark val="none"/>
        <c:tickLblPos val="nextTo"/>
        <c:crossAx val="1203848064"/>
        <c:crosses val="autoZero"/>
        <c:crossBetween val="midCat"/>
      </c:valAx>
      <c:spPr>
        <a:noFill/>
        <a:ln>
          <a:noFill/>
        </a:ln>
        <a:effectLst/>
      </c:spPr>
    </c:plotArea>
    <c:legend>
      <c:legendPos val="t"/>
      <c:legendEntry>
        <c:idx val="3"/>
        <c:delete val="1"/>
      </c:legendEntry>
      <c:layout>
        <c:manualLayout>
          <c:xMode val="edge"/>
          <c:yMode val="edge"/>
          <c:x val="6.1796671160330732E-2"/>
          <c:y val="0.74548933587158928"/>
          <c:w val="0.80772452574074949"/>
          <c:h val="0.1607133625124981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Colonne1</c:v>
                </c:pt>
              </c:strCache>
            </c:strRef>
          </c:tx>
          <c:dPt>
            <c:idx val="0"/>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3-780C-41B4-8F08-B65F7EEF50DA}"/>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2-780C-41B4-8F08-B65F7EEF50D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777-4605-A37F-1DCA613B161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777-4605-A37F-1DCA613B1617}"/>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Feuil1!$A$2:$A$5</c:f>
              <c:numCache>
                <c:formatCode>General</c:formatCode>
                <c:ptCount val="4"/>
              </c:numCache>
            </c:numRef>
          </c:cat>
          <c:val>
            <c:numRef>
              <c:f>Feuil1!$B$2:$B$5</c:f>
              <c:numCache>
                <c:formatCode>0%</c:formatCode>
                <c:ptCount val="4"/>
                <c:pt idx="0">
                  <c:v>0.56999999999999995</c:v>
                </c:pt>
                <c:pt idx="1">
                  <c:v>0.43</c:v>
                </c:pt>
              </c:numCache>
            </c:numRef>
          </c:val>
          <c:extLst>
            <c:ext xmlns:c16="http://schemas.microsoft.com/office/drawing/2014/chart" uri="{C3380CC4-5D6E-409C-BE32-E72D297353CC}">
              <c16:uniqueId val="{00000000-780C-41B4-8F08-B65F7EEF50D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526948385914976E-2"/>
          <c:y val="2.5082289181840214E-2"/>
          <c:w val="0.79909335061787545"/>
          <c:h val="0.78003312422735904"/>
        </c:manualLayout>
      </c:layout>
      <c:barChart>
        <c:barDir val="col"/>
        <c:grouping val="clustered"/>
        <c:varyColors val="0"/>
        <c:ser>
          <c:idx val="0"/>
          <c:order val="0"/>
          <c:tx>
            <c:strRef>
              <c:f>Feuil1!$B$1</c:f>
              <c:strCache>
                <c:ptCount val="1"/>
                <c:pt idx="0">
                  <c:v>Moyenne 54 stations</c:v>
                </c:pt>
              </c:strCache>
            </c:strRef>
          </c:tx>
          <c:spPr>
            <a:solidFill>
              <a:schemeClr val="accent1"/>
            </a:solidFill>
            <a:ln>
              <a:noFill/>
            </a:ln>
            <a:effectLst/>
          </c:spPr>
          <c:invertIfNegative val="0"/>
          <c:dLbls>
            <c:dLbl>
              <c:idx val="0"/>
              <c:layout>
                <c:manualLayout>
                  <c:x val="1.4316109850779919E-3"/>
                  <c:y val="9.1332541784637858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029-4339-B143-066B45C8A379}"/>
                </c:ext>
              </c:extLst>
            </c:dLbl>
            <c:dLbl>
              <c:idx val="1"/>
              <c:layout>
                <c:manualLayout>
                  <c:x val="1.4316109850779919E-3"/>
                  <c:y val="9.1332541784637858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029-4339-B143-066B45C8A379}"/>
                </c:ext>
              </c:extLst>
            </c:dLbl>
            <c:dLbl>
              <c:idx val="2"/>
              <c:layout>
                <c:manualLayout>
                  <c:x val="7.158054925389958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029-4339-B143-066B45C8A379}"/>
                </c:ext>
              </c:extLst>
            </c:dLbl>
            <c:dLbl>
              <c:idx val="3"/>
              <c:layout>
                <c:manualLayout>
                  <c:x val="2.8631751586958168E-3"/>
                  <c:y val="9.13339670981573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029-4339-B143-066B45C8A379}"/>
                </c:ext>
              </c:extLst>
            </c:dLbl>
            <c:dLbl>
              <c:idx val="4"/>
              <c:layout>
                <c:manualLayout>
                  <c:x val="-5.2491796396481758E-17"/>
                  <c:y val="9.133254178463785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029-4339-B143-066B45C8A379}"/>
                </c:ext>
              </c:extLst>
            </c:dLbl>
            <c:dLbl>
              <c:idx val="5"/>
              <c:layout>
                <c:manualLayout>
                  <c:x val="-1.0498359279296352E-16"/>
                  <c:y val="1.82665083569274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029-4339-B143-066B45C8A379}"/>
                </c:ext>
              </c:extLst>
            </c:dLbl>
            <c:dLbl>
              <c:idx val="6"/>
              <c:layout>
                <c:manualLayout>
                  <c:x val="4.2948329552338705E-3"/>
                  <c:y val="4.56662708923197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029-4339-B143-066B45C8A379}"/>
                </c:ext>
              </c:extLst>
            </c:dLbl>
            <c:dLbl>
              <c:idx val="7"/>
              <c:layout>
                <c:manualLayout>
                  <c:x val="0"/>
                  <c:y val="-5.47995250707827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029-4339-B143-066B45C8A379}"/>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Feuil1!$A$2:$A$10</c:f>
              <c:strCache>
                <c:ptCount val="9"/>
                <c:pt idx="0">
                  <c:v>Gîtes et meublés de tourisme</c:v>
                </c:pt>
                <c:pt idx="1">
                  <c:v>Camping</c:v>
                </c:pt>
                <c:pt idx="2">
                  <c:v>Hôtels</c:v>
                </c:pt>
                <c:pt idx="3">
                  <c:v>Résidences de tourisme</c:v>
                </c:pt>
                <c:pt idx="4">
                  <c:v>Villages de vacances</c:v>
                </c:pt>
                <c:pt idx="5">
                  <c:v>Auberge de jeunesse et centre sportif</c:v>
                </c:pt>
                <c:pt idx="6">
                  <c:v>Chambres d'hôtes </c:v>
                </c:pt>
                <c:pt idx="7">
                  <c:v>Camping-car</c:v>
                </c:pt>
                <c:pt idx="8">
                  <c:v>Palaces </c:v>
                </c:pt>
              </c:strCache>
            </c:strRef>
          </c:cat>
          <c:val>
            <c:numRef>
              <c:f>Feuil1!$B$2:$B$10</c:f>
              <c:numCache>
                <c:formatCode>0.0%</c:formatCode>
                <c:ptCount val="9"/>
                <c:pt idx="0">
                  <c:v>0.39319999999999999</c:v>
                </c:pt>
                <c:pt idx="1">
                  <c:v>0.27</c:v>
                </c:pt>
                <c:pt idx="2">
                  <c:v>0.1484</c:v>
                </c:pt>
                <c:pt idx="3">
                  <c:v>0.1067</c:v>
                </c:pt>
                <c:pt idx="4">
                  <c:v>3.3700000000000001E-2</c:v>
                </c:pt>
                <c:pt idx="5">
                  <c:v>2.1499999999999998E-2</c:v>
                </c:pt>
                <c:pt idx="6">
                  <c:v>1.6199999999999999E-2</c:v>
                </c:pt>
                <c:pt idx="7">
                  <c:v>1.0200000000000001E-2</c:v>
                </c:pt>
                <c:pt idx="8">
                  <c:v>0</c:v>
                </c:pt>
              </c:numCache>
            </c:numRef>
          </c:val>
          <c:extLst>
            <c:ext xmlns:c16="http://schemas.microsoft.com/office/drawing/2014/chart" uri="{C3380CC4-5D6E-409C-BE32-E72D297353CC}">
              <c16:uniqueId val="{00000008-0029-4339-B143-066B45C8A379}"/>
            </c:ext>
          </c:extLst>
        </c:ser>
        <c:dLbls>
          <c:showLegendKey val="0"/>
          <c:showVal val="0"/>
          <c:showCatName val="0"/>
          <c:showSerName val="0"/>
          <c:showPercent val="0"/>
          <c:showBubbleSize val="0"/>
        </c:dLbls>
        <c:gapWidth val="219"/>
        <c:overlap val="-27"/>
        <c:axId val="2139376607"/>
        <c:axId val="2139383679"/>
      </c:barChart>
      <c:scatterChart>
        <c:scatterStyle val="lineMarker"/>
        <c:varyColors val="0"/>
        <c:ser>
          <c:idx val="1"/>
          <c:order val="1"/>
          <c:tx>
            <c:strRef>
              <c:f>Feuil1!$C$1</c:f>
              <c:strCache>
                <c:ptCount val="1"/>
                <c:pt idx="0">
                  <c:v>Part Minimum</c:v>
                </c:pt>
              </c:strCache>
            </c:strRef>
          </c:tx>
          <c:spPr>
            <a:ln w="3175" cap="rnd">
              <a:noFill/>
              <a:prstDash val="sysDash"/>
              <a:round/>
            </a:ln>
            <a:effectLst/>
          </c:spPr>
          <c:marker>
            <c:symbol val="circle"/>
            <c:size val="5"/>
            <c:spPr>
              <a:solidFill>
                <a:srgbClr val="FF0000"/>
              </a:solidFill>
              <a:ln w="38100">
                <a:solidFill>
                  <a:srgbClr val="FF0000"/>
                </a:solidFill>
                <a:prstDash val="solid"/>
              </a:ln>
              <a:effectLst/>
            </c:spPr>
          </c:marker>
          <c:xVal>
            <c:strRef>
              <c:f>Feuil1!$A$2:$A$10</c:f>
              <c:strCache>
                <c:ptCount val="9"/>
                <c:pt idx="0">
                  <c:v>Gîtes et meublés de tourisme</c:v>
                </c:pt>
                <c:pt idx="1">
                  <c:v>Camping</c:v>
                </c:pt>
                <c:pt idx="2">
                  <c:v>Hôtels</c:v>
                </c:pt>
                <c:pt idx="3">
                  <c:v>Résidences de tourisme</c:v>
                </c:pt>
                <c:pt idx="4">
                  <c:v>Villages de vacances</c:v>
                </c:pt>
                <c:pt idx="5">
                  <c:v>Auberge de jeunesse et centre sportif</c:v>
                </c:pt>
                <c:pt idx="6">
                  <c:v>Chambres d'hôtes </c:v>
                </c:pt>
                <c:pt idx="7">
                  <c:v>Camping-car</c:v>
                </c:pt>
                <c:pt idx="8">
                  <c:v>Palaces </c:v>
                </c:pt>
              </c:strCache>
            </c:strRef>
          </c:xVal>
          <c:yVal>
            <c:numRef>
              <c:f>Feuil1!$C$2:$C$10</c:f>
              <c:numCache>
                <c:formatCode>0%</c:formatCode>
                <c:ptCount val="9"/>
                <c:pt idx="0">
                  <c:v>2.8000000000000001E-2</c:v>
                </c:pt>
                <c:pt idx="1">
                  <c:v>0</c:v>
                </c:pt>
                <c:pt idx="2">
                  <c:v>0</c:v>
                </c:pt>
                <c:pt idx="3">
                  <c:v>0</c:v>
                </c:pt>
                <c:pt idx="4">
                  <c:v>0</c:v>
                </c:pt>
                <c:pt idx="5">
                  <c:v>0</c:v>
                </c:pt>
                <c:pt idx="6">
                  <c:v>0</c:v>
                </c:pt>
                <c:pt idx="7">
                  <c:v>0</c:v>
                </c:pt>
                <c:pt idx="8">
                  <c:v>0</c:v>
                </c:pt>
              </c:numCache>
            </c:numRef>
          </c:yVal>
          <c:smooth val="0"/>
          <c:extLst>
            <c:ext xmlns:c16="http://schemas.microsoft.com/office/drawing/2014/chart" uri="{C3380CC4-5D6E-409C-BE32-E72D297353CC}">
              <c16:uniqueId val="{00000009-0029-4339-B143-066B45C8A379}"/>
            </c:ext>
          </c:extLst>
        </c:ser>
        <c:ser>
          <c:idx val="2"/>
          <c:order val="2"/>
          <c:tx>
            <c:strRef>
              <c:f>Feuil1!$D$1</c:f>
              <c:strCache>
                <c:ptCount val="1"/>
                <c:pt idx="0">
                  <c:v>Part Maximum</c:v>
                </c:pt>
              </c:strCache>
            </c:strRef>
          </c:tx>
          <c:spPr>
            <a:ln w="3175" cap="rnd">
              <a:noFill/>
              <a:prstDash val="sysDash"/>
              <a:round/>
            </a:ln>
            <a:effectLst/>
          </c:spPr>
          <c:marker>
            <c:symbol val="circle"/>
            <c:size val="5"/>
            <c:spPr>
              <a:solidFill>
                <a:srgbClr val="00B050"/>
              </a:solidFill>
              <a:ln w="38100">
                <a:solidFill>
                  <a:srgbClr val="00B050"/>
                </a:solidFill>
                <a:prstDash val="solid"/>
              </a:ln>
              <a:effectLst/>
            </c:spPr>
          </c:marker>
          <c:xVal>
            <c:strRef>
              <c:f>Feuil1!$A$2:$A$10</c:f>
              <c:strCache>
                <c:ptCount val="9"/>
                <c:pt idx="0">
                  <c:v>Gîtes et meublés de tourisme</c:v>
                </c:pt>
                <c:pt idx="1">
                  <c:v>Camping</c:v>
                </c:pt>
                <c:pt idx="2">
                  <c:v>Hôtels</c:v>
                </c:pt>
                <c:pt idx="3">
                  <c:v>Résidences de tourisme</c:v>
                </c:pt>
                <c:pt idx="4">
                  <c:v>Villages de vacances</c:v>
                </c:pt>
                <c:pt idx="5">
                  <c:v>Auberge de jeunesse et centre sportif</c:v>
                </c:pt>
                <c:pt idx="6">
                  <c:v>Chambres d'hôtes </c:v>
                </c:pt>
                <c:pt idx="7">
                  <c:v>Camping-car</c:v>
                </c:pt>
                <c:pt idx="8">
                  <c:v>Palaces </c:v>
                </c:pt>
              </c:strCache>
            </c:strRef>
          </c:xVal>
          <c:yVal>
            <c:numRef>
              <c:f>Feuil1!$D$2:$D$10</c:f>
              <c:numCache>
                <c:formatCode>0%</c:formatCode>
                <c:ptCount val="9"/>
                <c:pt idx="0">
                  <c:v>0.86119999999999997</c:v>
                </c:pt>
                <c:pt idx="1">
                  <c:v>0.89090000000000003</c:v>
                </c:pt>
                <c:pt idx="2">
                  <c:v>0.81799999999999995</c:v>
                </c:pt>
                <c:pt idx="3">
                  <c:v>0.43680000000000002</c:v>
                </c:pt>
                <c:pt idx="4">
                  <c:v>0.51949999999999996</c:v>
                </c:pt>
                <c:pt idx="5">
                  <c:v>0.25359999999999999</c:v>
                </c:pt>
                <c:pt idx="6">
                  <c:v>0.1071</c:v>
                </c:pt>
                <c:pt idx="7">
                  <c:v>6.7199999999999996E-2</c:v>
                </c:pt>
                <c:pt idx="8">
                  <c:v>0</c:v>
                </c:pt>
              </c:numCache>
            </c:numRef>
          </c:yVal>
          <c:smooth val="0"/>
          <c:extLst>
            <c:ext xmlns:c16="http://schemas.microsoft.com/office/drawing/2014/chart" uri="{C3380CC4-5D6E-409C-BE32-E72D297353CC}">
              <c16:uniqueId val="{0000000A-0029-4339-B143-066B45C8A379}"/>
            </c:ext>
          </c:extLst>
        </c:ser>
        <c:dLbls>
          <c:showLegendKey val="0"/>
          <c:showVal val="0"/>
          <c:showCatName val="0"/>
          <c:showSerName val="0"/>
          <c:showPercent val="0"/>
          <c:showBubbleSize val="0"/>
        </c:dLbls>
        <c:axId val="166149439"/>
        <c:axId val="166152767"/>
      </c:scatterChart>
      <c:catAx>
        <c:axId val="21393766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2139383679"/>
        <c:crosses val="autoZero"/>
        <c:auto val="1"/>
        <c:lblAlgn val="ctr"/>
        <c:lblOffset val="100"/>
        <c:noMultiLvlLbl val="0"/>
      </c:catAx>
      <c:valAx>
        <c:axId val="2139383679"/>
        <c:scaling>
          <c:orientation val="minMax"/>
          <c:max val="0.9"/>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39376607"/>
        <c:crosses val="autoZero"/>
        <c:crossBetween val="between"/>
        <c:majorUnit val="0.1"/>
      </c:valAx>
      <c:valAx>
        <c:axId val="166152767"/>
        <c:scaling>
          <c:orientation val="minMax"/>
        </c:scaling>
        <c:delete val="1"/>
        <c:axPos val="r"/>
        <c:numFmt formatCode="0%" sourceLinked="1"/>
        <c:majorTickMark val="out"/>
        <c:minorTickMark val="none"/>
        <c:tickLblPos val="nextTo"/>
        <c:crossAx val="166149439"/>
        <c:crosses val="max"/>
        <c:crossBetween val="midCat"/>
      </c:valAx>
      <c:valAx>
        <c:axId val="166149439"/>
        <c:scaling>
          <c:orientation val="minMax"/>
        </c:scaling>
        <c:delete val="1"/>
        <c:axPos val="t"/>
        <c:majorTickMark val="out"/>
        <c:minorTickMark val="none"/>
        <c:tickLblPos val="nextTo"/>
        <c:crossAx val="166152767"/>
        <c:crosses val="max"/>
        <c:crossBetween val="midCat"/>
      </c:valAx>
      <c:spPr>
        <a:noFill/>
        <a:ln>
          <a:noFill/>
        </a:ln>
        <a:effectLst/>
      </c:spPr>
    </c:plotArea>
    <c:legend>
      <c:legendPos val="r"/>
      <c:layout>
        <c:manualLayout>
          <c:xMode val="edge"/>
          <c:yMode val="edge"/>
          <c:x val="0.76636637697097953"/>
          <c:y val="0.18804147791873996"/>
          <c:w val="0.1402003691752737"/>
          <c:h val="0.3407861646301427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Colonne1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A36-445C-A2F0-5801455AD198}"/>
              </c:ext>
            </c:extLst>
          </c:dPt>
          <c:dPt>
            <c:idx val="1"/>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3-CA36-445C-A2F0-5801455AD19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A36-445C-A2F0-5801455AD19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A36-445C-A2F0-5801455AD198}"/>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Gadugi" panose="020B0502040204020203" pitchFamily="34" charset="0"/>
                    <a:ea typeface="Gadugi" panose="020B0502040204020203" pitchFamily="34" charset="0"/>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2"/>
                <c:pt idx="0">
                  <c:v>Oui</c:v>
                </c:pt>
                <c:pt idx="1">
                  <c:v>Non</c:v>
                </c:pt>
              </c:strCache>
            </c:strRef>
          </c:cat>
          <c:val>
            <c:numRef>
              <c:f>Feuil1!$B$2:$B$5</c:f>
              <c:numCache>
                <c:formatCode>0%</c:formatCode>
                <c:ptCount val="4"/>
                <c:pt idx="0">
                  <c:v>0.52</c:v>
                </c:pt>
                <c:pt idx="1">
                  <c:v>0.48</c:v>
                </c:pt>
              </c:numCache>
            </c:numRef>
          </c:val>
          <c:extLst>
            <c:ext xmlns:c16="http://schemas.microsoft.com/office/drawing/2014/chart" uri="{C3380CC4-5D6E-409C-BE32-E72D297353CC}">
              <c16:uniqueId val="{00000008-CA36-445C-A2F0-5801455AD198}"/>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2"/>
        <c:delete val="1"/>
      </c:legendEntry>
      <c:legendEntry>
        <c:idx val="3"/>
        <c:delete val="1"/>
      </c:legendEntry>
      <c:layout>
        <c:manualLayout>
          <c:xMode val="edge"/>
          <c:yMode val="edge"/>
          <c:x val="0.37177477045925034"/>
          <c:y val="0.73939349441103663"/>
          <c:w val="0.25049490859050644"/>
          <c:h val="0.1326215700925071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Gadugi" panose="020B0502040204020203" pitchFamily="34" charset="0"/>
              <a:ea typeface="Gadugi" panose="020B0502040204020203" pitchFamily="34" charset="0"/>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002060"/>
                </a:solidFill>
                <a:latin typeface="Gadugi" panose="020B0502040204020203" pitchFamily="34" charset="0"/>
                <a:ea typeface="Gadugi" panose="020B0502040204020203" pitchFamily="34" charset="0"/>
                <a:cs typeface="+mn-cs"/>
              </a:defRPr>
            </a:pPr>
            <a:r>
              <a:rPr lang="fr-FR" sz="1400" b="1" dirty="0">
                <a:solidFill>
                  <a:srgbClr val="002060"/>
                </a:solidFill>
                <a:latin typeface="Gadugi" panose="020B0502040204020203" pitchFamily="34" charset="0"/>
                <a:ea typeface="Gadugi" panose="020B0502040204020203" pitchFamily="34" charset="0"/>
              </a:rPr>
              <a:t>Stations thermales</a:t>
            </a:r>
            <a:r>
              <a:rPr lang="fr-FR" sz="1400" b="1" baseline="0" dirty="0">
                <a:solidFill>
                  <a:srgbClr val="002060"/>
                </a:solidFill>
                <a:latin typeface="Gadugi" panose="020B0502040204020203" pitchFamily="34" charset="0"/>
                <a:ea typeface="Gadugi" panose="020B0502040204020203" pitchFamily="34" charset="0"/>
              </a:rPr>
              <a:t> hors montagne et ski</a:t>
            </a:r>
            <a:endParaRPr lang="fr-FR" sz="1400" b="1" dirty="0">
              <a:solidFill>
                <a:srgbClr val="002060"/>
              </a:solidFill>
              <a:latin typeface="Gadugi" panose="020B0502040204020203" pitchFamily="34" charset="0"/>
              <a:ea typeface="Gadugi" panose="020B0502040204020203" pitchFamily="34" charset="0"/>
            </a:endParaRPr>
          </a:p>
        </c:rich>
      </c:tx>
      <c:layout>
        <c:manualLayout>
          <c:xMode val="edge"/>
          <c:yMode val="edge"/>
          <c:x val="0.2767179538563736"/>
          <c:y val="7.3501963428432529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rgbClr val="002060"/>
              </a:solidFill>
              <a:latin typeface="Gadugi" panose="020B0502040204020203" pitchFamily="34" charset="0"/>
              <a:ea typeface="Gadugi" panose="020B0502040204020203" pitchFamily="34" charset="0"/>
              <a:cs typeface="+mn-cs"/>
            </a:defRPr>
          </a:pPr>
          <a:endParaRPr lang="fr-FR"/>
        </a:p>
      </c:txPr>
    </c:title>
    <c:autoTitleDeleted val="0"/>
    <c:plotArea>
      <c:layout/>
      <c:barChart>
        <c:barDir val="col"/>
        <c:grouping val="clustered"/>
        <c:varyColors val="0"/>
        <c:ser>
          <c:idx val="0"/>
          <c:order val="0"/>
          <c:tx>
            <c:strRef>
              <c:f>Feuil1!$B$1</c:f>
              <c:strCache>
                <c:ptCount val="1"/>
                <c:pt idx="0">
                  <c:v>Série 1</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adugi" panose="020B0502040204020203" pitchFamily="34" charset="0"/>
                    <a:ea typeface="Gadugi" panose="020B0502040204020203" pitchFamily="34" charset="0"/>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 Nuitées Hiver</c:v>
                </c:pt>
                <c:pt idx="1">
                  <c:v>% Nuitées Printemps</c:v>
                </c:pt>
                <c:pt idx="2">
                  <c:v>% Nuitées Eté</c:v>
                </c:pt>
                <c:pt idx="3">
                  <c:v>% Nuitées Automne</c:v>
                </c:pt>
              </c:strCache>
            </c:strRef>
          </c:cat>
          <c:val>
            <c:numRef>
              <c:f>Feuil1!$B$2:$B$5</c:f>
              <c:numCache>
                <c:formatCode>0%</c:formatCode>
                <c:ptCount val="4"/>
                <c:pt idx="0">
                  <c:v>0.08</c:v>
                </c:pt>
                <c:pt idx="1">
                  <c:v>0.3</c:v>
                </c:pt>
                <c:pt idx="2">
                  <c:v>0.4</c:v>
                </c:pt>
                <c:pt idx="3">
                  <c:v>0.22</c:v>
                </c:pt>
              </c:numCache>
            </c:numRef>
          </c:val>
          <c:extLst>
            <c:ext xmlns:c16="http://schemas.microsoft.com/office/drawing/2014/chart" uri="{C3380CC4-5D6E-409C-BE32-E72D297353CC}">
              <c16:uniqueId val="{00000000-3D70-47FD-8B67-2478310BF3CD}"/>
            </c:ext>
          </c:extLst>
        </c:ser>
        <c:dLbls>
          <c:showLegendKey val="0"/>
          <c:showVal val="0"/>
          <c:showCatName val="0"/>
          <c:showSerName val="0"/>
          <c:showPercent val="0"/>
          <c:showBubbleSize val="0"/>
        </c:dLbls>
        <c:gapWidth val="219"/>
        <c:overlap val="-27"/>
        <c:axId val="1750188960"/>
        <c:axId val="1750183136"/>
      </c:barChart>
      <c:lineChart>
        <c:grouping val="standard"/>
        <c:varyColors val="0"/>
        <c:ser>
          <c:idx val="1"/>
          <c:order val="1"/>
          <c:tx>
            <c:strRef>
              <c:f>Feuil1!$C$1</c:f>
              <c:strCache>
                <c:ptCount val="1"/>
                <c:pt idx="0">
                  <c:v>Colonne1</c:v>
                </c:pt>
              </c:strCache>
            </c:strRef>
          </c:tx>
          <c:spPr>
            <a:ln w="28575" cap="rnd">
              <a:solidFill>
                <a:schemeClr val="tx1"/>
              </a:solidFill>
              <a:round/>
            </a:ln>
            <a:effectLst/>
          </c:spPr>
          <c:marker>
            <c:symbol val="none"/>
          </c:marker>
          <c:cat>
            <c:strRef>
              <c:f>Feuil1!$A$2:$A$5</c:f>
              <c:strCache>
                <c:ptCount val="4"/>
                <c:pt idx="0">
                  <c:v>% Nuitées Hiver</c:v>
                </c:pt>
                <c:pt idx="1">
                  <c:v>% Nuitées Printemps</c:v>
                </c:pt>
                <c:pt idx="2">
                  <c:v>% Nuitées Eté</c:v>
                </c:pt>
                <c:pt idx="3">
                  <c:v>% Nuitées Automne</c:v>
                </c:pt>
              </c:strCache>
            </c:strRef>
          </c:cat>
          <c:val>
            <c:numRef>
              <c:f>Feuil1!$C$2:$C$5</c:f>
              <c:numCache>
                <c:formatCode>0%</c:formatCode>
                <c:ptCount val="4"/>
                <c:pt idx="0">
                  <c:v>0.08</c:v>
                </c:pt>
                <c:pt idx="1">
                  <c:v>0.3</c:v>
                </c:pt>
                <c:pt idx="2">
                  <c:v>0.4</c:v>
                </c:pt>
                <c:pt idx="3">
                  <c:v>0.22</c:v>
                </c:pt>
              </c:numCache>
            </c:numRef>
          </c:val>
          <c:smooth val="0"/>
          <c:extLst>
            <c:ext xmlns:c16="http://schemas.microsoft.com/office/drawing/2014/chart" uri="{C3380CC4-5D6E-409C-BE32-E72D297353CC}">
              <c16:uniqueId val="{00000001-3D70-47FD-8B67-2478310BF3CD}"/>
            </c:ext>
          </c:extLst>
        </c:ser>
        <c:ser>
          <c:idx val="2"/>
          <c:order val="2"/>
          <c:tx>
            <c:strRef>
              <c:f>Feuil1!$D$1</c:f>
              <c:strCache>
                <c:ptCount val="1"/>
                <c:pt idx="0">
                  <c:v>Colonne2</c:v>
                </c:pt>
              </c:strCache>
            </c:strRef>
          </c:tx>
          <c:spPr>
            <a:ln w="28575" cap="rnd">
              <a:solidFill>
                <a:schemeClr val="accent3"/>
              </a:solidFill>
              <a:round/>
            </a:ln>
            <a:effectLst/>
          </c:spPr>
          <c:marker>
            <c:symbol val="none"/>
          </c:marker>
          <c:cat>
            <c:strRef>
              <c:f>Feuil1!$A$2:$A$5</c:f>
              <c:strCache>
                <c:ptCount val="4"/>
                <c:pt idx="0">
                  <c:v>% Nuitées Hiver</c:v>
                </c:pt>
                <c:pt idx="1">
                  <c:v>% Nuitées Printemps</c:v>
                </c:pt>
                <c:pt idx="2">
                  <c:v>% Nuitées Eté</c:v>
                </c:pt>
                <c:pt idx="3">
                  <c:v>% Nuitées Automne</c:v>
                </c:pt>
              </c:strCache>
            </c:strRef>
          </c:cat>
          <c:val>
            <c:numRef>
              <c:f>Feuil1!$D$2:$D$5</c:f>
              <c:numCache>
                <c:formatCode>General</c:formatCode>
                <c:ptCount val="4"/>
              </c:numCache>
            </c:numRef>
          </c:val>
          <c:smooth val="0"/>
          <c:extLst>
            <c:ext xmlns:c16="http://schemas.microsoft.com/office/drawing/2014/chart" uri="{C3380CC4-5D6E-409C-BE32-E72D297353CC}">
              <c16:uniqueId val="{00000002-3D70-47FD-8B67-2478310BF3CD}"/>
            </c:ext>
          </c:extLst>
        </c:ser>
        <c:dLbls>
          <c:showLegendKey val="0"/>
          <c:showVal val="0"/>
          <c:showCatName val="0"/>
          <c:showSerName val="0"/>
          <c:showPercent val="0"/>
          <c:showBubbleSize val="0"/>
        </c:dLbls>
        <c:marker val="1"/>
        <c:smooth val="0"/>
        <c:axId val="1750188960"/>
        <c:axId val="1750183136"/>
      </c:lineChart>
      <c:catAx>
        <c:axId val="1750188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750183136"/>
        <c:crosses val="autoZero"/>
        <c:auto val="1"/>
        <c:lblAlgn val="ctr"/>
        <c:lblOffset val="100"/>
        <c:noMultiLvlLbl val="0"/>
      </c:catAx>
      <c:valAx>
        <c:axId val="17501831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750188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rgbClr val="002060"/>
                </a:solidFill>
                <a:latin typeface="Gadugi" panose="020B0502040204020203" pitchFamily="34" charset="0"/>
                <a:ea typeface="Gadugi" panose="020B0502040204020203" pitchFamily="34" charset="0"/>
                <a:cs typeface="+mn-cs"/>
              </a:defRPr>
            </a:pPr>
            <a:r>
              <a:rPr lang="fr-FR" sz="1200" b="1" dirty="0">
                <a:solidFill>
                  <a:srgbClr val="002060"/>
                </a:solidFill>
                <a:latin typeface="Gadugi" panose="020B0502040204020203" pitchFamily="34" charset="0"/>
                <a:ea typeface="Gadugi" panose="020B0502040204020203" pitchFamily="34" charset="0"/>
              </a:rPr>
              <a:t>Stations de montagne hors ski</a:t>
            </a:r>
          </a:p>
        </c:rich>
      </c:tx>
      <c:layout>
        <c:manualLayout>
          <c:xMode val="edge"/>
          <c:yMode val="edge"/>
          <c:x val="0.23630755583544524"/>
          <c:y val="3.1500841469328224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rgbClr val="002060"/>
              </a:solidFill>
              <a:latin typeface="Gadugi" panose="020B0502040204020203" pitchFamily="34" charset="0"/>
              <a:ea typeface="Gadugi" panose="020B0502040204020203" pitchFamily="34" charset="0"/>
              <a:cs typeface="+mn-cs"/>
            </a:defRPr>
          </a:pPr>
          <a:endParaRPr lang="fr-FR"/>
        </a:p>
      </c:txPr>
    </c:title>
    <c:autoTitleDeleted val="0"/>
    <c:plotArea>
      <c:layout/>
      <c:barChart>
        <c:barDir val="col"/>
        <c:grouping val="clustered"/>
        <c:varyColors val="0"/>
        <c:ser>
          <c:idx val="0"/>
          <c:order val="0"/>
          <c:tx>
            <c:strRef>
              <c:f>Feuil1!$B$1</c:f>
              <c:strCache>
                <c:ptCount val="1"/>
                <c:pt idx="0">
                  <c:v>Série 1</c:v>
                </c:pt>
              </c:strCache>
            </c:strRef>
          </c:tx>
          <c:spPr>
            <a:solidFill>
              <a:srgbClr val="FF6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Gadugi" panose="020B0502040204020203" pitchFamily="34" charset="0"/>
                    <a:ea typeface="Gadugi" panose="020B0502040204020203" pitchFamily="34" charset="0"/>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 Nuitées Hiver</c:v>
                </c:pt>
                <c:pt idx="1">
                  <c:v>% Nuitées Printemps</c:v>
                </c:pt>
                <c:pt idx="2">
                  <c:v>% Nuitées Eté</c:v>
                </c:pt>
                <c:pt idx="3">
                  <c:v>% Nuitées Automne</c:v>
                </c:pt>
              </c:strCache>
            </c:strRef>
          </c:cat>
          <c:val>
            <c:numRef>
              <c:f>Feuil1!$B$2:$B$5</c:f>
              <c:numCache>
                <c:formatCode>0%</c:formatCode>
                <c:ptCount val="4"/>
                <c:pt idx="0">
                  <c:v>0.06</c:v>
                </c:pt>
                <c:pt idx="1">
                  <c:v>0.28999999999999998</c:v>
                </c:pt>
                <c:pt idx="2">
                  <c:v>0.51</c:v>
                </c:pt>
                <c:pt idx="3">
                  <c:v>0.14000000000000001</c:v>
                </c:pt>
              </c:numCache>
            </c:numRef>
          </c:val>
          <c:extLst>
            <c:ext xmlns:c16="http://schemas.microsoft.com/office/drawing/2014/chart" uri="{C3380CC4-5D6E-409C-BE32-E72D297353CC}">
              <c16:uniqueId val="{00000000-F18F-4321-95A3-6BC0523DA3B7}"/>
            </c:ext>
          </c:extLst>
        </c:ser>
        <c:dLbls>
          <c:showLegendKey val="0"/>
          <c:showVal val="0"/>
          <c:showCatName val="0"/>
          <c:showSerName val="0"/>
          <c:showPercent val="0"/>
          <c:showBubbleSize val="0"/>
        </c:dLbls>
        <c:gapWidth val="219"/>
        <c:overlap val="-27"/>
        <c:axId val="1750188960"/>
        <c:axId val="1750183136"/>
      </c:barChart>
      <c:lineChart>
        <c:grouping val="standard"/>
        <c:varyColors val="0"/>
        <c:ser>
          <c:idx val="1"/>
          <c:order val="1"/>
          <c:tx>
            <c:strRef>
              <c:f>Feuil1!$C$1</c:f>
              <c:strCache>
                <c:ptCount val="1"/>
                <c:pt idx="0">
                  <c:v>Colonne1</c:v>
                </c:pt>
              </c:strCache>
            </c:strRef>
          </c:tx>
          <c:spPr>
            <a:ln w="28575" cap="rnd">
              <a:solidFill>
                <a:srgbClr val="FF6600"/>
              </a:solidFill>
              <a:round/>
            </a:ln>
            <a:effectLst/>
          </c:spPr>
          <c:marker>
            <c:symbol val="none"/>
          </c:marker>
          <c:cat>
            <c:strRef>
              <c:f>Feuil1!$A$2:$A$5</c:f>
              <c:strCache>
                <c:ptCount val="4"/>
                <c:pt idx="0">
                  <c:v>% Nuitées Hiver</c:v>
                </c:pt>
                <c:pt idx="1">
                  <c:v>% Nuitées Printemps</c:v>
                </c:pt>
                <c:pt idx="2">
                  <c:v>% Nuitées Eté</c:v>
                </c:pt>
                <c:pt idx="3">
                  <c:v>% Nuitées Automne</c:v>
                </c:pt>
              </c:strCache>
            </c:strRef>
          </c:cat>
          <c:val>
            <c:numRef>
              <c:f>Feuil1!$C$2:$C$5</c:f>
              <c:numCache>
                <c:formatCode>0%</c:formatCode>
                <c:ptCount val="4"/>
                <c:pt idx="0">
                  <c:v>0.06</c:v>
                </c:pt>
                <c:pt idx="1">
                  <c:v>0.28999999999999998</c:v>
                </c:pt>
                <c:pt idx="2">
                  <c:v>0.51</c:v>
                </c:pt>
                <c:pt idx="3">
                  <c:v>0.14000000000000001</c:v>
                </c:pt>
              </c:numCache>
            </c:numRef>
          </c:val>
          <c:smooth val="0"/>
          <c:extLst>
            <c:ext xmlns:c16="http://schemas.microsoft.com/office/drawing/2014/chart" uri="{C3380CC4-5D6E-409C-BE32-E72D297353CC}">
              <c16:uniqueId val="{00000001-F18F-4321-95A3-6BC0523DA3B7}"/>
            </c:ext>
          </c:extLst>
        </c:ser>
        <c:ser>
          <c:idx val="2"/>
          <c:order val="2"/>
          <c:tx>
            <c:strRef>
              <c:f>Feuil1!$D$1</c:f>
              <c:strCache>
                <c:ptCount val="1"/>
                <c:pt idx="0">
                  <c:v>Colonne2</c:v>
                </c:pt>
              </c:strCache>
            </c:strRef>
          </c:tx>
          <c:spPr>
            <a:ln w="28575" cap="rnd">
              <a:solidFill>
                <a:schemeClr val="accent3"/>
              </a:solidFill>
              <a:round/>
            </a:ln>
            <a:effectLst/>
          </c:spPr>
          <c:marker>
            <c:symbol val="none"/>
          </c:marker>
          <c:cat>
            <c:strRef>
              <c:f>Feuil1!$A$2:$A$5</c:f>
              <c:strCache>
                <c:ptCount val="4"/>
                <c:pt idx="0">
                  <c:v>% Nuitées Hiver</c:v>
                </c:pt>
                <c:pt idx="1">
                  <c:v>% Nuitées Printemps</c:v>
                </c:pt>
                <c:pt idx="2">
                  <c:v>% Nuitées Eté</c:v>
                </c:pt>
                <c:pt idx="3">
                  <c:v>% Nuitées Automne</c:v>
                </c:pt>
              </c:strCache>
            </c:strRef>
          </c:cat>
          <c:val>
            <c:numRef>
              <c:f>Feuil1!$D$2:$D$5</c:f>
              <c:numCache>
                <c:formatCode>General</c:formatCode>
                <c:ptCount val="4"/>
              </c:numCache>
            </c:numRef>
          </c:val>
          <c:smooth val="0"/>
          <c:extLst>
            <c:ext xmlns:c16="http://schemas.microsoft.com/office/drawing/2014/chart" uri="{C3380CC4-5D6E-409C-BE32-E72D297353CC}">
              <c16:uniqueId val="{00000002-F18F-4321-95A3-6BC0523DA3B7}"/>
            </c:ext>
          </c:extLst>
        </c:ser>
        <c:dLbls>
          <c:showLegendKey val="0"/>
          <c:showVal val="0"/>
          <c:showCatName val="0"/>
          <c:showSerName val="0"/>
          <c:showPercent val="0"/>
          <c:showBubbleSize val="0"/>
        </c:dLbls>
        <c:marker val="1"/>
        <c:smooth val="0"/>
        <c:axId val="1750188960"/>
        <c:axId val="1750183136"/>
      </c:lineChart>
      <c:catAx>
        <c:axId val="1750188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750183136"/>
        <c:crosses val="autoZero"/>
        <c:auto val="1"/>
        <c:lblAlgn val="ctr"/>
        <c:lblOffset val="100"/>
        <c:noMultiLvlLbl val="0"/>
      </c:catAx>
      <c:valAx>
        <c:axId val="17501831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750188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rgbClr val="002060"/>
                </a:solidFill>
                <a:latin typeface="Gadugi" panose="020B0502040204020203" pitchFamily="34" charset="0"/>
                <a:ea typeface="Gadugi" panose="020B0502040204020203" pitchFamily="34" charset="0"/>
                <a:cs typeface="+mn-cs"/>
              </a:defRPr>
            </a:pPr>
            <a:r>
              <a:rPr lang="fr-FR" sz="1200" b="1" dirty="0">
                <a:solidFill>
                  <a:srgbClr val="002060"/>
                </a:solidFill>
                <a:latin typeface="Gadugi" panose="020B0502040204020203" pitchFamily="34" charset="0"/>
                <a:ea typeface="Gadugi" panose="020B0502040204020203" pitchFamily="34" charset="0"/>
              </a:rPr>
              <a:t>Stations</a:t>
            </a:r>
            <a:r>
              <a:rPr lang="fr-FR" sz="1200" b="1" baseline="0" dirty="0">
                <a:solidFill>
                  <a:srgbClr val="002060"/>
                </a:solidFill>
                <a:latin typeface="Gadugi" panose="020B0502040204020203" pitchFamily="34" charset="0"/>
                <a:ea typeface="Gadugi" panose="020B0502040204020203" pitchFamily="34" charset="0"/>
              </a:rPr>
              <a:t> de ski et sports d’hiver </a:t>
            </a:r>
            <a:endParaRPr lang="fr-FR" sz="1200" b="1" dirty="0">
              <a:solidFill>
                <a:srgbClr val="002060"/>
              </a:solidFill>
              <a:latin typeface="Gadugi" panose="020B0502040204020203" pitchFamily="34" charset="0"/>
              <a:ea typeface="Gadugi" panose="020B0502040204020203" pitchFamily="34" charset="0"/>
            </a:endParaRPr>
          </a:p>
        </c:rich>
      </c:tx>
      <c:layout>
        <c:manualLayout>
          <c:xMode val="edge"/>
          <c:yMode val="edge"/>
          <c:x val="0.24348711967619507"/>
          <c:y val="3.1500841469328224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rgbClr val="002060"/>
              </a:solidFill>
              <a:latin typeface="Gadugi" panose="020B0502040204020203" pitchFamily="34" charset="0"/>
              <a:ea typeface="Gadugi" panose="020B0502040204020203" pitchFamily="34" charset="0"/>
              <a:cs typeface="+mn-cs"/>
            </a:defRPr>
          </a:pPr>
          <a:endParaRPr lang="fr-FR"/>
        </a:p>
      </c:txPr>
    </c:title>
    <c:autoTitleDeleted val="0"/>
    <c:plotArea>
      <c:layout/>
      <c:barChart>
        <c:barDir val="col"/>
        <c:grouping val="clustered"/>
        <c:varyColors val="0"/>
        <c:ser>
          <c:idx val="0"/>
          <c:order val="0"/>
          <c:tx>
            <c:strRef>
              <c:f>Feuil1!$B$1</c:f>
              <c:strCache>
                <c:ptCount val="1"/>
                <c:pt idx="0">
                  <c:v>Série 1</c:v>
                </c:pt>
              </c:strCache>
            </c:strRef>
          </c:tx>
          <c:spPr>
            <a:solidFill>
              <a:srgbClr val="FFBA8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Gadugi" panose="020B0502040204020203" pitchFamily="34" charset="0"/>
                    <a:ea typeface="Gadugi" panose="020B0502040204020203" pitchFamily="34" charset="0"/>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 Nuitées Hiver</c:v>
                </c:pt>
                <c:pt idx="1">
                  <c:v>% Nuitées Printemps</c:v>
                </c:pt>
                <c:pt idx="2">
                  <c:v>% Nuitées Eté</c:v>
                </c:pt>
                <c:pt idx="3">
                  <c:v>% Nuitées Automne</c:v>
                </c:pt>
              </c:strCache>
            </c:strRef>
          </c:cat>
          <c:val>
            <c:numRef>
              <c:f>Feuil1!$B$2:$B$5</c:f>
              <c:numCache>
                <c:formatCode>0%</c:formatCode>
                <c:ptCount val="4"/>
                <c:pt idx="0">
                  <c:v>0.44</c:v>
                </c:pt>
                <c:pt idx="1">
                  <c:v>0.1</c:v>
                </c:pt>
                <c:pt idx="2">
                  <c:v>0.33</c:v>
                </c:pt>
                <c:pt idx="3">
                  <c:v>0.14000000000000001</c:v>
                </c:pt>
              </c:numCache>
            </c:numRef>
          </c:val>
          <c:extLst>
            <c:ext xmlns:c16="http://schemas.microsoft.com/office/drawing/2014/chart" uri="{C3380CC4-5D6E-409C-BE32-E72D297353CC}">
              <c16:uniqueId val="{00000000-3CB4-43E2-B456-3CA2804DC7C8}"/>
            </c:ext>
          </c:extLst>
        </c:ser>
        <c:dLbls>
          <c:showLegendKey val="0"/>
          <c:showVal val="0"/>
          <c:showCatName val="0"/>
          <c:showSerName val="0"/>
          <c:showPercent val="0"/>
          <c:showBubbleSize val="0"/>
        </c:dLbls>
        <c:gapWidth val="219"/>
        <c:overlap val="-27"/>
        <c:axId val="1750188960"/>
        <c:axId val="1750183136"/>
      </c:barChart>
      <c:lineChart>
        <c:grouping val="standard"/>
        <c:varyColors val="0"/>
        <c:ser>
          <c:idx val="1"/>
          <c:order val="1"/>
          <c:tx>
            <c:strRef>
              <c:f>Feuil1!$C$1</c:f>
              <c:strCache>
                <c:ptCount val="1"/>
                <c:pt idx="0">
                  <c:v>Colonne1</c:v>
                </c:pt>
              </c:strCache>
            </c:strRef>
          </c:tx>
          <c:spPr>
            <a:ln w="28575" cap="rnd">
              <a:solidFill>
                <a:srgbClr val="FFBA8B"/>
              </a:solidFill>
              <a:round/>
            </a:ln>
            <a:effectLst/>
          </c:spPr>
          <c:marker>
            <c:symbol val="none"/>
          </c:marker>
          <c:cat>
            <c:strRef>
              <c:f>Feuil1!$A$2:$A$5</c:f>
              <c:strCache>
                <c:ptCount val="4"/>
                <c:pt idx="0">
                  <c:v>% Nuitées Hiver</c:v>
                </c:pt>
                <c:pt idx="1">
                  <c:v>% Nuitées Printemps</c:v>
                </c:pt>
                <c:pt idx="2">
                  <c:v>% Nuitées Eté</c:v>
                </c:pt>
                <c:pt idx="3">
                  <c:v>% Nuitées Automne</c:v>
                </c:pt>
              </c:strCache>
            </c:strRef>
          </c:cat>
          <c:val>
            <c:numRef>
              <c:f>Feuil1!$C$2:$C$5</c:f>
              <c:numCache>
                <c:formatCode>0%</c:formatCode>
                <c:ptCount val="4"/>
                <c:pt idx="0">
                  <c:v>0.44</c:v>
                </c:pt>
                <c:pt idx="1">
                  <c:v>0.1</c:v>
                </c:pt>
                <c:pt idx="2">
                  <c:v>0.33</c:v>
                </c:pt>
                <c:pt idx="3">
                  <c:v>0.14000000000000001</c:v>
                </c:pt>
              </c:numCache>
            </c:numRef>
          </c:val>
          <c:smooth val="0"/>
          <c:extLst>
            <c:ext xmlns:c16="http://schemas.microsoft.com/office/drawing/2014/chart" uri="{C3380CC4-5D6E-409C-BE32-E72D297353CC}">
              <c16:uniqueId val="{00000001-3CB4-43E2-B456-3CA2804DC7C8}"/>
            </c:ext>
          </c:extLst>
        </c:ser>
        <c:ser>
          <c:idx val="2"/>
          <c:order val="2"/>
          <c:tx>
            <c:strRef>
              <c:f>Feuil1!$D$1</c:f>
              <c:strCache>
                <c:ptCount val="1"/>
                <c:pt idx="0">
                  <c:v>Colonne2</c:v>
                </c:pt>
              </c:strCache>
            </c:strRef>
          </c:tx>
          <c:spPr>
            <a:ln w="28575" cap="rnd">
              <a:solidFill>
                <a:schemeClr val="accent3"/>
              </a:solidFill>
              <a:round/>
            </a:ln>
            <a:effectLst/>
          </c:spPr>
          <c:marker>
            <c:symbol val="none"/>
          </c:marker>
          <c:cat>
            <c:strRef>
              <c:f>Feuil1!$A$2:$A$5</c:f>
              <c:strCache>
                <c:ptCount val="4"/>
                <c:pt idx="0">
                  <c:v>% Nuitées Hiver</c:v>
                </c:pt>
                <c:pt idx="1">
                  <c:v>% Nuitées Printemps</c:v>
                </c:pt>
                <c:pt idx="2">
                  <c:v>% Nuitées Eté</c:v>
                </c:pt>
                <c:pt idx="3">
                  <c:v>% Nuitées Automne</c:v>
                </c:pt>
              </c:strCache>
            </c:strRef>
          </c:cat>
          <c:val>
            <c:numRef>
              <c:f>Feuil1!$D$2:$D$5</c:f>
              <c:numCache>
                <c:formatCode>General</c:formatCode>
                <c:ptCount val="4"/>
              </c:numCache>
            </c:numRef>
          </c:val>
          <c:smooth val="0"/>
          <c:extLst>
            <c:ext xmlns:c16="http://schemas.microsoft.com/office/drawing/2014/chart" uri="{C3380CC4-5D6E-409C-BE32-E72D297353CC}">
              <c16:uniqueId val="{00000002-3CB4-43E2-B456-3CA2804DC7C8}"/>
            </c:ext>
          </c:extLst>
        </c:ser>
        <c:dLbls>
          <c:showLegendKey val="0"/>
          <c:showVal val="0"/>
          <c:showCatName val="0"/>
          <c:showSerName val="0"/>
          <c:showPercent val="0"/>
          <c:showBubbleSize val="0"/>
        </c:dLbls>
        <c:marker val="1"/>
        <c:smooth val="0"/>
        <c:axId val="1750188960"/>
        <c:axId val="1750183136"/>
      </c:lineChart>
      <c:catAx>
        <c:axId val="1750188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750183136"/>
        <c:crosses val="autoZero"/>
        <c:auto val="1"/>
        <c:lblAlgn val="ctr"/>
        <c:lblOffset val="100"/>
        <c:noMultiLvlLbl val="0"/>
      </c:catAx>
      <c:valAx>
        <c:axId val="17501831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750188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5"/>
            <c:spPr>
              <a:solidFill>
                <a:srgbClr val="3EBFB7"/>
              </a:solidFill>
              <a:ln w="57150">
                <a:solidFill>
                  <a:srgbClr val="3EBFB7"/>
                </a:solidFill>
              </a:ln>
              <a:effectLst/>
            </c:spPr>
          </c:marker>
          <c:xVal>
            <c:numRef>
              <c:f>'2019 OT - DGS'!$BD$2:$BD$31</c:f>
              <c:numCache>
                <c:formatCode>General</c:formatCode>
                <c:ptCount val="29"/>
                <c:pt idx="0">
                  <c:v>1026</c:v>
                </c:pt>
                <c:pt idx="1">
                  <c:v>1090</c:v>
                </c:pt>
                <c:pt idx="2">
                  <c:v>731</c:v>
                </c:pt>
                <c:pt idx="3">
                  <c:v>237</c:v>
                </c:pt>
                <c:pt idx="4">
                  <c:v>1084</c:v>
                </c:pt>
                <c:pt idx="5">
                  <c:v>462</c:v>
                </c:pt>
                <c:pt idx="6">
                  <c:v>1903</c:v>
                </c:pt>
                <c:pt idx="7">
                  <c:v>6061</c:v>
                </c:pt>
                <c:pt idx="8">
                  <c:v>3339</c:v>
                </c:pt>
                <c:pt idx="9">
                  <c:v>2998</c:v>
                </c:pt>
                <c:pt idx="10">
                  <c:v>2114</c:v>
                </c:pt>
                <c:pt idx="11">
                  <c:v>2735</c:v>
                </c:pt>
                <c:pt idx="12">
                  <c:v>2305</c:v>
                </c:pt>
                <c:pt idx="13">
                  <c:v>5234</c:v>
                </c:pt>
                <c:pt idx="14">
                  <c:v>4328</c:v>
                </c:pt>
                <c:pt idx="15">
                  <c:v>5326</c:v>
                </c:pt>
                <c:pt idx="16">
                  <c:v>5635</c:v>
                </c:pt>
                <c:pt idx="17">
                  <c:v>3284</c:v>
                </c:pt>
                <c:pt idx="18">
                  <c:v>3495</c:v>
                </c:pt>
                <c:pt idx="19">
                  <c:v>6436</c:v>
                </c:pt>
                <c:pt idx="20">
                  <c:v>5549</c:v>
                </c:pt>
                <c:pt idx="21">
                  <c:v>5384</c:v>
                </c:pt>
                <c:pt idx="22">
                  <c:v>11187</c:v>
                </c:pt>
                <c:pt idx="23">
                  <c:v>10898</c:v>
                </c:pt>
                <c:pt idx="24">
                  <c:v>11568</c:v>
                </c:pt>
                <c:pt idx="25">
                  <c:v>10984</c:v>
                </c:pt>
                <c:pt idx="26">
                  <c:v>26284</c:v>
                </c:pt>
                <c:pt idx="27">
                  <c:v>33578</c:v>
                </c:pt>
                <c:pt idx="28">
                  <c:v>26484</c:v>
                </c:pt>
              </c:numCache>
            </c:numRef>
          </c:xVal>
          <c:yVal>
            <c:numRef>
              <c:f>'2019 OT - DGS'!$BF$2:$BF$31</c:f>
              <c:numCache>
                <c:formatCode>_("€"* #,##0.00_);_("€"* \(#,##0.00\);_("€"* "-"??_);_(@_)</c:formatCode>
                <c:ptCount val="29"/>
                <c:pt idx="0">
                  <c:v>104675.76</c:v>
                </c:pt>
                <c:pt idx="1">
                  <c:v>173617</c:v>
                </c:pt>
                <c:pt idx="2">
                  <c:v>176326</c:v>
                </c:pt>
                <c:pt idx="3">
                  <c:v>602933</c:v>
                </c:pt>
                <c:pt idx="4">
                  <c:v>662974.82999999996</c:v>
                </c:pt>
                <c:pt idx="5">
                  <c:v>726128</c:v>
                </c:pt>
                <c:pt idx="6">
                  <c:v>1312254</c:v>
                </c:pt>
                <c:pt idx="7">
                  <c:v>1753000</c:v>
                </c:pt>
                <c:pt idx="8">
                  <c:v>2029591</c:v>
                </c:pt>
                <c:pt idx="9">
                  <c:v>2356868</c:v>
                </c:pt>
                <c:pt idx="10">
                  <c:v>3094871</c:v>
                </c:pt>
                <c:pt idx="11">
                  <c:v>3622399.39</c:v>
                </c:pt>
                <c:pt idx="12">
                  <c:v>3643857.33</c:v>
                </c:pt>
                <c:pt idx="13">
                  <c:v>4011327.87</c:v>
                </c:pt>
                <c:pt idx="14">
                  <c:v>4339500.08</c:v>
                </c:pt>
                <c:pt idx="15">
                  <c:v>5039180</c:v>
                </c:pt>
                <c:pt idx="16">
                  <c:v>5231237.07</c:v>
                </c:pt>
                <c:pt idx="17">
                  <c:v>5620812</c:v>
                </c:pt>
                <c:pt idx="18">
                  <c:v>5936999.75</c:v>
                </c:pt>
                <c:pt idx="19">
                  <c:v>6610271</c:v>
                </c:pt>
                <c:pt idx="20">
                  <c:v>8531125</c:v>
                </c:pt>
                <c:pt idx="21">
                  <c:v>10506780</c:v>
                </c:pt>
                <c:pt idx="22">
                  <c:v>12417777.66</c:v>
                </c:pt>
                <c:pt idx="23">
                  <c:v>19529537.969999999</c:v>
                </c:pt>
                <c:pt idx="24">
                  <c:v>22238714.66</c:v>
                </c:pt>
                <c:pt idx="25">
                  <c:v>24053241.449999999</c:v>
                </c:pt>
                <c:pt idx="26">
                  <c:v>28980219</c:v>
                </c:pt>
                <c:pt idx="27">
                  <c:v>33871085</c:v>
                </c:pt>
                <c:pt idx="28">
                  <c:v>52113676</c:v>
                </c:pt>
              </c:numCache>
            </c:numRef>
          </c:yVal>
          <c:smooth val="0"/>
          <c:extLst>
            <c:ext xmlns:c16="http://schemas.microsoft.com/office/drawing/2014/chart" uri="{C3380CC4-5D6E-409C-BE32-E72D297353CC}">
              <c16:uniqueId val="{00000000-8A21-4EA6-8702-98CF0177FFD6}"/>
            </c:ext>
          </c:extLst>
        </c:ser>
        <c:dLbls>
          <c:showLegendKey val="0"/>
          <c:showVal val="0"/>
          <c:showCatName val="0"/>
          <c:showSerName val="0"/>
          <c:showPercent val="0"/>
          <c:showBubbleSize val="0"/>
        </c:dLbls>
        <c:axId val="887993680"/>
        <c:axId val="887998600"/>
      </c:scatterChart>
      <c:valAx>
        <c:axId val="8879936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87998600"/>
        <c:crosses val="autoZero"/>
        <c:crossBetween val="midCat"/>
        <c:dispUnits>
          <c:builtInUnit val="thousands"/>
          <c:dispUnitsLbl>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dispUnitsLbl>
        </c:dispUnits>
      </c:valAx>
      <c:valAx>
        <c:axId val="8879986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87993680"/>
        <c:crosses val="autoZero"/>
        <c:crossBetween val="midCat"/>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5"/>
            <c:spPr>
              <a:solidFill>
                <a:schemeClr val="accent1"/>
              </a:solidFill>
              <a:ln w="57150">
                <a:solidFill>
                  <a:srgbClr val="009ED6"/>
                </a:solidFill>
              </a:ln>
              <a:effectLst/>
            </c:spPr>
          </c:marker>
          <c:xVal>
            <c:numRef>
              <c:f>Feuil1!$B$2:$B$28</c:f>
              <c:numCache>
                <c:formatCode>"€"#,##0.00_);[Red]\("€"#,##0.00\)</c:formatCode>
                <c:ptCount val="27"/>
                <c:pt idx="0">
                  <c:v>898651.33</c:v>
                </c:pt>
                <c:pt idx="1">
                  <c:v>6450745.5499999998</c:v>
                </c:pt>
                <c:pt idx="2">
                  <c:v>1724111</c:v>
                </c:pt>
                <c:pt idx="3">
                  <c:v>9469539.6899999995</c:v>
                </c:pt>
                <c:pt idx="4">
                  <c:v>169497</c:v>
                </c:pt>
                <c:pt idx="5">
                  <c:v>524711</c:v>
                </c:pt>
                <c:pt idx="6">
                  <c:v>343224.2</c:v>
                </c:pt>
                <c:pt idx="7">
                  <c:v>466054.27</c:v>
                </c:pt>
                <c:pt idx="8">
                  <c:v>314307.90999999997</c:v>
                </c:pt>
                <c:pt idx="9">
                  <c:v>20055.66</c:v>
                </c:pt>
                <c:pt idx="10">
                  <c:v>1320590</c:v>
                </c:pt>
                <c:pt idx="11">
                  <c:v>1310289.46</c:v>
                </c:pt>
                <c:pt idx="12">
                  <c:v>322105.83</c:v>
                </c:pt>
                <c:pt idx="13">
                  <c:v>513024.55</c:v>
                </c:pt>
                <c:pt idx="14">
                  <c:v>23000</c:v>
                </c:pt>
                <c:pt idx="15">
                  <c:v>121353</c:v>
                </c:pt>
                <c:pt idx="16">
                  <c:v>224700</c:v>
                </c:pt>
                <c:pt idx="17">
                  <c:v>3391233</c:v>
                </c:pt>
                <c:pt idx="18">
                  <c:v>422220.36</c:v>
                </c:pt>
                <c:pt idx="19">
                  <c:v>883001</c:v>
                </c:pt>
                <c:pt idx="20">
                  <c:v>8784671</c:v>
                </c:pt>
                <c:pt idx="21">
                  <c:v>6076423.5700000003</c:v>
                </c:pt>
                <c:pt idx="22">
                  <c:v>375210.69</c:v>
                </c:pt>
                <c:pt idx="23">
                  <c:v>2819877</c:v>
                </c:pt>
                <c:pt idx="24">
                  <c:v>3917722</c:v>
                </c:pt>
                <c:pt idx="25">
                  <c:v>1348925</c:v>
                </c:pt>
                <c:pt idx="26">
                  <c:v>15630241.449999999</c:v>
                </c:pt>
              </c:numCache>
            </c:numRef>
          </c:xVal>
          <c:yVal>
            <c:numRef>
              <c:f>Feuil1!$C$2:$C$28</c:f>
              <c:numCache>
                <c:formatCode>"€"#,##0.00_);[Red]\("€"#,##0.00\)</c:formatCode>
                <c:ptCount val="27"/>
                <c:pt idx="0">
                  <c:v>6610271</c:v>
                </c:pt>
                <c:pt idx="1">
                  <c:v>12417777.66</c:v>
                </c:pt>
                <c:pt idx="2">
                  <c:v>3622399.39</c:v>
                </c:pt>
                <c:pt idx="3">
                  <c:v>19529537.969999999</c:v>
                </c:pt>
                <c:pt idx="4">
                  <c:v>173617</c:v>
                </c:pt>
                <c:pt idx="5">
                  <c:v>8531125</c:v>
                </c:pt>
                <c:pt idx="6">
                  <c:v>257490.71</c:v>
                </c:pt>
                <c:pt idx="7">
                  <c:v>5231237.07</c:v>
                </c:pt>
                <c:pt idx="8">
                  <c:v>1312254</c:v>
                </c:pt>
                <c:pt idx="9">
                  <c:v>104675.76</c:v>
                </c:pt>
                <c:pt idx="10">
                  <c:v>5039180</c:v>
                </c:pt>
                <c:pt idx="11">
                  <c:v>2029591</c:v>
                </c:pt>
                <c:pt idx="12">
                  <c:v>3643857.33</c:v>
                </c:pt>
                <c:pt idx="13">
                  <c:v>5936999.75</c:v>
                </c:pt>
                <c:pt idx="14">
                  <c:v>1753000</c:v>
                </c:pt>
                <c:pt idx="15">
                  <c:v>602933</c:v>
                </c:pt>
                <c:pt idx="16">
                  <c:v>726128</c:v>
                </c:pt>
                <c:pt idx="17">
                  <c:v>10506780</c:v>
                </c:pt>
                <c:pt idx="18">
                  <c:v>5620812</c:v>
                </c:pt>
                <c:pt idx="19">
                  <c:v>3094871</c:v>
                </c:pt>
                <c:pt idx="20">
                  <c:v>28980219</c:v>
                </c:pt>
                <c:pt idx="21">
                  <c:v>22238714.66</c:v>
                </c:pt>
                <c:pt idx="22">
                  <c:v>662974.82999999996</c:v>
                </c:pt>
                <c:pt idx="23">
                  <c:v>4011327.87</c:v>
                </c:pt>
                <c:pt idx="24">
                  <c:v>2356868</c:v>
                </c:pt>
                <c:pt idx="25">
                  <c:v>0</c:v>
                </c:pt>
                <c:pt idx="26">
                  <c:v>52113676</c:v>
                </c:pt>
              </c:numCache>
            </c:numRef>
          </c:yVal>
          <c:smooth val="0"/>
          <c:extLst>
            <c:ext xmlns:c16="http://schemas.microsoft.com/office/drawing/2014/chart" uri="{C3380CC4-5D6E-409C-BE32-E72D297353CC}">
              <c16:uniqueId val="{00000000-3732-4FCD-BB9F-E40D4348083D}"/>
            </c:ext>
          </c:extLst>
        </c:ser>
        <c:dLbls>
          <c:showLegendKey val="0"/>
          <c:showVal val="0"/>
          <c:showCatName val="0"/>
          <c:showSerName val="0"/>
          <c:showPercent val="0"/>
          <c:showBubbleSize val="0"/>
        </c:dLbls>
        <c:axId val="2097182751"/>
        <c:axId val="2097181919"/>
      </c:scatterChart>
      <c:valAx>
        <c:axId val="209718275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097181919"/>
        <c:crosses val="autoZero"/>
        <c:crossBetween val="midCat"/>
        <c:dispUnits>
          <c:builtInUnit val="millions"/>
          <c:dispUnitsLbl>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dispUnitsLbl>
        </c:dispUnits>
      </c:valAx>
      <c:valAx>
        <c:axId val="209718191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097182751"/>
        <c:crosses val="autoZero"/>
        <c:crossBetween val="midCat"/>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'Slide 20'!$C$19</c:f>
              <c:strCache>
                <c:ptCount val="1"/>
                <c:pt idx="0">
                  <c:v>Moyenne de l'encours total de la dette au 31/12</c:v>
                </c:pt>
              </c:strCache>
            </c:strRef>
          </c:tx>
          <c:spPr>
            <a:solidFill>
              <a:srgbClr val="62CBC5"/>
            </a:solidFill>
            <a:ln>
              <a:noFill/>
            </a:ln>
            <a:effectLst/>
          </c:spPr>
          <c:invertIfNegative val="0"/>
          <c:dLbls>
            <c:numFmt formatCode="#,##0,&quot; K€&quot;"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20'!$D$18:$F$18</c:f>
              <c:strCache>
                <c:ptCount val="3"/>
                <c:pt idx="0">
                  <c:v>Ensemble des stations thermales</c:v>
                </c:pt>
                <c:pt idx="1">
                  <c:v>Public et semi-public</c:v>
                </c:pt>
                <c:pt idx="2">
                  <c:v>Privé</c:v>
                </c:pt>
              </c:strCache>
            </c:strRef>
          </c:cat>
          <c:val>
            <c:numRef>
              <c:f>'Slide 20'!$D$19:$F$19</c:f>
              <c:numCache>
                <c:formatCode>"€"#,##0.00_);[Red]\("€"#,##0.00\)</c:formatCode>
                <c:ptCount val="3"/>
                <c:pt idx="0">
                  <c:v>8695111.9499999993</c:v>
                </c:pt>
                <c:pt idx="1">
                  <c:v>5302400.8</c:v>
                </c:pt>
                <c:pt idx="2">
                  <c:v>10083039.24</c:v>
                </c:pt>
              </c:numCache>
            </c:numRef>
          </c:val>
          <c:extLst>
            <c:ext xmlns:c16="http://schemas.microsoft.com/office/drawing/2014/chart" uri="{C3380CC4-5D6E-409C-BE32-E72D297353CC}">
              <c16:uniqueId val="{00000000-5AC6-4E86-ACF1-DE6C4FB7BA2F}"/>
            </c:ext>
          </c:extLst>
        </c:ser>
        <c:ser>
          <c:idx val="1"/>
          <c:order val="1"/>
          <c:tx>
            <c:strRef>
              <c:f>'Slide 20'!$C$20</c:f>
              <c:strCache>
                <c:ptCount val="1"/>
                <c:pt idx="0">
                  <c:v>Moyenne de la capacité d'autofinancement</c:v>
                </c:pt>
              </c:strCache>
            </c:strRef>
          </c:tx>
          <c:spPr>
            <a:solidFill>
              <a:srgbClr val="37A7A2"/>
            </a:solidFill>
            <a:ln>
              <a:noFill/>
            </a:ln>
            <a:effectLst/>
          </c:spPr>
          <c:invertIfNegative val="0"/>
          <c:dLbls>
            <c:numFmt formatCode="#,##0,&quot; K€&quot;"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20'!$D$18:$F$18</c:f>
              <c:strCache>
                <c:ptCount val="3"/>
                <c:pt idx="0">
                  <c:v>Ensemble des stations thermales</c:v>
                </c:pt>
                <c:pt idx="1">
                  <c:v>Public et semi-public</c:v>
                </c:pt>
                <c:pt idx="2">
                  <c:v>Privé</c:v>
                </c:pt>
              </c:strCache>
            </c:strRef>
          </c:cat>
          <c:val>
            <c:numRef>
              <c:f>'Slide 20'!$D$20:$F$20</c:f>
              <c:numCache>
                <c:formatCode>"€"#,##0.00_);[Red]\("€"#,##0.00\)</c:formatCode>
                <c:ptCount val="3"/>
                <c:pt idx="0">
                  <c:v>1866379.55</c:v>
                </c:pt>
                <c:pt idx="1">
                  <c:v>1178382.1399999999</c:v>
                </c:pt>
                <c:pt idx="2">
                  <c:v>2095712.02</c:v>
                </c:pt>
              </c:numCache>
            </c:numRef>
          </c:val>
          <c:extLst>
            <c:ext xmlns:c16="http://schemas.microsoft.com/office/drawing/2014/chart" uri="{C3380CC4-5D6E-409C-BE32-E72D297353CC}">
              <c16:uniqueId val="{00000001-5AC6-4E86-ACF1-DE6C4FB7BA2F}"/>
            </c:ext>
          </c:extLst>
        </c:ser>
        <c:dLbls>
          <c:showLegendKey val="0"/>
          <c:showVal val="0"/>
          <c:showCatName val="0"/>
          <c:showSerName val="0"/>
          <c:showPercent val="0"/>
          <c:showBubbleSize val="0"/>
        </c:dLbls>
        <c:gapWidth val="150"/>
        <c:overlap val="100"/>
        <c:axId val="1227938751"/>
        <c:axId val="1227922111"/>
      </c:barChart>
      <c:catAx>
        <c:axId val="12279387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1227922111"/>
        <c:crosses val="autoZero"/>
        <c:auto val="1"/>
        <c:lblAlgn val="ctr"/>
        <c:lblOffset val="100"/>
        <c:noMultiLvlLbl val="0"/>
      </c:catAx>
      <c:valAx>
        <c:axId val="1227922111"/>
        <c:scaling>
          <c:orientation val="minMax"/>
          <c:max val="14000000"/>
        </c:scaling>
        <c:delete val="0"/>
        <c:axPos val="l"/>
        <c:majorGridlines>
          <c:spPr>
            <a:ln w="9525" cap="flat" cmpd="sng" algn="ctr">
              <a:solidFill>
                <a:schemeClr val="tx1">
                  <a:lumMod val="15000"/>
                  <a:lumOff val="85000"/>
                </a:schemeClr>
              </a:solidFill>
              <a:round/>
            </a:ln>
            <a:effectLst/>
          </c:spPr>
        </c:majorGridlines>
        <c:numFmt formatCode="#,##0,,&quot; M€&quot;"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27938751"/>
        <c:crosses val="autoZero"/>
        <c:crossBetween val="between"/>
      </c:valAx>
      <c:spPr>
        <a:noFill/>
        <a:ln>
          <a:noFill/>
        </a:ln>
        <a:effectLst/>
      </c:spPr>
    </c:plotArea>
    <c:legend>
      <c:legendPos val="b"/>
      <c:layout>
        <c:manualLayout>
          <c:xMode val="edge"/>
          <c:yMode val="edge"/>
          <c:x val="0.19195343687261976"/>
          <c:y val="0.88111886478952461"/>
          <c:w val="0.80405333608309126"/>
          <c:h val="9.56191486336563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fr-FR"/>
    </a:p>
  </c:txPr>
  <c:externalData r:id="rId3">
    <c:autoUpdate val="0"/>
  </c:externalData>
  <c:userShapes r:id="rId4"/>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645013123359575E-2"/>
          <c:y val="6.3354888507640914E-2"/>
          <c:w val="0.87179943132108484"/>
          <c:h val="0.37205963250536611"/>
        </c:manualLayout>
      </c:layout>
      <c:barChart>
        <c:barDir val="col"/>
        <c:grouping val="clustered"/>
        <c:varyColors val="0"/>
        <c:ser>
          <c:idx val="0"/>
          <c:order val="0"/>
          <c:spPr>
            <a:solidFill>
              <a:schemeClr val="tx1">
                <a:lumMod val="50000"/>
                <a:lumOff val="50000"/>
              </a:schemeClr>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10-B82E-4FC8-AA4B-8CF39306C2DE}"/>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1-B82E-4FC8-AA4B-8CF39306C2DE}"/>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F-B82E-4FC8-AA4B-8CF39306C2DE}"/>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3-B82E-4FC8-AA4B-8CF39306C2DE}"/>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5-B82E-4FC8-AA4B-8CF39306C2DE}"/>
              </c:ext>
            </c:extLst>
          </c:dPt>
          <c:dPt>
            <c:idx val="6"/>
            <c:invertIfNegative val="0"/>
            <c:bubble3D val="0"/>
            <c:spPr>
              <a:solidFill>
                <a:schemeClr val="accent1"/>
              </a:solidFill>
              <a:ln>
                <a:noFill/>
              </a:ln>
              <a:effectLst/>
            </c:spPr>
            <c:extLst>
              <c:ext xmlns:c16="http://schemas.microsoft.com/office/drawing/2014/chart" uri="{C3380CC4-5D6E-409C-BE32-E72D297353CC}">
                <c16:uniqueId val="{00000007-B82E-4FC8-AA4B-8CF39306C2DE}"/>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9-B82E-4FC8-AA4B-8CF39306C2DE}"/>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B-B82E-4FC8-AA4B-8CF39306C2DE}"/>
              </c:ext>
            </c:extLst>
          </c:dPt>
          <c:dPt>
            <c:idx val="9"/>
            <c:invertIfNegative val="0"/>
            <c:bubble3D val="0"/>
            <c:spPr>
              <a:solidFill>
                <a:schemeClr val="accent1"/>
              </a:solidFill>
              <a:ln>
                <a:noFill/>
              </a:ln>
              <a:effectLst/>
            </c:spPr>
            <c:extLst>
              <c:ext xmlns:c16="http://schemas.microsoft.com/office/drawing/2014/chart" uri="{C3380CC4-5D6E-409C-BE32-E72D297353CC}">
                <c16:uniqueId val="{0000000D-B82E-4FC8-AA4B-8CF39306C2DE}"/>
              </c:ext>
            </c:extLst>
          </c:dPt>
          <c:dLbls>
            <c:numFmt formatCode="#,##0.0&quot; ans&quot;"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20'!$B$35:$B$45</c:f>
              <c:strCache>
                <c:ptCount val="11"/>
                <c:pt idx="0">
                  <c:v>&lt; 100 habitants</c:v>
                </c:pt>
                <c:pt idx="1">
                  <c:v>100 à 200</c:v>
                </c:pt>
                <c:pt idx="2">
                  <c:v>200 à 500</c:v>
                </c:pt>
                <c:pt idx="3">
                  <c:v>500 à 2 000</c:v>
                </c:pt>
                <c:pt idx="4">
                  <c:v>2 000 à 3 500</c:v>
                </c:pt>
                <c:pt idx="5">
                  <c:v>3 500 à 5 000</c:v>
                </c:pt>
                <c:pt idx="6">
                  <c:v>5 000 à 10 000</c:v>
                </c:pt>
                <c:pt idx="7">
                  <c:v>10 000 à 20 000</c:v>
                </c:pt>
                <c:pt idx="8">
                  <c:v>20 000 à 50 000</c:v>
                </c:pt>
                <c:pt idx="9">
                  <c:v>50 000 à 100 000</c:v>
                </c:pt>
                <c:pt idx="10">
                  <c:v>&gt; 100 000 (hors Paris)</c:v>
                </c:pt>
              </c:strCache>
            </c:strRef>
          </c:cat>
          <c:val>
            <c:numRef>
              <c:f>'Slide 20'!$C$35:$C$45</c:f>
              <c:numCache>
                <c:formatCode>General</c:formatCode>
                <c:ptCount val="11"/>
                <c:pt idx="0">
                  <c:v>1.7</c:v>
                </c:pt>
                <c:pt idx="1">
                  <c:v>2.2000000000000002</c:v>
                </c:pt>
                <c:pt idx="2">
                  <c:v>2.9</c:v>
                </c:pt>
                <c:pt idx="3">
                  <c:v>3.7</c:v>
                </c:pt>
                <c:pt idx="4" formatCode="0.0">
                  <c:v>4</c:v>
                </c:pt>
                <c:pt idx="5">
                  <c:v>4.0999999999999996</c:v>
                </c:pt>
                <c:pt idx="6">
                  <c:v>4.5</c:v>
                </c:pt>
                <c:pt idx="7">
                  <c:v>4.4000000000000004</c:v>
                </c:pt>
                <c:pt idx="8">
                  <c:v>4.9000000000000004</c:v>
                </c:pt>
                <c:pt idx="9" formatCode="0.0">
                  <c:v>6</c:v>
                </c:pt>
                <c:pt idx="10">
                  <c:v>4.9000000000000004</c:v>
                </c:pt>
              </c:numCache>
            </c:numRef>
          </c:val>
          <c:extLst>
            <c:ext xmlns:c16="http://schemas.microsoft.com/office/drawing/2014/chart" uri="{C3380CC4-5D6E-409C-BE32-E72D297353CC}">
              <c16:uniqueId val="{0000000E-B82E-4FC8-AA4B-8CF39306C2DE}"/>
            </c:ext>
          </c:extLst>
        </c:ser>
        <c:dLbls>
          <c:showLegendKey val="0"/>
          <c:showVal val="0"/>
          <c:showCatName val="0"/>
          <c:showSerName val="0"/>
          <c:showPercent val="0"/>
          <c:showBubbleSize val="0"/>
        </c:dLbls>
        <c:gapWidth val="219"/>
        <c:overlap val="-27"/>
        <c:axId val="1455588847"/>
        <c:axId val="1455051871"/>
      </c:barChart>
      <c:catAx>
        <c:axId val="14555888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455051871"/>
        <c:crosses val="autoZero"/>
        <c:auto val="1"/>
        <c:lblAlgn val="ctr"/>
        <c:lblOffset val="100"/>
        <c:noMultiLvlLbl val="0"/>
      </c:catAx>
      <c:valAx>
        <c:axId val="1455051871"/>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4555888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fr-F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Feuil1!$B$3</c:f>
              <c:strCache>
                <c:ptCount val="1"/>
                <c:pt idx="0">
                  <c:v>Gestion publique ou semi-publique</c:v>
                </c:pt>
              </c:strCache>
            </c:strRef>
          </c:tx>
          <c:dPt>
            <c:idx val="0"/>
            <c:bubble3D val="0"/>
            <c:spPr>
              <a:solidFill>
                <a:srgbClr val="002060"/>
              </a:solidFill>
              <a:ln w="19050">
                <a:solidFill>
                  <a:schemeClr val="lt1"/>
                </a:solidFill>
              </a:ln>
              <a:effectLst/>
            </c:spPr>
            <c:extLst>
              <c:ext xmlns:c16="http://schemas.microsoft.com/office/drawing/2014/chart" uri="{C3380CC4-5D6E-409C-BE32-E72D297353CC}">
                <c16:uniqueId val="{00000001-1341-496E-BC32-F903F4585CF3}"/>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1341-496E-BC32-F903F4585CF3}"/>
              </c:ext>
            </c:extLst>
          </c:dPt>
          <c:dLbls>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2060"/>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1-1341-496E-BC32-F903F4585CF3}"/>
                </c:ext>
              </c:extLst>
            </c:dLbl>
            <c:dLbl>
              <c:idx val="1"/>
              <c:spPr>
                <a:noFill/>
                <a:ln>
                  <a:noFill/>
                </a:ln>
                <a:effectLst/>
              </c:spPr>
              <c:txPr>
                <a:bodyPr rot="0" spcFirstLastPara="1" vertOverflow="ellipsis" vert="horz" wrap="square" lIns="38100" tIns="19050" rIns="38100" bIns="19050" anchor="ctr" anchorCtr="1">
                  <a:spAutoFit/>
                </a:bodyPr>
                <a:lstStyle/>
                <a:p>
                  <a:pPr>
                    <a:defRPr lang="en-US"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0.2879959910303766"/>
                      <c:h val="0.33202129029247446"/>
                    </c:manualLayout>
                  </c15:layout>
                </c:ext>
                <c:ext xmlns:c16="http://schemas.microsoft.com/office/drawing/2014/chart" uri="{C3380CC4-5D6E-409C-BE32-E72D297353CC}">
                  <c16:uniqueId val="{00000003-1341-496E-BC32-F903F4585CF3}"/>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Feuil1!$C$3:$D$3</c:f>
              <c:numCache>
                <c:formatCode>0%</c:formatCode>
                <c:ptCount val="2"/>
                <c:pt idx="0">
                  <c:v>6.7000000000000004E-2</c:v>
                </c:pt>
                <c:pt idx="1">
                  <c:v>0.93300000000000005</c:v>
                </c:pt>
              </c:numCache>
            </c:numRef>
          </c:val>
          <c:extLst>
            <c:ext xmlns:c16="http://schemas.microsoft.com/office/drawing/2014/chart" uri="{C3380CC4-5D6E-409C-BE32-E72D297353CC}">
              <c16:uniqueId val="{00000004-1341-496E-BC32-F903F4585CF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Feuil2!$B$2</c:f>
              <c:strCache>
                <c:ptCount val="1"/>
                <c:pt idx="0">
                  <c:v>Ensemble des stations</c:v>
                </c:pt>
              </c:strCache>
            </c:strRef>
          </c:tx>
          <c:dPt>
            <c:idx val="0"/>
            <c:bubble3D val="0"/>
            <c:spPr>
              <a:solidFill>
                <a:srgbClr val="002060"/>
              </a:solidFill>
              <a:ln w="19050">
                <a:solidFill>
                  <a:schemeClr val="lt1"/>
                </a:solidFill>
              </a:ln>
              <a:effectLst/>
            </c:spPr>
            <c:extLst>
              <c:ext xmlns:c16="http://schemas.microsoft.com/office/drawing/2014/chart" uri="{C3380CC4-5D6E-409C-BE32-E72D297353CC}">
                <c16:uniqueId val="{00000001-0A2A-44F2-B707-DB68620A2B15}"/>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0A2A-44F2-B707-DB68620A2B15}"/>
              </c:ext>
            </c:extLst>
          </c:dPt>
          <c:dLbls>
            <c:dLbl>
              <c:idx val="0"/>
              <c:layout>
                <c:manualLayout>
                  <c:x val="-1.1039807524059595E-2"/>
                  <c:y val="1.275882181393462E-5"/>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rgbClr val="002060"/>
                      </a:solidFill>
                      <a:latin typeface="+mn-lt"/>
                      <a:ea typeface="+mn-ea"/>
                      <a:cs typeface="+mn-cs"/>
                    </a:defRPr>
                  </a:pPr>
                  <a:endParaRPr lang="fr-FR"/>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A2A-44F2-B707-DB68620A2B15}"/>
                </c:ext>
              </c:extLst>
            </c:dLbl>
            <c:dLbl>
              <c:idx val="1"/>
              <c:layout>
                <c:manualLayout>
                  <c:x val="0.15051334208223971"/>
                  <c:y val="-0.27695647419072617"/>
                </c:manualLayout>
              </c:layout>
              <c:showLegendKey val="0"/>
              <c:showVal val="0"/>
              <c:showCatName val="0"/>
              <c:showSerName val="0"/>
              <c:showPercent val="1"/>
              <c:showBubbleSize val="0"/>
              <c:extLst>
                <c:ext xmlns:c15="http://schemas.microsoft.com/office/drawing/2012/chart" uri="{CE6537A1-D6FC-4f65-9D91-7224C49458BB}">
                  <c15:layout>
                    <c:manualLayout>
                      <c:w val="0.22220844269466317"/>
                      <c:h val="0.17212962962962963"/>
                    </c:manualLayout>
                  </c15:layout>
                </c:ext>
                <c:ext xmlns:c16="http://schemas.microsoft.com/office/drawing/2014/chart" uri="{C3380CC4-5D6E-409C-BE32-E72D297353CC}">
                  <c16:uniqueId val="{00000003-0A2A-44F2-B707-DB68620A2B1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mn-lt"/>
                    <a:ea typeface="+mn-ea"/>
                    <a:cs typeface="+mn-cs"/>
                  </a:defRPr>
                </a:pPr>
                <a:endParaRPr lang="fr-F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Feuil2!$C$1:$D$1</c:f>
              <c:strCache>
                <c:ptCount val="2"/>
                <c:pt idx="0">
                  <c:v>Investissements thermaux</c:v>
                </c:pt>
                <c:pt idx="1">
                  <c:v>Autres investissements</c:v>
                </c:pt>
              </c:strCache>
            </c:strRef>
          </c:cat>
          <c:val>
            <c:numRef>
              <c:f>Feuil2!$C$2:$D$2</c:f>
              <c:numCache>
                <c:formatCode>General</c:formatCode>
                <c:ptCount val="2"/>
                <c:pt idx="0">
                  <c:v>247029</c:v>
                </c:pt>
                <c:pt idx="1">
                  <c:v>2396166</c:v>
                </c:pt>
              </c:numCache>
            </c:numRef>
          </c:val>
          <c:extLst>
            <c:ext xmlns:c16="http://schemas.microsoft.com/office/drawing/2014/chart" uri="{C3380CC4-5D6E-409C-BE32-E72D297353CC}">
              <c16:uniqueId val="{00000004-0A2A-44F2-B707-DB68620A2B1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Feuil1!$B$4</c:f>
              <c:strCache>
                <c:ptCount val="1"/>
                <c:pt idx="0">
                  <c:v>Gestion privée</c:v>
                </c:pt>
              </c:strCache>
            </c:strRef>
          </c:tx>
          <c:spPr>
            <a:solidFill>
              <a:schemeClr val="accent3"/>
            </a:solidFill>
          </c:spPr>
          <c:dPt>
            <c:idx val="0"/>
            <c:bubble3D val="0"/>
            <c:spPr>
              <a:solidFill>
                <a:srgbClr val="002060"/>
              </a:solidFill>
              <a:ln w="19050">
                <a:solidFill>
                  <a:schemeClr val="lt1"/>
                </a:solidFill>
              </a:ln>
              <a:effectLst/>
            </c:spPr>
            <c:extLst>
              <c:ext xmlns:c16="http://schemas.microsoft.com/office/drawing/2014/chart" uri="{C3380CC4-5D6E-409C-BE32-E72D297353CC}">
                <c16:uniqueId val="{00000001-C6E6-46A6-A896-A1AE485E6E46}"/>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C6E6-46A6-A896-A1AE485E6E46}"/>
              </c:ext>
            </c:extLst>
          </c:dPt>
          <c:dLbls>
            <c:dLbl>
              <c:idx val="0"/>
              <c:layout>
                <c:manualLayout>
                  <c:x val="5.0135931860819105E-2"/>
                  <c:y val="-9.0064050635646122E-3"/>
                </c:manualLayout>
              </c:layout>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2060"/>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0.25603192288920912"/>
                      <c:h val="0.33128207521539038"/>
                    </c:manualLayout>
                  </c15:layout>
                </c:ext>
                <c:ext xmlns:c16="http://schemas.microsoft.com/office/drawing/2014/chart" uri="{C3380CC4-5D6E-409C-BE32-E72D297353CC}">
                  <c16:uniqueId val="{00000001-C6E6-46A6-A896-A1AE485E6E46}"/>
                </c:ext>
              </c:extLst>
            </c:dLbl>
            <c:dLbl>
              <c:idx val="1"/>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0.30623426071062265"/>
                      <c:h val="0.32810684765741543"/>
                    </c:manualLayout>
                  </c15:layout>
                </c:ext>
                <c:ext xmlns:c16="http://schemas.microsoft.com/office/drawing/2014/chart" uri="{C3380CC4-5D6E-409C-BE32-E72D297353CC}">
                  <c16:uniqueId val="{00000003-C6E6-46A6-A896-A1AE485E6E4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extLst>
          </c:dLbls>
          <c:val>
            <c:numRef>
              <c:f>Feuil1!$C$4:$D$4</c:f>
              <c:numCache>
                <c:formatCode>0%</c:formatCode>
                <c:ptCount val="2"/>
                <c:pt idx="0">
                  <c:v>0.109</c:v>
                </c:pt>
                <c:pt idx="1">
                  <c:v>0.89100000000000001</c:v>
                </c:pt>
              </c:numCache>
            </c:numRef>
          </c:val>
          <c:extLst>
            <c:ext xmlns:c16="http://schemas.microsoft.com/office/drawing/2014/chart" uri="{C3380CC4-5D6E-409C-BE32-E72D297353CC}">
              <c16:uniqueId val="{00000004-C6E6-46A6-A896-A1AE485E6E46}"/>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Colonne1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B1E-4624-8428-EF59427F7A13}"/>
              </c:ext>
            </c:extLst>
          </c:dPt>
          <c:dPt>
            <c:idx val="1"/>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3-AB1E-4624-8428-EF59427F7A1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B1E-4624-8428-EF59427F7A1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B1E-4624-8428-EF59427F7A13}"/>
              </c:ext>
            </c:extLst>
          </c:dPt>
          <c:dLbls>
            <c:dLbl>
              <c:idx val="1"/>
              <c:layout>
                <c:manualLayout>
                  <c:x val="0.10081879440431482"/>
                  <c:y val="1.5236301844816227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Gadugi" panose="020B0502040204020203" pitchFamily="34" charset="0"/>
                      <a:ea typeface="Gadugi" panose="020B0502040204020203" pitchFamily="34" charset="0"/>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B1E-4624-8428-EF59427F7A1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Gadugi" panose="020B0502040204020203" pitchFamily="34" charset="0"/>
                    <a:ea typeface="Gadugi" panose="020B0502040204020203" pitchFamily="34" charset="0"/>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2"/>
                <c:pt idx="0">
                  <c:v>Oui</c:v>
                </c:pt>
                <c:pt idx="1">
                  <c:v>Non</c:v>
                </c:pt>
              </c:strCache>
            </c:strRef>
          </c:cat>
          <c:val>
            <c:numRef>
              <c:f>Feuil1!$B$2:$B$5</c:f>
              <c:numCache>
                <c:formatCode>0%</c:formatCode>
                <c:ptCount val="4"/>
                <c:pt idx="0">
                  <c:v>0.95</c:v>
                </c:pt>
                <c:pt idx="1">
                  <c:v>0.05</c:v>
                </c:pt>
              </c:numCache>
            </c:numRef>
          </c:val>
          <c:extLst>
            <c:ext xmlns:c16="http://schemas.microsoft.com/office/drawing/2014/chart" uri="{C3380CC4-5D6E-409C-BE32-E72D297353CC}">
              <c16:uniqueId val="{00000008-AB1E-4624-8428-EF59427F7A13}"/>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2"/>
        <c:delete val="1"/>
      </c:legendEntry>
      <c:legendEntry>
        <c:idx val="3"/>
        <c:delete val="1"/>
      </c:legendEntry>
      <c:layout>
        <c:manualLayout>
          <c:xMode val="edge"/>
          <c:yMode val="edge"/>
          <c:x val="0.37475254570474681"/>
          <c:y val="0.73329897367311003"/>
          <c:w val="0.25049490859050644"/>
          <c:h val="0.1326215700925071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Gadugi" panose="020B0502040204020203" pitchFamily="34" charset="0"/>
              <a:ea typeface="Gadugi" panose="020B0502040204020203" pitchFamily="34" charset="0"/>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417034415011109E-3"/>
          <c:y val="2.99409020816589E-2"/>
          <c:w val="0.9308825242869756"/>
          <c:h val="0.89152257934977552"/>
        </c:manualLayout>
      </c:layout>
      <c:barChart>
        <c:barDir val="col"/>
        <c:grouping val="clustered"/>
        <c:varyColors val="0"/>
        <c:ser>
          <c:idx val="0"/>
          <c:order val="0"/>
          <c:tx>
            <c:strRef>
              <c:f>Feuil1!$B$1</c:f>
              <c:strCache>
                <c:ptCount val="1"/>
                <c:pt idx="0">
                  <c:v>2019</c:v>
                </c:pt>
              </c:strCache>
            </c:strRef>
          </c:tx>
          <c:spPr>
            <a:solidFill>
              <a:srgbClr val="00B0F0"/>
            </a:solidFill>
            <a:ln>
              <a:noFill/>
            </a:ln>
            <a:effectLst/>
          </c:spPr>
          <c:invertIfNegative val="0"/>
          <c:dPt>
            <c:idx val="1"/>
            <c:invertIfNegative val="0"/>
            <c:bubble3D val="0"/>
            <c:spPr>
              <a:solidFill>
                <a:srgbClr val="002060"/>
              </a:solidFill>
              <a:ln>
                <a:noFill/>
              </a:ln>
              <a:effectLst/>
            </c:spPr>
            <c:extLst>
              <c:ext xmlns:c16="http://schemas.microsoft.com/office/drawing/2014/chart" uri="{C3380CC4-5D6E-409C-BE32-E72D297353CC}">
                <c16:uniqueId val="{00000004-9B76-4464-AAE3-038D069B2E45}"/>
              </c:ext>
            </c:extLst>
          </c:dPt>
          <c:dLbls>
            <c:dLbl>
              <c:idx val="0"/>
              <c:layout>
                <c:manualLayout>
                  <c:x val="-1.5709754098624255E-3"/>
                  <c:y val="0.16614705580147218"/>
                </c:manualLayout>
              </c:layout>
              <c:dLblPos val="outEnd"/>
              <c:showLegendKey val="0"/>
              <c:showVal val="1"/>
              <c:showCatName val="0"/>
              <c:showSerName val="0"/>
              <c:showPercent val="0"/>
              <c:showBubbleSize val="0"/>
              <c:separator> </c:separator>
              <c:extLst>
                <c:ext xmlns:c15="http://schemas.microsoft.com/office/drawing/2012/chart" uri="{CE6537A1-D6FC-4f65-9D91-7224C49458BB}">
                  <c15:layout>
                    <c:manualLayout>
                      <c:w val="0.25474489986500565"/>
                      <c:h val="0.15367167993411429"/>
                    </c:manualLayout>
                  </c15:layout>
                </c:ext>
                <c:ext xmlns:c16="http://schemas.microsoft.com/office/drawing/2014/chart" uri="{C3380CC4-5D6E-409C-BE32-E72D297353CC}">
                  <c16:uniqueId val="{00000003-9B76-4464-AAE3-038D069B2E4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fr-FR"/>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Personnes physiques</c:v>
                </c:pt>
                <c:pt idx="1">
                  <c:v>ETP</c:v>
                </c:pt>
              </c:strCache>
            </c:strRef>
          </c:cat>
          <c:val>
            <c:numRef>
              <c:f>Feuil1!$B$2:$B$3</c:f>
              <c:numCache>
                <c:formatCode>General</c:formatCode>
                <c:ptCount val="2"/>
                <c:pt idx="0">
                  <c:v>11590</c:v>
                </c:pt>
                <c:pt idx="1">
                  <c:v>6600</c:v>
                </c:pt>
              </c:numCache>
            </c:numRef>
          </c:val>
          <c:extLst>
            <c:ext xmlns:c16="http://schemas.microsoft.com/office/drawing/2014/chart" uri="{C3380CC4-5D6E-409C-BE32-E72D297353CC}">
              <c16:uniqueId val="{00000000-9B76-4464-AAE3-038D069B2E45}"/>
            </c:ext>
          </c:extLst>
        </c:ser>
        <c:dLbls>
          <c:showLegendKey val="0"/>
          <c:showVal val="0"/>
          <c:showCatName val="0"/>
          <c:showSerName val="0"/>
          <c:showPercent val="0"/>
          <c:showBubbleSize val="0"/>
        </c:dLbls>
        <c:gapWidth val="56"/>
        <c:axId val="868472704"/>
        <c:axId val="511170304"/>
      </c:barChart>
      <c:catAx>
        <c:axId val="868472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t" anchorCtr="1"/>
          <a:lstStyle/>
          <a:p>
            <a:pPr>
              <a:defRPr sz="1600" b="1" i="0" u="none" strike="noStrike" kern="1200" baseline="0">
                <a:solidFill>
                  <a:schemeClr val="tx1">
                    <a:lumMod val="65000"/>
                    <a:lumOff val="35000"/>
                  </a:schemeClr>
                </a:solidFill>
                <a:latin typeface="+mj-lt"/>
                <a:ea typeface="+mn-ea"/>
                <a:cs typeface="+mn-cs"/>
              </a:defRPr>
            </a:pPr>
            <a:endParaRPr lang="fr-FR"/>
          </a:p>
        </c:txPr>
        <c:crossAx val="511170304"/>
        <c:crosses val="autoZero"/>
        <c:auto val="1"/>
        <c:lblAlgn val="ctr"/>
        <c:lblOffset val="100"/>
        <c:noMultiLvlLbl val="0"/>
      </c:catAx>
      <c:valAx>
        <c:axId val="511170304"/>
        <c:scaling>
          <c:orientation val="minMax"/>
        </c:scaling>
        <c:delete val="1"/>
        <c:axPos val="l"/>
        <c:numFmt formatCode="General" sourceLinked="1"/>
        <c:majorTickMark val="none"/>
        <c:minorTickMark val="none"/>
        <c:tickLblPos val="nextTo"/>
        <c:crossAx val="8684727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56742907242278"/>
          <c:y val="1.583358982250949E-2"/>
          <c:w val="0.75844274263162303"/>
          <c:h val="0.92522338896301881"/>
        </c:manualLayout>
      </c:layout>
      <c:pieChart>
        <c:varyColors val="1"/>
        <c:ser>
          <c:idx val="0"/>
          <c:order val="0"/>
          <c:tx>
            <c:strRef>
              <c:f>Feuil1!$B$1</c:f>
              <c:strCache>
                <c:ptCount val="1"/>
                <c:pt idx="0">
                  <c:v>Part du CA</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315-4678-BDD3-CA25AA513828}"/>
              </c:ext>
            </c:extLst>
          </c:dPt>
          <c:dPt>
            <c:idx val="1"/>
            <c:bubble3D val="0"/>
            <c:spPr>
              <a:solidFill>
                <a:srgbClr val="2497C0"/>
              </a:solidFill>
              <a:ln w="19050">
                <a:solidFill>
                  <a:schemeClr val="lt1"/>
                </a:solidFill>
              </a:ln>
              <a:effectLst/>
            </c:spPr>
            <c:extLst>
              <c:ext xmlns:c16="http://schemas.microsoft.com/office/drawing/2014/chart" uri="{C3380CC4-5D6E-409C-BE32-E72D297353CC}">
                <c16:uniqueId val="{00000003-4315-4678-BDD3-CA25AA513828}"/>
              </c:ext>
            </c:extLst>
          </c:dPt>
          <c:dPt>
            <c:idx val="2"/>
            <c:bubble3D val="0"/>
            <c:spPr>
              <a:solidFill>
                <a:srgbClr val="ADB9CA"/>
              </a:solidFill>
              <a:ln w="19050">
                <a:solidFill>
                  <a:schemeClr val="lt1"/>
                </a:solidFill>
              </a:ln>
              <a:effectLst/>
            </c:spPr>
            <c:extLst>
              <c:ext xmlns:c16="http://schemas.microsoft.com/office/drawing/2014/chart" uri="{C3380CC4-5D6E-409C-BE32-E72D297353CC}">
                <c16:uniqueId val="{00000005-4315-4678-BDD3-CA25AA513828}"/>
              </c:ext>
            </c:extLst>
          </c:dPt>
          <c:dPt>
            <c:idx val="3"/>
            <c:bubble3D val="0"/>
            <c:spPr>
              <a:solidFill>
                <a:srgbClr val="6DC1AF"/>
              </a:solidFill>
              <a:ln w="19050">
                <a:solidFill>
                  <a:schemeClr val="lt1"/>
                </a:solidFill>
              </a:ln>
              <a:effectLst/>
            </c:spPr>
            <c:extLst>
              <c:ext xmlns:c16="http://schemas.microsoft.com/office/drawing/2014/chart" uri="{C3380CC4-5D6E-409C-BE32-E72D297353CC}">
                <c16:uniqueId val="{00000007-4315-4678-BDD3-CA25AA513828}"/>
              </c:ext>
            </c:extLst>
          </c:dPt>
          <c:dPt>
            <c:idx val="4"/>
            <c:bubble3D val="0"/>
            <c:spPr>
              <a:solidFill>
                <a:srgbClr val="E7E6E6"/>
              </a:solidFill>
              <a:ln w="19050">
                <a:solidFill>
                  <a:schemeClr val="lt1"/>
                </a:solidFill>
              </a:ln>
              <a:effectLst/>
            </c:spPr>
            <c:extLst>
              <c:ext xmlns:c16="http://schemas.microsoft.com/office/drawing/2014/chart" uri="{C3380CC4-5D6E-409C-BE32-E72D297353CC}">
                <c16:uniqueId val="{00000009-4315-4678-BDD3-CA25AA513828}"/>
              </c:ext>
            </c:extLst>
          </c:dPt>
          <c:dLbls>
            <c:dLbl>
              <c:idx val="0"/>
              <c:layout>
                <c:manualLayout>
                  <c:x val="-0.43403462657392555"/>
                  <c:y val="0.11642920339007623"/>
                </c:manualLayout>
              </c:layout>
              <c:numFmt formatCode="0.0%" sourceLinked="0"/>
              <c:spPr>
                <a:solidFill>
                  <a:srgbClr val="4472C4"/>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fr-FR"/>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315-4678-BDD3-CA25AA513828}"/>
                </c:ext>
              </c:extLst>
            </c:dLbl>
            <c:dLbl>
              <c:idx val="1"/>
              <c:layout>
                <c:manualLayout>
                  <c:x val="4.0264932688868958E-2"/>
                  <c:y val="6.1122177152277857E-2"/>
                </c:manualLayout>
              </c:layout>
              <c:numFmt formatCode="0.0%" sourceLinked="0"/>
              <c:spPr>
                <a:solidFill>
                  <a:srgbClr val="2497C0"/>
                </a:solidFill>
                <a:ln>
                  <a:solidFill>
                    <a:srgbClr val="2497C0"/>
                  </a:solid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fr-FR"/>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4315-4678-BDD3-CA25AA513828}"/>
                </c:ext>
              </c:extLst>
            </c:dLbl>
            <c:dLbl>
              <c:idx val="2"/>
              <c:layout>
                <c:manualLayout>
                  <c:x val="2.4158959613321374E-2"/>
                  <c:y val="1.8431485358177131E-2"/>
                </c:manualLayout>
              </c:layout>
              <c:numFmt formatCode="0.0%" sourceLinked="0"/>
              <c:spPr>
                <a:solidFill>
                  <a:srgbClr val="ADB9CA"/>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fr-FR"/>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4315-4678-BDD3-CA25AA513828}"/>
                </c:ext>
              </c:extLst>
            </c:dLbl>
            <c:dLbl>
              <c:idx val="3"/>
              <c:layout>
                <c:manualLayout>
                  <c:x val="8.939047557852571E-2"/>
                  <c:y val="4.6654644433592397E-5"/>
                </c:manualLayout>
              </c:layout>
              <c:numFmt formatCode="0.0%" sourceLinked="0"/>
              <c:spPr>
                <a:solidFill>
                  <a:srgbClr val="6DC1A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fr-FR"/>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315-4678-BDD3-CA25AA513828}"/>
                </c:ext>
              </c:extLst>
            </c:dLbl>
            <c:dLbl>
              <c:idx val="4"/>
              <c:layout>
                <c:manualLayout>
                  <c:x val="4.1976139487026873E-2"/>
                  <c:y val="1.0232596367222813E-3"/>
                </c:manualLayout>
              </c:layout>
              <c:numFmt formatCode="0.0%" sourceLinked="0"/>
              <c:spPr>
                <a:solidFill>
                  <a:srgbClr val="E7E6E6"/>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2">
                          <a:lumMod val="50000"/>
                        </a:schemeClr>
                      </a:solidFill>
                      <a:latin typeface="+mn-lt"/>
                      <a:ea typeface="+mn-ea"/>
                      <a:cs typeface="+mn-cs"/>
                    </a:defRPr>
                  </a:pPr>
                  <a:endParaRPr lang="fr-FR"/>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4315-4678-BDD3-CA25AA513828}"/>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fr-F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Cures et activités médicales</c:v>
                </c:pt>
                <c:pt idx="1">
                  <c:v>Activités aqualudiques et de bien-être</c:v>
                </c:pt>
                <c:pt idx="2">
                  <c:v>Ventes de produits</c:v>
                </c:pt>
                <c:pt idx="3">
                  <c:v>Activités support</c:v>
                </c:pt>
                <c:pt idx="4">
                  <c:v>Autre</c:v>
                </c:pt>
              </c:strCache>
            </c:strRef>
          </c:cat>
          <c:val>
            <c:numRef>
              <c:f>Feuil1!$B$2:$B$6</c:f>
              <c:numCache>
                <c:formatCode>General</c:formatCode>
                <c:ptCount val="5"/>
                <c:pt idx="0">
                  <c:v>71.400000000000006</c:v>
                </c:pt>
                <c:pt idx="1">
                  <c:v>14.8</c:v>
                </c:pt>
                <c:pt idx="2">
                  <c:v>1.6</c:v>
                </c:pt>
                <c:pt idx="3">
                  <c:v>11.1</c:v>
                </c:pt>
                <c:pt idx="4">
                  <c:v>1.8</c:v>
                </c:pt>
              </c:numCache>
            </c:numRef>
          </c:val>
          <c:extLst>
            <c:ext xmlns:c16="http://schemas.microsoft.com/office/drawing/2014/chart" uri="{C3380CC4-5D6E-409C-BE32-E72D297353CC}">
              <c16:uniqueId val="{0000000A-4315-4678-BDD3-CA25AA51382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94608569682717E-2"/>
          <c:y val="0"/>
          <c:w val="0.92585127132615375"/>
          <c:h val="0.98842344019593897"/>
        </c:manualLayout>
      </c:layout>
      <c:pieChart>
        <c:varyColors val="1"/>
        <c:ser>
          <c:idx val="0"/>
          <c:order val="0"/>
          <c:tx>
            <c:strRef>
              <c:f>Feuil1!$B$1</c:f>
              <c:strCache>
                <c:ptCount val="1"/>
                <c:pt idx="0">
                  <c:v>Part du CA</c:v>
                </c:pt>
              </c:strCache>
            </c:strRef>
          </c:tx>
          <c:dPt>
            <c:idx val="0"/>
            <c:bubble3D val="0"/>
            <c:spPr>
              <a:solidFill>
                <a:srgbClr val="203864"/>
              </a:solidFill>
              <a:ln w="19050">
                <a:solidFill>
                  <a:schemeClr val="lt1"/>
                </a:solidFill>
              </a:ln>
              <a:effectLst/>
            </c:spPr>
            <c:extLst>
              <c:ext xmlns:c16="http://schemas.microsoft.com/office/drawing/2014/chart" uri="{C3380CC4-5D6E-409C-BE32-E72D297353CC}">
                <c16:uniqueId val="{00000001-F77C-4640-86C9-BF137FC30BD5}"/>
              </c:ext>
            </c:extLst>
          </c:dPt>
          <c:dPt>
            <c:idx val="1"/>
            <c:bubble3D val="0"/>
            <c:spPr>
              <a:solidFill>
                <a:srgbClr val="8FAADC"/>
              </a:solidFill>
              <a:ln w="19050">
                <a:solidFill>
                  <a:schemeClr val="lt1"/>
                </a:solidFill>
              </a:ln>
              <a:effectLst/>
            </c:spPr>
            <c:extLst>
              <c:ext xmlns:c16="http://schemas.microsoft.com/office/drawing/2014/chart" uri="{C3380CC4-5D6E-409C-BE32-E72D297353CC}">
                <c16:uniqueId val="{00000003-F77C-4640-86C9-BF137FC30BD5}"/>
              </c:ext>
            </c:extLst>
          </c:dPt>
          <c:dPt>
            <c:idx val="2"/>
            <c:bubble3D val="0"/>
            <c:spPr>
              <a:solidFill>
                <a:srgbClr val="2497C0"/>
              </a:solidFill>
              <a:ln w="19050">
                <a:solidFill>
                  <a:schemeClr val="lt1"/>
                </a:solidFill>
              </a:ln>
              <a:effectLst/>
            </c:spPr>
            <c:extLst>
              <c:ext xmlns:c16="http://schemas.microsoft.com/office/drawing/2014/chart" uri="{C3380CC4-5D6E-409C-BE32-E72D297353CC}">
                <c16:uniqueId val="{00000005-F77C-4640-86C9-BF137FC30BD5}"/>
              </c:ext>
            </c:extLst>
          </c:dPt>
          <c:dPt>
            <c:idx val="3"/>
            <c:bubble3D val="0"/>
            <c:spPr>
              <a:solidFill>
                <a:srgbClr val="ADB9CA"/>
              </a:solidFill>
              <a:ln w="19050">
                <a:solidFill>
                  <a:schemeClr val="lt1"/>
                </a:solidFill>
              </a:ln>
              <a:effectLst/>
            </c:spPr>
            <c:extLst>
              <c:ext xmlns:c16="http://schemas.microsoft.com/office/drawing/2014/chart" uri="{C3380CC4-5D6E-409C-BE32-E72D297353CC}">
                <c16:uniqueId val="{00000007-F77C-4640-86C9-BF137FC30BD5}"/>
              </c:ext>
            </c:extLst>
          </c:dPt>
          <c:dPt>
            <c:idx val="4"/>
            <c:bubble3D val="0"/>
            <c:spPr>
              <a:solidFill>
                <a:srgbClr val="77B7A5"/>
              </a:solidFill>
              <a:ln w="19050">
                <a:solidFill>
                  <a:schemeClr val="lt1"/>
                </a:solidFill>
              </a:ln>
              <a:effectLst/>
            </c:spPr>
            <c:extLst>
              <c:ext xmlns:c16="http://schemas.microsoft.com/office/drawing/2014/chart" uri="{C3380CC4-5D6E-409C-BE32-E72D297353CC}">
                <c16:uniqueId val="{00000009-F77C-4640-86C9-BF137FC30BD5}"/>
              </c:ext>
            </c:extLst>
          </c:dPt>
          <c:dPt>
            <c:idx val="5"/>
            <c:bubble3D val="0"/>
            <c:spPr>
              <a:solidFill>
                <a:srgbClr val="62CBC5"/>
              </a:solidFill>
              <a:ln w="19050">
                <a:solidFill>
                  <a:schemeClr val="lt1"/>
                </a:solidFill>
              </a:ln>
              <a:effectLst/>
            </c:spPr>
            <c:extLst>
              <c:ext xmlns:c16="http://schemas.microsoft.com/office/drawing/2014/chart" uri="{C3380CC4-5D6E-409C-BE32-E72D297353CC}">
                <c16:uniqueId val="{0000000B-F77C-4640-86C9-BF137FC30BD5}"/>
              </c:ext>
            </c:extLst>
          </c:dPt>
          <c:dPt>
            <c:idx val="6"/>
            <c:bubble3D val="0"/>
            <c:spPr>
              <a:solidFill>
                <a:srgbClr val="E0E0E0"/>
              </a:solidFill>
              <a:ln w="19050">
                <a:solidFill>
                  <a:schemeClr val="lt1"/>
                </a:solidFill>
              </a:ln>
              <a:effectLst/>
            </c:spPr>
            <c:extLst>
              <c:ext xmlns:c16="http://schemas.microsoft.com/office/drawing/2014/chart" uri="{C3380CC4-5D6E-409C-BE32-E72D297353CC}">
                <c16:uniqueId val="{0000000D-F77C-4640-86C9-BF137FC30BD5}"/>
              </c:ext>
            </c:extLst>
          </c:dPt>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fr-FR"/>
                </a:p>
              </c:txPr>
              <c:showLegendKey val="0"/>
              <c:showVal val="0"/>
              <c:showCatName val="0"/>
              <c:showSerName val="0"/>
              <c:showPercent val="1"/>
              <c:showBubbleSize val="0"/>
              <c:extLst>
                <c:ext xmlns:c16="http://schemas.microsoft.com/office/drawing/2014/chart" uri="{C3380CC4-5D6E-409C-BE32-E72D297353CC}">
                  <c16:uniqueId val="{00000001-F77C-4640-86C9-BF137FC30BD5}"/>
                </c:ext>
              </c:extLst>
            </c:dLbl>
            <c:dLbl>
              <c:idx val="1"/>
              <c:layout>
                <c:manualLayout>
                  <c:x val="5.4721201297247904E-2"/>
                  <c:y val="-3.3641541692111865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77C-4640-86C9-BF137FC30BD5}"/>
                </c:ext>
              </c:extLst>
            </c:dLbl>
            <c:dLbl>
              <c:idx val="3"/>
              <c:layout>
                <c:manualLayout>
                  <c:x val="0.1236608817395841"/>
                  <c:y val="6.947300007041903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77C-4640-86C9-BF137FC30BD5}"/>
                </c:ext>
              </c:extLst>
            </c:dLbl>
            <c:dLbl>
              <c:idx val="5"/>
              <c:layout>
                <c:manualLayout>
                  <c:x val="1.7226044366372161E-2"/>
                  <c:y val="7.1467099878440563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1"/>
              <c:showBubbleSize val="0"/>
              <c:extLst>
                <c:ext xmlns:c15="http://schemas.microsoft.com/office/drawing/2012/chart" uri="{CE6537A1-D6FC-4f65-9D91-7224C49458BB}">
                  <c15:layout>
                    <c:manualLayout>
                      <c:w val="0.11632905393828348"/>
                      <c:h val="6.0879857037805782E-2"/>
                    </c:manualLayout>
                  </c15:layout>
                </c:ext>
                <c:ext xmlns:c16="http://schemas.microsoft.com/office/drawing/2014/chart" uri="{C3380CC4-5D6E-409C-BE32-E72D297353CC}">
                  <c16:uniqueId val="{0000000B-F77C-4640-86C9-BF137FC30BD5}"/>
                </c:ext>
              </c:extLst>
            </c:dLbl>
            <c:dLbl>
              <c:idx val="6"/>
              <c:layout>
                <c:manualLayout>
                  <c:x val="1.0653671548068643E-2"/>
                  <c:y val="3.3903592871746144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F77C-4640-86C9-BF137FC30BD5}"/>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1"/>
            <c:showBubbleSize val="0"/>
            <c:showLeaderLines val="0"/>
            <c:extLst>
              <c:ext xmlns:c15="http://schemas.microsoft.com/office/drawing/2012/chart" uri="{CE6537A1-D6FC-4f65-9D91-7224C49458BB}"/>
            </c:extLst>
          </c:dLbls>
          <c:cat>
            <c:strRef>
              <c:f>Feuil1!$A$2:$A$8</c:f>
              <c:strCache>
                <c:ptCount val="7"/>
                <c:pt idx="0">
                  <c:v>Cures conventionnées</c:v>
                </c:pt>
                <c:pt idx="1">
                  <c:v>Activités médicales ou de prévention</c:v>
                </c:pt>
                <c:pt idx="2">
                  <c:v>Activités aqualudiques et de bien-être</c:v>
                </c:pt>
                <c:pt idx="3">
                  <c:v>Ventes de produits</c:v>
                </c:pt>
                <c:pt idx="4">
                  <c:v>Hébergement</c:v>
                </c:pt>
                <c:pt idx="5">
                  <c:v>Restauration</c:v>
                </c:pt>
                <c:pt idx="6">
                  <c:v>Autre</c:v>
                </c:pt>
              </c:strCache>
            </c:strRef>
          </c:cat>
          <c:val>
            <c:numRef>
              <c:f>Feuil1!$B$2:$B$8</c:f>
              <c:numCache>
                <c:formatCode>General</c:formatCode>
                <c:ptCount val="7"/>
                <c:pt idx="0">
                  <c:v>69.3</c:v>
                </c:pt>
                <c:pt idx="1">
                  <c:v>2.1</c:v>
                </c:pt>
                <c:pt idx="2">
                  <c:v>14.8</c:v>
                </c:pt>
                <c:pt idx="3">
                  <c:v>1.6</c:v>
                </c:pt>
                <c:pt idx="4">
                  <c:v>8.8000000000000007</c:v>
                </c:pt>
                <c:pt idx="5">
                  <c:v>2.2999999999999998</c:v>
                </c:pt>
                <c:pt idx="6">
                  <c:v>1.8</c:v>
                </c:pt>
              </c:numCache>
            </c:numRef>
          </c:val>
          <c:extLst>
            <c:ext xmlns:c16="http://schemas.microsoft.com/office/drawing/2014/chart" uri="{C3380CC4-5D6E-409C-BE32-E72D297353CC}">
              <c16:uniqueId val="{0000000E-F77C-4640-86C9-BF137FC30BD5}"/>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doughnutChart>
        <c:varyColors val="1"/>
        <c:ser>
          <c:idx val="0"/>
          <c:order val="0"/>
          <c:tx>
            <c:strRef>
              <c:f>Feuil1!$B$1</c:f>
              <c:strCache>
                <c:ptCount val="1"/>
                <c:pt idx="0">
                  <c:v>Colonne1</c:v>
                </c:pt>
              </c:strCache>
            </c:strRef>
          </c:tx>
          <c:dPt>
            <c:idx val="0"/>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1-56F9-497C-8B11-0282DD9E9B24}"/>
              </c:ext>
            </c:extLst>
          </c:dPt>
          <c:dPt>
            <c:idx val="1"/>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3-56F9-497C-8B11-0282DD9E9B24}"/>
              </c:ext>
            </c:extLst>
          </c:dPt>
          <c:dPt>
            <c:idx val="2"/>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03-588E-4356-B9F5-19AC1024E70E}"/>
              </c:ext>
            </c:extLst>
          </c:dPt>
          <c:dPt>
            <c:idx val="3"/>
            <c:bubble3D val="0"/>
            <c:spPr>
              <a:solidFill>
                <a:srgbClr val="3CB6AD"/>
              </a:solidFill>
              <a:ln w="19050">
                <a:solidFill>
                  <a:schemeClr val="lt1"/>
                </a:solidFill>
              </a:ln>
              <a:effectLst/>
            </c:spPr>
            <c:extLst>
              <c:ext xmlns:c16="http://schemas.microsoft.com/office/drawing/2014/chart" uri="{C3380CC4-5D6E-409C-BE32-E72D297353CC}">
                <c16:uniqueId val="{00000002-588E-4356-B9F5-19AC1024E70E}"/>
              </c:ext>
            </c:extLst>
          </c:dPt>
          <c:dLbls>
            <c:dLbl>
              <c:idx val="2"/>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fr-FR"/>
                </a:p>
              </c:txPr>
              <c:showLegendKey val="0"/>
              <c:showVal val="0"/>
              <c:showCatName val="0"/>
              <c:showSerName val="0"/>
              <c:showPercent val="1"/>
              <c:showBubbleSize val="0"/>
              <c:extLst>
                <c:ext xmlns:c16="http://schemas.microsoft.com/office/drawing/2014/chart" uri="{C3380CC4-5D6E-409C-BE32-E72D297353CC}">
                  <c16:uniqueId val="{00000003-588E-4356-B9F5-19AC1024E70E}"/>
                </c:ext>
              </c:extLst>
            </c:dLbl>
            <c:dLbl>
              <c:idx val="3"/>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1"/>
              <c:showBubbleSize val="0"/>
              <c:extLst>
                <c:ext xmlns:c16="http://schemas.microsoft.com/office/drawing/2014/chart" uri="{C3380CC4-5D6E-409C-BE32-E72D297353CC}">
                  <c16:uniqueId val="{00000002-588E-4356-B9F5-19AC1024E70E}"/>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Dépenses d'exploitation</c:v>
                </c:pt>
                <c:pt idx="1">
                  <c:v>Investissements des établissements</c:v>
                </c:pt>
                <c:pt idx="2">
                  <c:v>Rétributions du personnel</c:v>
                </c:pt>
                <c:pt idx="3">
                  <c:v>Dépenses de consommation</c:v>
                </c:pt>
              </c:strCache>
            </c:strRef>
          </c:cat>
          <c:val>
            <c:numRef>
              <c:f>Feuil1!$B$2:$B$5</c:f>
              <c:numCache>
                <c:formatCode>"€"#,##0.00_);[Red]\("€"#,##0.00\)</c:formatCode>
                <c:ptCount val="4"/>
                <c:pt idx="0" formatCode="_(&quot;€&quot;* #,##0.00_);_(&quot;€&quot;* \(#,##0.00\);_(&quot;€&quot;* &quot;-&quot;??_);_(@_)">
                  <c:v>80300077.890000001</c:v>
                </c:pt>
                <c:pt idx="1">
                  <c:v>40433493.289999999</c:v>
                </c:pt>
                <c:pt idx="2" formatCode="_(&quot;€&quot;* #,##0.00_);_(&quot;€&quot;* \(#,##0.00\);_(&quot;€&quot;* &quot;-&quot;??_);_(@_)">
                  <c:v>144793393.539</c:v>
                </c:pt>
                <c:pt idx="3" formatCode="_(&quot;€&quot;* #,##0.00_);_(&quot;€&quot;* \(#,##0.00\);_(&quot;€&quot;* &quot;-&quot;??_);_(@_)">
                  <c:v>1212000000.4767001</c:v>
                </c:pt>
              </c:numCache>
            </c:numRef>
          </c:val>
          <c:extLst>
            <c:ext xmlns:c16="http://schemas.microsoft.com/office/drawing/2014/chart" uri="{C3380CC4-5D6E-409C-BE32-E72D297353CC}">
              <c16:uniqueId val="{00000000-588E-4356-B9F5-19AC1024E70E}"/>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59668801378478964"/>
          <c:y val="0.57042706877818794"/>
          <c:w val="0.39705264494690001"/>
          <c:h val="0.3133588948921691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Gadugi" panose="020B0502040204020203" pitchFamily="34" charset="0"/>
              <a:ea typeface="Gadugi" panose="020B0502040204020203" pitchFamily="34" charset="0"/>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1039873552480897"/>
          <c:y val="1.7622172462198302E-2"/>
          <c:w val="0.53000721119348371"/>
          <c:h val="0.99387824691605653"/>
        </c:manualLayout>
      </c:layout>
      <c:doughnutChart>
        <c:varyColors val="1"/>
        <c:ser>
          <c:idx val="0"/>
          <c:order val="0"/>
          <c:tx>
            <c:strRef>
              <c:f>Feuil1!$B$1</c:f>
              <c:strCache>
                <c:ptCount val="1"/>
                <c:pt idx="0">
                  <c:v>Colonne1</c:v>
                </c:pt>
              </c:strCache>
            </c:strRef>
          </c:tx>
          <c:dPt>
            <c:idx val="0"/>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1-D8D2-442B-89AB-3F5B208EBF76}"/>
              </c:ext>
            </c:extLst>
          </c:dPt>
          <c:dPt>
            <c:idx val="1"/>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3-D8D2-442B-89AB-3F5B208EBF76}"/>
              </c:ext>
            </c:extLst>
          </c:dPt>
          <c:dPt>
            <c:idx val="2"/>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05-D8D2-442B-89AB-3F5B208EBF76}"/>
              </c:ext>
            </c:extLst>
          </c:dPt>
          <c:dPt>
            <c:idx val="3"/>
            <c:bubble3D val="0"/>
            <c:spPr>
              <a:solidFill>
                <a:srgbClr val="3CB6AD"/>
              </a:solidFill>
              <a:ln w="19050">
                <a:solidFill>
                  <a:schemeClr val="lt1"/>
                </a:solidFill>
              </a:ln>
              <a:effectLst/>
            </c:spPr>
            <c:extLst>
              <c:ext xmlns:c16="http://schemas.microsoft.com/office/drawing/2014/chart" uri="{C3380CC4-5D6E-409C-BE32-E72D297353CC}">
                <c16:uniqueId val="{00000007-D8D2-442B-89AB-3F5B208EBF76}"/>
              </c:ext>
            </c:extLst>
          </c:dPt>
          <c:dLbls>
            <c:dLbl>
              <c:idx val="2"/>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fr-FR"/>
                </a:p>
              </c:txPr>
              <c:showLegendKey val="0"/>
              <c:showVal val="0"/>
              <c:showCatName val="0"/>
              <c:showSerName val="0"/>
              <c:showPercent val="1"/>
              <c:showBubbleSize val="0"/>
              <c:extLst>
                <c:ext xmlns:c16="http://schemas.microsoft.com/office/drawing/2014/chart" uri="{C3380CC4-5D6E-409C-BE32-E72D297353CC}">
                  <c16:uniqueId val="{00000005-D8D2-442B-89AB-3F5B208EBF76}"/>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Dépenses d'exploitation</c:v>
                </c:pt>
                <c:pt idx="1">
                  <c:v>Investissements des établissements</c:v>
                </c:pt>
                <c:pt idx="2">
                  <c:v>Rétributions du personnel</c:v>
                </c:pt>
                <c:pt idx="3">
                  <c:v>Dépenses de consommation</c:v>
                </c:pt>
              </c:strCache>
            </c:strRef>
          </c:cat>
          <c:val>
            <c:numRef>
              <c:f>Feuil1!$B$2:$B$5</c:f>
              <c:numCache>
                <c:formatCode>"€"#,##0.00_);[Red]\("€"#,##0.00\)</c:formatCode>
                <c:ptCount val="4"/>
                <c:pt idx="0" formatCode="_(&quot;€&quot;* #,##0.00_);_(&quot;€&quot;* \(#,##0.00\);_(&quot;€&quot;* &quot;-&quot;??_);_(@_)">
                  <c:v>343</c:v>
                </c:pt>
                <c:pt idx="1">
                  <c:v>182</c:v>
                </c:pt>
                <c:pt idx="2" formatCode="_(&quot;€&quot;* #,##0.00_);_(&quot;€&quot;* \(#,##0.00\);_(&quot;€&quot;* &quot;-&quot;??_);_(@_)">
                  <c:v>1272</c:v>
                </c:pt>
                <c:pt idx="3" formatCode="_(&quot;€&quot;* #,##0.00_);_(&quot;€&quot;* \(#,##0.00\);_(&quot;€&quot;* &quot;-&quot;??_);_(@_)">
                  <c:v>3873</c:v>
                </c:pt>
              </c:numCache>
            </c:numRef>
          </c:val>
          <c:extLst>
            <c:ext xmlns:c16="http://schemas.microsoft.com/office/drawing/2014/chart" uri="{C3380CC4-5D6E-409C-BE32-E72D297353CC}">
              <c16:uniqueId val="{00000008-D8D2-442B-89AB-3F5B208EBF76}"/>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9982086712456315"/>
          <c:y val="0.17487671203642907"/>
          <c:w val="0.31380582581042726"/>
          <c:h val="0.72626623745877283"/>
        </c:manualLayout>
      </c:layout>
      <c:doughnutChart>
        <c:varyColors val="1"/>
        <c:ser>
          <c:idx val="0"/>
          <c:order val="0"/>
          <c:tx>
            <c:strRef>
              <c:f>Feuil1!$B$1</c:f>
              <c:strCache>
                <c:ptCount val="1"/>
                <c:pt idx="0">
                  <c:v>Colonne1</c:v>
                </c:pt>
              </c:strCache>
            </c:strRef>
          </c:tx>
          <c:dPt>
            <c:idx val="0"/>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1-65AA-4EE6-99C7-D310CA59D819}"/>
              </c:ext>
            </c:extLst>
          </c:dPt>
          <c:dPt>
            <c:idx val="1"/>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3-65AA-4EE6-99C7-D310CA59D819}"/>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Feuil1!$A$2:$A$3</c:f>
              <c:strCache>
                <c:ptCount val="2"/>
                <c:pt idx="0">
                  <c:v>2nd tour impacts indirects</c:v>
                </c:pt>
                <c:pt idx="1">
                  <c:v>Autres flux de revenus liés</c:v>
                </c:pt>
              </c:strCache>
            </c:strRef>
          </c:cat>
          <c:val>
            <c:numRef>
              <c:f>Feuil1!$B$2:$B$3</c:f>
              <c:numCache>
                <c:formatCode>#\ ##0.00\ "€";[Red]\-#\ ##0.00\ "€"</c:formatCode>
                <c:ptCount val="2"/>
                <c:pt idx="0">
                  <c:v>2047158218.1259601</c:v>
                </c:pt>
                <c:pt idx="1">
                  <c:v>856221198.15668201</c:v>
                </c:pt>
              </c:numCache>
            </c:numRef>
          </c:val>
          <c:extLst>
            <c:ext xmlns:c16="http://schemas.microsoft.com/office/drawing/2014/chart" uri="{C3380CC4-5D6E-409C-BE32-E72D297353CC}">
              <c16:uniqueId val="{00000000-588E-4356-B9F5-19AC1024E70E}"/>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54211725388065002"/>
          <c:y val="0.3188143847625472"/>
          <c:w val="0.25287421235099067"/>
          <c:h val="0.38384022751349506"/>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Gadugi" panose="020B0502040204020203" pitchFamily="34" charset="0"/>
              <a:ea typeface="Gadugi" panose="020B0502040204020203" pitchFamily="34" charset="0"/>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Feuil1!$B$1</c:f>
              <c:strCache>
                <c:ptCount val="1"/>
                <c:pt idx="0">
                  <c:v>Taxes locales</c:v>
                </c:pt>
              </c:strCache>
            </c:strRef>
          </c:tx>
          <c:spPr>
            <a:solidFill>
              <a:schemeClr val="accent1"/>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1-7A0A-4D09-A752-6B592BDEBADD}"/>
              </c:ext>
            </c:extLst>
          </c:dPt>
          <c:dPt>
            <c:idx val="1"/>
            <c:invertIfNegative val="0"/>
            <c:bubble3D val="0"/>
            <c:spPr>
              <a:solidFill>
                <a:srgbClr val="79D1CF"/>
              </a:solidFill>
              <a:ln>
                <a:noFill/>
              </a:ln>
              <a:effectLst/>
            </c:spPr>
            <c:extLst>
              <c:ext xmlns:c16="http://schemas.microsoft.com/office/drawing/2014/chart" uri="{C3380CC4-5D6E-409C-BE32-E72D297353CC}">
                <c16:uniqueId val="{00000005-7A0A-4D09-A752-6B592BDEBADD}"/>
              </c:ext>
            </c:extLst>
          </c:dPt>
          <c:cat>
            <c:numRef>
              <c:f>Feuil1!$A$2:$A$4</c:f>
              <c:numCache>
                <c:formatCode>General</c:formatCode>
                <c:ptCount val="3"/>
                <c:pt idx="0">
                  <c:v>2019</c:v>
                </c:pt>
              </c:numCache>
            </c:numRef>
          </c:cat>
          <c:val>
            <c:numRef>
              <c:f>Feuil1!$B$2:$B$4</c:f>
              <c:numCache>
                <c:formatCode>#,##0</c:formatCode>
                <c:ptCount val="3"/>
                <c:pt idx="0">
                  <c:v>41000000</c:v>
                </c:pt>
                <c:pt idx="1">
                  <c:v>84000000</c:v>
                </c:pt>
                <c:pt idx="2" formatCode="General">
                  <c:v>54000000</c:v>
                </c:pt>
              </c:numCache>
            </c:numRef>
          </c:val>
          <c:extLst>
            <c:ext xmlns:c16="http://schemas.microsoft.com/office/drawing/2014/chart" uri="{C3380CC4-5D6E-409C-BE32-E72D297353CC}">
              <c16:uniqueId val="{00000002-7A0A-4D09-A752-6B592BDEBADD}"/>
            </c:ext>
          </c:extLst>
        </c:ser>
        <c:ser>
          <c:idx val="1"/>
          <c:order val="1"/>
          <c:tx>
            <c:strRef>
              <c:f>Feuil1!$C$1</c:f>
              <c:strCache>
                <c:ptCount val="1"/>
                <c:pt idx="0">
                  <c:v>Taxes non locales</c:v>
                </c:pt>
              </c:strCache>
            </c:strRef>
          </c:tx>
          <c:spPr>
            <a:solidFill>
              <a:srgbClr val="266DD3"/>
            </a:solidFill>
            <a:ln>
              <a:noFill/>
            </a:ln>
            <a:effectLst/>
          </c:spPr>
          <c:invertIfNegative val="0"/>
          <c:dPt>
            <c:idx val="1"/>
            <c:invertIfNegative val="0"/>
            <c:bubble3D val="0"/>
            <c:spPr>
              <a:solidFill>
                <a:srgbClr val="09A3AF"/>
              </a:solidFill>
              <a:ln>
                <a:noFill/>
              </a:ln>
              <a:effectLst/>
            </c:spPr>
            <c:extLst>
              <c:ext xmlns:c16="http://schemas.microsoft.com/office/drawing/2014/chart" uri="{C3380CC4-5D6E-409C-BE32-E72D297353CC}">
                <c16:uniqueId val="{00000006-7A0A-4D09-A752-6B592BDEBADD}"/>
              </c:ext>
            </c:extLst>
          </c:dPt>
          <c:cat>
            <c:numRef>
              <c:f>Feuil1!$A$2:$A$4</c:f>
              <c:numCache>
                <c:formatCode>General</c:formatCode>
                <c:ptCount val="3"/>
                <c:pt idx="0">
                  <c:v>2019</c:v>
                </c:pt>
              </c:numCache>
            </c:numRef>
          </c:cat>
          <c:val>
            <c:numRef>
              <c:f>Feuil1!$C$2:$C$4</c:f>
              <c:numCache>
                <c:formatCode>#,##0</c:formatCode>
                <c:ptCount val="3"/>
                <c:pt idx="1">
                  <c:v>0</c:v>
                </c:pt>
                <c:pt idx="2" formatCode="General">
                  <c:v>0</c:v>
                </c:pt>
              </c:numCache>
            </c:numRef>
          </c:val>
          <c:extLst>
            <c:ext xmlns:c16="http://schemas.microsoft.com/office/drawing/2014/chart" uri="{C3380CC4-5D6E-409C-BE32-E72D297353CC}">
              <c16:uniqueId val="{00000003-7A0A-4D09-A752-6B592BDEBADD}"/>
            </c:ext>
          </c:extLst>
        </c:ser>
        <c:dLbls>
          <c:showLegendKey val="0"/>
          <c:showVal val="0"/>
          <c:showCatName val="0"/>
          <c:showSerName val="0"/>
          <c:showPercent val="0"/>
          <c:showBubbleSize val="0"/>
        </c:dLbls>
        <c:gapWidth val="219"/>
        <c:overlap val="100"/>
        <c:axId val="1933174800"/>
        <c:axId val="1933191024"/>
      </c:barChart>
      <c:catAx>
        <c:axId val="1933174800"/>
        <c:scaling>
          <c:orientation val="minMax"/>
        </c:scaling>
        <c:delete val="1"/>
        <c:axPos val="b"/>
        <c:numFmt formatCode="General" sourceLinked="1"/>
        <c:majorTickMark val="none"/>
        <c:minorTickMark val="none"/>
        <c:tickLblPos val="nextTo"/>
        <c:crossAx val="1933191024"/>
        <c:crosses val="autoZero"/>
        <c:auto val="1"/>
        <c:lblAlgn val="ctr"/>
        <c:lblOffset val="100"/>
        <c:noMultiLvlLbl val="0"/>
      </c:catAx>
      <c:valAx>
        <c:axId val="19331910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933174800"/>
        <c:crosses val="autoZero"/>
        <c:crossBetween val="between"/>
        <c:dispUnits>
          <c:builtInUnit val="millions"/>
          <c:dispUnitsLbl>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fr-FR"/>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fr-FR"/>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Série 1</c:v>
                </c:pt>
              </c:strCache>
            </c:strRef>
          </c:tx>
          <c:spPr>
            <a:ln>
              <a:solidFill>
                <a:schemeClr val="bg1"/>
              </a:solidFill>
            </a:ln>
          </c:spPr>
          <c:dPt>
            <c:idx val="0"/>
            <c:bubble3D val="0"/>
            <c:spPr>
              <a:solidFill>
                <a:schemeClr val="accent1"/>
              </a:solidFill>
              <a:ln>
                <a:solidFill>
                  <a:schemeClr val="bg1"/>
                </a:solidFill>
              </a:ln>
              <a:effectLst/>
            </c:spPr>
            <c:extLst>
              <c:ext xmlns:c16="http://schemas.microsoft.com/office/drawing/2014/chart" uri="{C3380CC4-5D6E-409C-BE32-E72D297353CC}">
                <c16:uniqueId val="{00000001-6F28-48E7-8EAF-F824237F0DD8}"/>
              </c:ext>
            </c:extLst>
          </c:dPt>
          <c:dPt>
            <c:idx val="1"/>
            <c:bubble3D val="0"/>
            <c:spPr>
              <a:solidFill>
                <a:srgbClr val="8FAADC"/>
              </a:solidFill>
              <a:ln>
                <a:solidFill>
                  <a:schemeClr val="bg1"/>
                </a:solidFill>
              </a:ln>
              <a:effectLst/>
            </c:spPr>
            <c:extLst>
              <c:ext xmlns:c16="http://schemas.microsoft.com/office/drawing/2014/chart" uri="{C3380CC4-5D6E-409C-BE32-E72D297353CC}">
                <c16:uniqueId val="{00000003-6F28-48E7-8EAF-F824237F0DD8}"/>
              </c:ext>
            </c:extLst>
          </c:dPt>
          <c:dPt>
            <c:idx val="2"/>
            <c:bubble3D val="0"/>
            <c:spPr>
              <a:solidFill>
                <a:srgbClr val="6DC1AF"/>
              </a:solidFill>
              <a:ln>
                <a:solidFill>
                  <a:schemeClr val="bg1"/>
                </a:solidFill>
              </a:ln>
              <a:effectLst/>
            </c:spPr>
            <c:extLst>
              <c:ext xmlns:c16="http://schemas.microsoft.com/office/drawing/2014/chart" uri="{C3380CC4-5D6E-409C-BE32-E72D297353CC}">
                <c16:uniqueId val="{00000005-6F28-48E7-8EAF-F824237F0DD8}"/>
              </c:ext>
            </c:extLst>
          </c:dPt>
          <c:dPt>
            <c:idx val="3"/>
            <c:bubble3D val="0"/>
            <c:spPr>
              <a:solidFill>
                <a:schemeClr val="bg1">
                  <a:lumMod val="65000"/>
                </a:schemeClr>
              </a:solidFill>
              <a:ln>
                <a:solidFill>
                  <a:schemeClr val="bg1"/>
                </a:solidFill>
              </a:ln>
              <a:effectLst/>
            </c:spPr>
            <c:extLst>
              <c:ext xmlns:c16="http://schemas.microsoft.com/office/drawing/2014/chart" uri="{C3380CC4-5D6E-409C-BE32-E72D297353CC}">
                <c16:uniqueId val="{00000007-6F28-48E7-8EAF-F824237F0DD8}"/>
              </c:ext>
            </c:extLst>
          </c:dPt>
          <c:dLbls>
            <c:dLbl>
              <c:idx val="0"/>
              <c:layout>
                <c:manualLayout>
                  <c:x val="-0.13857225399053835"/>
                  <c:y val="0.263414473513859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F28-48E7-8EAF-F824237F0DD8}"/>
                </c:ext>
              </c:extLst>
            </c:dLbl>
            <c:dLbl>
              <c:idx val="1"/>
              <c:layout>
                <c:manualLayout>
                  <c:x val="-0.14237376290136353"/>
                  <c:y val="-0.255225683557799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F28-48E7-8EAF-F824237F0DD8}"/>
                </c:ext>
              </c:extLst>
            </c:dLbl>
            <c:dLbl>
              <c:idx val="2"/>
              <c:layout>
                <c:manualLayout>
                  <c:x val="0.1609987288835541"/>
                  <c:y val="0.1066828995284345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F28-48E7-8EAF-F824237F0DD8}"/>
                </c:ext>
              </c:extLst>
            </c:dLbl>
            <c:dLbl>
              <c:idx val="3"/>
              <c:layout>
                <c:manualLayout>
                  <c:x val="3.6252770426364586E-2"/>
                  <c:y val="0.1331469946198003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F28-48E7-8EAF-F824237F0DD8}"/>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Dans la commune</c:v>
                </c:pt>
                <c:pt idx="1">
                  <c:v>Dans la région (hors commune</c:v>
                </c:pt>
                <c:pt idx="2">
                  <c:v>Hors de la région</c:v>
                </c:pt>
                <c:pt idx="3">
                  <c:v>Groupe</c:v>
                </c:pt>
              </c:strCache>
            </c:strRef>
          </c:cat>
          <c:val>
            <c:numRef>
              <c:f>Feuil1!$B$2:$B$5</c:f>
              <c:numCache>
                <c:formatCode>0%</c:formatCode>
                <c:ptCount val="4"/>
                <c:pt idx="0">
                  <c:v>0.2</c:v>
                </c:pt>
                <c:pt idx="1">
                  <c:v>0.43</c:v>
                </c:pt>
                <c:pt idx="2">
                  <c:v>0.32</c:v>
                </c:pt>
                <c:pt idx="3">
                  <c:v>0.06</c:v>
                </c:pt>
              </c:numCache>
            </c:numRef>
          </c:val>
          <c:extLst>
            <c:ext xmlns:c16="http://schemas.microsoft.com/office/drawing/2014/chart" uri="{C3380CC4-5D6E-409C-BE32-E72D297353CC}">
              <c16:uniqueId val="{00000008-6F28-48E7-8EAF-F824237F0DD8}"/>
            </c:ext>
          </c:extLst>
        </c:ser>
        <c:dLbls>
          <c:showLegendKey val="0"/>
          <c:showVal val="0"/>
          <c:showCatName val="0"/>
          <c:showSerName val="0"/>
          <c:showPercent val="0"/>
          <c:showBubbleSize val="0"/>
          <c:showLeaderLines val="1"/>
        </c:dLbls>
        <c:firstSliceAng val="0"/>
      </c:pieChart>
      <c:doughnutChart>
        <c:varyColors val="1"/>
        <c:ser>
          <c:idx val="1"/>
          <c:order val="1"/>
          <c:tx>
            <c:strRef>
              <c:f>Feuil1!$C$1</c:f>
              <c:strCache>
                <c:ptCount val="1"/>
                <c:pt idx="0">
                  <c:v>Série 2</c:v>
                </c:pt>
              </c:strCache>
            </c:strRef>
          </c:tx>
          <c:spPr>
            <a:solidFill>
              <a:schemeClr val="accent1">
                <a:lumMod val="40000"/>
                <a:lumOff val="60000"/>
              </a:schemeClr>
            </a:solidFill>
          </c:spPr>
          <c:dPt>
            <c:idx val="0"/>
            <c:bubble3D val="0"/>
            <c:spPr>
              <a:solidFill>
                <a:schemeClr val="accent1">
                  <a:lumMod val="40000"/>
                  <a:lumOff val="60000"/>
                </a:schemeClr>
              </a:solidFill>
              <a:ln>
                <a:noFill/>
              </a:ln>
              <a:effectLst/>
            </c:spPr>
            <c:extLst>
              <c:ext xmlns:c16="http://schemas.microsoft.com/office/drawing/2014/chart" uri="{C3380CC4-5D6E-409C-BE32-E72D297353CC}">
                <c16:uniqueId val="{0000000A-6F28-48E7-8EAF-F824237F0DD8}"/>
              </c:ext>
            </c:extLst>
          </c:dPt>
          <c:dPt>
            <c:idx val="1"/>
            <c:bubble3D val="0"/>
            <c:spPr>
              <a:noFill/>
              <a:ln>
                <a:noFill/>
              </a:ln>
              <a:effectLst/>
            </c:spPr>
            <c:extLst>
              <c:ext xmlns:c16="http://schemas.microsoft.com/office/drawing/2014/chart" uri="{C3380CC4-5D6E-409C-BE32-E72D297353CC}">
                <c16:uniqueId val="{0000000C-6F28-48E7-8EAF-F824237F0DD8}"/>
              </c:ext>
            </c:extLst>
          </c:dPt>
          <c:dPt>
            <c:idx val="2"/>
            <c:bubble3D val="0"/>
            <c:spPr>
              <a:solidFill>
                <a:schemeClr val="bg1">
                  <a:lumMod val="65000"/>
                </a:schemeClr>
              </a:solidFill>
              <a:ln>
                <a:noFill/>
              </a:ln>
              <a:effectLst/>
            </c:spPr>
            <c:extLst>
              <c:ext xmlns:c16="http://schemas.microsoft.com/office/drawing/2014/chart" uri="{C3380CC4-5D6E-409C-BE32-E72D297353CC}">
                <c16:uniqueId val="{0000000E-6F28-48E7-8EAF-F824237F0DD8}"/>
              </c:ext>
            </c:extLst>
          </c:dPt>
          <c:dPt>
            <c:idx val="3"/>
            <c:bubble3D val="0"/>
            <c:spPr>
              <a:solidFill>
                <a:schemeClr val="accent1">
                  <a:lumMod val="40000"/>
                  <a:lumOff val="60000"/>
                </a:schemeClr>
              </a:solidFill>
              <a:ln>
                <a:noFill/>
              </a:ln>
              <a:effectLst/>
            </c:spPr>
            <c:extLst>
              <c:ext xmlns:c16="http://schemas.microsoft.com/office/drawing/2014/chart" uri="{C3380CC4-5D6E-409C-BE32-E72D297353CC}">
                <c16:uniqueId val="{00000010-6F28-48E7-8EAF-F824237F0DD8}"/>
              </c:ext>
            </c:extLst>
          </c:dPt>
          <c:dLbls>
            <c:dLbl>
              <c:idx val="0"/>
              <c:layout>
                <c:manualLayout>
                  <c:x val="-0.20754205786684873"/>
                  <c:y val="0.21364634596807519"/>
                </c:manualLayout>
              </c:layout>
              <c:tx>
                <c:rich>
                  <a:bodyPr/>
                  <a:lstStyle/>
                  <a:p>
                    <a:fld id="{3BBDF87A-9BE4-450F-A2EF-CBEE20E42AF9}" type="VALUE">
                      <a:rPr lang="en-US">
                        <a:solidFill>
                          <a:schemeClr val="tx2"/>
                        </a:solidFill>
                      </a:rPr>
                      <a:pPr/>
                      <a:t>[VALEUR]</a:t>
                    </a:fld>
                    <a:endParaRPr lang="fr-F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6F28-48E7-8EAF-F824237F0DD8}"/>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s>
          <c:cat>
            <c:strRef>
              <c:f>Feuil1!$A$2:$A$5</c:f>
              <c:strCache>
                <c:ptCount val="4"/>
                <c:pt idx="0">
                  <c:v>Dans la commune</c:v>
                </c:pt>
                <c:pt idx="1">
                  <c:v>Dans la région (hors commune</c:v>
                </c:pt>
                <c:pt idx="2">
                  <c:v>Hors de la région</c:v>
                </c:pt>
                <c:pt idx="3">
                  <c:v>Groupe</c:v>
                </c:pt>
              </c:strCache>
            </c:strRef>
          </c:cat>
          <c:val>
            <c:numRef>
              <c:f>Feuil1!$C$2:$C$5</c:f>
              <c:numCache>
                <c:formatCode>0%</c:formatCode>
                <c:ptCount val="4"/>
                <c:pt idx="0">
                  <c:v>0.63</c:v>
                </c:pt>
                <c:pt idx="1">
                  <c:v>0.32</c:v>
                </c:pt>
                <c:pt idx="2">
                  <c:v>0.06</c:v>
                </c:pt>
              </c:numCache>
            </c:numRef>
          </c:val>
          <c:extLst>
            <c:ext xmlns:c16="http://schemas.microsoft.com/office/drawing/2014/chart" uri="{C3380CC4-5D6E-409C-BE32-E72D297353CC}">
              <c16:uniqueId val="{00000011-6F28-48E7-8EAF-F824237F0DD8}"/>
            </c:ext>
          </c:extLst>
        </c:ser>
        <c:dLbls>
          <c:showLegendKey val="0"/>
          <c:showVal val="0"/>
          <c:showCatName val="0"/>
          <c:showSerName val="0"/>
          <c:showPercent val="0"/>
          <c:showBubbleSize val="0"/>
          <c:showLeaderLines val="1"/>
        </c:dLbls>
        <c:firstSliceAng val="0"/>
        <c:holeSize val="7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571487752299556"/>
          <c:y val="9.3496243604557813E-2"/>
          <c:w val="0.65113915505059416"/>
          <c:h val="0.8391152322448131"/>
        </c:manualLayout>
      </c:layout>
      <c:doughnutChart>
        <c:varyColors val="1"/>
        <c:ser>
          <c:idx val="0"/>
          <c:order val="0"/>
          <c:tx>
            <c:strRef>
              <c:f>Feuil1!$B$1</c:f>
              <c:strCache>
                <c:ptCount val="1"/>
                <c:pt idx="0">
                  <c:v>Participation de la station dans les taxes locales perçues par l'EPCI</c:v>
                </c:pt>
              </c:strCache>
            </c:strRef>
          </c:tx>
          <c:dPt>
            <c:idx val="0"/>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1-004A-49B8-AAD8-C17A3D4157BC}"/>
              </c:ext>
            </c:extLst>
          </c:dPt>
          <c:dPt>
            <c:idx val="1"/>
            <c:bubble3D val="0"/>
            <c:spPr>
              <a:solidFill>
                <a:srgbClr val="4472C4"/>
              </a:solidFill>
              <a:ln w="19050">
                <a:solidFill>
                  <a:schemeClr val="lt1"/>
                </a:solidFill>
              </a:ln>
              <a:effectLst/>
            </c:spPr>
            <c:extLst>
              <c:ext xmlns:c16="http://schemas.microsoft.com/office/drawing/2014/chart" uri="{C3380CC4-5D6E-409C-BE32-E72D297353CC}">
                <c16:uniqueId val="{00000003-004A-49B8-AAD8-C17A3D4157BC}"/>
              </c:ext>
            </c:extLst>
          </c:dPt>
          <c:dLbls>
            <c:dLbl>
              <c:idx val="0"/>
              <c:layout>
                <c:manualLayout>
                  <c:x val="6.2068505613535246E-2"/>
                  <c:y val="-7.0002434501393082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bg1"/>
                      </a:solidFill>
                      <a:latin typeface="+mn-lt"/>
                      <a:ea typeface="+mn-ea"/>
                      <a:cs typeface="+mn-cs"/>
                    </a:defRPr>
                  </a:pPr>
                  <a:endParaRPr lang="fr-FR"/>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04A-49B8-AAD8-C17A3D4157BC}"/>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bg1"/>
                      </a:solidFill>
                      <a:latin typeface="+mn-lt"/>
                      <a:ea typeface="+mn-ea"/>
                      <a:cs typeface="+mn-cs"/>
                    </a:defRPr>
                  </a:pPr>
                  <a:endParaRPr lang="fr-FR"/>
                </a:p>
              </c:txPr>
              <c:showLegendKey val="0"/>
              <c:showVal val="0"/>
              <c:showCatName val="0"/>
              <c:showSerName val="0"/>
              <c:showPercent val="1"/>
              <c:showBubbleSize val="0"/>
              <c:extLst>
                <c:ext xmlns:c16="http://schemas.microsoft.com/office/drawing/2014/chart" uri="{C3380CC4-5D6E-409C-BE32-E72D297353CC}">
                  <c16:uniqueId val="{00000003-004A-49B8-AAD8-C17A3D4157BC}"/>
                </c:ext>
              </c:extLst>
            </c:dLbl>
            <c:numFmt formatCode="0.0__%"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fr-F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Feuil1!$A$2:$A$3</c:f>
              <c:strCache>
                <c:ptCount val="2"/>
                <c:pt idx="0">
                  <c:v>Taxes locales versées par les autres communes de l'EPCI</c:v>
                </c:pt>
                <c:pt idx="1">
                  <c:v>Taxes locales versées par la station</c:v>
                </c:pt>
              </c:strCache>
            </c:strRef>
          </c:cat>
          <c:val>
            <c:numRef>
              <c:f>Feuil1!$B$2:$B$3</c:f>
              <c:numCache>
                <c:formatCode>0.00%</c:formatCode>
                <c:ptCount val="2"/>
                <c:pt idx="0">
                  <c:v>0.8</c:v>
                </c:pt>
                <c:pt idx="1">
                  <c:v>0.2</c:v>
                </c:pt>
              </c:numCache>
            </c:numRef>
          </c:val>
          <c:extLst>
            <c:ext xmlns:c16="http://schemas.microsoft.com/office/drawing/2014/chart" uri="{C3380CC4-5D6E-409C-BE32-E72D297353CC}">
              <c16:uniqueId val="{00000004-004A-49B8-AAD8-C17A3D4157BC}"/>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Colonne1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FB7-444F-8CC0-F42C40C9EF9F}"/>
              </c:ext>
            </c:extLst>
          </c:dPt>
          <c:dPt>
            <c:idx val="1"/>
            <c:bubble3D val="0"/>
            <c:spPr>
              <a:solidFill>
                <a:srgbClr val="009ED6"/>
              </a:solidFill>
              <a:ln w="19050">
                <a:solidFill>
                  <a:schemeClr val="lt1"/>
                </a:solidFill>
              </a:ln>
              <a:effectLst/>
            </c:spPr>
            <c:extLst>
              <c:ext xmlns:c16="http://schemas.microsoft.com/office/drawing/2014/chart" uri="{C3380CC4-5D6E-409C-BE32-E72D297353CC}">
                <c16:uniqueId val="{00000003-3FB7-444F-8CC0-F42C40C9EF9F}"/>
              </c:ext>
            </c:extLst>
          </c:dPt>
          <c:dPt>
            <c:idx val="2"/>
            <c:bubble3D val="0"/>
            <c:spPr>
              <a:solidFill>
                <a:srgbClr val="3FBFB6"/>
              </a:solidFill>
              <a:ln w="19050">
                <a:solidFill>
                  <a:schemeClr val="lt1"/>
                </a:solidFill>
              </a:ln>
              <a:effectLst/>
            </c:spPr>
            <c:extLst>
              <c:ext xmlns:c16="http://schemas.microsoft.com/office/drawing/2014/chart" uri="{C3380CC4-5D6E-409C-BE32-E72D297353CC}">
                <c16:uniqueId val="{00000005-3FB7-444F-8CC0-F42C40C9EF9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FB7-444F-8CC0-F42C40C9EF9F}"/>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Gadugi" panose="020B0502040204020203" pitchFamily="34" charset="0"/>
                    <a:ea typeface="Gadugi" panose="020B0502040204020203" pitchFamily="34" charset="0"/>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3"/>
                <c:pt idx="0">
                  <c:v>Privé*</c:v>
                </c:pt>
                <c:pt idx="1">
                  <c:v>Public </c:v>
                </c:pt>
                <c:pt idx="2">
                  <c:v>Société d'Economie Mixte et assimilé</c:v>
                </c:pt>
              </c:strCache>
            </c:strRef>
          </c:cat>
          <c:val>
            <c:numRef>
              <c:f>Feuil1!$B$2:$B$5</c:f>
              <c:numCache>
                <c:formatCode>0%</c:formatCode>
                <c:ptCount val="4"/>
                <c:pt idx="0">
                  <c:v>0.747</c:v>
                </c:pt>
                <c:pt idx="1">
                  <c:v>0.155</c:v>
                </c:pt>
                <c:pt idx="2">
                  <c:v>9.7000000000000003E-2</c:v>
                </c:pt>
              </c:numCache>
            </c:numRef>
          </c:val>
          <c:extLst>
            <c:ext xmlns:c16="http://schemas.microsoft.com/office/drawing/2014/chart" uri="{C3380CC4-5D6E-409C-BE32-E72D297353CC}">
              <c16:uniqueId val="{00000008-3FB7-444F-8CC0-F42C40C9EF9F}"/>
            </c:ext>
          </c:extLst>
        </c:ser>
        <c:dLbls>
          <c:showLegendKey val="0"/>
          <c:showVal val="0"/>
          <c:showCatName val="0"/>
          <c:showSerName val="0"/>
          <c:showPercent val="0"/>
          <c:showBubbleSize val="0"/>
          <c:showLeaderLines val="1"/>
        </c:dLbls>
        <c:firstSliceAng val="0"/>
      </c:pieChart>
      <c:spPr>
        <a:noFill/>
        <a:ln>
          <a:noFill/>
        </a:ln>
        <a:effectLst/>
      </c:spPr>
    </c:plotArea>
    <c:legend>
      <c:legendPos val="l"/>
      <c:legendEntry>
        <c:idx val="3"/>
        <c:delete val="1"/>
      </c:legendEntry>
      <c:layout>
        <c:manualLayout>
          <c:xMode val="edge"/>
          <c:yMode val="edge"/>
          <c:x val="1.0789438583881938E-2"/>
          <c:y val="0.16959083691206467"/>
          <c:w val="0.44824311975059122"/>
          <c:h val="0.67300688776820095"/>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Gadugi" panose="020B0502040204020203" pitchFamily="34" charset="0"/>
              <a:ea typeface="Gadugi" panose="020B0502040204020203" pitchFamily="34" charset="0"/>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571487752299556"/>
          <c:y val="9.3496243604557813E-2"/>
          <c:w val="0.65113915505059416"/>
          <c:h val="0.8391152322448131"/>
        </c:manualLayout>
      </c:layout>
      <c:doughnutChart>
        <c:varyColors val="1"/>
        <c:ser>
          <c:idx val="0"/>
          <c:order val="0"/>
          <c:tx>
            <c:strRef>
              <c:f>Feuil1!$B$1</c:f>
              <c:strCache>
                <c:ptCount val="1"/>
                <c:pt idx="0">
                  <c:v>Participation de la station dans les taxes locales perçues par l'EPCI</c:v>
                </c:pt>
              </c:strCache>
            </c:strRef>
          </c:tx>
          <c:dPt>
            <c:idx val="0"/>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1-C22B-4C5D-8ADC-E98D1253153F}"/>
              </c:ext>
            </c:extLst>
          </c:dPt>
          <c:dPt>
            <c:idx val="1"/>
            <c:bubble3D val="0"/>
            <c:spPr>
              <a:solidFill>
                <a:srgbClr val="4472C4"/>
              </a:solidFill>
              <a:ln w="19050">
                <a:solidFill>
                  <a:schemeClr val="lt1"/>
                </a:solidFill>
              </a:ln>
              <a:effectLst/>
            </c:spPr>
            <c:extLst>
              <c:ext xmlns:c16="http://schemas.microsoft.com/office/drawing/2014/chart" uri="{C3380CC4-5D6E-409C-BE32-E72D297353CC}">
                <c16:uniqueId val="{00000003-C22B-4C5D-8ADC-E98D1253153F}"/>
              </c:ext>
            </c:extLst>
          </c:dPt>
          <c:dLbls>
            <c:delete val="1"/>
          </c:dLbls>
          <c:cat>
            <c:strRef>
              <c:f>Feuil1!$A$2:$A$3</c:f>
              <c:strCache>
                <c:ptCount val="2"/>
                <c:pt idx="0">
                  <c:v>Population des autres communes de l'EPCI</c:v>
                </c:pt>
                <c:pt idx="1">
                  <c:v>Popualation de la station</c:v>
                </c:pt>
              </c:strCache>
            </c:strRef>
          </c:cat>
          <c:val>
            <c:numRef>
              <c:f>Feuil1!$B$2:$B$3</c:f>
              <c:numCache>
                <c:formatCode>_-* #\ ##0_-;\-* #\ ##0_-;_-* "-"??_-;_-@_-</c:formatCode>
                <c:ptCount val="2"/>
                <c:pt idx="0">
                  <c:v>0.81100000000000005</c:v>
                </c:pt>
                <c:pt idx="1">
                  <c:v>0.189</c:v>
                </c:pt>
              </c:numCache>
            </c:numRef>
          </c:val>
          <c:extLst>
            <c:ext xmlns:c16="http://schemas.microsoft.com/office/drawing/2014/chart" uri="{C3380CC4-5D6E-409C-BE32-E72D297353CC}">
              <c16:uniqueId val="{00000004-C22B-4C5D-8ADC-E98D1253153F}"/>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Feuil1!$B$1</c:f>
              <c:strCache>
                <c:ptCount val="1"/>
                <c:pt idx="0">
                  <c:v>Taxes locales</c:v>
                </c:pt>
              </c:strCache>
            </c:strRef>
          </c:tx>
          <c:spPr>
            <a:solidFill>
              <a:schemeClr val="accent1"/>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1-317E-44A4-BDFC-7896DB45D459}"/>
              </c:ext>
            </c:extLst>
          </c:dPt>
          <c:dPt>
            <c:idx val="1"/>
            <c:invertIfNegative val="0"/>
            <c:bubble3D val="0"/>
            <c:spPr>
              <a:solidFill>
                <a:srgbClr val="79D1CF"/>
              </a:solidFill>
              <a:ln>
                <a:noFill/>
              </a:ln>
              <a:effectLst/>
            </c:spPr>
            <c:extLst>
              <c:ext xmlns:c16="http://schemas.microsoft.com/office/drawing/2014/chart" uri="{C3380CC4-5D6E-409C-BE32-E72D297353CC}">
                <c16:uniqueId val="{00000003-317E-44A4-BDFC-7896DB45D459}"/>
              </c:ext>
            </c:extLst>
          </c:dPt>
          <c:dLbls>
            <c:dLbl>
              <c:idx val="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17E-44A4-BDFC-7896DB45D459}"/>
                </c:ext>
              </c:extLst>
            </c:dLbl>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17E-44A4-BDFC-7896DB45D45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Feuil1!$A$2:$A$3</c:f>
              <c:numCache>
                <c:formatCode>General</c:formatCode>
                <c:ptCount val="2"/>
                <c:pt idx="0">
                  <c:v>2019</c:v>
                </c:pt>
              </c:numCache>
            </c:numRef>
          </c:cat>
          <c:val>
            <c:numRef>
              <c:f>Feuil1!$B$2:$B$3</c:f>
              <c:numCache>
                <c:formatCode>General</c:formatCode>
                <c:ptCount val="2"/>
                <c:pt idx="0" formatCode="#,##0">
                  <c:v>14981426.18</c:v>
                </c:pt>
              </c:numCache>
            </c:numRef>
          </c:val>
          <c:extLst>
            <c:ext xmlns:c16="http://schemas.microsoft.com/office/drawing/2014/chart" uri="{C3380CC4-5D6E-409C-BE32-E72D297353CC}">
              <c16:uniqueId val="{00000004-317E-44A4-BDFC-7896DB45D459}"/>
            </c:ext>
          </c:extLst>
        </c:ser>
        <c:ser>
          <c:idx val="1"/>
          <c:order val="1"/>
          <c:tx>
            <c:strRef>
              <c:f>Feuil1!$C$1</c:f>
              <c:strCache>
                <c:ptCount val="1"/>
                <c:pt idx="0">
                  <c:v>Taxes non locales</c:v>
                </c:pt>
              </c:strCache>
            </c:strRef>
          </c:tx>
          <c:spPr>
            <a:solidFill>
              <a:srgbClr val="266DD3"/>
            </a:solidFill>
            <a:ln>
              <a:noFill/>
            </a:ln>
            <a:effectLst/>
          </c:spPr>
          <c:invertIfNegative val="0"/>
          <c:dPt>
            <c:idx val="1"/>
            <c:invertIfNegative val="0"/>
            <c:bubble3D val="0"/>
            <c:spPr>
              <a:solidFill>
                <a:srgbClr val="09A3AF"/>
              </a:solidFill>
              <a:ln>
                <a:noFill/>
              </a:ln>
              <a:effectLst/>
            </c:spPr>
            <c:extLst>
              <c:ext xmlns:c16="http://schemas.microsoft.com/office/drawing/2014/chart" uri="{C3380CC4-5D6E-409C-BE32-E72D297353CC}">
                <c16:uniqueId val="{00000006-317E-44A4-BDFC-7896DB45D459}"/>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Feuil1!$A$2:$A$3</c:f>
              <c:numCache>
                <c:formatCode>General</c:formatCode>
                <c:ptCount val="2"/>
                <c:pt idx="0">
                  <c:v>2019</c:v>
                </c:pt>
              </c:numCache>
            </c:numRef>
          </c:cat>
          <c:val>
            <c:numRef>
              <c:f>Feuil1!$C$2:$C$3</c:f>
              <c:numCache>
                <c:formatCode>General</c:formatCode>
                <c:ptCount val="2"/>
                <c:pt idx="0" formatCode="#,##0">
                  <c:v>25508914.84</c:v>
                </c:pt>
              </c:numCache>
            </c:numRef>
          </c:val>
          <c:extLst>
            <c:ext xmlns:c16="http://schemas.microsoft.com/office/drawing/2014/chart" uri="{C3380CC4-5D6E-409C-BE32-E72D297353CC}">
              <c16:uniqueId val="{00000007-317E-44A4-BDFC-7896DB45D459}"/>
            </c:ext>
          </c:extLst>
        </c:ser>
        <c:dLbls>
          <c:showLegendKey val="0"/>
          <c:showVal val="0"/>
          <c:showCatName val="0"/>
          <c:showSerName val="0"/>
          <c:showPercent val="0"/>
          <c:showBubbleSize val="0"/>
        </c:dLbls>
        <c:gapWidth val="219"/>
        <c:overlap val="100"/>
        <c:axId val="1933174800"/>
        <c:axId val="1933191024"/>
      </c:barChart>
      <c:catAx>
        <c:axId val="1933174800"/>
        <c:scaling>
          <c:orientation val="minMax"/>
        </c:scaling>
        <c:delete val="1"/>
        <c:axPos val="b"/>
        <c:numFmt formatCode="General" sourceLinked="1"/>
        <c:majorTickMark val="none"/>
        <c:minorTickMark val="none"/>
        <c:tickLblPos val="nextTo"/>
        <c:crossAx val="1933191024"/>
        <c:crosses val="autoZero"/>
        <c:auto val="1"/>
        <c:lblAlgn val="ctr"/>
        <c:lblOffset val="100"/>
        <c:noMultiLvlLbl val="0"/>
      </c:catAx>
      <c:valAx>
        <c:axId val="19331910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933174800"/>
        <c:crosses val="autoZero"/>
        <c:crossBetween val="between"/>
        <c:dispUnits>
          <c:builtInUnit val="millions"/>
          <c:dispUnitsLbl>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fr-FR"/>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userShapes r:id="rId4"/>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fr-FR"/>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481549080931185"/>
          <c:y val="0.13682867348652428"/>
          <c:w val="0.32855191010045176"/>
          <c:h val="0.69741332590278593"/>
        </c:manualLayout>
      </c:layout>
      <c:doughnutChart>
        <c:varyColors val="1"/>
        <c:ser>
          <c:idx val="0"/>
          <c:order val="0"/>
          <c:tx>
            <c:strRef>
              <c:f>Feuil1!$B$1</c:f>
              <c:strCache>
                <c:ptCount val="1"/>
                <c:pt idx="0">
                  <c:v>Energie</c:v>
                </c:pt>
              </c:strCache>
            </c:strRef>
          </c:tx>
          <c:spPr>
            <a:ln w="38100">
              <a:solidFill>
                <a:schemeClr val="bg1"/>
              </a:solidFill>
            </a:ln>
          </c:spPr>
          <c:dPt>
            <c:idx val="0"/>
            <c:bubble3D val="0"/>
            <c:spPr>
              <a:solidFill>
                <a:srgbClr val="79D1CF"/>
              </a:solidFill>
              <a:ln w="38100">
                <a:solidFill>
                  <a:schemeClr val="bg1"/>
                </a:solidFill>
              </a:ln>
              <a:effectLst/>
            </c:spPr>
            <c:extLst>
              <c:ext xmlns:c16="http://schemas.microsoft.com/office/drawing/2014/chart" uri="{C3380CC4-5D6E-409C-BE32-E72D297353CC}">
                <c16:uniqueId val="{00000001-3C42-4636-A154-020FAA0D4EB0}"/>
              </c:ext>
            </c:extLst>
          </c:dPt>
          <c:dPt>
            <c:idx val="1"/>
            <c:bubble3D val="0"/>
            <c:spPr>
              <a:solidFill>
                <a:srgbClr val="C4E4F2"/>
              </a:solidFill>
              <a:ln w="38100">
                <a:solidFill>
                  <a:schemeClr val="bg1"/>
                </a:solidFill>
              </a:ln>
              <a:effectLst/>
            </c:spPr>
            <c:extLst>
              <c:ext xmlns:c16="http://schemas.microsoft.com/office/drawing/2014/chart" uri="{C3380CC4-5D6E-409C-BE32-E72D297353CC}">
                <c16:uniqueId val="{00000003-3C42-4636-A154-020FAA0D4EB0}"/>
              </c:ext>
            </c:extLst>
          </c:dPt>
          <c:dPt>
            <c:idx val="2"/>
            <c:bubble3D val="0"/>
            <c:spPr>
              <a:solidFill>
                <a:srgbClr val="960000"/>
              </a:solidFill>
              <a:ln w="38100">
                <a:solidFill>
                  <a:schemeClr val="bg1"/>
                </a:solidFill>
              </a:ln>
              <a:effectLst/>
            </c:spPr>
            <c:extLst>
              <c:ext xmlns:c16="http://schemas.microsoft.com/office/drawing/2014/chart" uri="{C3380CC4-5D6E-409C-BE32-E72D297353CC}">
                <c16:uniqueId val="{00000005-3C42-4636-A154-020FAA0D4EB0}"/>
              </c:ext>
            </c:extLst>
          </c:dPt>
          <c:dLbls>
            <c:dLbl>
              <c:idx val="2"/>
              <c:layout>
                <c:manualLayout>
                  <c:x val="0.10773960300622878"/>
                  <c:y val="6.3632037037037043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fr-FR"/>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C42-4636-A154-020FAA0D4EB0}"/>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fr-F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Feuil1!$A$2:$A$4</c:f>
              <c:strCache>
                <c:ptCount val="3"/>
                <c:pt idx="0">
                  <c:v>Oui</c:v>
                </c:pt>
                <c:pt idx="1">
                  <c:v>En cours</c:v>
                </c:pt>
                <c:pt idx="2">
                  <c:v>Non </c:v>
                </c:pt>
              </c:strCache>
            </c:strRef>
          </c:cat>
          <c:val>
            <c:numRef>
              <c:f>Feuil1!$B$2:$B$4</c:f>
              <c:numCache>
                <c:formatCode>0</c:formatCode>
                <c:ptCount val="3"/>
                <c:pt idx="0">
                  <c:v>19</c:v>
                </c:pt>
                <c:pt idx="1">
                  <c:v>6</c:v>
                </c:pt>
                <c:pt idx="2">
                  <c:v>39</c:v>
                </c:pt>
              </c:numCache>
            </c:numRef>
          </c:val>
          <c:extLst>
            <c:ext xmlns:c16="http://schemas.microsoft.com/office/drawing/2014/chart" uri="{C3380CC4-5D6E-409C-BE32-E72D297353CC}">
              <c16:uniqueId val="{00000006-3C42-4636-A154-020FAA0D4EB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l"/>
      <c:layout>
        <c:manualLayout>
          <c:xMode val="edge"/>
          <c:yMode val="edge"/>
          <c:x val="8.4448548130922799E-2"/>
          <c:y val="0.41132749473402003"/>
          <c:w val="0.19027996261085653"/>
          <c:h val="0.1684781963643269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6430270671916"/>
          <c:y val="0.11720175981266841"/>
          <c:w val="0.32855191010045176"/>
          <c:h val="0.69741332590278593"/>
        </c:manualLayout>
      </c:layout>
      <c:doughnutChart>
        <c:varyColors val="1"/>
        <c:ser>
          <c:idx val="0"/>
          <c:order val="0"/>
          <c:tx>
            <c:strRef>
              <c:f>Feuil1!$B$1</c:f>
              <c:strCache>
                <c:ptCount val="1"/>
                <c:pt idx="0">
                  <c:v>Boues</c:v>
                </c:pt>
              </c:strCache>
            </c:strRef>
          </c:tx>
          <c:spPr>
            <a:ln w="38100">
              <a:solidFill>
                <a:schemeClr val="bg1"/>
              </a:solidFill>
            </a:ln>
          </c:spPr>
          <c:dPt>
            <c:idx val="0"/>
            <c:bubble3D val="0"/>
            <c:spPr>
              <a:solidFill>
                <a:srgbClr val="79D1CF"/>
              </a:solidFill>
              <a:ln w="38100">
                <a:solidFill>
                  <a:schemeClr val="bg1"/>
                </a:solidFill>
              </a:ln>
              <a:effectLst/>
            </c:spPr>
            <c:extLst>
              <c:ext xmlns:c16="http://schemas.microsoft.com/office/drawing/2014/chart" uri="{C3380CC4-5D6E-409C-BE32-E72D297353CC}">
                <c16:uniqueId val="{00000001-9FE4-42EE-985A-8BBAFF008F66}"/>
              </c:ext>
            </c:extLst>
          </c:dPt>
          <c:dPt>
            <c:idx val="1"/>
            <c:bubble3D val="0"/>
            <c:spPr>
              <a:solidFill>
                <a:srgbClr val="C4E4F2"/>
              </a:solidFill>
              <a:ln w="38100">
                <a:solidFill>
                  <a:schemeClr val="bg1"/>
                </a:solidFill>
              </a:ln>
              <a:effectLst/>
            </c:spPr>
            <c:extLst>
              <c:ext xmlns:c16="http://schemas.microsoft.com/office/drawing/2014/chart" uri="{C3380CC4-5D6E-409C-BE32-E72D297353CC}">
                <c16:uniqueId val="{00000003-9FE4-42EE-985A-8BBAFF008F66}"/>
              </c:ext>
            </c:extLst>
          </c:dPt>
          <c:dPt>
            <c:idx val="2"/>
            <c:bubble3D val="0"/>
            <c:spPr>
              <a:solidFill>
                <a:srgbClr val="960000"/>
              </a:solidFill>
              <a:ln w="38100">
                <a:solidFill>
                  <a:schemeClr val="bg1"/>
                </a:solidFill>
              </a:ln>
              <a:effectLst/>
            </c:spPr>
            <c:extLst>
              <c:ext xmlns:c16="http://schemas.microsoft.com/office/drawing/2014/chart" uri="{C3380CC4-5D6E-409C-BE32-E72D297353CC}">
                <c16:uniqueId val="{00000005-9FE4-42EE-985A-8BBAFF008F66}"/>
              </c:ext>
            </c:extLst>
          </c:dPt>
          <c:dLbls>
            <c:dLbl>
              <c:idx val="2"/>
              <c:layout>
                <c:manualLayout>
                  <c:x val="9.8559230247035792E-2"/>
                  <c:y val="5.3396666666666578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fr-FR"/>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FE4-42EE-985A-8BBAFF008F66}"/>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fr-F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Feuil1!$A$2:$A$4</c:f>
              <c:strCache>
                <c:ptCount val="3"/>
                <c:pt idx="0">
                  <c:v>Oui</c:v>
                </c:pt>
                <c:pt idx="1">
                  <c:v>En cours</c:v>
                </c:pt>
                <c:pt idx="2">
                  <c:v>Non </c:v>
                </c:pt>
              </c:strCache>
            </c:strRef>
          </c:cat>
          <c:val>
            <c:numRef>
              <c:f>Feuil1!$B$2:$B$4</c:f>
              <c:numCache>
                <c:formatCode>0</c:formatCode>
                <c:ptCount val="3"/>
                <c:pt idx="0">
                  <c:v>16</c:v>
                </c:pt>
                <c:pt idx="1">
                  <c:v>6</c:v>
                </c:pt>
                <c:pt idx="2">
                  <c:v>46</c:v>
                </c:pt>
              </c:numCache>
            </c:numRef>
          </c:val>
          <c:extLst>
            <c:ext xmlns:c16="http://schemas.microsoft.com/office/drawing/2014/chart" uri="{C3380CC4-5D6E-409C-BE32-E72D297353CC}">
              <c16:uniqueId val="{00000006-9FE4-42EE-985A-8BBAFF008F66}"/>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6430270671916"/>
          <c:y val="0.11720175981266841"/>
          <c:w val="0.32855191010045176"/>
          <c:h val="0.69741332590278593"/>
        </c:manualLayout>
      </c:layout>
      <c:doughnutChart>
        <c:varyColors val="1"/>
        <c:ser>
          <c:idx val="0"/>
          <c:order val="0"/>
          <c:tx>
            <c:strRef>
              <c:f>Feuil1!$B$1</c:f>
              <c:strCache>
                <c:ptCount val="1"/>
                <c:pt idx="0">
                  <c:v>eau</c:v>
                </c:pt>
              </c:strCache>
            </c:strRef>
          </c:tx>
          <c:spPr>
            <a:ln w="38100">
              <a:solidFill>
                <a:schemeClr val="bg1"/>
              </a:solidFill>
            </a:ln>
          </c:spPr>
          <c:dPt>
            <c:idx val="0"/>
            <c:bubble3D val="0"/>
            <c:spPr>
              <a:solidFill>
                <a:srgbClr val="79D1CF"/>
              </a:solidFill>
              <a:ln w="38100">
                <a:solidFill>
                  <a:schemeClr val="bg1"/>
                </a:solidFill>
              </a:ln>
              <a:effectLst/>
            </c:spPr>
            <c:extLst>
              <c:ext xmlns:c16="http://schemas.microsoft.com/office/drawing/2014/chart" uri="{C3380CC4-5D6E-409C-BE32-E72D297353CC}">
                <c16:uniqueId val="{00000001-1BDB-4EC9-B84C-D896A97A7CCB}"/>
              </c:ext>
            </c:extLst>
          </c:dPt>
          <c:dPt>
            <c:idx val="1"/>
            <c:bubble3D val="0"/>
            <c:spPr>
              <a:solidFill>
                <a:srgbClr val="C4E4F2"/>
              </a:solidFill>
              <a:ln w="38100">
                <a:solidFill>
                  <a:schemeClr val="bg1"/>
                </a:solidFill>
              </a:ln>
              <a:effectLst/>
            </c:spPr>
            <c:extLst>
              <c:ext xmlns:c16="http://schemas.microsoft.com/office/drawing/2014/chart" uri="{C3380CC4-5D6E-409C-BE32-E72D297353CC}">
                <c16:uniqueId val="{00000003-1BDB-4EC9-B84C-D896A97A7CCB}"/>
              </c:ext>
            </c:extLst>
          </c:dPt>
          <c:dPt>
            <c:idx val="2"/>
            <c:bubble3D val="0"/>
            <c:spPr>
              <a:solidFill>
                <a:srgbClr val="960000"/>
              </a:solidFill>
              <a:ln w="38100">
                <a:solidFill>
                  <a:schemeClr val="bg1"/>
                </a:solidFill>
              </a:ln>
              <a:effectLst/>
            </c:spPr>
            <c:extLst>
              <c:ext xmlns:c16="http://schemas.microsoft.com/office/drawing/2014/chart" uri="{C3380CC4-5D6E-409C-BE32-E72D297353CC}">
                <c16:uniqueId val="{00000005-1BDB-4EC9-B84C-D896A97A7CCB}"/>
              </c:ext>
            </c:extLst>
          </c:dPt>
          <c:dLbls>
            <c:dLbl>
              <c:idx val="2"/>
              <c:layout>
                <c:manualLayout>
                  <c:x val="8.6164814814814819E-2"/>
                  <c:y val="3.2037962962962963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fr-FR"/>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BDB-4EC9-B84C-D896A97A7CCB}"/>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fr-F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Feuil1!$A$2:$A$4</c:f>
              <c:strCache>
                <c:ptCount val="3"/>
                <c:pt idx="0">
                  <c:v>Oui</c:v>
                </c:pt>
                <c:pt idx="1">
                  <c:v>En cours</c:v>
                </c:pt>
                <c:pt idx="2">
                  <c:v>Non </c:v>
                </c:pt>
              </c:strCache>
            </c:strRef>
          </c:cat>
          <c:val>
            <c:numRef>
              <c:f>Feuil1!$B$2:$B$4</c:f>
              <c:numCache>
                <c:formatCode>0</c:formatCode>
                <c:ptCount val="3"/>
                <c:pt idx="0">
                  <c:v>14</c:v>
                </c:pt>
                <c:pt idx="1">
                  <c:v>3</c:v>
                </c:pt>
                <c:pt idx="2">
                  <c:v>53</c:v>
                </c:pt>
              </c:numCache>
            </c:numRef>
          </c:val>
          <c:extLst>
            <c:ext xmlns:c16="http://schemas.microsoft.com/office/drawing/2014/chart" uri="{C3380CC4-5D6E-409C-BE32-E72D297353CC}">
              <c16:uniqueId val="{00000006-1BDB-4EC9-B84C-D896A97A7CCB}"/>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6430270671916"/>
          <c:y val="0.11720175981266841"/>
          <c:w val="0.32855191010045176"/>
          <c:h val="0.69741332590278593"/>
        </c:manualLayout>
      </c:layout>
      <c:doughnutChart>
        <c:varyColors val="1"/>
        <c:ser>
          <c:idx val="0"/>
          <c:order val="0"/>
          <c:tx>
            <c:strRef>
              <c:f>Feuil1!$B$1</c:f>
              <c:strCache>
                <c:ptCount val="1"/>
                <c:pt idx="0">
                  <c:v>Label</c:v>
                </c:pt>
              </c:strCache>
            </c:strRef>
          </c:tx>
          <c:spPr>
            <a:ln w="38100">
              <a:solidFill>
                <a:schemeClr val="bg1"/>
              </a:solidFill>
            </a:ln>
          </c:spPr>
          <c:dPt>
            <c:idx val="0"/>
            <c:bubble3D val="0"/>
            <c:spPr>
              <a:solidFill>
                <a:srgbClr val="79D1CF"/>
              </a:solidFill>
              <a:ln w="38100">
                <a:solidFill>
                  <a:schemeClr val="bg1"/>
                </a:solidFill>
              </a:ln>
              <a:effectLst/>
            </c:spPr>
            <c:extLst>
              <c:ext xmlns:c16="http://schemas.microsoft.com/office/drawing/2014/chart" uri="{C3380CC4-5D6E-409C-BE32-E72D297353CC}">
                <c16:uniqueId val="{00000001-6305-4B96-B497-18F496931D1B}"/>
              </c:ext>
            </c:extLst>
          </c:dPt>
          <c:dPt>
            <c:idx val="1"/>
            <c:bubble3D val="0"/>
            <c:spPr>
              <a:solidFill>
                <a:srgbClr val="C4E4F2"/>
              </a:solidFill>
              <a:ln w="38100">
                <a:solidFill>
                  <a:schemeClr val="bg1"/>
                </a:solidFill>
              </a:ln>
              <a:effectLst/>
            </c:spPr>
            <c:extLst>
              <c:ext xmlns:c16="http://schemas.microsoft.com/office/drawing/2014/chart" uri="{C3380CC4-5D6E-409C-BE32-E72D297353CC}">
                <c16:uniqueId val="{00000003-6305-4B96-B497-18F496931D1B}"/>
              </c:ext>
            </c:extLst>
          </c:dPt>
          <c:dPt>
            <c:idx val="2"/>
            <c:bubble3D val="0"/>
            <c:spPr>
              <a:solidFill>
                <a:srgbClr val="960000"/>
              </a:solidFill>
              <a:ln w="38100">
                <a:solidFill>
                  <a:schemeClr val="bg1"/>
                </a:solidFill>
              </a:ln>
              <a:effectLst/>
            </c:spPr>
            <c:extLst>
              <c:ext xmlns:c16="http://schemas.microsoft.com/office/drawing/2014/chart" uri="{C3380CC4-5D6E-409C-BE32-E72D297353CC}">
                <c16:uniqueId val="{00000005-6305-4B96-B497-18F496931D1B}"/>
              </c:ext>
            </c:extLst>
          </c:dPt>
          <c:dLbls>
            <c:dLbl>
              <c:idx val="0"/>
              <c:layout>
                <c:manualLayout>
                  <c:x val="-1.9697222222222221E-3"/>
                  <c:y val="-1.1674351851851852E-2"/>
                </c:manualLayout>
              </c:layout>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solidFill>
                      <a:latin typeface="+mn-lt"/>
                      <a:ea typeface="+mn-ea"/>
                      <a:cs typeface="+mn-cs"/>
                    </a:defRPr>
                  </a:pPr>
                  <a:endParaRPr lang="fr-FR"/>
                </a:p>
              </c:txPr>
              <c:showLegendKey val="0"/>
              <c:showVal val="0"/>
              <c:showCatName val="0"/>
              <c:showSerName val="0"/>
              <c:showPercent val="1"/>
              <c:showBubbleSize val="0"/>
              <c:extLst>
                <c:ext xmlns:c15="http://schemas.microsoft.com/office/drawing/2012/chart" uri="{CE6537A1-D6FC-4f65-9D91-7224C49458BB}">
                  <c15:layout>
                    <c:manualLayout>
                      <c:w val="8.7839259259259242E-2"/>
                      <c:h val="0.10268444444444443"/>
                    </c:manualLayout>
                  </c15:layout>
                </c:ext>
                <c:ext xmlns:c16="http://schemas.microsoft.com/office/drawing/2014/chart" uri="{C3380CC4-5D6E-409C-BE32-E72D297353CC}">
                  <c16:uniqueId val="{00000001-6305-4B96-B497-18F496931D1B}"/>
                </c:ext>
              </c:extLst>
            </c:dLbl>
            <c:dLbl>
              <c:idx val="1"/>
              <c:layout>
                <c:manualLayout>
                  <c:x val="8.8649722222222227E-2"/>
                  <c:y val="-7.8187222222222227E-2"/>
                </c:manualLayout>
              </c:layout>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solidFill>
                      <a:latin typeface="+mn-lt"/>
                      <a:ea typeface="+mn-ea"/>
                      <a:cs typeface="+mn-cs"/>
                    </a:defRPr>
                  </a:pPr>
                  <a:endParaRPr lang="fr-FR"/>
                </a:p>
              </c:txPr>
              <c:showLegendKey val="0"/>
              <c:showVal val="0"/>
              <c:showCatName val="0"/>
              <c:showSerName val="0"/>
              <c:showPercent val="1"/>
              <c:showBubbleSize val="0"/>
              <c:extLst>
                <c:ext xmlns:c15="http://schemas.microsoft.com/office/drawing/2012/chart" uri="{CE6537A1-D6FC-4f65-9D91-7224C49458BB}">
                  <c15:layout>
                    <c:manualLayout>
                      <c:w val="0.12130903681666047"/>
                      <c:h val="0.10656022269407639"/>
                    </c:manualLayout>
                  </c15:layout>
                </c:ext>
                <c:ext xmlns:c16="http://schemas.microsoft.com/office/drawing/2014/chart" uri="{C3380CC4-5D6E-409C-BE32-E72D297353CC}">
                  <c16:uniqueId val="{00000003-6305-4B96-B497-18F496931D1B}"/>
                </c:ext>
              </c:extLst>
            </c:dLbl>
            <c:dLbl>
              <c:idx val="2"/>
              <c:layout>
                <c:manualLayout>
                  <c:x val="2.9750836742283376E-2"/>
                  <c:y val="0"/>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fr-FR"/>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305-4B96-B497-18F496931D1B}"/>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fr-F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Feuil1!$A$2:$A$4</c:f>
              <c:strCache>
                <c:ptCount val="3"/>
                <c:pt idx="0">
                  <c:v>Oui</c:v>
                </c:pt>
                <c:pt idx="1">
                  <c:v>En cours</c:v>
                </c:pt>
                <c:pt idx="2">
                  <c:v>Non </c:v>
                </c:pt>
              </c:strCache>
            </c:strRef>
          </c:cat>
          <c:val>
            <c:numRef>
              <c:f>Feuil1!$B$2:$B$4</c:f>
              <c:numCache>
                <c:formatCode>0</c:formatCode>
                <c:ptCount val="3"/>
                <c:pt idx="0">
                  <c:v>4</c:v>
                </c:pt>
                <c:pt idx="1">
                  <c:v>0</c:v>
                </c:pt>
                <c:pt idx="2">
                  <c:v>64</c:v>
                </c:pt>
              </c:numCache>
            </c:numRef>
          </c:val>
          <c:extLst>
            <c:ext xmlns:c16="http://schemas.microsoft.com/office/drawing/2014/chart" uri="{C3380CC4-5D6E-409C-BE32-E72D297353CC}">
              <c16:uniqueId val="{00000006-6305-4B96-B497-18F496931D1B}"/>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583173639680369E-2"/>
          <c:y val="0.18212704723912604"/>
          <c:w val="0.5319886078590762"/>
          <c:h val="0.7086663793061061"/>
        </c:manualLayout>
      </c:layout>
      <c:barChart>
        <c:barDir val="bar"/>
        <c:grouping val="clustered"/>
        <c:varyColors val="0"/>
        <c:ser>
          <c:idx val="0"/>
          <c:order val="0"/>
          <c:tx>
            <c:strRef>
              <c:f>Feuil1!$B$1</c:f>
              <c:strCache>
                <c:ptCount val="1"/>
                <c:pt idx="0">
                  <c:v>Stations de ski et sports d'hiver</c:v>
                </c:pt>
              </c:strCache>
            </c:strRef>
          </c:tx>
          <c:spPr>
            <a:solidFill>
              <a:schemeClr val="tx2">
                <a:lumMod val="60000"/>
                <a:lumOff val="4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Gadugi" panose="020B0502040204020203" pitchFamily="34" charset="0"/>
                    <a:ea typeface="Gadugi" panose="020B0502040204020203" pitchFamily="34" charset="0"/>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c:f>
              <c:numCache>
                <c:formatCode>General</c:formatCode>
                <c:ptCount val="1"/>
                <c:pt idx="0">
                  <c:v>2019</c:v>
                </c:pt>
              </c:numCache>
            </c:numRef>
          </c:cat>
          <c:val>
            <c:numRef>
              <c:f>Feuil1!$B$2</c:f>
              <c:numCache>
                <c:formatCode>General</c:formatCode>
                <c:ptCount val="1"/>
                <c:pt idx="0">
                  <c:v>337.7</c:v>
                </c:pt>
              </c:numCache>
            </c:numRef>
          </c:val>
          <c:extLst>
            <c:ext xmlns:c16="http://schemas.microsoft.com/office/drawing/2014/chart" uri="{C3380CC4-5D6E-409C-BE32-E72D297353CC}">
              <c16:uniqueId val="{00000000-AF56-444C-9379-EF4ED7C3EC05}"/>
            </c:ext>
          </c:extLst>
        </c:ser>
        <c:ser>
          <c:idx val="1"/>
          <c:order val="1"/>
          <c:tx>
            <c:strRef>
              <c:f>Feuil1!$C$1</c:f>
              <c:strCache>
                <c:ptCount val="1"/>
                <c:pt idx="0">
                  <c:v>Stations thermales hors ski</c:v>
                </c:pt>
              </c:strCache>
            </c:strRef>
          </c:tx>
          <c:spPr>
            <a:solidFill>
              <a:srgbClr val="3EBFB7"/>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Gadugi" panose="020B0502040204020203" pitchFamily="34" charset="0"/>
                    <a:ea typeface="Gadugi" panose="020B0502040204020203" pitchFamily="34" charset="0"/>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c:f>
              <c:numCache>
                <c:formatCode>General</c:formatCode>
                <c:ptCount val="1"/>
                <c:pt idx="0">
                  <c:v>2019</c:v>
                </c:pt>
              </c:numCache>
            </c:numRef>
          </c:cat>
          <c:val>
            <c:numRef>
              <c:f>Feuil1!$C$2</c:f>
              <c:numCache>
                <c:formatCode>General</c:formatCode>
                <c:ptCount val="1"/>
                <c:pt idx="0">
                  <c:v>53.9</c:v>
                </c:pt>
              </c:numCache>
            </c:numRef>
          </c:val>
          <c:extLst>
            <c:ext xmlns:c16="http://schemas.microsoft.com/office/drawing/2014/chart" uri="{C3380CC4-5D6E-409C-BE32-E72D297353CC}">
              <c16:uniqueId val="{00000001-AF56-444C-9379-EF4ED7C3EC05}"/>
            </c:ext>
          </c:extLst>
        </c:ser>
        <c:ser>
          <c:idx val="2"/>
          <c:order val="2"/>
          <c:tx>
            <c:strRef>
              <c:f>Feuil1!$D$1</c:f>
              <c:strCache>
                <c:ptCount val="1"/>
                <c:pt idx="0">
                  <c:v>Colonne1</c:v>
                </c:pt>
              </c:strCache>
            </c:strRef>
          </c:tx>
          <c:spPr>
            <a:solidFill>
              <a:srgbClr val="5F86C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Gadugi" panose="020B0502040204020203" pitchFamily="34" charset="0"/>
                    <a:ea typeface="Gadugi" panose="020B0502040204020203" pitchFamily="34" charset="0"/>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c:f>
              <c:numCache>
                <c:formatCode>General</c:formatCode>
                <c:ptCount val="1"/>
                <c:pt idx="0">
                  <c:v>2019</c:v>
                </c:pt>
              </c:numCache>
            </c:numRef>
          </c:cat>
          <c:val>
            <c:numRef>
              <c:f>Feuil1!$D$2</c:f>
              <c:numCache>
                <c:formatCode>General</c:formatCode>
                <c:ptCount val="1"/>
              </c:numCache>
            </c:numRef>
          </c:val>
          <c:extLst>
            <c:ext xmlns:c16="http://schemas.microsoft.com/office/drawing/2014/chart" uri="{C3380CC4-5D6E-409C-BE32-E72D297353CC}">
              <c16:uniqueId val="{00000002-AF56-444C-9379-EF4ED7C3EC05}"/>
            </c:ext>
          </c:extLst>
        </c:ser>
        <c:dLbls>
          <c:showLegendKey val="0"/>
          <c:showVal val="0"/>
          <c:showCatName val="0"/>
          <c:showSerName val="0"/>
          <c:showPercent val="0"/>
          <c:showBubbleSize val="0"/>
        </c:dLbls>
        <c:gapWidth val="219"/>
        <c:axId val="50188768"/>
        <c:axId val="50189184"/>
      </c:barChart>
      <c:catAx>
        <c:axId val="50188768"/>
        <c:scaling>
          <c:orientation val="minMax"/>
        </c:scaling>
        <c:delete val="1"/>
        <c:axPos val="l"/>
        <c:numFmt formatCode="General" sourceLinked="1"/>
        <c:majorTickMark val="none"/>
        <c:minorTickMark val="none"/>
        <c:tickLblPos val="nextTo"/>
        <c:crossAx val="50189184"/>
        <c:crosses val="autoZero"/>
        <c:auto val="1"/>
        <c:lblAlgn val="ctr"/>
        <c:lblOffset val="100"/>
        <c:noMultiLvlLbl val="0"/>
      </c:catAx>
      <c:valAx>
        <c:axId val="50189184"/>
        <c:scaling>
          <c:orientation val="minMax"/>
          <c:max val="350"/>
          <c:min val="0"/>
        </c:scaling>
        <c:delete val="1"/>
        <c:axPos val="b"/>
        <c:numFmt formatCode="General" sourceLinked="1"/>
        <c:majorTickMark val="none"/>
        <c:minorTickMark val="none"/>
        <c:tickLblPos val="nextTo"/>
        <c:crossAx val="50188768"/>
        <c:crosses val="autoZero"/>
        <c:crossBetween val="between"/>
      </c:valAx>
      <c:spPr>
        <a:noFill/>
        <a:ln>
          <a:noFill/>
        </a:ln>
        <a:effectLst/>
      </c:spPr>
    </c:plotArea>
    <c:legend>
      <c:legendPos val="r"/>
      <c:legendEntry>
        <c:idx val="0"/>
        <c:delete val="1"/>
      </c:legendEntry>
      <c:layout>
        <c:manualLayout>
          <c:xMode val="edge"/>
          <c:yMode val="edge"/>
          <c:x val="0.59757615942703302"/>
          <c:y val="0.43607507427999881"/>
          <c:w val="0.38798173482057108"/>
          <c:h val="0.32661587049763091"/>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3311683089269099"/>
          <c:w val="0.12201542621052246"/>
          <c:h val="0.38241680829143293"/>
        </c:manualLayout>
      </c:layout>
      <c:barChart>
        <c:barDir val="col"/>
        <c:grouping val="clustered"/>
        <c:varyColors val="0"/>
        <c:ser>
          <c:idx val="0"/>
          <c:order val="0"/>
          <c:tx>
            <c:strRef>
              <c:f>Feuil1!$B$1</c:f>
              <c:strCache>
                <c:ptCount val="1"/>
                <c:pt idx="0">
                  <c:v>Performance moyenne des stations thermales (hors Camoins-les-Bains) - Données INSEE 2018</c:v>
                </c:pt>
              </c:strCache>
            </c:strRef>
          </c:tx>
          <c:spPr>
            <a:solidFill>
              <a:srgbClr val="3EBFB7"/>
            </a:solidFill>
            <a:ln>
              <a:noFill/>
            </a:ln>
            <a:effectLst/>
          </c:spPr>
          <c:invertIfNegative val="0"/>
          <c:dPt>
            <c:idx val="0"/>
            <c:invertIfNegative val="0"/>
            <c:bubble3D val="0"/>
            <c:spPr>
              <a:noFill/>
              <a:ln>
                <a:noFill/>
              </a:ln>
              <a:effectLst/>
            </c:spPr>
            <c:extLst>
              <c:ext xmlns:c16="http://schemas.microsoft.com/office/drawing/2014/chart" uri="{C3380CC4-5D6E-409C-BE32-E72D297353CC}">
                <c16:uniqueId val="{00000001-A1F8-4674-A087-C05EEE0D1AD2}"/>
              </c:ext>
            </c:extLst>
          </c:dPt>
          <c:dLbls>
            <c:delete val="1"/>
          </c:dLbls>
          <c:cat>
            <c:strRef>
              <c:f>Feuil1!$A$2</c:f>
              <c:strCache>
                <c:ptCount val="1"/>
                <c:pt idx="0">
                  <c:v>Taux de création d’entreprises</c:v>
                </c:pt>
              </c:strCache>
            </c:strRef>
          </c:cat>
          <c:val>
            <c:numRef>
              <c:f>Feuil1!$B$2</c:f>
              <c:numCache>
                <c:formatCode>0.0%</c:formatCode>
                <c:ptCount val="1"/>
                <c:pt idx="0">
                  <c:v>0.13200000000000001</c:v>
                </c:pt>
              </c:numCache>
            </c:numRef>
          </c:val>
          <c:extLst>
            <c:ext xmlns:c16="http://schemas.microsoft.com/office/drawing/2014/chart" uri="{C3380CC4-5D6E-409C-BE32-E72D297353CC}">
              <c16:uniqueId val="{00000002-A1F8-4674-A087-C05EEE0D1AD2}"/>
            </c:ext>
          </c:extLst>
        </c:ser>
        <c:ser>
          <c:idx val="1"/>
          <c:order val="1"/>
          <c:tx>
            <c:strRef>
              <c:f>Feuil1!$C$1</c:f>
              <c:strCache>
                <c:ptCount val="1"/>
                <c:pt idx="0">
                  <c:v>Performance moyenne des communes et stations touristiques françaises - Données INSEE 2018</c:v>
                </c:pt>
              </c:strCache>
            </c:strRef>
          </c:tx>
          <c:spPr>
            <a:solidFill>
              <a:srgbClr val="5F86CD"/>
            </a:solidFill>
            <a:ln>
              <a:noFill/>
            </a:ln>
            <a:effectLst/>
          </c:spPr>
          <c:invertIfNegative val="0"/>
          <c:dPt>
            <c:idx val="0"/>
            <c:invertIfNegative val="0"/>
            <c:bubble3D val="0"/>
            <c:spPr>
              <a:noFill/>
              <a:ln>
                <a:noFill/>
              </a:ln>
              <a:effectLst/>
            </c:spPr>
            <c:extLst>
              <c:ext xmlns:c16="http://schemas.microsoft.com/office/drawing/2014/chart" uri="{C3380CC4-5D6E-409C-BE32-E72D297353CC}">
                <c16:uniqueId val="{00000004-A1F8-4674-A087-C05EEE0D1AD2}"/>
              </c:ext>
            </c:extLst>
          </c:dPt>
          <c:dLbls>
            <c:delete val="1"/>
          </c:dLbls>
          <c:cat>
            <c:strRef>
              <c:f>Feuil1!$A$2</c:f>
              <c:strCache>
                <c:ptCount val="1"/>
                <c:pt idx="0">
                  <c:v>Taux de création d’entreprises</c:v>
                </c:pt>
              </c:strCache>
            </c:strRef>
          </c:cat>
          <c:val>
            <c:numRef>
              <c:f>Feuil1!$C$2</c:f>
              <c:numCache>
                <c:formatCode>0.0%</c:formatCode>
                <c:ptCount val="1"/>
                <c:pt idx="0">
                  <c:v>0.129</c:v>
                </c:pt>
              </c:numCache>
            </c:numRef>
          </c:val>
          <c:extLst>
            <c:ext xmlns:c16="http://schemas.microsoft.com/office/drawing/2014/chart" uri="{C3380CC4-5D6E-409C-BE32-E72D297353CC}">
              <c16:uniqueId val="{00000005-A1F8-4674-A087-C05EEE0D1AD2}"/>
            </c:ext>
          </c:extLst>
        </c:ser>
        <c:dLbls>
          <c:showLegendKey val="0"/>
          <c:showVal val="1"/>
          <c:showCatName val="0"/>
          <c:showSerName val="0"/>
          <c:showPercent val="0"/>
          <c:showBubbleSize val="0"/>
        </c:dLbls>
        <c:gapWidth val="150"/>
        <c:axId val="547427368"/>
        <c:axId val="547426056"/>
      </c:barChart>
      <c:catAx>
        <c:axId val="547427368"/>
        <c:scaling>
          <c:orientation val="minMax"/>
        </c:scaling>
        <c:delete val="1"/>
        <c:axPos val="b"/>
        <c:numFmt formatCode="General" sourceLinked="1"/>
        <c:majorTickMark val="none"/>
        <c:minorTickMark val="none"/>
        <c:tickLblPos val="nextTo"/>
        <c:crossAx val="547426056"/>
        <c:crosses val="autoZero"/>
        <c:auto val="1"/>
        <c:lblAlgn val="ctr"/>
        <c:lblOffset val="100"/>
        <c:tickMarkSkip val="2"/>
        <c:noMultiLvlLbl val="0"/>
      </c:catAx>
      <c:valAx>
        <c:axId val="547426056"/>
        <c:scaling>
          <c:orientation val="minMax"/>
          <c:max val="0.14000000000000001"/>
          <c:min val="0"/>
        </c:scaling>
        <c:delete val="1"/>
        <c:axPos val="l"/>
        <c:numFmt formatCode="0.0%" sourceLinked="1"/>
        <c:majorTickMark val="out"/>
        <c:minorTickMark val="none"/>
        <c:tickLblPos val="nextTo"/>
        <c:crossAx val="547427368"/>
        <c:crosses val="autoZero"/>
        <c:crossBetween val="between"/>
      </c:valAx>
      <c:spPr>
        <a:noFill/>
        <a:ln>
          <a:noFill/>
        </a:ln>
        <a:effectLst/>
      </c:spPr>
    </c:plotArea>
    <c:legend>
      <c:legendPos val="r"/>
      <c:layout>
        <c:manualLayout>
          <c:xMode val="edge"/>
          <c:yMode val="edge"/>
          <c:x val="1.6038125275753937E-2"/>
          <c:y val="0.21318248699937034"/>
          <c:w val="0.82824988204284133"/>
          <c:h val="0.7867208936146866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3543402721594772"/>
          <c:w val="1"/>
          <c:h val="0.5870628175463577"/>
        </c:manualLayout>
      </c:layout>
      <c:barChart>
        <c:barDir val="col"/>
        <c:grouping val="clustered"/>
        <c:varyColors val="0"/>
        <c:ser>
          <c:idx val="0"/>
          <c:order val="0"/>
          <c:tx>
            <c:strRef>
              <c:f>Graphiques!$H$6</c:f>
              <c:strCache>
                <c:ptCount val="1"/>
                <c:pt idx="0">
                  <c:v>Densité d'entreprises (toutes catégories confondues)</c:v>
                </c:pt>
              </c:strCache>
            </c:strRef>
          </c:tx>
          <c:spPr>
            <a:solidFill>
              <a:schemeClr val="accent1"/>
            </a:solidFill>
            <a:ln>
              <a:noFill/>
            </a:ln>
            <a:effectLst/>
          </c:spPr>
          <c:invertIfNegative val="0"/>
          <c:dPt>
            <c:idx val="0"/>
            <c:invertIfNegative val="0"/>
            <c:bubble3D val="0"/>
            <c:spPr>
              <a:solidFill>
                <a:srgbClr val="3EBFB7"/>
              </a:solidFill>
              <a:ln>
                <a:noFill/>
              </a:ln>
              <a:effectLst/>
            </c:spPr>
            <c:extLst>
              <c:ext xmlns:c16="http://schemas.microsoft.com/office/drawing/2014/chart" uri="{C3380CC4-5D6E-409C-BE32-E72D297353CC}">
                <c16:uniqueId val="{00000001-B743-47D2-B1C7-AD8EF2EE9D18}"/>
              </c:ext>
            </c:extLst>
          </c:dPt>
          <c:dLbls>
            <c:dLbl>
              <c:idx val="0"/>
              <c:layout>
                <c:manualLayout>
                  <c:x val="-3.4085934667194414E-3"/>
                  <c:y val="0.29416243904670525"/>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743-47D2-B1C7-AD8EF2EE9D18}"/>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Graphiques!$G$7</c:f>
              <c:numCache>
                <c:formatCode>General</c:formatCode>
                <c:ptCount val="1"/>
              </c:numCache>
            </c:numRef>
          </c:cat>
          <c:val>
            <c:numRef>
              <c:f>Graphiques!$H$7</c:f>
              <c:numCache>
                <c:formatCode>0.0</c:formatCode>
                <c:ptCount val="1"/>
                <c:pt idx="0">
                  <c:v>107.54870579999999</c:v>
                </c:pt>
              </c:numCache>
            </c:numRef>
          </c:val>
          <c:extLst>
            <c:ext xmlns:c16="http://schemas.microsoft.com/office/drawing/2014/chart" uri="{C3380CC4-5D6E-409C-BE32-E72D297353CC}">
              <c16:uniqueId val="{00000002-B743-47D2-B1C7-AD8EF2EE9D18}"/>
            </c:ext>
          </c:extLst>
        </c:ser>
        <c:ser>
          <c:idx val="1"/>
          <c:order val="1"/>
          <c:tx>
            <c:strRef>
              <c:f>Graphiques!$I$6</c:f>
              <c:strCache>
                <c:ptCount val="1"/>
              </c:strCache>
            </c:strRef>
          </c:tx>
          <c:spPr>
            <a:solidFill>
              <a:schemeClr val="accent2"/>
            </a:solidFill>
            <a:ln>
              <a:noFill/>
            </a:ln>
            <a:effectLst/>
          </c:spPr>
          <c:invertIfNegative val="0"/>
          <c:dPt>
            <c:idx val="0"/>
            <c:invertIfNegative val="0"/>
            <c:bubble3D val="0"/>
            <c:spPr>
              <a:solidFill>
                <a:srgbClr val="8FAADC"/>
              </a:solidFill>
              <a:ln>
                <a:noFill/>
              </a:ln>
              <a:effectLst/>
            </c:spPr>
            <c:extLst>
              <c:ext xmlns:c16="http://schemas.microsoft.com/office/drawing/2014/chart" uri="{C3380CC4-5D6E-409C-BE32-E72D297353CC}">
                <c16:uniqueId val="{00000004-B743-47D2-B1C7-AD8EF2EE9D18}"/>
              </c:ext>
            </c:extLst>
          </c:dPt>
          <c:dLbls>
            <c:dLbl>
              <c:idx val="0"/>
              <c:layout>
                <c:manualLayout>
                  <c:x val="3.408593466719379E-3"/>
                  <c:y val="0.23532995123736419"/>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743-47D2-B1C7-AD8EF2EE9D1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Graphiques!$G$7</c:f>
              <c:numCache>
                <c:formatCode>General</c:formatCode>
                <c:ptCount val="1"/>
              </c:numCache>
            </c:numRef>
          </c:cat>
          <c:val>
            <c:numRef>
              <c:f>Graphiques!$I$7</c:f>
              <c:numCache>
                <c:formatCode>0.0</c:formatCode>
                <c:ptCount val="1"/>
                <c:pt idx="0">
                  <c:v>96.652882340000005</c:v>
                </c:pt>
              </c:numCache>
            </c:numRef>
          </c:val>
          <c:extLst>
            <c:ext xmlns:c16="http://schemas.microsoft.com/office/drawing/2014/chart" uri="{C3380CC4-5D6E-409C-BE32-E72D297353CC}">
              <c16:uniqueId val="{00000005-B743-47D2-B1C7-AD8EF2EE9D18}"/>
            </c:ext>
          </c:extLst>
        </c:ser>
        <c:dLbls>
          <c:showLegendKey val="0"/>
          <c:showVal val="0"/>
          <c:showCatName val="0"/>
          <c:showSerName val="0"/>
          <c:showPercent val="0"/>
          <c:showBubbleSize val="0"/>
        </c:dLbls>
        <c:gapWidth val="219"/>
        <c:overlap val="-27"/>
        <c:axId val="273305360"/>
        <c:axId val="273308688"/>
      </c:barChart>
      <c:catAx>
        <c:axId val="27330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73308688"/>
        <c:crosses val="autoZero"/>
        <c:auto val="1"/>
        <c:lblAlgn val="ctr"/>
        <c:lblOffset val="100"/>
        <c:noMultiLvlLbl val="0"/>
      </c:catAx>
      <c:valAx>
        <c:axId val="273308688"/>
        <c:scaling>
          <c:orientation val="minMax"/>
          <c:min val="0"/>
        </c:scaling>
        <c:delete val="1"/>
        <c:axPos val="l"/>
        <c:numFmt formatCode="0.0" sourceLinked="1"/>
        <c:majorTickMark val="out"/>
        <c:minorTickMark val="none"/>
        <c:tickLblPos val="nextTo"/>
        <c:crossAx val="27330536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3311683089269099"/>
          <c:w val="0.12201542621052246"/>
          <c:h val="0.38241680829143293"/>
        </c:manualLayout>
      </c:layout>
      <c:barChart>
        <c:barDir val="col"/>
        <c:grouping val="clustered"/>
        <c:varyColors val="0"/>
        <c:ser>
          <c:idx val="0"/>
          <c:order val="0"/>
          <c:tx>
            <c:strRef>
              <c:f>Feuil1!$B$1</c:f>
              <c:strCache>
                <c:ptCount val="1"/>
                <c:pt idx="0">
                  <c:v>Performance moyenne des stations thermales (hors Camoins-les-Bains) - Données INSEE 2018</c:v>
                </c:pt>
              </c:strCache>
            </c:strRef>
          </c:tx>
          <c:spPr>
            <a:solidFill>
              <a:srgbClr val="3EBFB7"/>
            </a:solidFill>
            <a:ln>
              <a:noFill/>
            </a:ln>
            <a:effectLst/>
          </c:spPr>
          <c:invertIfNegative val="0"/>
          <c:dPt>
            <c:idx val="0"/>
            <c:invertIfNegative val="0"/>
            <c:bubble3D val="0"/>
            <c:spPr>
              <a:noFill/>
              <a:ln>
                <a:noFill/>
              </a:ln>
              <a:effectLst/>
            </c:spPr>
            <c:extLst>
              <c:ext xmlns:c16="http://schemas.microsoft.com/office/drawing/2014/chart" uri="{C3380CC4-5D6E-409C-BE32-E72D297353CC}">
                <c16:uniqueId val="{00000001-185D-452C-9181-B839F226431E}"/>
              </c:ext>
            </c:extLst>
          </c:dPt>
          <c:dLbls>
            <c:delete val="1"/>
          </c:dLbls>
          <c:cat>
            <c:strRef>
              <c:f>Feuil1!$A$2</c:f>
              <c:strCache>
                <c:ptCount val="1"/>
                <c:pt idx="0">
                  <c:v>Taux de création d’entreprises</c:v>
                </c:pt>
              </c:strCache>
            </c:strRef>
          </c:cat>
          <c:val>
            <c:numRef>
              <c:f>Feuil1!$B$2</c:f>
              <c:numCache>
                <c:formatCode>0.0%</c:formatCode>
                <c:ptCount val="1"/>
                <c:pt idx="0">
                  <c:v>0.13200000000000001</c:v>
                </c:pt>
              </c:numCache>
            </c:numRef>
          </c:val>
          <c:extLst>
            <c:ext xmlns:c16="http://schemas.microsoft.com/office/drawing/2014/chart" uri="{C3380CC4-5D6E-409C-BE32-E72D297353CC}">
              <c16:uniqueId val="{00000002-185D-452C-9181-B839F226431E}"/>
            </c:ext>
          </c:extLst>
        </c:ser>
        <c:ser>
          <c:idx val="1"/>
          <c:order val="1"/>
          <c:tx>
            <c:strRef>
              <c:f>Feuil1!$C$1</c:f>
              <c:strCache>
                <c:ptCount val="1"/>
                <c:pt idx="0">
                  <c:v>Performance moyenne des communes et stations touristiques françaises - Données INSEE 2018</c:v>
                </c:pt>
              </c:strCache>
            </c:strRef>
          </c:tx>
          <c:spPr>
            <a:solidFill>
              <a:srgbClr val="5F86CD"/>
            </a:solidFill>
            <a:ln>
              <a:noFill/>
            </a:ln>
            <a:effectLst/>
          </c:spPr>
          <c:invertIfNegative val="0"/>
          <c:dPt>
            <c:idx val="0"/>
            <c:invertIfNegative val="0"/>
            <c:bubble3D val="0"/>
            <c:spPr>
              <a:noFill/>
              <a:ln>
                <a:noFill/>
              </a:ln>
              <a:effectLst/>
            </c:spPr>
            <c:extLst>
              <c:ext xmlns:c16="http://schemas.microsoft.com/office/drawing/2014/chart" uri="{C3380CC4-5D6E-409C-BE32-E72D297353CC}">
                <c16:uniqueId val="{00000004-185D-452C-9181-B839F226431E}"/>
              </c:ext>
            </c:extLst>
          </c:dPt>
          <c:dLbls>
            <c:delete val="1"/>
          </c:dLbls>
          <c:cat>
            <c:strRef>
              <c:f>Feuil1!$A$2</c:f>
              <c:strCache>
                <c:ptCount val="1"/>
                <c:pt idx="0">
                  <c:v>Taux de création d’entreprises</c:v>
                </c:pt>
              </c:strCache>
            </c:strRef>
          </c:cat>
          <c:val>
            <c:numRef>
              <c:f>Feuil1!$C$2</c:f>
              <c:numCache>
                <c:formatCode>0.0%</c:formatCode>
                <c:ptCount val="1"/>
                <c:pt idx="0">
                  <c:v>0.129</c:v>
                </c:pt>
              </c:numCache>
            </c:numRef>
          </c:val>
          <c:extLst>
            <c:ext xmlns:c16="http://schemas.microsoft.com/office/drawing/2014/chart" uri="{C3380CC4-5D6E-409C-BE32-E72D297353CC}">
              <c16:uniqueId val="{00000005-185D-452C-9181-B839F226431E}"/>
            </c:ext>
          </c:extLst>
        </c:ser>
        <c:dLbls>
          <c:showLegendKey val="0"/>
          <c:showVal val="1"/>
          <c:showCatName val="0"/>
          <c:showSerName val="0"/>
          <c:showPercent val="0"/>
          <c:showBubbleSize val="0"/>
        </c:dLbls>
        <c:gapWidth val="150"/>
        <c:axId val="547427368"/>
        <c:axId val="547426056"/>
      </c:barChart>
      <c:catAx>
        <c:axId val="547427368"/>
        <c:scaling>
          <c:orientation val="minMax"/>
        </c:scaling>
        <c:delete val="1"/>
        <c:axPos val="b"/>
        <c:numFmt formatCode="General" sourceLinked="1"/>
        <c:majorTickMark val="none"/>
        <c:minorTickMark val="none"/>
        <c:tickLblPos val="nextTo"/>
        <c:crossAx val="547426056"/>
        <c:crosses val="autoZero"/>
        <c:auto val="1"/>
        <c:lblAlgn val="ctr"/>
        <c:lblOffset val="100"/>
        <c:tickMarkSkip val="2"/>
        <c:noMultiLvlLbl val="0"/>
      </c:catAx>
      <c:valAx>
        <c:axId val="547426056"/>
        <c:scaling>
          <c:orientation val="minMax"/>
          <c:max val="0.14000000000000001"/>
          <c:min val="0"/>
        </c:scaling>
        <c:delete val="1"/>
        <c:axPos val="l"/>
        <c:numFmt formatCode="0.0%" sourceLinked="1"/>
        <c:majorTickMark val="out"/>
        <c:minorTickMark val="none"/>
        <c:tickLblPos val="nextTo"/>
        <c:crossAx val="547427368"/>
        <c:crosses val="autoZero"/>
        <c:crossBetween val="between"/>
      </c:valAx>
      <c:spPr>
        <a:noFill/>
        <a:ln>
          <a:noFill/>
        </a:ln>
        <a:effectLst/>
      </c:spPr>
    </c:plotArea>
    <c:legend>
      <c:legendPos val="r"/>
      <c:layout>
        <c:manualLayout>
          <c:xMode val="edge"/>
          <c:yMode val="edge"/>
          <c:x val="4.4492073929711636E-3"/>
          <c:y val="7.320227399046815E-2"/>
          <c:w val="0.9529998559001488"/>
          <c:h val="0.6004064969489023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550610541164766E-2"/>
          <c:y val="5.7878054855185448E-2"/>
          <c:w val="0.72186210323984368"/>
          <c:h val="0.44277189618524798"/>
        </c:manualLayout>
      </c:layout>
      <c:barChart>
        <c:barDir val="col"/>
        <c:grouping val="clustered"/>
        <c:varyColors val="0"/>
        <c:ser>
          <c:idx val="0"/>
          <c:order val="0"/>
          <c:tx>
            <c:strRef>
              <c:f>Feuil1!$B$1</c:f>
              <c:strCache>
                <c:ptCount val="1"/>
                <c:pt idx="0">
                  <c:v>Stations thermales</c:v>
                </c:pt>
              </c:strCache>
            </c:strRef>
          </c:tx>
          <c:spPr>
            <a:solidFill>
              <a:srgbClr val="3EBFB7"/>
            </a:solidFill>
            <a:ln>
              <a:noFill/>
            </a:ln>
            <a:effectLst/>
          </c:spPr>
          <c:invertIfNegative val="0"/>
          <c:dLbls>
            <c:dLbl>
              <c:idx val="0"/>
              <c:spPr>
                <a:solidFill>
                  <a:srgbClr val="FFF2CC"/>
                </a:solid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0-CD6B-4A98-80F9-8B55DBED8DF3}"/>
                </c:ext>
              </c:extLst>
            </c:dLbl>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Feuil1!$A$8:$A$10</c:f>
              <c:strCache>
                <c:ptCount val="3"/>
                <c:pt idx="0">
                  <c:v>Toutes communes</c:v>
                </c:pt>
                <c:pt idx="1">
                  <c:v>Communes rurales</c:v>
                </c:pt>
                <c:pt idx="2">
                  <c:v>Communes urbaines</c:v>
                </c:pt>
              </c:strCache>
            </c:strRef>
          </c:cat>
          <c:val>
            <c:numRef>
              <c:f>Feuil1!$B$8:$B$10</c:f>
              <c:numCache>
                <c:formatCode>0.0%</c:formatCode>
                <c:ptCount val="3"/>
                <c:pt idx="0">
                  <c:v>0.29499999999999998</c:v>
                </c:pt>
                <c:pt idx="1">
                  <c:v>0.22800000000000001</c:v>
                </c:pt>
                <c:pt idx="2">
                  <c:v>0.41899999999999998</c:v>
                </c:pt>
              </c:numCache>
            </c:numRef>
          </c:val>
          <c:extLst>
            <c:ext xmlns:c16="http://schemas.microsoft.com/office/drawing/2014/chart" uri="{C3380CC4-5D6E-409C-BE32-E72D297353CC}">
              <c16:uniqueId val="{00000000-E3EF-444F-B3C7-31D8C4480280}"/>
            </c:ext>
          </c:extLst>
        </c:ser>
        <c:ser>
          <c:idx val="1"/>
          <c:order val="1"/>
          <c:tx>
            <c:strRef>
              <c:f>Feuil1!$C$1</c:f>
              <c:strCache>
                <c:ptCount val="1"/>
                <c:pt idx="0">
                  <c:v>Communes et stations touristiques</c:v>
                </c:pt>
              </c:strCache>
            </c:strRef>
          </c:tx>
          <c:spPr>
            <a:solidFill>
              <a:srgbClr val="4472C4"/>
            </a:solidFill>
            <a:ln>
              <a:noFill/>
            </a:ln>
            <a:effectLst/>
          </c:spPr>
          <c:invertIfNegative val="0"/>
          <c:dLbls>
            <c:dLbl>
              <c:idx val="0"/>
              <c:spPr>
                <a:solidFill>
                  <a:srgbClr val="FFF2CC"/>
                </a:solidFill>
                <a:ln>
                  <a:noFill/>
                </a:ln>
                <a:effectLst/>
              </c:spPr>
              <c:txPr>
                <a:bodyPr rot="0" spcFirstLastPara="1" vertOverflow="ellipsis" vert="horz" wrap="square" anchor="ctr" anchorCtr="1"/>
                <a:lstStyle/>
                <a:p>
                  <a:pPr>
                    <a:defRPr sz="13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1-CD6B-4A98-80F9-8B55DBED8DF3}"/>
                </c:ext>
              </c:extLst>
            </c:dLbl>
            <c:spPr>
              <a:noFill/>
              <a:ln>
                <a:noFill/>
              </a:ln>
              <a:effectLst/>
            </c:spPr>
            <c:txPr>
              <a:bodyPr rot="0" spcFirstLastPara="1" vertOverflow="ellipsis" vert="horz" wrap="square" anchor="ctr" anchorCtr="1"/>
              <a:lstStyle/>
              <a:p>
                <a:pPr>
                  <a:defRPr sz="13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Feuil1!$A$8:$A$10</c:f>
              <c:strCache>
                <c:ptCount val="3"/>
                <c:pt idx="0">
                  <c:v>Toutes communes</c:v>
                </c:pt>
                <c:pt idx="1">
                  <c:v>Communes rurales</c:v>
                </c:pt>
                <c:pt idx="2">
                  <c:v>Communes urbaines</c:v>
                </c:pt>
              </c:strCache>
            </c:strRef>
          </c:cat>
          <c:val>
            <c:numRef>
              <c:f>Feuil1!$C$8:$C$10</c:f>
              <c:numCache>
                <c:formatCode>0.0%</c:formatCode>
                <c:ptCount val="3"/>
                <c:pt idx="0">
                  <c:v>0.13800000000000001</c:v>
                </c:pt>
                <c:pt idx="1">
                  <c:v>8.2000000000000003E-2</c:v>
                </c:pt>
                <c:pt idx="2">
                  <c:v>0.19600000000000001</c:v>
                </c:pt>
              </c:numCache>
            </c:numRef>
          </c:val>
          <c:extLst>
            <c:ext xmlns:c16="http://schemas.microsoft.com/office/drawing/2014/chart" uri="{C3380CC4-5D6E-409C-BE32-E72D297353CC}">
              <c16:uniqueId val="{00000001-E3EF-444F-B3C7-31D8C4480280}"/>
            </c:ext>
          </c:extLst>
        </c:ser>
        <c:ser>
          <c:idx val="2"/>
          <c:order val="2"/>
          <c:tx>
            <c:strRef>
              <c:f>Feuil1!$D$1</c:f>
              <c:strCache>
                <c:ptCount val="1"/>
                <c:pt idx="0">
                  <c:v>Toutes communes françaises</c:v>
                </c:pt>
              </c:strCache>
            </c:strRef>
          </c:tx>
          <c:spPr>
            <a:solidFill>
              <a:srgbClr val="8FAADC"/>
            </a:solidFill>
            <a:ln>
              <a:noFill/>
            </a:ln>
            <a:effectLst/>
          </c:spPr>
          <c:invertIfNegative val="0"/>
          <c:dLbls>
            <c:dLbl>
              <c:idx val="0"/>
              <c:spPr>
                <a:solidFill>
                  <a:srgbClr val="FFF2CC"/>
                </a:solidFill>
                <a:ln>
                  <a:noFill/>
                </a:ln>
                <a:effectLst/>
              </c:spPr>
              <c:txPr>
                <a:bodyPr rot="0" spcFirstLastPara="1" vertOverflow="ellipsis" vert="horz" wrap="square" anchor="ctr" anchorCtr="1"/>
                <a:lstStyle/>
                <a:p>
                  <a:pPr>
                    <a:defRPr sz="13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2-CD6B-4A98-80F9-8B55DBED8DF3}"/>
                </c:ext>
              </c:extLst>
            </c:dLbl>
            <c:spPr>
              <a:noFill/>
              <a:ln>
                <a:noFill/>
              </a:ln>
              <a:effectLst/>
            </c:spPr>
            <c:txPr>
              <a:bodyPr rot="0" spcFirstLastPara="1" vertOverflow="ellipsis" vert="horz" wrap="square" anchor="ctr" anchorCtr="1"/>
              <a:lstStyle/>
              <a:p>
                <a:pPr>
                  <a:defRPr sz="13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Feuil1!$A$8:$A$10</c:f>
              <c:strCache>
                <c:ptCount val="3"/>
                <c:pt idx="0">
                  <c:v>Toutes communes</c:v>
                </c:pt>
                <c:pt idx="1">
                  <c:v>Communes rurales</c:v>
                </c:pt>
                <c:pt idx="2">
                  <c:v>Communes urbaines</c:v>
                </c:pt>
              </c:strCache>
            </c:strRef>
          </c:cat>
          <c:val>
            <c:numRef>
              <c:f>Feuil1!$D$8:$D$10</c:f>
              <c:numCache>
                <c:formatCode>0.0%</c:formatCode>
                <c:ptCount val="3"/>
                <c:pt idx="0">
                  <c:v>7.2999999999999995E-2</c:v>
                </c:pt>
                <c:pt idx="1">
                  <c:v>6.2E-2</c:v>
                </c:pt>
                <c:pt idx="2">
                  <c:v>0.11899999999999999</c:v>
                </c:pt>
              </c:numCache>
            </c:numRef>
          </c:val>
          <c:extLst>
            <c:ext xmlns:c16="http://schemas.microsoft.com/office/drawing/2014/chart" uri="{C3380CC4-5D6E-409C-BE32-E72D297353CC}">
              <c16:uniqueId val="{00000002-E3EF-444F-B3C7-31D8C4480280}"/>
            </c:ext>
          </c:extLst>
        </c:ser>
        <c:dLbls>
          <c:showLegendKey val="0"/>
          <c:showVal val="0"/>
          <c:showCatName val="0"/>
          <c:showSerName val="0"/>
          <c:showPercent val="0"/>
          <c:showBubbleSize val="0"/>
        </c:dLbls>
        <c:gapWidth val="150"/>
        <c:overlap val="-27"/>
        <c:axId val="771524880"/>
        <c:axId val="1888667888"/>
      </c:barChart>
      <c:catAx>
        <c:axId val="771524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fr-FR"/>
          </a:p>
        </c:txPr>
        <c:crossAx val="1888667888"/>
        <c:crosses val="autoZero"/>
        <c:auto val="1"/>
        <c:lblAlgn val="ctr"/>
        <c:lblOffset val="100"/>
        <c:noMultiLvlLbl val="0"/>
      </c:catAx>
      <c:valAx>
        <c:axId val="1888667888"/>
        <c:scaling>
          <c:orientation val="minMax"/>
        </c:scaling>
        <c:delete val="1"/>
        <c:axPos val="l"/>
        <c:numFmt formatCode="0.0%" sourceLinked="1"/>
        <c:majorTickMark val="out"/>
        <c:minorTickMark val="none"/>
        <c:tickLblPos val="nextTo"/>
        <c:crossAx val="771524880"/>
        <c:crosses val="autoZero"/>
        <c:crossBetween val="between"/>
      </c:valAx>
      <c:spPr>
        <a:noFill/>
        <a:ln w="25400">
          <a:noFill/>
        </a:ln>
        <a:effectLst/>
      </c:spPr>
    </c:plotArea>
    <c:legend>
      <c:legendPos val="b"/>
      <c:layout>
        <c:manualLayout>
          <c:xMode val="edge"/>
          <c:yMode val="edge"/>
          <c:x val="0.69504466275208487"/>
          <c:y val="2.524175562978152E-2"/>
          <c:w val="0.30399396056687777"/>
          <c:h val="0.29438574224636271"/>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j-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300"/>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withinLinearReversed" id="25">
  <a:schemeClr val="accent5"/>
</cs:colorStyle>
</file>

<file path=ppt/charts/colors34.xml><?xml version="1.0" encoding="utf-8"?>
<cs:colorStyle xmlns:cs="http://schemas.microsoft.com/office/drawing/2012/chartStyle" xmlns:a="http://schemas.openxmlformats.org/drawingml/2006/main" meth="withinLinearReversed" id="25">
  <a:schemeClr val="accent5"/>
</cs:colorStyle>
</file>

<file path=ppt/charts/colors35.xml><?xml version="1.0" encoding="utf-8"?>
<cs:colorStyle xmlns:cs="http://schemas.microsoft.com/office/drawing/2012/chartStyle" xmlns:a="http://schemas.openxmlformats.org/drawingml/2006/main" meth="withinLinearReversed" id="25">
  <a:schemeClr val="accent5"/>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BCCBEB-AB63-407F-92CD-E4BE1F7C40C6}"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fr-FR"/>
        </a:p>
      </dgm:t>
    </dgm:pt>
    <dgm:pt modelId="{0F0C96F3-279E-48B7-BEB7-4C3B119DDC40}">
      <dgm:prSet phldrT="[Texte]" custT="1"/>
      <dgm:spPr>
        <a:solidFill>
          <a:schemeClr val="bg1"/>
        </a:solidFill>
        <a:ln w="28575">
          <a:solidFill>
            <a:schemeClr val="accent2"/>
          </a:solidFill>
        </a:ln>
      </dgm:spPr>
      <dgm:t>
        <a:bodyPr anchor="t"/>
        <a:lstStyle/>
        <a:p>
          <a:r>
            <a:rPr lang="fr-FR" sz="2000" b="1" dirty="0">
              <a:solidFill>
                <a:schemeClr val="tx2"/>
              </a:solidFill>
            </a:rPr>
            <a:t>FTCF</a:t>
          </a:r>
        </a:p>
        <a:p>
          <a:endParaRPr lang="fr-FR" sz="600" b="1" dirty="0">
            <a:solidFill>
              <a:schemeClr val="tx2"/>
            </a:solidFill>
          </a:endParaRPr>
        </a:p>
        <a:p>
          <a:endParaRPr lang="fr-FR" sz="1100" dirty="0">
            <a:solidFill>
              <a:schemeClr val="tx2"/>
            </a:solidFill>
          </a:endParaRPr>
        </a:p>
        <a:p>
          <a:r>
            <a:rPr lang="fr-FR" sz="1100" dirty="0">
              <a:solidFill>
                <a:schemeClr val="tx2"/>
              </a:solidFill>
            </a:rPr>
            <a:t>(pilotage)</a:t>
          </a:r>
        </a:p>
      </dgm:t>
    </dgm:pt>
    <dgm:pt modelId="{95CCE497-26B6-4CDB-B892-0091234E3B29}" type="parTrans" cxnId="{B97EB379-4E36-4C66-B820-47D5596B2A84}">
      <dgm:prSet/>
      <dgm:spPr/>
      <dgm:t>
        <a:bodyPr/>
        <a:lstStyle/>
        <a:p>
          <a:endParaRPr lang="fr-FR"/>
        </a:p>
      </dgm:t>
    </dgm:pt>
    <dgm:pt modelId="{D650405F-D25B-4F8F-A980-44B3B1290A67}" type="sibTrans" cxnId="{B97EB379-4E36-4C66-B820-47D5596B2A84}">
      <dgm:prSet custT="1"/>
      <dgm:spPr>
        <a:solidFill>
          <a:schemeClr val="bg1"/>
        </a:solidFill>
        <a:ln w="28575">
          <a:solidFill>
            <a:schemeClr val="accent2"/>
          </a:solidFill>
        </a:ln>
      </dgm:spPr>
      <dgm:t>
        <a:bodyPr anchor="t"/>
        <a:lstStyle/>
        <a:p>
          <a:r>
            <a:rPr lang="fr-FR" sz="2000" b="1" dirty="0">
              <a:solidFill>
                <a:schemeClr val="tx2"/>
              </a:solidFill>
            </a:rPr>
            <a:t>CNETh</a:t>
          </a:r>
          <a:endParaRPr lang="fr-FR" sz="3000" b="1" dirty="0">
            <a:solidFill>
              <a:schemeClr val="tx2"/>
            </a:solidFill>
          </a:endParaRPr>
        </a:p>
      </dgm:t>
    </dgm:pt>
    <dgm:pt modelId="{68710653-9819-4E59-BB91-1EC3D82B1704}">
      <dgm:prSet phldrT="[Texte]" custT="1"/>
      <dgm:spPr>
        <a:solidFill>
          <a:schemeClr val="bg1"/>
        </a:solidFill>
        <a:ln>
          <a:solidFill>
            <a:schemeClr val="accent1"/>
          </a:solidFill>
        </a:ln>
      </dgm:spPr>
      <dgm:t>
        <a:bodyPr/>
        <a:lstStyle/>
        <a:p>
          <a:endParaRPr lang="fr-FR" sz="2000" b="1" dirty="0">
            <a:solidFill>
              <a:schemeClr val="tx2"/>
            </a:solidFill>
          </a:endParaRPr>
        </a:p>
        <a:p>
          <a:endParaRPr lang="fr-FR" sz="1000" dirty="0">
            <a:solidFill>
              <a:schemeClr val="tx2"/>
            </a:solidFill>
          </a:endParaRPr>
        </a:p>
        <a:p>
          <a:endParaRPr lang="fr-FR" sz="1000" dirty="0">
            <a:solidFill>
              <a:schemeClr val="tx2"/>
            </a:solidFill>
          </a:endParaRPr>
        </a:p>
        <a:p>
          <a:r>
            <a:rPr lang="fr-FR" sz="1000" dirty="0">
              <a:solidFill>
                <a:schemeClr val="tx2"/>
              </a:solidFill>
            </a:rPr>
            <a:t>(support des corresp. locaux)</a:t>
          </a:r>
        </a:p>
      </dgm:t>
    </dgm:pt>
    <dgm:pt modelId="{43B0B00E-54D5-4C01-90A0-D455BDE16CF8}" type="parTrans" cxnId="{2EE6168A-0282-4CA0-8889-2609E608D666}">
      <dgm:prSet/>
      <dgm:spPr/>
      <dgm:t>
        <a:bodyPr/>
        <a:lstStyle/>
        <a:p>
          <a:endParaRPr lang="fr-FR"/>
        </a:p>
      </dgm:t>
    </dgm:pt>
    <dgm:pt modelId="{787AB81B-E351-4BBC-9421-54CCE249274C}" type="sibTrans" cxnId="{2EE6168A-0282-4CA0-8889-2609E608D666}">
      <dgm:prSet custT="1"/>
      <dgm:spPr>
        <a:solidFill>
          <a:schemeClr val="bg1"/>
        </a:solidFill>
        <a:ln w="28575">
          <a:solidFill>
            <a:schemeClr val="accent2"/>
          </a:solidFill>
        </a:ln>
      </dgm:spPr>
      <dgm:t>
        <a:bodyPr anchor="t"/>
        <a:lstStyle/>
        <a:p>
          <a:r>
            <a:rPr lang="fr-FR" sz="2000" b="1" dirty="0">
              <a:solidFill>
                <a:schemeClr val="tx2"/>
              </a:solidFill>
            </a:rPr>
            <a:t>ANMCT</a:t>
          </a:r>
          <a:endParaRPr lang="fr-FR" sz="2400" b="1" dirty="0">
            <a:solidFill>
              <a:schemeClr val="tx2"/>
            </a:solidFill>
          </a:endParaRPr>
        </a:p>
      </dgm:t>
    </dgm:pt>
    <dgm:pt modelId="{2709E4AC-6C56-43D2-A5C1-5B00B3576F2D}">
      <dgm:prSet phldrT="[Texte]" custT="1"/>
      <dgm:spPr>
        <a:solidFill>
          <a:schemeClr val="bg1"/>
        </a:solidFill>
        <a:ln>
          <a:solidFill>
            <a:schemeClr val="accent1"/>
          </a:solidFill>
        </a:ln>
      </dgm:spPr>
      <dgm:t>
        <a:bodyPr/>
        <a:lstStyle/>
        <a:p>
          <a:r>
            <a:rPr lang="fr-FR" sz="2000" b="1" dirty="0">
              <a:solidFill>
                <a:schemeClr val="tx2"/>
              </a:solidFill>
            </a:rPr>
            <a:t>Elus et Services généraux</a:t>
          </a:r>
        </a:p>
        <a:p>
          <a:r>
            <a:rPr lang="fr-FR" sz="1000" dirty="0">
              <a:solidFill>
                <a:schemeClr val="tx2"/>
              </a:solidFill>
            </a:rPr>
            <a:t>(données fiscales / investissement)</a:t>
          </a:r>
        </a:p>
      </dgm:t>
    </dgm:pt>
    <dgm:pt modelId="{712F93C1-B9EA-454D-AD1A-F1A9404F7EB4}" type="sibTrans" cxnId="{730A19AF-F96C-4732-B4A0-A0F270D0605C}">
      <dgm:prSet custT="1"/>
      <dgm:spPr>
        <a:solidFill>
          <a:schemeClr val="bg1"/>
        </a:solidFill>
        <a:ln>
          <a:solidFill>
            <a:schemeClr val="accent1"/>
          </a:solidFill>
        </a:ln>
      </dgm:spPr>
      <dgm:t>
        <a:bodyPr/>
        <a:lstStyle/>
        <a:p>
          <a:endParaRPr lang="fr-FR" sz="1050" dirty="0">
            <a:solidFill>
              <a:schemeClr val="tx2"/>
            </a:solidFill>
          </a:endParaRPr>
        </a:p>
        <a:p>
          <a:endParaRPr lang="fr-FR" sz="1050" dirty="0">
            <a:solidFill>
              <a:schemeClr val="tx2"/>
            </a:solidFill>
          </a:endParaRPr>
        </a:p>
        <a:p>
          <a:endParaRPr lang="fr-FR" sz="1050" dirty="0">
            <a:solidFill>
              <a:schemeClr val="tx2"/>
            </a:solidFill>
          </a:endParaRPr>
        </a:p>
        <a:p>
          <a:endParaRPr lang="fr-FR" sz="1050" dirty="0">
            <a:solidFill>
              <a:schemeClr val="tx2"/>
            </a:solidFill>
          </a:endParaRPr>
        </a:p>
        <a:p>
          <a:r>
            <a:rPr lang="fr-FR" sz="1050" dirty="0">
              <a:solidFill>
                <a:schemeClr val="tx2"/>
              </a:solidFill>
            </a:rPr>
            <a:t>(données établissements)</a:t>
          </a:r>
        </a:p>
      </dgm:t>
    </dgm:pt>
    <dgm:pt modelId="{5E5C39F0-D17D-4601-8145-395A75FB7E50}" type="parTrans" cxnId="{730A19AF-F96C-4732-B4A0-A0F270D0605C}">
      <dgm:prSet/>
      <dgm:spPr/>
      <dgm:t>
        <a:bodyPr/>
        <a:lstStyle/>
        <a:p>
          <a:endParaRPr lang="fr-FR"/>
        </a:p>
      </dgm:t>
    </dgm:pt>
    <dgm:pt modelId="{7FF09100-B8C2-44B7-A3CE-319F790AFD90}" type="pres">
      <dgm:prSet presAssocID="{94BCCBEB-AB63-407F-92CD-E4BE1F7C40C6}" presName="Name0" presStyleCnt="0">
        <dgm:presLayoutVars>
          <dgm:chMax/>
          <dgm:chPref/>
          <dgm:dir/>
          <dgm:animLvl val="lvl"/>
        </dgm:presLayoutVars>
      </dgm:prSet>
      <dgm:spPr/>
    </dgm:pt>
    <dgm:pt modelId="{BC5D7017-F619-4F4C-9BA4-3AF451A1F18D}" type="pres">
      <dgm:prSet presAssocID="{0F0C96F3-279E-48B7-BEB7-4C3B119DDC40}" presName="composite" presStyleCnt="0"/>
      <dgm:spPr/>
    </dgm:pt>
    <dgm:pt modelId="{3604F8CA-DF60-483C-8EC3-1204B9AEE5A0}" type="pres">
      <dgm:prSet presAssocID="{0F0C96F3-279E-48B7-BEB7-4C3B119DDC40}" presName="Parent1" presStyleLbl="node1" presStyleIdx="0" presStyleCnt="6" custScaleX="87245" custScaleY="52895" custLinFactNeighborX="-39560" custLinFactNeighborY="-20362">
        <dgm:presLayoutVars>
          <dgm:chMax val="1"/>
          <dgm:chPref val="1"/>
          <dgm:bulletEnabled val="1"/>
        </dgm:presLayoutVars>
      </dgm:prSet>
      <dgm:spPr/>
    </dgm:pt>
    <dgm:pt modelId="{1B4D1ADA-45C3-477D-8262-B1D62C1BE4D7}" type="pres">
      <dgm:prSet presAssocID="{0F0C96F3-279E-48B7-BEB7-4C3B119DDC40}" presName="Childtext1" presStyleLbl="revTx" presStyleIdx="0" presStyleCnt="3">
        <dgm:presLayoutVars>
          <dgm:chMax val="0"/>
          <dgm:chPref val="0"/>
          <dgm:bulletEnabled val="1"/>
        </dgm:presLayoutVars>
      </dgm:prSet>
      <dgm:spPr/>
    </dgm:pt>
    <dgm:pt modelId="{28444F20-6761-41FF-A53F-FF853515A735}" type="pres">
      <dgm:prSet presAssocID="{0F0C96F3-279E-48B7-BEB7-4C3B119DDC40}" presName="BalanceSpacing" presStyleCnt="0"/>
      <dgm:spPr/>
    </dgm:pt>
    <dgm:pt modelId="{CF9A6F63-C0D2-4E0A-BF96-D2F03918F56B}" type="pres">
      <dgm:prSet presAssocID="{0F0C96F3-279E-48B7-BEB7-4C3B119DDC40}" presName="BalanceSpacing1" presStyleCnt="0"/>
      <dgm:spPr/>
    </dgm:pt>
    <dgm:pt modelId="{2F1C875A-C0DC-4B10-9E93-205A46F5CD69}" type="pres">
      <dgm:prSet presAssocID="{D650405F-D25B-4F8F-A980-44B3B1290A67}" presName="Accent1Text" presStyleLbl="node1" presStyleIdx="1" presStyleCnt="6" custScaleX="74364" custScaleY="61167" custLinFactX="-8510" custLinFactNeighborX="-100000" custLinFactNeighborY="26867"/>
      <dgm:spPr/>
    </dgm:pt>
    <dgm:pt modelId="{5767A18A-8032-41B2-8580-96C1A61257DD}" type="pres">
      <dgm:prSet presAssocID="{D650405F-D25B-4F8F-A980-44B3B1290A67}" presName="spaceBetweenRectangles" presStyleCnt="0"/>
      <dgm:spPr/>
    </dgm:pt>
    <dgm:pt modelId="{7FB99307-3719-41B6-B6A9-8ECC361111D8}" type="pres">
      <dgm:prSet presAssocID="{68710653-9819-4E59-BB91-1EC3D82B1704}" presName="composite" presStyleCnt="0"/>
      <dgm:spPr/>
    </dgm:pt>
    <dgm:pt modelId="{96F16B87-F91F-4125-B17E-E9A67E4DA341}" type="pres">
      <dgm:prSet presAssocID="{68710653-9819-4E59-BB91-1EC3D82B1704}" presName="Parent1" presStyleLbl="node1" presStyleIdx="2" presStyleCnt="6" custScaleX="97761" custScaleY="49561" custLinFactX="27615" custLinFactNeighborX="100000" custLinFactNeighborY="29469">
        <dgm:presLayoutVars>
          <dgm:chMax val="1"/>
          <dgm:chPref val="1"/>
          <dgm:bulletEnabled val="1"/>
        </dgm:presLayoutVars>
      </dgm:prSet>
      <dgm:spPr/>
    </dgm:pt>
    <dgm:pt modelId="{8321EDF5-8A89-481A-B001-337C4A5B2948}" type="pres">
      <dgm:prSet presAssocID="{68710653-9819-4E59-BB91-1EC3D82B1704}" presName="Childtext1" presStyleLbl="revTx" presStyleIdx="1" presStyleCnt="3">
        <dgm:presLayoutVars>
          <dgm:chMax val="0"/>
          <dgm:chPref val="0"/>
          <dgm:bulletEnabled val="1"/>
        </dgm:presLayoutVars>
      </dgm:prSet>
      <dgm:spPr/>
    </dgm:pt>
    <dgm:pt modelId="{90359D97-2CCB-450E-B99E-DA709BDB6956}" type="pres">
      <dgm:prSet presAssocID="{68710653-9819-4E59-BB91-1EC3D82B1704}" presName="BalanceSpacing" presStyleCnt="0"/>
      <dgm:spPr/>
    </dgm:pt>
    <dgm:pt modelId="{87E1A0C6-DF1B-408C-BD87-CBED1F36B376}" type="pres">
      <dgm:prSet presAssocID="{68710653-9819-4E59-BB91-1EC3D82B1704}" presName="BalanceSpacing1" presStyleCnt="0"/>
      <dgm:spPr/>
    </dgm:pt>
    <dgm:pt modelId="{BE520F41-7558-4443-8F73-58E831393CE1}" type="pres">
      <dgm:prSet presAssocID="{787AB81B-E351-4BBC-9421-54CCE249274C}" presName="Accent1Text" presStyleLbl="node1" presStyleIdx="3" presStyleCnt="6" custScaleX="67317" custScaleY="65149" custLinFactX="24796" custLinFactNeighborX="100000" custLinFactNeighborY="-38115"/>
      <dgm:spPr/>
    </dgm:pt>
    <dgm:pt modelId="{A776134B-E23B-4AFA-BDED-4E91989EA5A1}" type="pres">
      <dgm:prSet presAssocID="{787AB81B-E351-4BBC-9421-54CCE249274C}" presName="spaceBetweenRectangles" presStyleCnt="0"/>
      <dgm:spPr/>
    </dgm:pt>
    <dgm:pt modelId="{4A6DE41E-9B89-4919-AAC9-BF83C52FA0F3}" type="pres">
      <dgm:prSet presAssocID="{2709E4AC-6C56-43D2-A5C1-5B00B3576F2D}" presName="composite" presStyleCnt="0"/>
      <dgm:spPr/>
    </dgm:pt>
    <dgm:pt modelId="{6E29C86A-4A5B-4689-B62F-F05B4A5B63DD}" type="pres">
      <dgm:prSet presAssocID="{2709E4AC-6C56-43D2-A5C1-5B00B3576F2D}" presName="Parent1" presStyleLbl="node1" presStyleIdx="4" presStyleCnt="6" custScaleX="78763" custScaleY="66017" custLinFactX="83758" custLinFactNeighborX="100000" custLinFactNeighborY="-23332">
        <dgm:presLayoutVars>
          <dgm:chMax val="1"/>
          <dgm:chPref val="1"/>
          <dgm:bulletEnabled val="1"/>
        </dgm:presLayoutVars>
      </dgm:prSet>
      <dgm:spPr/>
    </dgm:pt>
    <dgm:pt modelId="{AEF85C3D-88A2-48D2-8D10-79279B5129EB}" type="pres">
      <dgm:prSet presAssocID="{2709E4AC-6C56-43D2-A5C1-5B00B3576F2D}" presName="Childtext1" presStyleLbl="revTx" presStyleIdx="2" presStyleCnt="3" custLinFactNeighborX="-64116" custLinFactNeighborY="5771">
        <dgm:presLayoutVars>
          <dgm:chMax val="0"/>
          <dgm:chPref val="0"/>
          <dgm:bulletEnabled val="1"/>
        </dgm:presLayoutVars>
      </dgm:prSet>
      <dgm:spPr/>
    </dgm:pt>
    <dgm:pt modelId="{3200E428-4EF3-4C70-A825-423C8C2BA148}" type="pres">
      <dgm:prSet presAssocID="{2709E4AC-6C56-43D2-A5C1-5B00B3576F2D}" presName="BalanceSpacing" presStyleCnt="0"/>
      <dgm:spPr/>
    </dgm:pt>
    <dgm:pt modelId="{F8ED8AAF-0D00-4D75-AAB9-78951436AA32}" type="pres">
      <dgm:prSet presAssocID="{2709E4AC-6C56-43D2-A5C1-5B00B3576F2D}" presName="BalanceSpacing1" presStyleCnt="0"/>
      <dgm:spPr/>
    </dgm:pt>
    <dgm:pt modelId="{BC35A52B-3DE7-4E4E-A084-D00B8518A296}" type="pres">
      <dgm:prSet presAssocID="{712F93C1-B9EA-454D-AD1A-F1A9404F7EB4}" presName="Accent1Text" presStyleLbl="node1" presStyleIdx="5" presStyleCnt="6" custScaleX="82119" custScaleY="66003" custLinFactX="-5864" custLinFactNeighborX="-100000" custLinFactNeighborY="-34768"/>
      <dgm:spPr/>
    </dgm:pt>
  </dgm:ptLst>
  <dgm:cxnLst>
    <dgm:cxn modelId="{A9E73F09-CEB1-4EDD-9572-FD3B4FD4D370}" type="presOf" srcId="{68710653-9819-4E59-BB91-1EC3D82B1704}" destId="{96F16B87-F91F-4125-B17E-E9A67E4DA341}" srcOrd="0" destOrd="0" presId="urn:microsoft.com/office/officeart/2008/layout/AlternatingHexagons"/>
    <dgm:cxn modelId="{8E049D11-2910-4229-9A0B-56E615CABAA8}" type="presOf" srcId="{712F93C1-B9EA-454D-AD1A-F1A9404F7EB4}" destId="{BC35A52B-3DE7-4E4E-A084-D00B8518A296}" srcOrd="0" destOrd="0" presId="urn:microsoft.com/office/officeart/2008/layout/AlternatingHexagons"/>
    <dgm:cxn modelId="{2FC27518-C99A-4213-A6EE-857DFA2A24AF}" type="presOf" srcId="{0F0C96F3-279E-48B7-BEB7-4C3B119DDC40}" destId="{3604F8CA-DF60-483C-8EC3-1204B9AEE5A0}" srcOrd="0" destOrd="0" presId="urn:microsoft.com/office/officeart/2008/layout/AlternatingHexagons"/>
    <dgm:cxn modelId="{12A43F77-2C70-4344-BFB9-15BDE3939584}" type="presOf" srcId="{2709E4AC-6C56-43D2-A5C1-5B00B3576F2D}" destId="{6E29C86A-4A5B-4689-B62F-F05B4A5B63DD}" srcOrd="0" destOrd="0" presId="urn:microsoft.com/office/officeart/2008/layout/AlternatingHexagons"/>
    <dgm:cxn modelId="{B97EB379-4E36-4C66-B820-47D5596B2A84}" srcId="{94BCCBEB-AB63-407F-92CD-E4BE1F7C40C6}" destId="{0F0C96F3-279E-48B7-BEB7-4C3B119DDC40}" srcOrd="0" destOrd="0" parTransId="{95CCE497-26B6-4CDB-B892-0091234E3B29}" sibTransId="{D650405F-D25B-4F8F-A980-44B3B1290A67}"/>
    <dgm:cxn modelId="{2EE6168A-0282-4CA0-8889-2609E608D666}" srcId="{94BCCBEB-AB63-407F-92CD-E4BE1F7C40C6}" destId="{68710653-9819-4E59-BB91-1EC3D82B1704}" srcOrd="1" destOrd="0" parTransId="{43B0B00E-54D5-4C01-90A0-D455BDE16CF8}" sibTransId="{787AB81B-E351-4BBC-9421-54CCE249274C}"/>
    <dgm:cxn modelId="{730A19AF-F96C-4732-B4A0-A0F270D0605C}" srcId="{94BCCBEB-AB63-407F-92CD-E4BE1F7C40C6}" destId="{2709E4AC-6C56-43D2-A5C1-5B00B3576F2D}" srcOrd="2" destOrd="0" parTransId="{5E5C39F0-D17D-4601-8145-395A75FB7E50}" sibTransId="{712F93C1-B9EA-454D-AD1A-F1A9404F7EB4}"/>
    <dgm:cxn modelId="{BE6F1ABC-EE81-4B61-9BDF-03FD4E8E38D4}" type="presOf" srcId="{D650405F-D25B-4F8F-A980-44B3B1290A67}" destId="{2F1C875A-C0DC-4B10-9E93-205A46F5CD69}" srcOrd="0" destOrd="0" presId="urn:microsoft.com/office/officeart/2008/layout/AlternatingHexagons"/>
    <dgm:cxn modelId="{8C6367E9-7795-4076-9E61-4A83130C3208}" type="presOf" srcId="{94BCCBEB-AB63-407F-92CD-E4BE1F7C40C6}" destId="{7FF09100-B8C2-44B7-A3CE-319F790AFD90}" srcOrd="0" destOrd="0" presId="urn:microsoft.com/office/officeart/2008/layout/AlternatingHexagons"/>
    <dgm:cxn modelId="{08D71DED-4429-42E0-AB3A-52FB332D94CF}" type="presOf" srcId="{787AB81B-E351-4BBC-9421-54CCE249274C}" destId="{BE520F41-7558-4443-8F73-58E831393CE1}" srcOrd="0" destOrd="0" presId="urn:microsoft.com/office/officeart/2008/layout/AlternatingHexagons"/>
    <dgm:cxn modelId="{01175069-2066-4C9A-A4E9-F9DD83CA2815}" type="presParOf" srcId="{7FF09100-B8C2-44B7-A3CE-319F790AFD90}" destId="{BC5D7017-F619-4F4C-9BA4-3AF451A1F18D}" srcOrd="0" destOrd="0" presId="urn:microsoft.com/office/officeart/2008/layout/AlternatingHexagons"/>
    <dgm:cxn modelId="{018F425B-8BF3-44A2-A96E-3F73ED4C2F8D}" type="presParOf" srcId="{BC5D7017-F619-4F4C-9BA4-3AF451A1F18D}" destId="{3604F8CA-DF60-483C-8EC3-1204B9AEE5A0}" srcOrd="0" destOrd="0" presId="urn:microsoft.com/office/officeart/2008/layout/AlternatingHexagons"/>
    <dgm:cxn modelId="{281CDED1-27EC-4DA6-B10B-D0C5633D0587}" type="presParOf" srcId="{BC5D7017-F619-4F4C-9BA4-3AF451A1F18D}" destId="{1B4D1ADA-45C3-477D-8262-B1D62C1BE4D7}" srcOrd="1" destOrd="0" presId="urn:microsoft.com/office/officeart/2008/layout/AlternatingHexagons"/>
    <dgm:cxn modelId="{2FA66E46-75D4-4D9B-BD10-FDD606699545}" type="presParOf" srcId="{BC5D7017-F619-4F4C-9BA4-3AF451A1F18D}" destId="{28444F20-6761-41FF-A53F-FF853515A735}" srcOrd="2" destOrd="0" presId="urn:microsoft.com/office/officeart/2008/layout/AlternatingHexagons"/>
    <dgm:cxn modelId="{AAB36BA5-1A6F-46D8-B94F-F1A4FDB5852C}" type="presParOf" srcId="{BC5D7017-F619-4F4C-9BA4-3AF451A1F18D}" destId="{CF9A6F63-C0D2-4E0A-BF96-D2F03918F56B}" srcOrd="3" destOrd="0" presId="urn:microsoft.com/office/officeart/2008/layout/AlternatingHexagons"/>
    <dgm:cxn modelId="{D99D0A13-B45D-4673-B1C5-ABB61E620EA7}" type="presParOf" srcId="{BC5D7017-F619-4F4C-9BA4-3AF451A1F18D}" destId="{2F1C875A-C0DC-4B10-9E93-205A46F5CD69}" srcOrd="4" destOrd="0" presId="urn:microsoft.com/office/officeart/2008/layout/AlternatingHexagons"/>
    <dgm:cxn modelId="{421E8EC6-FAD8-43F7-AACC-DD60E55C9A90}" type="presParOf" srcId="{7FF09100-B8C2-44B7-A3CE-319F790AFD90}" destId="{5767A18A-8032-41B2-8580-96C1A61257DD}" srcOrd="1" destOrd="0" presId="urn:microsoft.com/office/officeart/2008/layout/AlternatingHexagons"/>
    <dgm:cxn modelId="{DEEAC7AF-D79C-458D-A720-EC01EA90D147}" type="presParOf" srcId="{7FF09100-B8C2-44B7-A3CE-319F790AFD90}" destId="{7FB99307-3719-41B6-B6A9-8ECC361111D8}" srcOrd="2" destOrd="0" presId="urn:microsoft.com/office/officeart/2008/layout/AlternatingHexagons"/>
    <dgm:cxn modelId="{E82DF888-BA42-484A-9FFC-27041A8691F8}" type="presParOf" srcId="{7FB99307-3719-41B6-B6A9-8ECC361111D8}" destId="{96F16B87-F91F-4125-B17E-E9A67E4DA341}" srcOrd="0" destOrd="0" presId="urn:microsoft.com/office/officeart/2008/layout/AlternatingHexagons"/>
    <dgm:cxn modelId="{7E2452F0-C760-414D-8B4B-5F3464E86DA7}" type="presParOf" srcId="{7FB99307-3719-41B6-B6A9-8ECC361111D8}" destId="{8321EDF5-8A89-481A-B001-337C4A5B2948}" srcOrd="1" destOrd="0" presId="urn:microsoft.com/office/officeart/2008/layout/AlternatingHexagons"/>
    <dgm:cxn modelId="{8BE0E725-524B-48C0-8535-6E9A8BF180CB}" type="presParOf" srcId="{7FB99307-3719-41B6-B6A9-8ECC361111D8}" destId="{90359D97-2CCB-450E-B99E-DA709BDB6956}" srcOrd="2" destOrd="0" presId="urn:microsoft.com/office/officeart/2008/layout/AlternatingHexagons"/>
    <dgm:cxn modelId="{94523089-C2D1-46F6-9484-F0F153621166}" type="presParOf" srcId="{7FB99307-3719-41B6-B6A9-8ECC361111D8}" destId="{87E1A0C6-DF1B-408C-BD87-CBED1F36B376}" srcOrd="3" destOrd="0" presId="urn:microsoft.com/office/officeart/2008/layout/AlternatingHexagons"/>
    <dgm:cxn modelId="{0DE1CF46-0B15-4ABD-86F3-B1EFB87F08DC}" type="presParOf" srcId="{7FB99307-3719-41B6-B6A9-8ECC361111D8}" destId="{BE520F41-7558-4443-8F73-58E831393CE1}" srcOrd="4" destOrd="0" presId="urn:microsoft.com/office/officeart/2008/layout/AlternatingHexagons"/>
    <dgm:cxn modelId="{0CBCFE3F-4680-4970-AE5D-DFB306E3EC61}" type="presParOf" srcId="{7FF09100-B8C2-44B7-A3CE-319F790AFD90}" destId="{A776134B-E23B-4AFA-BDED-4E91989EA5A1}" srcOrd="3" destOrd="0" presId="urn:microsoft.com/office/officeart/2008/layout/AlternatingHexagons"/>
    <dgm:cxn modelId="{6DC2DC38-5CDF-42BA-A0D5-EBB5E274D581}" type="presParOf" srcId="{7FF09100-B8C2-44B7-A3CE-319F790AFD90}" destId="{4A6DE41E-9B89-4919-AAC9-BF83C52FA0F3}" srcOrd="4" destOrd="0" presId="urn:microsoft.com/office/officeart/2008/layout/AlternatingHexagons"/>
    <dgm:cxn modelId="{405A7A87-F9C4-423A-A53E-080CAC7F4BD3}" type="presParOf" srcId="{4A6DE41E-9B89-4919-AAC9-BF83C52FA0F3}" destId="{6E29C86A-4A5B-4689-B62F-F05B4A5B63DD}" srcOrd="0" destOrd="0" presId="urn:microsoft.com/office/officeart/2008/layout/AlternatingHexagons"/>
    <dgm:cxn modelId="{882EC4C9-05CF-4C6E-816E-60DE8BCA010F}" type="presParOf" srcId="{4A6DE41E-9B89-4919-AAC9-BF83C52FA0F3}" destId="{AEF85C3D-88A2-48D2-8D10-79279B5129EB}" srcOrd="1" destOrd="0" presId="urn:microsoft.com/office/officeart/2008/layout/AlternatingHexagons"/>
    <dgm:cxn modelId="{BDEA9CB8-7021-45F1-9900-E7C26006C696}" type="presParOf" srcId="{4A6DE41E-9B89-4919-AAC9-BF83C52FA0F3}" destId="{3200E428-4EF3-4C70-A825-423C8C2BA148}" srcOrd="2" destOrd="0" presId="urn:microsoft.com/office/officeart/2008/layout/AlternatingHexagons"/>
    <dgm:cxn modelId="{B4771515-8C8E-409A-A602-8D0155145EC6}" type="presParOf" srcId="{4A6DE41E-9B89-4919-AAC9-BF83C52FA0F3}" destId="{F8ED8AAF-0D00-4D75-AAB9-78951436AA32}" srcOrd="3" destOrd="0" presId="urn:microsoft.com/office/officeart/2008/layout/AlternatingHexagons"/>
    <dgm:cxn modelId="{BCEB57E2-D7C9-4648-A27D-B9F22A853A2B}" type="presParOf" srcId="{4A6DE41E-9B89-4919-AAC9-BF83C52FA0F3}" destId="{BC35A52B-3DE7-4E4E-A084-D00B8518A296}" srcOrd="4" destOrd="0" presId="urn:microsoft.com/office/officeart/2008/layout/AlternatingHexagon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4F8CA-DF60-483C-8EC3-1204B9AEE5A0}">
      <dsp:nvSpPr>
        <dsp:cNvPr id="0" name=""/>
        <dsp:cNvSpPr/>
      </dsp:nvSpPr>
      <dsp:spPr>
        <a:xfrm rot="5400000">
          <a:off x="4490472" y="-207893"/>
          <a:ext cx="1328774" cy="1906762"/>
        </a:xfrm>
        <a:prstGeom prst="hexagon">
          <a:avLst>
            <a:gd name="adj" fmla="val 25000"/>
            <a:gd name="vf" fmla="val 115470"/>
          </a:avLst>
        </a:prstGeom>
        <a:solidFill>
          <a:schemeClr val="bg1"/>
        </a:solidFill>
        <a:ln w="28575"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fr-FR" sz="2000" b="1" kern="1200" dirty="0">
              <a:solidFill>
                <a:schemeClr val="tx2"/>
              </a:solidFill>
            </a:rPr>
            <a:t>FTCF</a:t>
          </a:r>
        </a:p>
        <a:p>
          <a:pPr marL="0" lvl="0" indent="0" algn="ctr" defTabSz="889000">
            <a:lnSpc>
              <a:spcPct val="90000"/>
            </a:lnSpc>
            <a:spcBef>
              <a:spcPct val="0"/>
            </a:spcBef>
            <a:spcAft>
              <a:spcPct val="35000"/>
            </a:spcAft>
            <a:buNone/>
          </a:pPr>
          <a:endParaRPr lang="fr-FR" sz="600" b="1" kern="1200" dirty="0">
            <a:solidFill>
              <a:schemeClr val="tx2"/>
            </a:solidFill>
          </a:endParaRPr>
        </a:p>
        <a:p>
          <a:pPr marL="0" lvl="0" indent="0" algn="ctr" defTabSz="889000">
            <a:lnSpc>
              <a:spcPct val="90000"/>
            </a:lnSpc>
            <a:spcBef>
              <a:spcPct val="0"/>
            </a:spcBef>
            <a:spcAft>
              <a:spcPct val="35000"/>
            </a:spcAft>
            <a:buNone/>
          </a:pPr>
          <a:endParaRPr lang="fr-FR" sz="1100" kern="1200" dirty="0">
            <a:solidFill>
              <a:schemeClr val="tx2"/>
            </a:solidFill>
          </a:endParaRPr>
        </a:p>
        <a:p>
          <a:pPr marL="0" lvl="0" indent="0" algn="ctr" defTabSz="889000">
            <a:lnSpc>
              <a:spcPct val="90000"/>
            </a:lnSpc>
            <a:spcBef>
              <a:spcPct val="0"/>
            </a:spcBef>
            <a:spcAft>
              <a:spcPct val="35000"/>
            </a:spcAft>
            <a:buNone/>
          </a:pPr>
          <a:r>
            <a:rPr lang="fr-FR" sz="1100" kern="1200" dirty="0">
              <a:solidFill>
                <a:schemeClr val="tx2"/>
              </a:solidFill>
            </a:rPr>
            <a:t>(pilotage)</a:t>
          </a:r>
        </a:p>
      </dsp:txBody>
      <dsp:txXfrm rot="-5400000">
        <a:off x="4519272" y="302563"/>
        <a:ext cx="1271174" cy="885850"/>
      </dsp:txXfrm>
    </dsp:sp>
    <dsp:sp modelId="{1B4D1ADA-45C3-477D-8262-B1D62C1BE4D7}">
      <dsp:nvSpPr>
        <dsp:cNvPr id="0" name=""/>
        <dsp:cNvSpPr/>
      </dsp:nvSpPr>
      <dsp:spPr>
        <a:xfrm>
          <a:off x="7178536" y="503371"/>
          <a:ext cx="2803502" cy="1507259"/>
        </a:xfrm>
        <a:prstGeom prst="rect">
          <a:avLst/>
        </a:prstGeom>
        <a:noFill/>
        <a:ln>
          <a:noFill/>
        </a:ln>
        <a:effectLst/>
      </dsp:spPr>
      <dsp:style>
        <a:lnRef idx="0">
          <a:scrgbClr r="0" g="0" b="0"/>
        </a:lnRef>
        <a:fillRef idx="0">
          <a:scrgbClr r="0" g="0" b="0"/>
        </a:fillRef>
        <a:effectRef idx="0">
          <a:scrgbClr r="0" g="0" b="0"/>
        </a:effectRef>
        <a:fontRef idx="minor"/>
      </dsp:style>
    </dsp:sp>
    <dsp:sp modelId="{2F1C875A-C0DC-4B10-9E93-205A46F5CD69}">
      <dsp:nvSpPr>
        <dsp:cNvPr id="0" name=""/>
        <dsp:cNvSpPr/>
      </dsp:nvSpPr>
      <dsp:spPr>
        <a:xfrm rot="5400000">
          <a:off x="519283" y="1119304"/>
          <a:ext cx="1536575" cy="1625244"/>
        </a:xfrm>
        <a:prstGeom prst="hexagon">
          <a:avLst>
            <a:gd name="adj" fmla="val 25000"/>
            <a:gd name="vf" fmla="val 115470"/>
          </a:avLst>
        </a:prstGeom>
        <a:solidFill>
          <a:schemeClr val="bg1"/>
        </a:solidFill>
        <a:ln w="28575"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fr-FR" sz="2000" b="1" kern="1200" dirty="0">
              <a:solidFill>
                <a:schemeClr val="tx2"/>
              </a:solidFill>
            </a:rPr>
            <a:t>CNETh</a:t>
          </a:r>
          <a:endParaRPr lang="fr-FR" sz="3000" b="1" kern="1200" dirty="0">
            <a:solidFill>
              <a:schemeClr val="tx2"/>
            </a:solidFill>
          </a:endParaRPr>
        </a:p>
      </dsp:txBody>
      <dsp:txXfrm rot="-5400000">
        <a:off x="745823" y="1419734"/>
        <a:ext cx="1083496" cy="1024383"/>
      </dsp:txXfrm>
    </dsp:sp>
    <dsp:sp modelId="{96F16B87-F91F-4125-B17E-E9A67E4DA341}">
      <dsp:nvSpPr>
        <dsp:cNvPr id="0" name=""/>
        <dsp:cNvSpPr/>
      </dsp:nvSpPr>
      <dsp:spPr>
        <a:xfrm rot="5400000">
          <a:off x="7001296" y="2573503"/>
          <a:ext cx="1245021" cy="2136592"/>
        </a:xfrm>
        <a:prstGeom prst="hexagon">
          <a:avLst>
            <a:gd name="adj" fmla="val 25000"/>
            <a:gd name="vf" fmla="val 115470"/>
          </a:avLst>
        </a:prstGeom>
        <a:solidFill>
          <a:schemeClr val="bg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fr-FR" sz="2000" b="1" kern="1200" dirty="0">
            <a:solidFill>
              <a:schemeClr val="tx2"/>
            </a:solidFill>
          </a:endParaRPr>
        </a:p>
        <a:p>
          <a:pPr marL="0" lvl="0" indent="0" algn="ctr" defTabSz="889000">
            <a:lnSpc>
              <a:spcPct val="90000"/>
            </a:lnSpc>
            <a:spcBef>
              <a:spcPct val="0"/>
            </a:spcBef>
            <a:spcAft>
              <a:spcPct val="35000"/>
            </a:spcAft>
            <a:buNone/>
          </a:pPr>
          <a:endParaRPr lang="fr-FR" sz="1000" kern="1200" dirty="0">
            <a:solidFill>
              <a:schemeClr val="tx2"/>
            </a:solidFill>
          </a:endParaRPr>
        </a:p>
        <a:p>
          <a:pPr marL="0" lvl="0" indent="0" algn="ctr" defTabSz="889000">
            <a:lnSpc>
              <a:spcPct val="90000"/>
            </a:lnSpc>
            <a:spcBef>
              <a:spcPct val="0"/>
            </a:spcBef>
            <a:spcAft>
              <a:spcPct val="35000"/>
            </a:spcAft>
            <a:buNone/>
          </a:pPr>
          <a:endParaRPr lang="fr-FR" sz="1000" kern="1200" dirty="0">
            <a:solidFill>
              <a:schemeClr val="tx2"/>
            </a:solidFill>
          </a:endParaRPr>
        </a:p>
        <a:p>
          <a:pPr marL="0" lvl="0" indent="0" algn="ctr" defTabSz="889000">
            <a:lnSpc>
              <a:spcPct val="90000"/>
            </a:lnSpc>
            <a:spcBef>
              <a:spcPct val="0"/>
            </a:spcBef>
            <a:spcAft>
              <a:spcPct val="35000"/>
            </a:spcAft>
            <a:buNone/>
          </a:pPr>
          <a:r>
            <a:rPr lang="fr-FR" sz="1000" kern="1200" dirty="0">
              <a:solidFill>
                <a:schemeClr val="tx2"/>
              </a:solidFill>
            </a:rPr>
            <a:t>(support des corresp. locaux)</a:t>
          </a:r>
        </a:p>
      </dsp:txBody>
      <dsp:txXfrm rot="-5400000">
        <a:off x="6911610" y="3226793"/>
        <a:ext cx="1424394" cy="830014"/>
      </dsp:txXfrm>
    </dsp:sp>
    <dsp:sp modelId="{8321EDF5-8A89-481A-B001-337C4A5B2948}">
      <dsp:nvSpPr>
        <dsp:cNvPr id="0" name=""/>
        <dsp:cNvSpPr/>
      </dsp:nvSpPr>
      <dsp:spPr>
        <a:xfrm>
          <a:off x="938482" y="2147879"/>
          <a:ext cx="2713067" cy="1507259"/>
        </a:xfrm>
        <a:prstGeom prst="rect">
          <a:avLst/>
        </a:prstGeom>
        <a:noFill/>
        <a:ln>
          <a:noFill/>
        </a:ln>
        <a:effectLst/>
      </dsp:spPr>
      <dsp:style>
        <a:lnRef idx="0">
          <a:scrgbClr r="0" g="0" b="0"/>
        </a:lnRef>
        <a:fillRef idx="0">
          <a:scrgbClr r="0" g="0" b="0"/>
        </a:fillRef>
        <a:effectRef idx="0">
          <a:scrgbClr r="0" g="0" b="0"/>
        </a:effectRef>
        <a:fontRef idx="minor"/>
      </dsp:style>
    </dsp:sp>
    <dsp:sp modelId="{BE520F41-7558-4443-8F73-58E831393CE1}">
      <dsp:nvSpPr>
        <dsp:cNvPr id="0" name=""/>
        <dsp:cNvSpPr/>
      </dsp:nvSpPr>
      <dsp:spPr>
        <a:xfrm rot="5400000">
          <a:off x="9104262" y="1208407"/>
          <a:ext cx="1636607" cy="1471230"/>
        </a:xfrm>
        <a:prstGeom prst="hexagon">
          <a:avLst>
            <a:gd name="adj" fmla="val 25000"/>
            <a:gd name="vf" fmla="val 115470"/>
          </a:avLst>
        </a:prstGeom>
        <a:solidFill>
          <a:schemeClr val="bg1"/>
        </a:solidFill>
        <a:ln w="28575"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fr-FR" sz="2000" b="1" kern="1200" dirty="0">
              <a:solidFill>
                <a:schemeClr val="tx2"/>
              </a:solidFill>
            </a:rPr>
            <a:t>ANMCT</a:t>
          </a:r>
          <a:endParaRPr lang="fr-FR" sz="2400" b="1" kern="1200" dirty="0">
            <a:solidFill>
              <a:schemeClr val="tx2"/>
            </a:solidFill>
          </a:endParaRPr>
        </a:p>
      </dsp:txBody>
      <dsp:txXfrm rot="-5400000">
        <a:off x="9419766" y="1384705"/>
        <a:ext cx="1005598" cy="1118635"/>
      </dsp:txXfrm>
    </dsp:sp>
    <dsp:sp modelId="{6E29C86A-4A5B-4689-B62F-F05B4A5B63DD}">
      <dsp:nvSpPr>
        <dsp:cNvPr id="0" name=""/>
        <dsp:cNvSpPr/>
      </dsp:nvSpPr>
      <dsp:spPr>
        <a:xfrm rot="5400000">
          <a:off x="9206327" y="3586963"/>
          <a:ext cx="1658412" cy="1721386"/>
        </a:xfrm>
        <a:prstGeom prst="hexagon">
          <a:avLst>
            <a:gd name="adj" fmla="val 25000"/>
            <a:gd name="vf" fmla="val 115470"/>
          </a:avLst>
        </a:prstGeom>
        <a:solidFill>
          <a:schemeClr val="bg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tx2"/>
              </a:solidFill>
            </a:rPr>
            <a:t>Elus et Services généraux</a:t>
          </a:r>
        </a:p>
        <a:p>
          <a:pPr marL="0" lvl="0" indent="0" algn="ctr" defTabSz="889000">
            <a:lnSpc>
              <a:spcPct val="90000"/>
            </a:lnSpc>
            <a:spcBef>
              <a:spcPct val="0"/>
            </a:spcBef>
            <a:spcAft>
              <a:spcPct val="35000"/>
            </a:spcAft>
            <a:buNone/>
          </a:pPr>
          <a:r>
            <a:rPr lang="fr-FR" sz="1000" kern="1200" dirty="0">
              <a:solidFill>
                <a:schemeClr val="tx2"/>
              </a:solidFill>
            </a:rPr>
            <a:t>(données fiscales / investissement)</a:t>
          </a:r>
        </a:p>
      </dsp:txBody>
      <dsp:txXfrm rot="-5400000">
        <a:off x="9461738" y="3894852"/>
        <a:ext cx="1147590" cy="1105608"/>
      </dsp:txXfrm>
    </dsp:sp>
    <dsp:sp modelId="{AEF85C3D-88A2-48D2-8D10-79279B5129EB}">
      <dsp:nvSpPr>
        <dsp:cNvPr id="0" name=""/>
        <dsp:cNvSpPr/>
      </dsp:nvSpPr>
      <dsp:spPr>
        <a:xfrm>
          <a:off x="5381043" y="4356677"/>
          <a:ext cx="2803502" cy="1507259"/>
        </a:xfrm>
        <a:prstGeom prst="rect">
          <a:avLst/>
        </a:prstGeom>
        <a:noFill/>
        <a:ln>
          <a:noFill/>
        </a:ln>
        <a:effectLst/>
      </dsp:spPr>
      <dsp:style>
        <a:lnRef idx="0">
          <a:scrgbClr r="0" g="0" b="0"/>
        </a:lnRef>
        <a:fillRef idx="0">
          <a:scrgbClr r="0" g="0" b="0"/>
        </a:fillRef>
        <a:effectRef idx="0">
          <a:scrgbClr r="0" g="0" b="0"/>
        </a:effectRef>
        <a:fontRef idx="minor"/>
      </dsp:style>
    </dsp:sp>
    <dsp:sp modelId="{BC35A52B-3DE7-4E4E-A084-D00B8518A296}">
      <dsp:nvSpPr>
        <dsp:cNvPr id="0" name=""/>
        <dsp:cNvSpPr/>
      </dsp:nvSpPr>
      <dsp:spPr>
        <a:xfrm rot="5400000">
          <a:off x="516369" y="3263006"/>
          <a:ext cx="1658060" cy="1794732"/>
        </a:xfrm>
        <a:prstGeom prst="hexagon">
          <a:avLst>
            <a:gd name="adj" fmla="val 25000"/>
            <a:gd name="vf" fmla="val 115470"/>
          </a:avLst>
        </a:prstGeom>
        <a:solidFill>
          <a:schemeClr val="bg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fr-FR" sz="1050" kern="1200" dirty="0">
            <a:solidFill>
              <a:schemeClr val="tx2"/>
            </a:solidFill>
          </a:endParaRPr>
        </a:p>
        <a:p>
          <a:pPr marL="0" lvl="0" indent="0" algn="ctr" defTabSz="466725">
            <a:lnSpc>
              <a:spcPct val="90000"/>
            </a:lnSpc>
            <a:spcBef>
              <a:spcPct val="0"/>
            </a:spcBef>
            <a:spcAft>
              <a:spcPct val="35000"/>
            </a:spcAft>
            <a:buNone/>
          </a:pPr>
          <a:endParaRPr lang="fr-FR" sz="1050" kern="1200" dirty="0">
            <a:solidFill>
              <a:schemeClr val="tx2"/>
            </a:solidFill>
          </a:endParaRPr>
        </a:p>
        <a:p>
          <a:pPr marL="0" lvl="0" indent="0" algn="ctr" defTabSz="466725">
            <a:lnSpc>
              <a:spcPct val="90000"/>
            </a:lnSpc>
            <a:spcBef>
              <a:spcPct val="0"/>
            </a:spcBef>
            <a:spcAft>
              <a:spcPct val="35000"/>
            </a:spcAft>
            <a:buNone/>
          </a:pPr>
          <a:endParaRPr lang="fr-FR" sz="1050" kern="1200" dirty="0">
            <a:solidFill>
              <a:schemeClr val="tx2"/>
            </a:solidFill>
          </a:endParaRPr>
        </a:p>
        <a:p>
          <a:pPr marL="0" lvl="0" indent="0" algn="ctr" defTabSz="466725">
            <a:lnSpc>
              <a:spcPct val="90000"/>
            </a:lnSpc>
            <a:spcBef>
              <a:spcPct val="0"/>
            </a:spcBef>
            <a:spcAft>
              <a:spcPct val="35000"/>
            </a:spcAft>
            <a:buNone/>
          </a:pPr>
          <a:endParaRPr lang="fr-FR" sz="1050" kern="1200" dirty="0">
            <a:solidFill>
              <a:schemeClr val="tx2"/>
            </a:solidFill>
          </a:endParaRPr>
        </a:p>
        <a:p>
          <a:pPr marL="0" lvl="0" indent="0" algn="ctr" defTabSz="466725">
            <a:lnSpc>
              <a:spcPct val="90000"/>
            </a:lnSpc>
            <a:spcBef>
              <a:spcPct val="0"/>
            </a:spcBef>
            <a:spcAft>
              <a:spcPct val="35000"/>
            </a:spcAft>
            <a:buNone/>
          </a:pPr>
          <a:r>
            <a:rPr lang="fr-FR" sz="1050" kern="1200" dirty="0">
              <a:solidFill>
                <a:schemeClr val="tx2"/>
              </a:solidFill>
            </a:rPr>
            <a:t>(données établissements)</a:t>
          </a:r>
        </a:p>
      </dsp:txBody>
      <dsp:txXfrm rot="-5400000">
        <a:off x="747155" y="3607685"/>
        <a:ext cx="1196488" cy="1105374"/>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0.1197</cdr:x>
      <cdr:y>0.54115</cdr:y>
    </cdr:from>
    <cdr:to>
      <cdr:x>0.39835</cdr:x>
      <cdr:y>0.6105</cdr:y>
    </cdr:to>
    <cdr:sp macro="" textlink="">
      <cdr:nvSpPr>
        <cdr:cNvPr id="2" name="ZoneTexte 1">
          <a:extLst xmlns:a="http://schemas.openxmlformats.org/drawingml/2006/main">
            <a:ext uri="{FF2B5EF4-FFF2-40B4-BE49-F238E27FC236}">
              <a16:creationId xmlns:a16="http://schemas.microsoft.com/office/drawing/2014/main" id="{0C9DD418-69DD-49F0-9A82-08ED36409989}"/>
            </a:ext>
          </a:extLst>
        </cdr:cNvPr>
        <cdr:cNvSpPr txBox="1"/>
      </cdr:nvSpPr>
      <cdr:spPr>
        <a:xfrm xmlns:a="http://schemas.openxmlformats.org/drawingml/2006/main">
          <a:off x="571126" y="2085707"/>
          <a:ext cx="1329530" cy="26729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fr-FR" sz="900" dirty="0"/>
            <a:t>1 125 €/habitant</a:t>
          </a:r>
        </a:p>
      </cdr:txBody>
    </cdr:sp>
  </cdr:relSizeAnchor>
  <cdr:relSizeAnchor xmlns:cdr="http://schemas.openxmlformats.org/drawingml/2006/chartDrawing">
    <cdr:from>
      <cdr:x>0.1197</cdr:x>
      <cdr:y>0.26974</cdr:y>
    </cdr:from>
    <cdr:to>
      <cdr:x>0.39836</cdr:x>
      <cdr:y>0.33908</cdr:y>
    </cdr:to>
    <cdr:sp macro="" textlink="">
      <cdr:nvSpPr>
        <cdr:cNvPr id="3" name="ZoneTexte 1">
          <a:extLst xmlns:a="http://schemas.openxmlformats.org/drawingml/2006/main">
            <a:ext uri="{FF2B5EF4-FFF2-40B4-BE49-F238E27FC236}">
              <a16:creationId xmlns:a16="http://schemas.microsoft.com/office/drawing/2014/main" id="{EE930E46-90CE-4F1A-BF14-4C1EE346E1F8}"/>
            </a:ext>
          </a:extLst>
        </cdr:cNvPr>
        <cdr:cNvSpPr txBox="1"/>
      </cdr:nvSpPr>
      <cdr:spPr>
        <a:xfrm xmlns:a="http://schemas.openxmlformats.org/drawingml/2006/main">
          <a:off x="571126" y="1039642"/>
          <a:ext cx="1329579" cy="26725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fr-FR" sz="900" dirty="0"/>
            <a:t>253 €/habitant</a:t>
          </a:r>
        </a:p>
      </cdr:txBody>
    </cdr:sp>
  </cdr:relSizeAnchor>
  <cdr:relSizeAnchor xmlns:cdr="http://schemas.openxmlformats.org/drawingml/2006/chartDrawing">
    <cdr:from>
      <cdr:x>0.40761</cdr:x>
      <cdr:y>0.62569</cdr:y>
    </cdr:from>
    <cdr:to>
      <cdr:x>0.68626</cdr:x>
      <cdr:y>0.69503</cdr:y>
    </cdr:to>
    <cdr:sp macro="" textlink="">
      <cdr:nvSpPr>
        <cdr:cNvPr id="4" name="ZoneTexte 1">
          <a:extLst xmlns:a="http://schemas.openxmlformats.org/drawingml/2006/main">
            <a:ext uri="{FF2B5EF4-FFF2-40B4-BE49-F238E27FC236}">
              <a16:creationId xmlns:a16="http://schemas.microsoft.com/office/drawing/2014/main" id="{BDCF69B4-5840-417D-BF2D-7CC58E601401}"/>
            </a:ext>
          </a:extLst>
        </cdr:cNvPr>
        <cdr:cNvSpPr txBox="1"/>
      </cdr:nvSpPr>
      <cdr:spPr>
        <a:xfrm xmlns:a="http://schemas.openxmlformats.org/drawingml/2006/main">
          <a:off x="1944858" y="2411546"/>
          <a:ext cx="1329530" cy="2672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fr-FR" sz="900" dirty="0"/>
            <a:t>828 €/habitant</a:t>
          </a:r>
        </a:p>
      </cdr:txBody>
    </cdr:sp>
  </cdr:relSizeAnchor>
  <cdr:relSizeAnchor xmlns:cdr="http://schemas.openxmlformats.org/drawingml/2006/chartDrawing">
    <cdr:from>
      <cdr:x>0.40761</cdr:x>
      <cdr:y>0.45564</cdr:y>
    </cdr:from>
    <cdr:to>
      <cdr:x>0.68626</cdr:x>
      <cdr:y>0.52498</cdr:y>
    </cdr:to>
    <cdr:sp macro="" textlink="">
      <cdr:nvSpPr>
        <cdr:cNvPr id="5" name="ZoneTexte 1">
          <a:extLst xmlns:a="http://schemas.openxmlformats.org/drawingml/2006/main">
            <a:ext uri="{FF2B5EF4-FFF2-40B4-BE49-F238E27FC236}">
              <a16:creationId xmlns:a16="http://schemas.microsoft.com/office/drawing/2014/main" id="{3D0D85B5-954C-4D03-AD11-23338613E3CC}"/>
            </a:ext>
          </a:extLst>
        </cdr:cNvPr>
        <cdr:cNvSpPr txBox="1"/>
      </cdr:nvSpPr>
      <cdr:spPr>
        <a:xfrm xmlns:a="http://schemas.openxmlformats.org/drawingml/2006/main">
          <a:off x="1944858" y="1756149"/>
          <a:ext cx="1329530" cy="2672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fr-FR" sz="900" dirty="0"/>
            <a:t>194 €/habitant</a:t>
          </a:r>
        </a:p>
      </cdr:txBody>
    </cdr:sp>
  </cdr:relSizeAnchor>
  <cdr:relSizeAnchor xmlns:cdr="http://schemas.openxmlformats.org/drawingml/2006/chartDrawing">
    <cdr:from>
      <cdr:x>0.68901</cdr:x>
      <cdr:y>0.18981</cdr:y>
    </cdr:from>
    <cdr:to>
      <cdr:x>0.96766</cdr:x>
      <cdr:y>0.25915</cdr:y>
    </cdr:to>
    <cdr:sp macro="" textlink="">
      <cdr:nvSpPr>
        <cdr:cNvPr id="6" name="ZoneTexte 1">
          <a:extLst xmlns:a="http://schemas.openxmlformats.org/drawingml/2006/main">
            <a:ext uri="{FF2B5EF4-FFF2-40B4-BE49-F238E27FC236}">
              <a16:creationId xmlns:a16="http://schemas.microsoft.com/office/drawing/2014/main" id="{27DA6AA4-3570-40B5-A8F9-A54BD828FCD1}"/>
            </a:ext>
          </a:extLst>
        </cdr:cNvPr>
        <cdr:cNvSpPr txBox="1"/>
      </cdr:nvSpPr>
      <cdr:spPr>
        <a:xfrm xmlns:a="http://schemas.openxmlformats.org/drawingml/2006/main">
          <a:off x="3287504" y="731559"/>
          <a:ext cx="1329531" cy="2672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fr-FR" sz="900" dirty="0"/>
            <a:t>273 €/habitant</a:t>
          </a:r>
        </a:p>
      </cdr:txBody>
    </cdr:sp>
  </cdr:relSizeAnchor>
  <cdr:relSizeAnchor xmlns:cdr="http://schemas.openxmlformats.org/drawingml/2006/chartDrawing">
    <cdr:from>
      <cdr:x>0.68901</cdr:x>
      <cdr:y>0.50662</cdr:y>
    </cdr:from>
    <cdr:to>
      <cdr:x>0.96766</cdr:x>
      <cdr:y>0.57596</cdr:y>
    </cdr:to>
    <cdr:sp macro="" textlink="">
      <cdr:nvSpPr>
        <cdr:cNvPr id="7" name="ZoneTexte 1">
          <a:extLst xmlns:a="http://schemas.openxmlformats.org/drawingml/2006/main">
            <a:ext uri="{FF2B5EF4-FFF2-40B4-BE49-F238E27FC236}">
              <a16:creationId xmlns:a16="http://schemas.microsoft.com/office/drawing/2014/main" id="{03EDADD1-2A54-4A54-AAFF-73D969E3F3EE}"/>
            </a:ext>
          </a:extLst>
        </cdr:cNvPr>
        <cdr:cNvSpPr txBox="1"/>
      </cdr:nvSpPr>
      <cdr:spPr>
        <a:xfrm xmlns:a="http://schemas.openxmlformats.org/drawingml/2006/main">
          <a:off x="3287504" y="1952618"/>
          <a:ext cx="1329531" cy="2672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fr-FR" sz="900" dirty="0"/>
            <a:t>1 247 €/habitant</a:t>
          </a:r>
        </a:p>
      </cdr:txBody>
    </cdr:sp>
  </cdr:relSizeAnchor>
</c:userShapes>
</file>

<file path=ppt/drawings/drawing2.xml><?xml version="1.0" encoding="utf-8"?>
<c:userShapes xmlns:c="http://schemas.openxmlformats.org/drawingml/2006/chart">
  <cdr:relSizeAnchor xmlns:cdr="http://schemas.openxmlformats.org/drawingml/2006/chartDrawing">
    <cdr:from>
      <cdr:x>0.50174</cdr:x>
      <cdr:y>0.64895</cdr:y>
    </cdr:from>
    <cdr:to>
      <cdr:x>0.58311</cdr:x>
      <cdr:y>0.95595</cdr:y>
    </cdr:to>
    <cdr:sp macro="" textlink="">
      <cdr:nvSpPr>
        <cdr:cNvPr id="2" name="Accolade fermante 1">
          <a:extLst xmlns:a="http://schemas.openxmlformats.org/drawingml/2006/main">
            <a:ext uri="{FF2B5EF4-FFF2-40B4-BE49-F238E27FC236}">
              <a16:creationId xmlns:a16="http://schemas.microsoft.com/office/drawing/2014/main" id="{E6E7B3F9-4DFE-4E1D-95AD-6ADDCF266D4C}"/>
            </a:ext>
          </a:extLst>
        </cdr:cNvPr>
        <cdr:cNvSpPr/>
      </cdr:nvSpPr>
      <cdr:spPr>
        <a:xfrm xmlns:a="http://schemas.openxmlformats.org/drawingml/2006/main">
          <a:off x="1436013" y="2737136"/>
          <a:ext cx="232887" cy="1294862"/>
        </a:xfrm>
        <a:prstGeom xmlns:a="http://schemas.openxmlformats.org/drawingml/2006/main" prst="rightBrace">
          <a:avLst/>
        </a:prstGeom>
        <a:ln xmlns:a="http://schemas.openxmlformats.org/drawingml/2006/main">
          <a:solidFill>
            <a:srgbClr val="00B0F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fr-FR" dirty="0"/>
        </a:p>
      </cdr:txBody>
    </cdr:sp>
  </cdr:relSizeAnchor>
  <cdr:relSizeAnchor xmlns:cdr="http://schemas.openxmlformats.org/drawingml/2006/chartDrawing">
    <cdr:from>
      <cdr:x>0.38271</cdr:x>
      <cdr:y>0.67766</cdr:y>
    </cdr:from>
    <cdr:to>
      <cdr:x>0.93047</cdr:x>
      <cdr:y>0.74333</cdr:y>
    </cdr:to>
    <cdr:sp macro="" textlink="">
      <cdr:nvSpPr>
        <cdr:cNvPr id="3" name="ZoneTexte 59">
          <a:extLst xmlns:a="http://schemas.openxmlformats.org/drawingml/2006/main">
            <a:ext uri="{FF2B5EF4-FFF2-40B4-BE49-F238E27FC236}">
              <a16:creationId xmlns:a16="http://schemas.microsoft.com/office/drawing/2014/main" id="{0A493D24-E640-4DB4-ABD6-78E9B995B9C4}"/>
            </a:ext>
          </a:extLst>
        </cdr:cNvPr>
        <cdr:cNvSpPr txBox="1"/>
      </cdr:nvSpPr>
      <cdr:spPr>
        <a:xfrm xmlns:a="http://schemas.openxmlformats.org/drawingml/2006/main">
          <a:off x="1200163" y="2858218"/>
          <a:ext cx="1717784" cy="276999"/>
        </a:xfrm>
        <a:prstGeom xmlns:a="http://schemas.openxmlformats.org/drawingml/2006/main" prst="rect">
          <a:avLst/>
        </a:prstGeom>
        <a:solidFill xmlns:a="http://schemas.openxmlformats.org/drawingml/2006/main">
          <a:schemeClr val="bg1">
            <a:alpha val="61000"/>
          </a:schemeClr>
        </a:solidFill>
        <a:ln xmlns:a="http://schemas.openxmlformats.org/drawingml/2006/main">
          <a:solidFill>
            <a:schemeClr val="bg1">
              <a:lumMod val="75000"/>
            </a:schemeClr>
          </a:solidFill>
        </a:ln>
      </cdr:spPr>
      <cdr:txBody>
        <a:bodyPr xmlns:a="http://schemas.openxmlformats.org/drawingml/2006/main" wrap="square" lIns="0" tIns="0" rIns="0" bIns="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Taxes Locales</a:t>
          </a:r>
        </a:p>
      </cdr:txBody>
    </cdr:sp>
  </cdr:relSizeAnchor>
  <cdr:relSizeAnchor xmlns:cdr="http://schemas.openxmlformats.org/drawingml/2006/chartDrawing">
    <cdr:from>
      <cdr:x>0.37571</cdr:x>
      <cdr:y>0.36973</cdr:y>
    </cdr:from>
    <cdr:to>
      <cdr:x>0.97453</cdr:x>
      <cdr:y>0.4354</cdr:y>
    </cdr:to>
    <cdr:sp macro="" textlink="">
      <cdr:nvSpPr>
        <cdr:cNvPr id="4" name="ZoneTexte 60">
          <a:extLst xmlns:a="http://schemas.openxmlformats.org/drawingml/2006/main">
            <a:ext uri="{FF2B5EF4-FFF2-40B4-BE49-F238E27FC236}">
              <a16:creationId xmlns:a16="http://schemas.microsoft.com/office/drawing/2014/main" id="{8A3DEEFA-B4B0-4583-B43D-46CE526B6D46}"/>
            </a:ext>
          </a:extLst>
        </cdr:cNvPr>
        <cdr:cNvSpPr txBox="1"/>
      </cdr:nvSpPr>
      <cdr:spPr>
        <a:xfrm xmlns:a="http://schemas.openxmlformats.org/drawingml/2006/main">
          <a:off x="1178232" y="1559427"/>
          <a:ext cx="1877876" cy="276999"/>
        </a:xfrm>
        <a:prstGeom xmlns:a="http://schemas.openxmlformats.org/drawingml/2006/main" prst="rect">
          <a:avLst/>
        </a:prstGeom>
        <a:solidFill xmlns:a="http://schemas.openxmlformats.org/drawingml/2006/main">
          <a:schemeClr val="bg1">
            <a:alpha val="61000"/>
          </a:schemeClr>
        </a:solidFill>
        <a:ln xmlns:a="http://schemas.openxmlformats.org/drawingml/2006/main">
          <a:solidFill>
            <a:schemeClr val="bg1">
              <a:lumMod val="75000"/>
            </a:schemeClr>
          </a:solidFill>
        </a:ln>
      </cdr:spPr>
      <cdr:txBody>
        <a:bodyPr xmlns:a="http://schemas.openxmlformats.org/drawingml/2006/main" wrap="square" lIns="0" tIns="0" rIns="0" bIns="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Taxes Non-locales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C23FAF-FE9D-43C7-9DEA-0D06987B6CF7}" type="datetimeFigureOut">
              <a:rPr lang="fr-FR" smtClean="0"/>
              <a:t>02/12/2021</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DEE2A7-E370-4D0E-9977-144E195C6FAD}" type="slidenum">
              <a:rPr lang="fr-FR" smtClean="0"/>
              <a:t>‹N°›</a:t>
            </a:fld>
            <a:endParaRPr lang="fr-FR" dirty="0"/>
          </a:p>
        </p:txBody>
      </p:sp>
    </p:spTree>
    <p:extLst>
      <p:ext uri="{BB962C8B-B14F-4D97-AF65-F5344CB8AC3E}">
        <p14:creationId xmlns:p14="http://schemas.microsoft.com/office/powerpoint/2010/main" val="3514738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DDEE2A7-E370-4D0E-9977-144E195C6FAD}" type="slidenum">
              <a:rPr lang="fr-FR" smtClean="0"/>
              <a:t>2</a:t>
            </a:fld>
            <a:endParaRPr lang="fr-FR" dirty="0"/>
          </a:p>
        </p:txBody>
      </p:sp>
    </p:spTree>
    <p:extLst>
      <p:ext uri="{BB962C8B-B14F-4D97-AF65-F5344CB8AC3E}">
        <p14:creationId xmlns:p14="http://schemas.microsoft.com/office/powerpoint/2010/main" val="3983088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DDEE2A7-E370-4D0E-9977-144E195C6FAD}" type="slidenum">
              <a:rPr lang="fr-FR" smtClean="0"/>
              <a:t>11</a:t>
            </a:fld>
            <a:endParaRPr lang="fr-FR" dirty="0"/>
          </a:p>
        </p:txBody>
      </p:sp>
    </p:spTree>
    <p:extLst>
      <p:ext uri="{BB962C8B-B14F-4D97-AF65-F5344CB8AC3E}">
        <p14:creationId xmlns:p14="http://schemas.microsoft.com/office/powerpoint/2010/main" val="3887886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rappel besoin des formulaires remplis par les 3 entités pour obtenir un rapport de station. Pas seulement faute des OT si pas de rapport de station</a:t>
            </a:r>
          </a:p>
          <a:p>
            <a:r>
              <a:rPr lang="fr-FR" dirty="0"/>
              <a:t>OT : min 26 questionnaires / max ?</a:t>
            </a:r>
          </a:p>
          <a:p>
            <a:r>
              <a:rPr lang="fr-FR" dirty="0"/>
              <a:t>Eth : min 68</a:t>
            </a:r>
          </a:p>
          <a:p>
            <a:r>
              <a:rPr lang="fr-FR" dirty="0"/>
              <a:t>DGS : min 22</a:t>
            </a:r>
          </a:p>
        </p:txBody>
      </p:sp>
      <p:sp>
        <p:nvSpPr>
          <p:cNvPr id="4" name="Espace réservé du numéro de diapositive 3"/>
          <p:cNvSpPr>
            <a:spLocks noGrp="1"/>
          </p:cNvSpPr>
          <p:nvPr>
            <p:ph type="sldNum" sz="quarter" idx="5"/>
          </p:nvPr>
        </p:nvSpPr>
        <p:spPr/>
        <p:txBody>
          <a:bodyPr/>
          <a:lstStyle/>
          <a:p>
            <a:fld id="{FDDEE2A7-E370-4D0E-9977-144E195C6FAD}" type="slidenum">
              <a:rPr lang="fr-FR" smtClean="0"/>
              <a:t>12</a:t>
            </a:fld>
            <a:endParaRPr lang="fr-FR" dirty="0"/>
          </a:p>
        </p:txBody>
      </p:sp>
    </p:spTree>
    <p:extLst>
      <p:ext uri="{BB962C8B-B14F-4D97-AF65-F5344CB8AC3E}">
        <p14:creationId xmlns:p14="http://schemas.microsoft.com/office/powerpoint/2010/main" val="1918390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DDEE2A7-E370-4D0E-9977-144E195C6FAD}" type="slidenum">
              <a:rPr lang="fr-FR" smtClean="0"/>
              <a:t>13</a:t>
            </a:fld>
            <a:endParaRPr lang="fr-FR" dirty="0"/>
          </a:p>
        </p:txBody>
      </p:sp>
    </p:spTree>
    <p:extLst>
      <p:ext uri="{BB962C8B-B14F-4D97-AF65-F5344CB8AC3E}">
        <p14:creationId xmlns:p14="http://schemas.microsoft.com/office/powerpoint/2010/main" val="2740420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A194E-25BD-417D-BB31-88E6A4B3020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47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Remarque : données 2019 comme année de référence / lancement, une slide dédiée pour impacts 2020</a:t>
            </a:r>
          </a:p>
        </p:txBody>
      </p:sp>
      <p:sp>
        <p:nvSpPr>
          <p:cNvPr id="4" name="Espace réservé du numéro de diapositive 3"/>
          <p:cNvSpPr>
            <a:spLocks noGrp="1"/>
          </p:cNvSpPr>
          <p:nvPr>
            <p:ph type="sldNum" sz="quarter" idx="5"/>
          </p:nvPr>
        </p:nvSpPr>
        <p:spPr/>
        <p:txBody>
          <a:bodyPr/>
          <a:lstStyle/>
          <a:p>
            <a:fld id="{FDDEE2A7-E370-4D0E-9977-144E195C6FAD}" type="slidenum">
              <a:rPr lang="fr-FR" smtClean="0"/>
              <a:t>15</a:t>
            </a:fld>
            <a:endParaRPr lang="fr-FR" dirty="0"/>
          </a:p>
        </p:txBody>
      </p:sp>
    </p:spTree>
    <p:extLst>
      <p:ext uri="{BB962C8B-B14F-4D97-AF65-F5344CB8AC3E}">
        <p14:creationId xmlns:p14="http://schemas.microsoft.com/office/powerpoint/2010/main" val="583206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Segoe UI" panose="020B0502040204020203" pitchFamily="34" charset="0"/>
              </a:rPr>
              <a:t>Phase test : 139 779 cures conventionnées ; 9 048 cures médicales libres ; 221 847 accès détente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DEE2A7-E370-4D0E-9977-144E195C6FA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258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lang="fr-FR" sz="1200" dirty="0">
                <a:solidFill>
                  <a:prstClr val="black"/>
                </a:solidFill>
                <a:latin typeface="Calibri Light" panose="020F0302020204030204"/>
                <a:ea typeface="Gadugi" panose="020B0502040204020203" pitchFamily="34" charset="0"/>
              </a:rPr>
              <a:t>Le nombre moyen de nuitées payantes s’établit à </a:t>
            </a:r>
            <a:r>
              <a:rPr lang="fr-FR" sz="1200" b="1" dirty="0">
                <a:solidFill>
                  <a:prstClr val="black"/>
                </a:solidFill>
                <a:latin typeface="Calibri Light" panose="020F0302020204030204"/>
                <a:ea typeface="Gadugi" panose="020B0502040204020203" pitchFamily="34" charset="0"/>
              </a:rPr>
              <a:t>218 265 nuitées par station, et à 98 nuitées par habitant. </a:t>
            </a:r>
          </a:p>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fr-FR" sz="120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Il convient cependant de noter que les </a:t>
            </a:r>
            <a:r>
              <a:rPr kumimoji="0" lang="fr-FR" sz="1200" b="1"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stations thermales qui sont également des stations de ski présentent un nombre de nuitées par habitant beaucoup plus élevé </a:t>
            </a:r>
            <a:r>
              <a:rPr kumimoji="0" lang="fr-FR" sz="120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que les autres stations.</a:t>
            </a:r>
          </a:p>
          <a:p>
            <a:pPr marL="0" marR="0" lvl="0" indent="0" algn="just" defTabSz="914400" rtl="0" eaLnBrk="1" fontAlgn="auto" latinLnBrk="0" hangingPunct="1">
              <a:lnSpc>
                <a:spcPct val="107000"/>
              </a:lnSpc>
              <a:spcBef>
                <a:spcPts val="300"/>
              </a:spcBef>
              <a:spcAft>
                <a:spcPts val="300"/>
              </a:spcAft>
              <a:buClrTx/>
              <a:buSzTx/>
              <a:buFontTx/>
              <a:buNone/>
              <a:tabLst/>
              <a:defRPr/>
            </a:pPr>
            <a:r>
              <a:rPr lang="fr-FR" sz="1200" dirty="0">
                <a:solidFill>
                  <a:prstClr val="black"/>
                </a:solidFill>
                <a:latin typeface="Calibri Light" panose="020F0302020204030204"/>
                <a:ea typeface="Gadugi" panose="020B0502040204020203" pitchFamily="34" charset="0"/>
              </a:rPr>
              <a:t>La venue des curistes et leurs accompagnants et des clients bien-être génère 11,5 millions de nuitées payantes </a:t>
            </a:r>
            <a:r>
              <a:rPr lang="fr-FR" sz="1200" u="sng" dirty="0">
                <a:solidFill>
                  <a:prstClr val="black"/>
                </a:solidFill>
                <a:latin typeface="Calibri Light" panose="020F0302020204030204"/>
                <a:ea typeface="Gadugi" panose="020B0502040204020203" pitchFamily="34" charset="0"/>
              </a:rPr>
              <a:t>dans les stations thermales</a:t>
            </a:r>
            <a:r>
              <a:rPr lang="fr-FR" sz="1200" dirty="0">
                <a:solidFill>
                  <a:prstClr val="black"/>
                </a:solidFill>
                <a:latin typeface="Calibri Light" panose="020F0302020204030204"/>
                <a:ea typeface="Gadugi" panose="020B0502040204020203" pitchFamily="34" charset="0"/>
              </a:rPr>
              <a:t>.</a:t>
            </a:r>
            <a:endParaRPr kumimoji="0" lang="fr-FR" sz="1200" i="0" u="none" strike="noStrike" kern="1200" cap="none" spc="0" normalizeH="0" baseline="0" noProof="0" dirty="0">
              <a:ln>
                <a:noFill/>
              </a:ln>
              <a:effectLst/>
              <a:uLnTx/>
              <a:uFillTx/>
              <a:latin typeface="Calibri Light" panose="020F0302020204030204"/>
              <a:ea typeface="+mn-ea"/>
              <a:cs typeface="+mn-cs"/>
            </a:endParaRPr>
          </a:p>
          <a:p>
            <a:endParaRPr lang="fr-FR" b="1" dirty="0"/>
          </a:p>
          <a:p>
            <a:r>
              <a:rPr lang="fr-FR" b="1" dirty="0"/>
              <a:t>DONNEES ANNUELLES</a:t>
            </a:r>
          </a:p>
          <a:p>
            <a:r>
              <a:rPr lang="fr-FR" dirty="0"/>
              <a:t>Stations inclues = 41, 78 % des curistes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Stations exclues : </a:t>
            </a:r>
            <a:r>
              <a:rPr lang="fr-FR" sz="1200" b="0" i="0" u="none" strike="noStrike" dirty="0">
                <a:solidFill>
                  <a:srgbClr val="000000"/>
                </a:solidFill>
                <a:effectLst/>
                <a:latin typeface="Calibri" panose="020F0502020204030204" pitchFamily="34" charset="0"/>
              </a:rPr>
              <a:t>Amélie-les-Bains-Palalda Bagnols-les-Bains Balaruc-les-Bains</a:t>
            </a:r>
            <a:r>
              <a:rPr lang="fr-FR" sz="1800" dirty="0"/>
              <a:t> </a:t>
            </a:r>
            <a:r>
              <a:rPr lang="fr-FR" sz="1200" b="0" i="0" u="none" strike="noStrike" dirty="0">
                <a:solidFill>
                  <a:srgbClr val="000000"/>
                </a:solidFill>
                <a:effectLst/>
                <a:latin typeface="Calibri" panose="020F0502020204030204" pitchFamily="34" charset="0"/>
              </a:rPr>
              <a:t>Casteljaloux</a:t>
            </a:r>
            <a:r>
              <a:rPr lang="fr-FR" sz="1800" dirty="0"/>
              <a:t> </a:t>
            </a:r>
            <a:r>
              <a:rPr lang="fr-FR" sz="1200" b="0" i="0" u="none" strike="noStrike" dirty="0">
                <a:solidFill>
                  <a:srgbClr val="000000"/>
                </a:solidFill>
                <a:effectLst/>
                <a:latin typeface="Calibri" panose="020F0502020204030204" pitchFamily="34" charset="0"/>
              </a:rPr>
              <a:t>Contrexéville</a:t>
            </a:r>
            <a:r>
              <a:rPr lang="fr-FR" sz="1800" dirty="0"/>
              <a:t> </a:t>
            </a:r>
            <a:r>
              <a:rPr lang="fr-FR" sz="1200" b="0" i="0" u="none" strike="noStrike" dirty="0">
                <a:solidFill>
                  <a:srgbClr val="000000"/>
                </a:solidFill>
                <a:effectLst/>
                <a:latin typeface="Calibri" panose="020F0502020204030204" pitchFamily="34" charset="0"/>
              </a:rPr>
              <a:t>La Bourboule</a:t>
            </a:r>
            <a:r>
              <a:rPr lang="fr-FR" sz="1800" dirty="0"/>
              <a:t> </a:t>
            </a:r>
            <a:r>
              <a:rPr lang="fr-FR" sz="1200" b="0" i="0" u="none" strike="noStrike" dirty="0">
                <a:solidFill>
                  <a:srgbClr val="000000"/>
                </a:solidFill>
                <a:effectLst/>
                <a:latin typeface="Calibri" panose="020F0502020204030204" pitchFamily="34" charset="0"/>
              </a:rPr>
              <a:t>LE BOULOU</a:t>
            </a:r>
            <a:r>
              <a:rPr lang="fr-FR" sz="1800" dirty="0"/>
              <a:t> </a:t>
            </a:r>
            <a:r>
              <a:rPr lang="fr-FR" sz="1200" b="0" i="0" u="none" strike="noStrike" dirty="0">
                <a:solidFill>
                  <a:srgbClr val="000000"/>
                </a:solidFill>
                <a:effectLst/>
                <a:latin typeface="Calibri" panose="020F0502020204030204" pitchFamily="34" charset="0"/>
              </a:rPr>
              <a:t>Luxeuil-les-Bains</a:t>
            </a:r>
            <a:r>
              <a:rPr lang="fr-FR" sz="1800" dirty="0"/>
              <a:t> </a:t>
            </a:r>
            <a:r>
              <a:rPr lang="fr-FR" sz="1200" b="0" i="0" u="none" strike="noStrike" dirty="0">
                <a:solidFill>
                  <a:srgbClr val="000000"/>
                </a:solidFill>
                <a:effectLst/>
                <a:latin typeface="Calibri" panose="020F0502020204030204" pitchFamily="34" charset="0"/>
              </a:rPr>
              <a:t>Mont-Dore</a:t>
            </a:r>
            <a:r>
              <a:rPr lang="fr-FR" sz="1800" dirty="0"/>
              <a:t> </a:t>
            </a:r>
            <a:r>
              <a:rPr lang="fr-FR" sz="1200" b="0" i="0" u="none" strike="noStrike" dirty="0">
                <a:solidFill>
                  <a:srgbClr val="000000"/>
                </a:solidFill>
                <a:effectLst/>
                <a:latin typeface="Calibri" panose="020F0502020204030204" pitchFamily="34" charset="0"/>
              </a:rPr>
              <a:t>Néris-les-Bains</a:t>
            </a:r>
            <a:r>
              <a:rPr lang="fr-FR" sz="1800" dirty="0"/>
              <a:t> </a:t>
            </a:r>
            <a:r>
              <a:rPr lang="fr-FR" sz="1200" b="0" i="0" u="none" strike="noStrike" dirty="0">
                <a:solidFill>
                  <a:srgbClr val="000000"/>
                </a:solidFill>
                <a:effectLst/>
                <a:latin typeface="Calibri" panose="020F0502020204030204" pitchFamily="34" charset="0"/>
              </a:rPr>
              <a:t>Saint-Amand-les-Eaux</a:t>
            </a:r>
            <a:r>
              <a:rPr lang="fr-FR" sz="1800" dirty="0"/>
              <a:t> </a:t>
            </a:r>
            <a:r>
              <a:rPr lang="fr-FR" sz="1200" b="0" i="0" u="none" strike="noStrike" dirty="0">
                <a:solidFill>
                  <a:srgbClr val="000000"/>
                </a:solidFill>
                <a:effectLst/>
                <a:latin typeface="Calibri" panose="020F0502020204030204" pitchFamily="34" charset="0"/>
              </a:rPr>
              <a:t>Saint-Gervais-les-Bains Vittel</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200" b="1" i="0" u="none" strike="noStrike" dirty="0">
                <a:solidFill>
                  <a:srgbClr val="000000"/>
                </a:solidFill>
                <a:effectLst/>
                <a:latin typeface="Calibri" panose="020F0502020204030204" pitchFamily="34" charset="0"/>
                <a:sym typeface="Wingdings" panose="05000000000000000000" pitchFamily="2" charset="2"/>
              </a:rPr>
              <a:t>ATTENTION : Il y a parmi ces stations 2 stations de classe A : Amélie les Bains, Balaruc les Bains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fr-FR" sz="1200" b="1" i="0" u="none" strike="noStrike" dirty="0">
              <a:solidFill>
                <a:srgbClr val="000000"/>
              </a:solidFill>
              <a:effectLst/>
              <a:latin typeface="Calibri" panose="020F0502020204030204" pitchFamily="34" charset="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b="0" i="0" dirty="0">
                <a:solidFill>
                  <a:srgbClr val="242424"/>
                </a:solidFill>
                <a:effectLst/>
                <a:latin typeface="Segoe UI" panose="020B0502040204020203" pitchFamily="34" charset="0"/>
              </a:rPr>
              <a:t>Nb moyen nuitées payantes / habitants </a:t>
            </a:r>
            <a:r>
              <a:rPr lang="fr-FR" b="1" i="0" dirty="0">
                <a:solidFill>
                  <a:srgbClr val="242424"/>
                </a:solidFill>
                <a:effectLst/>
                <a:latin typeface="Segoe UI" panose="020B0502040204020203" pitchFamily="34" charset="0"/>
              </a:rPr>
              <a:t>57,6 </a:t>
            </a:r>
            <a:r>
              <a:rPr lang="fr-FR" b="0" i="0" dirty="0">
                <a:solidFill>
                  <a:srgbClr val="242424"/>
                </a:solidFill>
                <a:effectLst/>
                <a:latin typeface="Segoe UI" panose="020B0502040204020203" pitchFamily="34" charset="0"/>
              </a:rPr>
              <a:t>sur les stations de ski, </a:t>
            </a:r>
            <a:r>
              <a:rPr lang="fr-FR" b="1" i="0" dirty="0">
                <a:solidFill>
                  <a:srgbClr val="242424"/>
                </a:solidFill>
                <a:effectLst/>
                <a:latin typeface="Segoe UI" panose="020B0502040204020203" pitchFamily="34" charset="0"/>
              </a:rPr>
              <a:t>14,6</a:t>
            </a:r>
            <a:r>
              <a:rPr lang="fr-FR" b="0" i="0" dirty="0">
                <a:solidFill>
                  <a:srgbClr val="242424"/>
                </a:solidFill>
                <a:effectLst/>
                <a:latin typeface="Segoe UI" panose="020B0502040204020203" pitchFamily="34" charset="0"/>
              </a:rPr>
              <a:t> sur les autres stations de montagne, et </a:t>
            </a:r>
            <a:r>
              <a:rPr lang="fr-FR" b="1" i="0" dirty="0">
                <a:solidFill>
                  <a:srgbClr val="242424"/>
                </a:solidFill>
                <a:effectLst/>
                <a:latin typeface="Segoe UI" panose="020B0502040204020203" pitchFamily="34" charset="0"/>
              </a:rPr>
              <a:t>32,5</a:t>
            </a:r>
            <a:r>
              <a:rPr lang="fr-FR" b="0" i="0" dirty="0">
                <a:solidFill>
                  <a:srgbClr val="242424"/>
                </a:solidFill>
                <a:effectLst/>
                <a:latin typeface="Segoe UI" panose="020B0502040204020203" pitchFamily="34" charset="0"/>
              </a:rPr>
              <a:t> sur les autres stations...</a:t>
            </a:r>
            <a:endParaRPr lang="fr-FR" dirty="0"/>
          </a:p>
          <a:p>
            <a:endParaRPr lang="fr-FR" dirty="0"/>
          </a:p>
          <a:p>
            <a:r>
              <a:rPr lang="fr-FR" b="1" dirty="0"/>
              <a:t>GRAPHE</a:t>
            </a:r>
          </a:p>
          <a:p>
            <a:pPr algn="l"/>
            <a:r>
              <a:rPr lang="fr-FR" sz="1200" b="0" i="0" dirty="0">
                <a:solidFill>
                  <a:srgbClr val="242424"/>
                </a:solidFill>
                <a:effectLst/>
                <a:latin typeface="calibri" panose="020F0502020204030204" pitchFamily="34" charset="0"/>
              </a:rPr>
              <a:t>Groupes stations de ski : Bagnères de Bigorre, Barèges-Sers-Barzun, Eaux-Bonnes (Aulus-les-Bains mis de côté, voir précision*)</a:t>
            </a:r>
            <a:endParaRPr lang="fr-FR" b="0" i="0" dirty="0">
              <a:solidFill>
                <a:srgbClr val="242424"/>
              </a:solidFill>
              <a:effectLst/>
              <a:latin typeface="Segoe UI" panose="020B0502040204020203" pitchFamily="34" charset="0"/>
            </a:endParaRPr>
          </a:p>
          <a:p>
            <a:pPr algn="l"/>
            <a:r>
              <a:rPr lang="fr-FR" sz="1200" b="0" i="0" dirty="0">
                <a:solidFill>
                  <a:srgbClr val="242424"/>
                </a:solidFill>
                <a:effectLst/>
                <a:latin typeface="calibri" panose="020F0502020204030204" pitchFamily="34" charset="0"/>
              </a:rPr>
              <a:t>Groupes autres station de montagne : Saint-Laurent-les-Bains, Châteauneuf-les-Bains, Vals-les-Bains, Montbrun-les-Bains, Digne-les-Bains, Salins-les-Bains, Aulus-les-Bains (*Précision : année particulière pour cette station de ski concernant la fréquentation touristique hivernale  : peu de neige cette saison), Royat-Chamalières, Cambo les Bains</a:t>
            </a:r>
            <a:endParaRPr lang="fr-FR" b="0" i="0" dirty="0">
              <a:solidFill>
                <a:srgbClr val="242424"/>
              </a:solidFill>
              <a:effectLst/>
              <a:latin typeface="Segoe UI" panose="020B0502040204020203" pitchFamily="34" charset="0"/>
            </a:endParaRPr>
          </a:p>
          <a:p>
            <a:pPr algn="l"/>
            <a:r>
              <a:rPr lang="fr-FR" sz="1200" b="0" i="0" dirty="0">
                <a:solidFill>
                  <a:srgbClr val="242424"/>
                </a:solidFill>
                <a:effectLst/>
                <a:latin typeface="calibri" panose="020F0502020204030204" pitchFamily="34" charset="0"/>
              </a:rPr>
              <a:t>Autres stations : Saint-Honoré-les-Bains, Bourbon-Lancy, Gréoux-les-Bains, Salies-de-Béarn, Bagnoles-de-l’Orne, Rochefort, Plombières-les-Bains, La Roche-Posay, Niederbronn-les-Bains, Vichy, Aix-les-Bains.</a:t>
            </a:r>
          </a:p>
          <a:p>
            <a:pPr algn="l"/>
            <a:endParaRPr lang="fr-FR" b="0" i="0" dirty="0">
              <a:solidFill>
                <a:srgbClr val="242424"/>
              </a:solidFill>
              <a:effectLst/>
              <a:latin typeface="Segoe UI" panose="020B0502040204020203" pitchFamily="34" charset="0"/>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DEE2A7-E370-4D0E-9977-144E195C6FA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183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Si en moyenne le poids démographique des stations dans leur périmètre élargi (&lt;5 km) reste modeste (43 % des habitants), elles représentent en revanche environ </a:t>
            </a:r>
            <a:r>
              <a:rPr kumimoji="0" lang="fr-FR" sz="1200" b="1"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66 % de la capacité d’hébergement</a:t>
            </a:r>
            <a:r>
              <a:rPr kumimoji="0" lang="fr-FR" sz="1200" b="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 (dont résidences secondaires) et </a:t>
            </a:r>
            <a:r>
              <a:rPr kumimoji="0" lang="fr-FR" sz="1200" b="1"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78 % de la fréquentation touristique marchande locale</a:t>
            </a:r>
            <a:r>
              <a:rPr kumimoji="0" lang="fr-FR" sz="1200" b="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 </a:t>
            </a:r>
          </a:p>
          <a:p>
            <a:pPr marL="0" marR="0" lvl="0" indent="0" algn="just" defTabSz="914400" rtl="0" eaLnBrk="1" fontAlgn="auto" latinLnBrk="0" hangingPunct="1">
              <a:lnSpc>
                <a:spcPct val="107000"/>
              </a:lnSpc>
              <a:spcBef>
                <a:spcPts val="300"/>
              </a:spcBef>
              <a:spcAft>
                <a:spcPts val="300"/>
              </a:spcAft>
              <a:buClrTx/>
              <a:buSzTx/>
              <a:buFontTx/>
              <a:buNone/>
              <a:tabLst/>
              <a:defRPr/>
            </a:pPr>
            <a:endParaRPr kumimoji="0" lang="fr-FR" sz="1200" b="1"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endParaRPr>
          </a:p>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Dans certains cas spécifiques, il convient cependant de bien analyser l’offre touristique de la station selon un périmètre plus large</a:t>
            </a:r>
            <a:r>
              <a:rPr kumimoji="0" lang="fr-FR" sz="120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a:t>
            </a:r>
            <a:r>
              <a:rPr kumimoji="0" lang="fr-FR" sz="1200" b="1"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 </a:t>
            </a:r>
            <a:r>
              <a:rPr kumimoji="0" lang="fr-FR" sz="1200" b="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car la majorité de l’offre (capacité d’hébergement notamment) se trouve en limite proche. A titre d’exemple, pour la station spécifique analysée,  les communes avoisinantes représentent </a:t>
            </a:r>
            <a:r>
              <a:rPr kumimoji="0" lang="fr-FR" sz="1200" b="1"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79 %</a:t>
            </a:r>
            <a:r>
              <a:rPr kumimoji="0" lang="fr-FR" sz="1200" b="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 de l’offre d’hébergement et </a:t>
            </a:r>
            <a:r>
              <a:rPr kumimoji="0" lang="fr-FR" sz="1200" b="1"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86 %</a:t>
            </a:r>
            <a:r>
              <a:rPr kumimoji="0" lang="fr-FR" sz="1200" b="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 de la fréquentation touristique de la station.</a:t>
            </a:r>
            <a:endParaRPr kumimoji="0" lang="fr-FR" sz="1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endParaRPr lang="fr-FR" dirty="0"/>
          </a:p>
          <a:p>
            <a:r>
              <a:rPr lang="fr-FR" dirty="0"/>
              <a:t>Cas spécifique sélectionné : Royat Chamalières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Les données 2019 sont les mêmes (sauf sur la fréquentation, mais les pourcentages obtenus sont les mêmes, à 5% près).</a:t>
            </a:r>
          </a:p>
          <a:p>
            <a:endParaRPr lang="fr-FR" dirty="0"/>
          </a:p>
        </p:txBody>
      </p:sp>
      <p:sp>
        <p:nvSpPr>
          <p:cNvPr id="4" name="Espace réservé du numéro de diapositive 3"/>
          <p:cNvSpPr>
            <a:spLocks noGrp="1"/>
          </p:cNvSpPr>
          <p:nvPr>
            <p:ph type="sldNum" sz="quarter" idx="5"/>
          </p:nvPr>
        </p:nvSpPr>
        <p:spPr/>
        <p:txBody>
          <a:bodyPr/>
          <a:lstStyle/>
          <a:p>
            <a:fld id="{FDDEE2A7-E370-4D0E-9977-144E195C6FAD}" type="slidenum">
              <a:rPr lang="fr-FR" smtClean="0"/>
              <a:t>19</a:t>
            </a:fld>
            <a:endParaRPr lang="fr-FR" dirty="0"/>
          </a:p>
        </p:txBody>
      </p:sp>
    </p:spTree>
    <p:extLst>
      <p:ext uri="{BB962C8B-B14F-4D97-AF65-F5344CB8AC3E}">
        <p14:creationId xmlns:p14="http://schemas.microsoft.com/office/powerpoint/2010/main" val="1711024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mj-lt"/>
                <a:ea typeface="Gadugi" panose="020B0502040204020203" pitchFamily="34" charset="0"/>
              </a:rPr>
              <a:t>Les stations thermales françaises ont enregistré entre 2013 et 2018 un solde migratoire moyen positif (plus d’entrées que de sorties sur la période), de</a:t>
            </a:r>
            <a:r>
              <a:rPr lang="fr-FR" sz="1200" b="1" dirty="0">
                <a:solidFill>
                  <a:schemeClr val="tx1"/>
                </a:solidFill>
                <a:latin typeface="+mj-lt"/>
                <a:ea typeface="Gadugi" panose="020B0502040204020203" pitchFamily="34" charset="0"/>
              </a:rPr>
              <a:t> +73 habitants</a:t>
            </a:r>
            <a:r>
              <a:rPr lang="fr-FR" sz="1200" dirty="0">
                <a:solidFill>
                  <a:schemeClr val="tx1"/>
                </a:solidFill>
                <a:latin typeface="+mj-lt"/>
                <a:ea typeface="Gadugi" panose="020B0502040204020203" pitchFamily="34" charset="0"/>
              </a:rPr>
              <a:t>, attestant de leur attractivité (contre +53 habitants pour les communes et stations touristiques).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chemeClr val="tx1"/>
              </a:solidFill>
              <a:latin typeface="+mj-lt"/>
              <a:ea typeface="Gadug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mj-lt"/>
                <a:ea typeface="Gadugi" panose="020B0502040204020203" pitchFamily="34" charset="0"/>
              </a:rPr>
              <a:t>Au 31/12/2017, la </a:t>
            </a:r>
            <a:r>
              <a:rPr lang="fr-FR" sz="1200" b="1" dirty="0">
                <a:solidFill>
                  <a:schemeClr val="tx1"/>
                </a:solidFill>
                <a:latin typeface="+mj-lt"/>
                <a:ea typeface="Gadugi" panose="020B0502040204020203" pitchFamily="34" charset="0"/>
              </a:rPr>
              <a:t>densité d’entreprises pour 1 000 habitants </a:t>
            </a:r>
            <a:r>
              <a:rPr lang="fr-FR" sz="1200" dirty="0">
                <a:solidFill>
                  <a:schemeClr val="tx1"/>
                </a:solidFill>
                <a:latin typeface="+mj-lt"/>
                <a:ea typeface="Gadugi" panose="020B0502040204020203" pitchFamily="34" charset="0"/>
              </a:rPr>
              <a:t>était, en moyenne, significativement supérieure pour les stations thermales que pour les communes et stations touristiques françaises (</a:t>
            </a:r>
            <a:r>
              <a:rPr lang="fr-FR" sz="1200" b="1" dirty="0">
                <a:solidFill>
                  <a:schemeClr val="tx1"/>
                </a:solidFill>
                <a:latin typeface="+mj-lt"/>
                <a:ea typeface="Gadugi" panose="020B0502040204020203" pitchFamily="34" charset="0"/>
              </a:rPr>
              <a:t>+ 11,2 %</a:t>
            </a:r>
            <a:r>
              <a:rPr lang="fr-FR" sz="1200" dirty="0">
                <a:solidFill>
                  <a:schemeClr val="tx1"/>
                </a:solidFill>
                <a:latin typeface="+mj-lt"/>
                <a:ea typeface="Gadugi" panose="020B0502040204020203" pitchFamily="34" charset="0"/>
              </a:rPr>
              <a:t>). Cet écart de densité est encore plus marqué pour les entreprises de commerce, transports, hébergement ou restauration (</a:t>
            </a:r>
            <a:r>
              <a:rPr lang="fr-FR" sz="1200" b="1" dirty="0">
                <a:solidFill>
                  <a:schemeClr val="tx1"/>
                </a:solidFill>
                <a:latin typeface="+mj-lt"/>
                <a:ea typeface="Gadugi" panose="020B0502040204020203" pitchFamily="34" charset="0"/>
              </a:rPr>
              <a:t>+ 19,4 %</a:t>
            </a:r>
            <a:r>
              <a:rPr lang="fr-FR" sz="1200" dirty="0">
                <a:solidFill>
                  <a:schemeClr val="tx1"/>
                </a:solidFill>
                <a:latin typeface="+mj-lt"/>
                <a:ea typeface="Gadugi" panose="020B05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dirty="0">
              <a:solidFill>
                <a:schemeClr val="tx1"/>
              </a:solidFill>
              <a:latin typeface="+mj-lt"/>
              <a:ea typeface="Gadug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mj-lt"/>
                <a:ea typeface="Gadugi" panose="020B0502040204020203" pitchFamily="34" charset="0"/>
              </a:rPr>
              <a:t>Les stations thermales se distinguent par une offre médicale très étoffée, pour tous les services de santé étudiés. </a:t>
            </a:r>
            <a:r>
              <a:rPr lang="fr-FR" sz="1200" dirty="0">
                <a:solidFill>
                  <a:prstClr val="black"/>
                </a:solidFill>
                <a:latin typeface="+mj-lt"/>
                <a:ea typeface="Gadugi" panose="020B0502040204020203" pitchFamily="34" charset="0"/>
              </a:rPr>
              <a:t>L</a:t>
            </a:r>
            <a:r>
              <a:rPr kumimoji="0" lang="fr-FR" sz="1200" b="0" i="0" u="none" strike="noStrike" kern="1200" cap="none" spc="0" normalizeH="0" baseline="0" noProof="0" dirty="0">
                <a:ln>
                  <a:noFill/>
                </a:ln>
                <a:solidFill>
                  <a:prstClr val="black"/>
                </a:solidFill>
                <a:effectLst/>
                <a:uLnTx/>
                <a:uFillTx/>
                <a:latin typeface="+mj-lt"/>
                <a:ea typeface="Gadugi" panose="020B0502040204020203" pitchFamily="34" charset="0"/>
              </a:rPr>
              <a:t>a densité moyenne de </a:t>
            </a:r>
            <a:r>
              <a:rPr kumimoji="0" lang="fr-FR" sz="1200" b="1" i="0" u="none" strike="noStrike" kern="1200" cap="none" spc="0" normalizeH="0" baseline="0" noProof="0" dirty="0">
                <a:ln>
                  <a:noFill/>
                </a:ln>
                <a:solidFill>
                  <a:prstClr val="black"/>
                </a:solidFill>
                <a:effectLst/>
                <a:uLnTx/>
                <a:uFillTx/>
                <a:latin typeface="+mj-lt"/>
                <a:ea typeface="Gadugi" panose="020B0502040204020203" pitchFamily="34" charset="0"/>
              </a:rPr>
              <a:t>médecins généralistes</a:t>
            </a:r>
            <a:r>
              <a:rPr lang="fr-FR" sz="1200" dirty="0">
                <a:solidFill>
                  <a:prstClr val="black"/>
                </a:solidFill>
                <a:latin typeface="+mj-lt"/>
                <a:ea typeface="Gadugi" panose="020B0502040204020203" pitchFamily="34" charset="0"/>
              </a:rPr>
              <a:t>, </a:t>
            </a:r>
            <a:r>
              <a:rPr kumimoji="0" lang="fr-FR" sz="1200" b="0" i="0" u="none" strike="noStrike" kern="1200" cap="none" spc="0" normalizeH="0" baseline="0" noProof="0" dirty="0">
                <a:ln>
                  <a:noFill/>
                </a:ln>
                <a:solidFill>
                  <a:prstClr val="black"/>
                </a:solidFill>
                <a:effectLst/>
                <a:uLnTx/>
                <a:uFillTx/>
                <a:latin typeface="+mj-lt"/>
                <a:ea typeface="Gadugi" panose="020B0502040204020203" pitchFamily="34" charset="0"/>
              </a:rPr>
              <a:t>la densité moyenne de </a:t>
            </a:r>
            <a:r>
              <a:rPr kumimoji="0" lang="fr-FR" sz="1200" b="1" i="0" u="none" strike="noStrike" kern="1200" cap="none" spc="0" normalizeH="0" baseline="0" noProof="0" dirty="0">
                <a:ln>
                  <a:noFill/>
                </a:ln>
                <a:solidFill>
                  <a:prstClr val="black"/>
                </a:solidFill>
                <a:effectLst/>
                <a:uLnTx/>
                <a:uFillTx/>
                <a:latin typeface="+mj-lt"/>
                <a:ea typeface="Gadugi" panose="020B0502040204020203" pitchFamily="34" charset="0"/>
              </a:rPr>
              <a:t>pharmacies</a:t>
            </a:r>
            <a:r>
              <a:rPr kumimoji="0" lang="fr-FR" sz="1200" b="0" i="0" u="none" strike="noStrike" kern="1200" cap="none" spc="0" normalizeH="0" baseline="0" noProof="0" dirty="0">
                <a:ln>
                  <a:noFill/>
                </a:ln>
                <a:solidFill>
                  <a:prstClr val="black"/>
                </a:solidFill>
                <a:effectLst/>
                <a:uLnTx/>
                <a:uFillTx/>
                <a:latin typeface="+mj-lt"/>
                <a:ea typeface="Gadugi" panose="020B0502040204020203" pitchFamily="34" charset="0"/>
              </a:rPr>
              <a:t> et la densité moyenne </a:t>
            </a:r>
            <a:r>
              <a:rPr kumimoji="0" lang="fr-FR" sz="1200" b="1" i="0" u="none" strike="noStrike" kern="1200" cap="none" spc="0" normalizeH="0" baseline="0" noProof="0" dirty="0">
                <a:ln>
                  <a:noFill/>
                </a:ln>
                <a:solidFill>
                  <a:prstClr val="black"/>
                </a:solidFill>
                <a:effectLst/>
                <a:uLnTx/>
                <a:uFillTx/>
                <a:latin typeface="+mj-lt"/>
                <a:ea typeface="Gadugi" panose="020B0502040204020203" pitchFamily="34" charset="0"/>
              </a:rPr>
              <a:t>d’établissements de santé </a:t>
            </a:r>
            <a:r>
              <a:rPr kumimoji="0" lang="fr-FR" sz="1200" b="0" i="0" u="none" strike="noStrike" kern="1200" cap="none" spc="0" normalizeH="0" baseline="0" noProof="0" dirty="0">
                <a:ln>
                  <a:noFill/>
                </a:ln>
                <a:solidFill>
                  <a:prstClr val="black"/>
                </a:solidFill>
                <a:effectLst/>
                <a:uLnTx/>
                <a:uFillTx/>
                <a:latin typeface="+mj-lt"/>
                <a:ea typeface="Gadugi" panose="020B0502040204020203" pitchFamily="34" charset="0"/>
              </a:rPr>
              <a:t>(toutes durées de séjours) et de </a:t>
            </a:r>
            <a:r>
              <a:rPr kumimoji="0" lang="fr-FR" sz="1200" b="1" i="0" u="none" strike="noStrike" kern="1200" cap="none" spc="0" normalizeH="0" baseline="0" noProof="0" dirty="0">
                <a:ln>
                  <a:noFill/>
                </a:ln>
                <a:solidFill>
                  <a:prstClr val="black"/>
                </a:solidFill>
                <a:effectLst/>
                <a:uLnTx/>
                <a:uFillTx/>
                <a:latin typeface="+mj-lt"/>
                <a:ea typeface="Gadugi" panose="020B0502040204020203" pitchFamily="34" charset="0"/>
              </a:rPr>
              <a:t>maisons de santé </a:t>
            </a:r>
            <a:r>
              <a:rPr kumimoji="0" lang="fr-FR" sz="1200" b="0" i="0" u="none" strike="noStrike" kern="1200" cap="none" spc="0" normalizeH="0" baseline="0" noProof="0" dirty="0">
                <a:ln>
                  <a:noFill/>
                </a:ln>
                <a:solidFill>
                  <a:prstClr val="black"/>
                </a:solidFill>
                <a:effectLst/>
                <a:uLnTx/>
                <a:uFillTx/>
                <a:latin typeface="+mj-lt"/>
                <a:ea typeface="Gadugi" panose="020B0502040204020203" pitchFamily="34" charset="0"/>
              </a:rPr>
              <a:t>sont bien supérieures à celles des communes et stations touristiques.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dirty="0">
              <a:solidFill>
                <a:schemeClr val="tx1"/>
              </a:solidFill>
              <a:latin typeface="+mj-lt"/>
              <a:ea typeface="Gadug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chemeClr val="tx1"/>
              </a:solidFill>
              <a:latin typeface="+mj-lt"/>
              <a:ea typeface="Gadugi" panose="020B0502040204020203"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FDDEE2A7-E370-4D0E-9977-144E195C6FAD}" type="slidenum">
              <a:rPr lang="fr-FR" smtClean="0"/>
              <a:t>21</a:t>
            </a:fld>
            <a:endParaRPr lang="fr-FR" dirty="0"/>
          </a:p>
        </p:txBody>
      </p:sp>
    </p:spTree>
    <p:extLst>
      <p:ext uri="{BB962C8B-B14F-4D97-AF65-F5344CB8AC3E}">
        <p14:creationId xmlns:p14="http://schemas.microsoft.com/office/powerpoint/2010/main" val="3371038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spcAft>
                <a:spcPts val="600"/>
              </a:spcAft>
            </a:pPr>
            <a:r>
              <a:rPr lang="fr-FR" sz="1200" dirty="0">
                <a:solidFill>
                  <a:schemeClr val="tx1"/>
                </a:solidFill>
                <a:latin typeface="+mj-lt"/>
                <a:ea typeface="Gadugi" panose="020B0502040204020203" pitchFamily="34" charset="0"/>
              </a:rPr>
              <a:t>Toutes catégories confondues, </a:t>
            </a:r>
            <a:r>
              <a:rPr lang="fr-FR" sz="1200" b="1" dirty="0">
                <a:solidFill>
                  <a:schemeClr val="tx1"/>
                </a:solidFill>
                <a:latin typeface="+mj-lt"/>
                <a:ea typeface="Gadugi" panose="020B0502040204020203" pitchFamily="34" charset="0"/>
              </a:rPr>
              <a:t>les stations thermales sont proportionnellement plus nombreuses à disposer d’au moins une gare voyageurs </a:t>
            </a:r>
            <a:r>
              <a:rPr lang="fr-FR" sz="1200" dirty="0">
                <a:solidFill>
                  <a:schemeClr val="tx1"/>
                </a:solidFill>
                <a:latin typeface="+mj-lt"/>
                <a:ea typeface="Gadugi" panose="020B0502040204020203" pitchFamily="34" charset="0"/>
              </a:rPr>
              <a:t>(29,5 %) que les autres communes françaises (+ 22,2 points) ou que les communes et stations touristiques (+ 15,7 points).</a:t>
            </a:r>
          </a:p>
          <a:p>
            <a:pPr algn="just">
              <a:spcAft>
                <a:spcPts val="600"/>
              </a:spcAft>
            </a:pPr>
            <a:r>
              <a:rPr lang="fr-FR" sz="1200" dirty="0">
                <a:solidFill>
                  <a:schemeClr val="tx1"/>
                </a:solidFill>
                <a:latin typeface="+mj-lt"/>
                <a:ea typeface="Gadugi" panose="020B0502040204020203" pitchFamily="34" charset="0"/>
              </a:rPr>
              <a:t>Les stations thermales </a:t>
            </a:r>
            <a:r>
              <a:rPr lang="fr-FR" sz="1200" b="1" dirty="0">
                <a:solidFill>
                  <a:schemeClr val="tx1"/>
                </a:solidFill>
                <a:latin typeface="+mj-lt"/>
                <a:ea typeface="Gadugi" panose="020B0502040204020203" pitchFamily="34" charset="0"/>
              </a:rPr>
              <a:t>en milieu rural </a:t>
            </a:r>
            <a:r>
              <a:rPr lang="fr-FR" sz="1200" dirty="0">
                <a:solidFill>
                  <a:schemeClr val="tx1"/>
                </a:solidFill>
                <a:latin typeface="+mj-lt"/>
                <a:ea typeface="Gadugi" panose="020B0502040204020203" pitchFamily="34" charset="0"/>
              </a:rPr>
              <a:t>(64,7 % des stations thermales françaises) sont notamment presque trois fois plus fréquemment (x2,8) dotées d’au moins une gare voyageurs que les communes et stations touristiques rurales (22,8 % contre 8,2 %).</a:t>
            </a:r>
            <a:endParaRPr lang="fr-FR" sz="1200" b="1" dirty="0">
              <a:solidFill>
                <a:schemeClr val="tx1"/>
              </a:solidFill>
              <a:latin typeface="+mj-lt"/>
              <a:ea typeface="Gadug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1" dirty="0">
                <a:solidFill>
                  <a:schemeClr val="tx1">
                    <a:lumMod val="65000"/>
                    <a:lumOff val="35000"/>
                  </a:schemeClr>
                </a:solidFill>
              </a:rPr>
              <a:t>Aide à la lecture </a:t>
            </a:r>
            <a:r>
              <a:rPr lang="fr-FR" sz="1200" i="1" dirty="0">
                <a:solidFill>
                  <a:schemeClr val="tx1">
                    <a:lumMod val="65000"/>
                    <a:lumOff val="35000"/>
                  </a:schemeClr>
                </a:solidFill>
              </a:rPr>
              <a:t>: Selon les données Gares &amp; Connexions 2018, </a:t>
            </a:r>
            <a:r>
              <a:rPr lang="fr-FR" sz="1200" b="1" i="1" dirty="0">
                <a:solidFill>
                  <a:schemeClr val="tx1">
                    <a:lumMod val="65000"/>
                    <a:lumOff val="35000"/>
                  </a:schemeClr>
                </a:solidFill>
              </a:rPr>
              <a:t>29,5 %</a:t>
            </a:r>
            <a:r>
              <a:rPr lang="fr-FR" sz="1200" i="1" dirty="0">
                <a:solidFill>
                  <a:schemeClr val="tx1">
                    <a:lumMod val="65000"/>
                    <a:lumOff val="35000"/>
                  </a:schemeClr>
                </a:solidFill>
              </a:rPr>
              <a:t> des stations thermales françaises comportent au moins une gare voyageurs (les gares dédiées au transport de marchandises ne sont pas considérées), contre </a:t>
            </a:r>
            <a:r>
              <a:rPr lang="fr-FR" sz="1200" b="1" i="1" dirty="0">
                <a:solidFill>
                  <a:schemeClr val="tx1">
                    <a:lumMod val="65000"/>
                    <a:lumOff val="35000"/>
                  </a:schemeClr>
                </a:solidFill>
              </a:rPr>
              <a:t>13,8 %</a:t>
            </a:r>
            <a:r>
              <a:rPr lang="fr-FR" sz="1200" i="1" dirty="0">
                <a:solidFill>
                  <a:schemeClr val="tx1">
                    <a:lumMod val="65000"/>
                    <a:lumOff val="35000"/>
                  </a:schemeClr>
                </a:solidFill>
              </a:rPr>
              <a:t> des communes et stations touristiques et </a:t>
            </a:r>
            <a:r>
              <a:rPr lang="fr-FR" sz="1200" b="1" i="1" dirty="0">
                <a:solidFill>
                  <a:schemeClr val="tx1">
                    <a:lumMod val="65000"/>
                    <a:lumOff val="35000"/>
                  </a:schemeClr>
                </a:solidFill>
              </a:rPr>
              <a:t>7,3 %</a:t>
            </a:r>
            <a:r>
              <a:rPr lang="fr-FR" sz="1200" i="1" dirty="0">
                <a:solidFill>
                  <a:schemeClr val="tx1">
                    <a:lumMod val="65000"/>
                    <a:lumOff val="35000"/>
                  </a:schemeClr>
                </a:solidFill>
              </a:rPr>
              <a:t> des communes françaises. </a:t>
            </a:r>
          </a:p>
        </p:txBody>
      </p:sp>
      <p:sp>
        <p:nvSpPr>
          <p:cNvPr id="4" name="Espace réservé du numéro de diapositive 3"/>
          <p:cNvSpPr>
            <a:spLocks noGrp="1"/>
          </p:cNvSpPr>
          <p:nvPr>
            <p:ph type="sldNum" sz="quarter" idx="5"/>
          </p:nvPr>
        </p:nvSpPr>
        <p:spPr/>
        <p:txBody>
          <a:bodyPr/>
          <a:lstStyle/>
          <a:p>
            <a:fld id="{FDDEE2A7-E370-4D0E-9977-144E195C6FAD}" type="slidenum">
              <a:rPr lang="fr-FR" smtClean="0"/>
              <a:t>22</a:t>
            </a:fld>
            <a:endParaRPr lang="fr-FR" dirty="0"/>
          </a:p>
        </p:txBody>
      </p:sp>
    </p:spTree>
    <p:extLst>
      <p:ext uri="{BB962C8B-B14F-4D97-AF65-F5344CB8AC3E}">
        <p14:creationId xmlns:p14="http://schemas.microsoft.com/office/powerpoint/2010/main" val="2991380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A194E-25BD-417D-BB31-88E6A4B3020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866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1" dirty="0">
                <a:solidFill>
                  <a:schemeClr val="tx1">
                    <a:lumMod val="65000"/>
                    <a:lumOff val="35000"/>
                  </a:schemeClr>
                </a:solidFill>
              </a:rPr>
              <a:t>Aide à la lecture </a:t>
            </a:r>
            <a:r>
              <a:rPr lang="fr-FR" sz="1200" i="1" dirty="0">
                <a:solidFill>
                  <a:schemeClr val="tx1">
                    <a:lumMod val="65000"/>
                    <a:lumOff val="35000"/>
                  </a:schemeClr>
                </a:solidFill>
              </a:rPr>
              <a:t>: En moyenne, pour 100 entreprises existantes dans les stations thermales au 31 décembre 2017, </a:t>
            </a:r>
            <a:r>
              <a:rPr lang="fr-FR" sz="1200" b="1" i="1" dirty="0">
                <a:solidFill>
                  <a:schemeClr val="tx1">
                    <a:lumMod val="65000"/>
                    <a:lumOff val="35000"/>
                  </a:schemeClr>
                </a:solidFill>
              </a:rPr>
              <a:t>9,5</a:t>
            </a:r>
            <a:r>
              <a:rPr lang="fr-FR" sz="1200" i="1" dirty="0">
                <a:solidFill>
                  <a:schemeClr val="tx1">
                    <a:lumMod val="65000"/>
                    <a:lumOff val="35000"/>
                  </a:schemeClr>
                </a:solidFill>
              </a:rPr>
              <a:t> ont été crées en 2018.</a:t>
            </a:r>
            <a:endParaRPr lang="fr-FR" sz="1200" i="1" dirty="0">
              <a:solidFill>
                <a:schemeClr val="tx1">
                  <a:lumMod val="65000"/>
                  <a:lumOff val="35000"/>
                </a:schemeClr>
              </a:solidFill>
              <a:cs typeface="Calibri"/>
            </a:endParaRPr>
          </a:p>
        </p:txBody>
      </p:sp>
      <p:sp>
        <p:nvSpPr>
          <p:cNvPr id="4" name="Espace réservé du numéro de diapositive 3"/>
          <p:cNvSpPr>
            <a:spLocks noGrp="1"/>
          </p:cNvSpPr>
          <p:nvPr>
            <p:ph type="sldNum" sz="quarter" idx="5"/>
          </p:nvPr>
        </p:nvSpPr>
        <p:spPr/>
        <p:txBody>
          <a:bodyPr/>
          <a:lstStyle/>
          <a:p>
            <a:fld id="{FDDEE2A7-E370-4D0E-9977-144E195C6FAD}" type="slidenum">
              <a:rPr lang="fr-FR" smtClean="0"/>
              <a:t>24</a:t>
            </a:fld>
            <a:endParaRPr lang="fr-FR" dirty="0"/>
          </a:p>
        </p:txBody>
      </p:sp>
    </p:spTree>
    <p:extLst>
      <p:ext uri="{BB962C8B-B14F-4D97-AF65-F5344CB8AC3E}">
        <p14:creationId xmlns:p14="http://schemas.microsoft.com/office/powerpoint/2010/main" val="1901910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L’offre d’hébergement marchand des stations thermales se caractérise par une </a:t>
            </a:r>
            <a:r>
              <a:rPr kumimoji="0" lang="fr-FR" sz="1200" b="1"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forte proportion de gîtes et meublés </a:t>
            </a:r>
            <a:r>
              <a:rPr kumimoji="0" lang="fr-FR" sz="1200" b="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a:t>
            </a:r>
            <a:r>
              <a:rPr kumimoji="0" lang="fr-FR" sz="1200" b="1"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46 % des lits touristiques marchands proposés</a:t>
            </a:r>
            <a:r>
              <a:rPr kumimoji="0" lang="fr-FR" sz="1200" b="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 suivi par les </a:t>
            </a:r>
            <a:r>
              <a:rPr kumimoji="0" lang="fr-FR" sz="1200" b="1"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campings </a:t>
            </a:r>
            <a:r>
              <a:rPr kumimoji="0" lang="fr-FR" sz="1200" b="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(21,1 %), les </a:t>
            </a:r>
            <a:r>
              <a:rPr kumimoji="0" lang="fr-FR" sz="1200" b="1"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hôtels </a:t>
            </a:r>
            <a:r>
              <a:rPr kumimoji="0" lang="fr-FR" sz="1200" b="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(13,3 %), et les </a:t>
            </a:r>
            <a:r>
              <a:rPr kumimoji="0" lang="fr-FR" sz="1200" b="1"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résidences de tourisme</a:t>
            </a:r>
            <a:r>
              <a:rPr kumimoji="0" lang="fr-FR" sz="1200" b="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 (11 %). Cette tendance générale masque des </a:t>
            </a:r>
            <a:r>
              <a:rPr kumimoji="0" lang="fr-FR" sz="1200" b="1"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spécificités propres au contexte et à l’histoire </a:t>
            </a:r>
            <a:r>
              <a:rPr kumimoji="0" lang="fr-FR" sz="1200" b="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de chaque station.</a:t>
            </a:r>
          </a:p>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A cette offre doivent s’ajouter </a:t>
            </a:r>
            <a:r>
              <a:rPr kumimoji="0" lang="fr-FR" sz="1200" b="0" i="0" u="none" strike="noStrike" kern="1200" cap="none" spc="0" normalizeH="0" baseline="0" noProof="0" dirty="0">
                <a:ln>
                  <a:noFill/>
                </a:ln>
                <a:solidFill>
                  <a:prstClr val="black"/>
                </a:solidFill>
                <a:effectLst/>
                <a:uLnTx/>
                <a:uFillTx/>
                <a:latin typeface="Calibri Light" panose="020F0302020204030204"/>
                <a:ea typeface="+mn-ea"/>
                <a:cs typeface="+mn-cs"/>
              </a:rPr>
              <a:t>les </a:t>
            </a:r>
            <a:r>
              <a:rPr kumimoji="0" lang="fr-FR" sz="1200" b="1" i="0" u="none" strike="noStrike" kern="1200" cap="none" spc="0" normalizeH="0" baseline="0" noProof="0" dirty="0">
                <a:ln>
                  <a:noFill/>
                </a:ln>
                <a:solidFill>
                  <a:prstClr val="black"/>
                </a:solidFill>
                <a:effectLst/>
                <a:uLnTx/>
                <a:uFillTx/>
                <a:latin typeface="Calibri Light" panose="020F0302020204030204"/>
                <a:ea typeface="+mn-ea"/>
                <a:cs typeface="+mn-cs"/>
              </a:rPr>
              <a:t>résidences secondaires</a:t>
            </a:r>
            <a:r>
              <a:rPr kumimoji="0" lang="fr-FR" sz="1200" i="0" u="none" strike="noStrike" kern="1200" cap="none" spc="0" normalizeH="0" baseline="0" noProof="0" dirty="0">
                <a:ln>
                  <a:noFill/>
                </a:ln>
                <a:solidFill>
                  <a:prstClr val="black"/>
                </a:solidFill>
                <a:effectLst/>
                <a:uLnTx/>
                <a:uFillTx/>
                <a:latin typeface="Calibri Light" panose="020F0302020204030204"/>
                <a:ea typeface="+mn-ea"/>
                <a:cs typeface="+mn-cs"/>
              </a:rPr>
              <a:t>,</a:t>
            </a:r>
            <a:r>
              <a:rPr kumimoji="0" lang="fr-FR" sz="12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fr-FR" sz="1200" b="0" i="0" u="none" strike="noStrike" kern="1200" cap="none" spc="0" normalizeH="0" baseline="0" noProof="0" dirty="0">
                <a:ln>
                  <a:noFill/>
                </a:ln>
                <a:solidFill>
                  <a:prstClr val="black"/>
                </a:solidFill>
                <a:effectLst/>
                <a:uLnTx/>
                <a:uFillTx/>
                <a:latin typeface="Calibri Light" panose="020F0302020204030204"/>
                <a:ea typeface="+mn-ea"/>
                <a:cs typeface="+mn-cs"/>
              </a:rPr>
              <a:t>dont la part s’élève en moyenne à </a:t>
            </a:r>
            <a:r>
              <a:rPr kumimoji="0" lang="fr-FR" sz="1200" b="1" i="0" u="none" strike="noStrike" kern="1200" cap="none" spc="0" normalizeH="0" baseline="0" noProof="0" dirty="0">
                <a:ln>
                  <a:noFill/>
                </a:ln>
                <a:solidFill>
                  <a:prstClr val="black"/>
                </a:solidFill>
                <a:effectLst/>
                <a:uLnTx/>
                <a:uFillTx/>
                <a:latin typeface="Calibri Light" panose="020F0302020204030204"/>
                <a:ea typeface="+mn-ea"/>
                <a:cs typeface="+mn-cs"/>
              </a:rPr>
              <a:t>plus de la moitié du parc d’hébergement </a:t>
            </a:r>
            <a:r>
              <a:rPr lang="fr-FR" sz="1200" b="1" dirty="0">
                <a:solidFill>
                  <a:prstClr val="black"/>
                </a:solidFill>
                <a:latin typeface="Calibri Light" panose="020F0302020204030204"/>
              </a:rPr>
              <a:t>(56,6 % du parc</a:t>
            </a:r>
            <a:r>
              <a:rPr kumimoji="0" lang="fr-FR" sz="1200" b="1" i="0" u="none" strike="noStrike" kern="1200" cap="none" spc="0" normalizeH="0" baseline="0" noProof="0" dirty="0">
                <a:ln>
                  <a:noFill/>
                </a:ln>
                <a:solidFill>
                  <a:prstClr val="black"/>
                </a:solidFill>
                <a:effectLst/>
                <a:uLnTx/>
                <a:uFillTx/>
                <a:latin typeface="Calibri Light" panose="020F0302020204030204"/>
                <a:ea typeface="+mn-ea"/>
                <a:cs typeface="+mn-cs"/>
              </a:rPr>
              <a:t>)</a:t>
            </a:r>
            <a:r>
              <a:rPr kumimoji="0" lang="fr-FR" sz="1200" i="0" u="none" strike="noStrike" kern="1200" cap="none" spc="0" normalizeH="0" baseline="0" noProof="0" dirty="0">
                <a:ln>
                  <a:noFill/>
                </a:ln>
                <a:solidFill>
                  <a:prstClr val="black"/>
                </a:solidFill>
                <a:effectLst/>
                <a:uLnTx/>
                <a:uFillTx/>
                <a:latin typeface="Calibri Light" panose="020F0302020204030204"/>
                <a:ea typeface="+mn-ea"/>
                <a:cs typeface="+mn-cs"/>
              </a:rPr>
              <a:t>,</a:t>
            </a:r>
            <a:r>
              <a:rPr kumimoji="0" lang="fr-FR" sz="12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fr-FR" sz="1200" b="0" i="0" u="none" strike="noStrike" kern="1200" cap="none" spc="0" normalizeH="0" baseline="0" noProof="0" dirty="0">
                <a:ln>
                  <a:noFill/>
                </a:ln>
                <a:solidFill>
                  <a:prstClr val="black"/>
                </a:solidFill>
                <a:effectLst/>
                <a:uLnTx/>
                <a:uFillTx/>
                <a:latin typeface="Calibri Light" panose="020F0302020204030204"/>
                <a:ea typeface="+mn-ea"/>
                <a:cs typeface="+mn-cs"/>
              </a:rPr>
              <a:t>avec des variations significatives pour certaines stations, allant de </a:t>
            </a:r>
            <a:r>
              <a:rPr lang="fr-FR" sz="1200" dirty="0">
                <a:solidFill>
                  <a:prstClr val="black"/>
                </a:solidFill>
                <a:latin typeface="Calibri Light" panose="020F0302020204030204"/>
              </a:rPr>
              <a:t>24,5 </a:t>
            </a:r>
            <a:r>
              <a:rPr kumimoji="0" lang="fr-FR" sz="1200" b="0" i="0" u="none" strike="noStrike" kern="1200" cap="none" spc="0" normalizeH="0" baseline="0" noProof="0" dirty="0">
                <a:ln>
                  <a:noFill/>
                </a:ln>
                <a:solidFill>
                  <a:prstClr val="black"/>
                </a:solidFill>
                <a:effectLst/>
                <a:uLnTx/>
                <a:uFillTx/>
                <a:latin typeface="Calibri Light" panose="020F0302020204030204"/>
                <a:ea typeface="+mn-ea"/>
                <a:cs typeface="+mn-cs"/>
              </a:rPr>
              <a:t>% à 80,9 % du parc.</a:t>
            </a:r>
            <a:endParaRPr lang="fr-FR" sz="1200" b="0" i="0" u="none" strike="noStrike" kern="1200" cap="none" spc="0" normalizeH="0" baseline="0" noProof="0" dirty="0">
              <a:ln>
                <a:noFill/>
              </a:ln>
              <a:effectLst/>
              <a:uLnTx/>
              <a:uFillTx/>
              <a:latin typeface="Calibri Light" panose="020F0302020204030204"/>
              <a:ea typeface="Gadugi"/>
              <a:cs typeface="Calibri Light"/>
            </a:endParaRPr>
          </a:p>
          <a:p>
            <a:r>
              <a:rPr lang="fr-FR" dirty="0">
                <a:cs typeface="Calibri" panose="020F0502020204030204"/>
              </a:rPr>
              <a:t>Stations répondantes : toutes (54), sauf pour la donnée sur les résidences secondaires (un NC, donc 53 stations prises en compte dans la mesure).</a:t>
            </a:r>
          </a:p>
          <a:p>
            <a:endParaRPr lang="fr-FR" dirty="0">
              <a:cs typeface="Calibri" panose="020F0502020204030204"/>
            </a:endParaRPr>
          </a:p>
          <a:p>
            <a:r>
              <a:rPr lang="fr-FR" dirty="0">
                <a:cs typeface="Calibri" panose="020F0502020204030204"/>
              </a:rPr>
              <a:t>Part résidences secondaires : Saint Gervais les Bains est à 80,9 %, Contréxeville à 24,5 %</a:t>
            </a:r>
          </a:p>
          <a:p>
            <a:endParaRPr lang="fr-FR" dirty="0">
              <a:cs typeface="Calibri" panose="020F0502020204030204"/>
            </a:endParaRPr>
          </a:p>
          <a:p>
            <a:r>
              <a:rPr lang="fr-FR" dirty="0">
                <a:cs typeface="Calibri" panose="020F0502020204030204"/>
              </a:rPr>
              <a:t>Part de répondants enquête terrain : 12% </a:t>
            </a:r>
          </a:p>
          <a:p>
            <a:pPr algn="l">
              <a:buFont typeface="Arial" panose="020B0604020202020204" pitchFamily="34" charset="0"/>
              <a:buChar char="•"/>
            </a:pPr>
            <a:r>
              <a:rPr lang="fr-FR" b="0" i="0" dirty="0">
                <a:solidFill>
                  <a:srgbClr val="242424"/>
                </a:solidFill>
                <a:effectLst/>
                <a:latin typeface="Segoe UI" panose="020B0502040204020203" pitchFamily="34" charset="0"/>
              </a:rPr>
              <a:t>6 % résidence principale</a:t>
            </a:r>
          </a:p>
          <a:p>
            <a:pPr algn="l">
              <a:buFont typeface="Arial" panose="020B0604020202020204" pitchFamily="34" charset="0"/>
              <a:buChar char="•"/>
            </a:pPr>
            <a:r>
              <a:rPr lang="fr-FR" b="0" i="0" dirty="0">
                <a:solidFill>
                  <a:srgbClr val="242424"/>
                </a:solidFill>
                <a:effectLst/>
                <a:latin typeface="Segoe UI" panose="020B0502040204020203" pitchFamily="34" charset="0"/>
              </a:rPr>
              <a:t>3 % résidence secondaire</a:t>
            </a:r>
          </a:p>
          <a:p>
            <a:pPr algn="l">
              <a:buFont typeface="Arial" panose="020B0604020202020204" pitchFamily="34" charset="0"/>
              <a:buChar char="•"/>
            </a:pPr>
            <a:r>
              <a:rPr lang="fr-FR" b="0" i="0" dirty="0">
                <a:solidFill>
                  <a:srgbClr val="242424"/>
                </a:solidFill>
                <a:effectLst/>
                <a:latin typeface="Segoe UI" panose="020B0502040204020203" pitchFamily="34" charset="0"/>
              </a:rPr>
              <a:t>3 % chez amis ou famille</a:t>
            </a:r>
          </a:p>
          <a:p>
            <a:endParaRPr lang="fr-FR" dirty="0">
              <a:cs typeface="Calibri" panose="020F0502020204030204"/>
            </a:endParaRPr>
          </a:p>
          <a:p>
            <a:endParaRPr lang="fr-FR" dirty="0"/>
          </a:p>
        </p:txBody>
      </p:sp>
      <p:sp>
        <p:nvSpPr>
          <p:cNvPr id="4" name="Espace réservé du numéro de diapositive 3"/>
          <p:cNvSpPr>
            <a:spLocks noGrp="1"/>
          </p:cNvSpPr>
          <p:nvPr>
            <p:ph type="sldNum" sz="quarter" idx="5"/>
          </p:nvPr>
        </p:nvSpPr>
        <p:spPr/>
        <p:txBody>
          <a:bodyPr/>
          <a:lstStyle/>
          <a:p>
            <a:fld id="{FDDEE2A7-E370-4D0E-9977-144E195C6FAD}" type="slidenum">
              <a:rPr lang="fr-FR" smtClean="0"/>
              <a:t>27</a:t>
            </a:fld>
            <a:endParaRPr lang="fr-FR" dirty="0"/>
          </a:p>
        </p:txBody>
      </p:sp>
    </p:spTree>
    <p:extLst>
      <p:ext uri="{BB962C8B-B14F-4D97-AF65-F5344CB8AC3E}">
        <p14:creationId xmlns:p14="http://schemas.microsoft.com/office/powerpoint/2010/main" val="118404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Bef>
                <a:spcPts val="300"/>
              </a:spcBef>
              <a:spcAft>
                <a:spcPts val="300"/>
              </a:spcAft>
              <a:defRPr/>
            </a:pPr>
            <a:r>
              <a:rPr kumimoji="0" lang="fr-FR" sz="1200" b="1" i="0" u="none" strike="noStrike" kern="1200" cap="none" spc="0" normalizeH="0" baseline="0" noProof="0" dirty="0">
                <a:ln>
                  <a:noFill/>
                </a:ln>
                <a:effectLst/>
                <a:uLnTx/>
                <a:uFillTx/>
                <a:latin typeface="Calibri Light" panose="020F0302020204030204"/>
                <a:ea typeface="Gadugi" panose="020B0502040204020203" pitchFamily="34" charset="0"/>
                <a:cs typeface="+mn-cs"/>
              </a:rPr>
              <a:t>L</a:t>
            </a:r>
            <a:r>
              <a:rPr lang="fr-FR" sz="1200" b="1" dirty="0">
                <a:latin typeface="Calibri Light" panose="020F0302020204030204"/>
                <a:ea typeface="Gadugi" panose="020B0502040204020203" pitchFamily="34" charset="0"/>
              </a:rPr>
              <a:t>a fréquentation touristique marchande suit, en moyenne, la période d’ouverture des thermes sur la station </a:t>
            </a:r>
            <a:r>
              <a:rPr lang="fr-FR" sz="1200" dirty="0">
                <a:latin typeface="Calibri Light" panose="020F0302020204030204"/>
                <a:ea typeface="Gadugi" panose="020B0502040204020203" pitchFamily="34" charset="0"/>
              </a:rPr>
              <a:t>: elle apparait ainsi </a:t>
            </a:r>
            <a:r>
              <a:rPr kumimoji="0" lang="fr-FR" sz="120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plus étendue et lissée sur l’année que d’autres communes </a:t>
            </a:r>
            <a:r>
              <a:rPr kumimoji="0" lang="fr-FR" sz="1200" i="0" u="none" strike="noStrike" kern="1200" cap="none" spc="0" normalizeH="0" baseline="0" noProof="0" dirty="0">
                <a:ln>
                  <a:noFill/>
                </a:ln>
                <a:effectLst/>
                <a:uLnTx/>
                <a:uFillTx/>
                <a:latin typeface="Calibri Light" panose="020F0302020204030204"/>
                <a:ea typeface="Gadugi" panose="020B0502040204020203" pitchFamily="34" charset="0"/>
                <a:cs typeface="+mn-cs"/>
              </a:rPr>
              <a:t>touristiques françaises.</a:t>
            </a:r>
          </a:p>
          <a:p>
            <a:pPr algn="just">
              <a:lnSpc>
                <a:spcPct val="107000"/>
              </a:lnSpc>
              <a:spcBef>
                <a:spcPts val="300"/>
              </a:spcBef>
              <a:spcAft>
                <a:spcPts val="300"/>
              </a:spcAft>
              <a:defRPr/>
            </a:pPr>
            <a:r>
              <a:rPr lang="fr-FR" sz="1200" dirty="0">
                <a:latin typeface="Calibri Light" panose="020F0302020204030204"/>
                <a:ea typeface="Gadugi" panose="020B0502040204020203" pitchFamily="34" charset="0"/>
              </a:rPr>
              <a:t>L</a:t>
            </a:r>
            <a:r>
              <a:rPr kumimoji="0" lang="fr-FR" sz="1200" b="0" i="0" u="none" strike="noStrike" kern="1200" cap="none" spc="0" normalizeH="0" baseline="0" noProof="0" dirty="0">
                <a:ln>
                  <a:noFill/>
                </a:ln>
                <a:effectLst/>
                <a:uLnTx/>
                <a:uFillTx/>
                <a:latin typeface="Calibri Light" panose="020F0302020204030204"/>
                <a:ea typeface="+mn-ea"/>
                <a:cs typeface="+mn-cs"/>
              </a:rPr>
              <a:t>es </a:t>
            </a:r>
            <a:r>
              <a:rPr kumimoji="0" lang="fr-FR" sz="1200" b="1" i="0" u="none" strike="noStrike" kern="1200" cap="none" spc="0" normalizeH="0" baseline="0" noProof="0" dirty="0">
                <a:ln>
                  <a:noFill/>
                </a:ln>
                <a:effectLst/>
                <a:uLnTx/>
                <a:uFillTx/>
                <a:latin typeface="Calibri Light" panose="020F0302020204030204"/>
                <a:ea typeface="+mn-ea"/>
                <a:cs typeface="+mn-cs"/>
              </a:rPr>
              <a:t>stations de sports d’hiver </a:t>
            </a:r>
            <a:r>
              <a:rPr kumimoji="0" lang="fr-FR" sz="1200" b="0" i="0" u="none" strike="noStrike" kern="1200" cap="none" spc="0" normalizeH="0" baseline="0" noProof="0" dirty="0">
                <a:ln>
                  <a:noFill/>
                </a:ln>
                <a:effectLst/>
                <a:uLnTx/>
                <a:uFillTx/>
                <a:latin typeface="Calibri Light" panose="020F0302020204030204"/>
                <a:ea typeface="+mn-ea"/>
                <a:cs typeface="+mn-cs"/>
              </a:rPr>
              <a:t>et autres </a:t>
            </a:r>
            <a:r>
              <a:rPr kumimoji="0" lang="fr-FR" sz="1200" b="1" i="0" u="none" strike="noStrike" kern="1200" cap="none" spc="0" normalizeH="0" baseline="0" noProof="0" dirty="0">
                <a:ln>
                  <a:noFill/>
                </a:ln>
                <a:effectLst/>
                <a:uLnTx/>
                <a:uFillTx/>
                <a:latin typeface="Calibri Light" panose="020F0302020204030204"/>
                <a:ea typeface="+mn-ea"/>
                <a:cs typeface="+mn-cs"/>
              </a:rPr>
              <a:t>stations de montagne</a:t>
            </a:r>
            <a:r>
              <a:rPr kumimoji="0" lang="fr-FR" sz="1200" b="0" i="0" u="none" strike="noStrike" kern="1200" cap="none" spc="0" normalizeH="0" baseline="0" noProof="0" dirty="0">
                <a:ln>
                  <a:noFill/>
                </a:ln>
                <a:effectLst/>
                <a:uLnTx/>
                <a:uFillTx/>
                <a:latin typeface="Calibri Light" panose="020F0302020204030204"/>
                <a:ea typeface="+mn-ea"/>
                <a:cs typeface="+mn-cs"/>
              </a:rPr>
              <a:t> connaissent </a:t>
            </a:r>
            <a:r>
              <a:rPr lang="fr-FR" sz="1200" dirty="0">
                <a:latin typeface="Calibri Light" panose="020F0302020204030204"/>
                <a:ea typeface="Gadugi" panose="020B0502040204020203" pitchFamily="34" charset="0"/>
              </a:rPr>
              <a:t>cependant </a:t>
            </a:r>
            <a:r>
              <a:rPr kumimoji="0" lang="fr-FR" sz="1200" b="0" i="0" u="none" strike="noStrike" kern="1200" cap="none" spc="0" normalizeH="0" baseline="0" noProof="0" dirty="0">
                <a:ln>
                  <a:noFill/>
                </a:ln>
                <a:effectLst/>
                <a:uLnTx/>
                <a:uFillTx/>
                <a:latin typeface="Calibri Light" panose="020F0302020204030204"/>
                <a:ea typeface="+mn-ea"/>
                <a:cs typeface="+mn-cs"/>
              </a:rPr>
              <a:t>une saisonnalité plus marquée, avec des pics de fréquentation significatifs en été, et en hiver pour les stations de ski.</a:t>
            </a:r>
            <a:endParaRPr kumimoji="0" lang="fr-FR" sz="1200" b="1"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endParaRPr>
          </a:p>
          <a:p>
            <a:endParaRPr lang="fr-FR" b="1" dirty="0"/>
          </a:p>
          <a:p>
            <a:r>
              <a:rPr lang="fr-FR" b="1" dirty="0"/>
              <a:t>DONNEES ANNUELLES</a:t>
            </a:r>
          </a:p>
          <a:p>
            <a:r>
              <a:rPr lang="fr-FR" dirty="0"/>
              <a:t>Stations inclues = 41, 78 % des curistes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Stations exclues : </a:t>
            </a:r>
            <a:r>
              <a:rPr lang="fr-FR" sz="1200" b="0" i="0" u="none" strike="noStrike" dirty="0">
                <a:solidFill>
                  <a:srgbClr val="000000"/>
                </a:solidFill>
                <a:effectLst/>
                <a:latin typeface="Calibri" panose="020F0502020204030204" pitchFamily="34" charset="0"/>
              </a:rPr>
              <a:t>Amélie-les-Bains-Palalda Bagnols-les-Bains Balaruc-les-Bains</a:t>
            </a:r>
            <a:r>
              <a:rPr lang="fr-FR" sz="1800" dirty="0"/>
              <a:t> </a:t>
            </a:r>
            <a:r>
              <a:rPr lang="fr-FR" sz="1200" b="0" i="0" u="none" strike="noStrike" dirty="0">
                <a:solidFill>
                  <a:srgbClr val="000000"/>
                </a:solidFill>
                <a:effectLst/>
                <a:latin typeface="Calibri" panose="020F0502020204030204" pitchFamily="34" charset="0"/>
              </a:rPr>
              <a:t>Casteljaloux</a:t>
            </a:r>
            <a:r>
              <a:rPr lang="fr-FR" sz="1800" dirty="0"/>
              <a:t> </a:t>
            </a:r>
            <a:r>
              <a:rPr lang="fr-FR" sz="1200" b="0" i="0" u="none" strike="noStrike" dirty="0">
                <a:solidFill>
                  <a:srgbClr val="000000"/>
                </a:solidFill>
                <a:effectLst/>
                <a:latin typeface="Calibri" panose="020F0502020204030204" pitchFamily="34" charset="0"/>
              </a:rPr>
              <a:t>Contrexéville</a:t>
            </a:r>
            <a:r>
              <a:rPr lang="fr-FR" sz="1800" dirty="0"/>
              <a:t> </a:t>
            </a:r>
            <a:r>
              <a:rPr lang="fr-FR" sz="1200" b="0" i="0" u="none" strike="noStrike" dirty="0">
                <a:solidFill>
                  <a:srgbClr val="000000"/>
                </a:solidFill>
                <a:effectLst/>
                <a:latin typeface="Calibri" panose="020F0502020204030204" pitchFamily="34" charset="0"/>
              </a:rPr>
              <a:t>La Bourboule</a:t>
            </a:r>
            <a:r>
              <a:rPr lang="fr-FR" sz="1800" dirty="0"/>
              <a:t> </a:t>
            </a:r>
            <a:r>
              <a:rPr lang="fr-FR" sz="1200" b="0" i="0" u="none" strike="noStrike" dirty="0">
                <a:solidFill>
                  <a:srgbClr val="000000"/>
                </a:solidFill>
                <a:effectLst/>
                <a:latin typeface="Calibri" panose="020F0502020204030204" pitchFamily="34" charset="0"/>
              </a:rPr>
              <a:t>LE BOULOU</a:t>
            </a:r>
            <a:r>
              <a:rPr lang="fr-FR" sz="1800" dirty="0"/>
              <a:t> </a:t>
            </a:r>
            <a:r>
              <a:rPr lang="fr-FR" sz="1200" b="0" i="0" u="none" strike="noStrike" dirty="0">
                <a:solidFill>
                  <a:srgbClr val="000000"/>
                </a:solidFill>
                <a:effectLst/>
                <a:latin typeface="Calibri" panose="020F0502020204030204" pitchFamily="34" charset="0"/>
              </a:rPr>
              <a:t>Luxeuil-les-Bains</a:t>
            </a:r>
            <a:r>
              <a:rPr lang="fr-FR" sz="1800" dirty="0"/>
              <a:t> </a:t>
            </a:r>
            <a:r>
              <a:rPr lang="fr-FR" sz="1200" b="0" i="0" u="none" strike="noStrike" dirty="0">
                <a:solidFill>
                  <a:srgbClr val="000000"/>
                </a:solidFill>
                <a:effectLst/>
                <a:latin typeface="Calibri" panose="020F0502020204030204" pitchFamily="34" charset="0"/>
              </a:rPr>
              <a:t>Mont-Dore</a:t>
            </a:r>
            <a:r>
              <a:rPr lang="fr-FR" sz="1800" dirty="0"/>
              <a:t> </a:t>
            </a:r>
            <a:r>
              <a:rPr lang="fr-FR" sz="1200" b="0" i="0" u="none" strike="noStrike" dirty="0">
                <a:solidFill>
                  <a:srgbClr val="000000"/>
                </a:solidFill>
                <a:effectLst/>
                <a:latin typeface="Calibri" panose="020F0502020204030204" pitchFamily="34" charset="0"/>
              </a:rPr>
              <a:t>Néris-les-Bains</a:t>
            </a:r>
            <a:r>
              <a:rPr lang="fr-FR" sz="1800" dirty="0"/>
              <a:t> </a:t>
            </a:r>
            <a:r>
              <a:rPr lang="fr-FR" sz="1200" b="0" i="0" u="none" strike="noStrike" dirty="0">
                <a:solidFill>
                  <a:srgbClr val="000000"/>
                </a:solidFill>
                <a:effectLst/>
                <a:latin typeface="Calibri" panose="020F0502020204030204" pitchFamily="34" charset="0"/>
              </a:rPr>
              <a:t>Saint-Amand-les-Eaux</a:t>
            </a:r>
            <a:r>
              <a:rPr lang="fr-FR" sz="1800" dirty="0"/>
              <a:t> </a:t>
            </a:r>
            <a:r>
              <a:rPr lang="fr-FR" sz="1200" b="0" i="0" u="none" strike="noStrike" dirty="0">
                <a:solidFill>
                  <a:srgbClr val="000000"/>
                </a:solidFill>
                <a:effectLst/>
                <a:latin typeface="Calibri" panose="020F0502020204030204" pitchFamily="34" charset="0"/>
              </a:rPr>
              <a:t>Saint-Gervais-les-Bains Vittel</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200" b="1" i="0" u="none" strike="noStrike" dirty="0">
                <a:solidFill>
                  <a:srgbClr val="000000"/>
                </a:solidFill>
                <a:effectLst/>
                <a:latin typeface="Calibri" panose="020F0502020204030204" pitchFamily="34" charset="0"/>
                <a:sym typeface="Wingdings" panose="05000000000000000000" pitchFamily="2" charset="2"/>
              </a:rPr>
              <a:t>ATTENTION : Il y a parmi ces stations 2 stations de classe A : Amélie les Bains, Balaruc les Bains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fr-FR" sz="1200" b="1" i="0" u="none" strike="noStrike" dirty="0">
              <a:solidFill>
                <a:srgbClr val="000000"/>
              </a:solidFill>
              <a:effectLst/>
              <a:latin typeface="Calibri" panose="020F0502020204030204" pitchFamily="34" charset="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b="0" i="0" dirty="0">
                <a:solidFill>
                  <a:srgbClr val="242424"/>
                </a:solidFill>
                <a:effectLst/>
                <a:latin typeface="Segoe UI" panose="020B0502040204020203" pitchFamily="34" charset="0"/>
              </a:rPr>
              <a:t>Nb moyen nuitées payantes / habitants </a:t>
            </a:r>
            <a:r>
              <a:rPr lang="fr-FR" b="1" i="0" dirty="0">
                <a:solidFill>
                  <a:srgbClr val="242424"/>
                </a:solidFill>
                <a:effectLst/>
                <a:latin typeface="Segoe UI" panose="020B0502040204020203" pitchFamily="34" charset="0"/>
              </a:rPr>
              <a:t>57,6 </a:t>
            </a:r>
            <a:r>
              <a:rPr lang="fr-FR" b="0" i="0" dirty="0">
                <a:solidFill>
                  <a:srgbClr val="242424"/>
                </a:solidFill>
                <a:effectLst/>
                <a:latin typeface="Segoe UI" panose="020B0502040204020203" pitchFamily="34" charset="0"/>
              </a:rPr>
              <a:t>sur les stations de ski, </a:t>
            </a:r>
            <a:r>
              <a:rPr lang="fr-FR" b="1" i="0" dirty="0">
                <a:solidFill>
                  <a:srgbClr val="242424"/>
                </a:solidFill>
                <a:effectLst/>
                <a:latin typeface="Segoe UI" panose="020B0502040204020203" pitchFamily="34" charset="0"/>
              </a:rPr>
              <a:t>14,6</a:t>
            </a:r>
            <a:r>
              <a:rPr lang="fr-FR" b="0" i="0" dirty="0">
                <a:solidFill>
                  <a:srgbClr val="242424"/>
                </a:solidFill>
                <a:effectLst/>
                <a:latin typeface="Segoe UI" panose="020B0502040204020203" pitchFamily="34" charset="0"/>
              </a:rPr>
              <a:t> sur les autres stations de montagne, et </a:t>
            </a:r>
            <a:r>
              <a:rPr lang="fr-FR" b="1" i="0" dirty="0">
                <a:solidFill>
                  <a:srgbClr val="242424"/>
                </a:solidFill>
                <a:effectLst/>
                <a:latin typeface="Segoe UI" panose="020B0502040204020203" pitchFamily="34" charset="0"/>
              </a:rPr>
              <a:t>32,5</a:t>
            </a:r>
            <a:r>
              <a:rPr lang="fr-FR" b="0" i="0" dirty="0">
                <a:solidFill>
                  <a:srgbClr val="242424"/>
                </a:solidFill>
                <a:effectLst/>
                <a:latin typeface="Segoe UI" panose="020B0502040204020203" pitchFamily="34" charset="0"/>
              </a:rPr>
              <a:t> sur les autres stations...</a:t>
            </a:r>
            <a:endParaRPr lang="fr-FR" dirty="0"/>
          </a:p>
          <a:p>
            <a:endParaRPr lang="fr-FR" dirty="0"/>
          </a:p>
          <a:p>
            <a:r>
              <a:rPr lang="fr-FR" b="1" dirty="0"/>
              <a:t>GRAPHE</a:t>
            </a:r>
          </a:p>
          <a:p>
            <a:pPr algn="l"/>
            <a:r>
              <a:rPr lang="fr-FR" sz="1200" b="0" i="0" dirty="0">
                <a:solidFill>
                  <a:srgbClr val="242424"/>
                </a:solidFill>
                <a:effectLst/>
                <a:latin typeface="calibri" panose="020F0502020204030204" pitchFamily="34" charset="0"/>
              </a:rPr>
              <a:t>Groupes stations de ski : Bagnères de Bigorre, Barèges-Sers-Barzun, Eaux-Bonnes (Aulus-les-Bains mis de côté, voir précision*)</a:t>
            </a:r>
            <a:endParaRPr lang="fr-FR" b="0" i="0" dirty="0">
              <a:solidFill>
                <a:srgbClr val="242424"/>
              </a:solidFill>
              <a:effectLst/>
              <a:latin typeface="Segoe UI" panose="020B0502040204020203" pitchFamily="34" charset="0"/>
            </a:endParaRPr>
          </a:p>
          <a:p>
            <a:pPr algn="l"/>
            <a:r>
              <a:rPr lang="fr-FR" sz="1200" b="0" i="0" dirty="0">
                <a:solidFill>
                  <a:srgbClr val="242424"/>
                </a:solidFill>
                <a:effectLst/>
                <a:latin typeface="calibri" panose="020F0502020204030204" pitchFamily="34" charset="0"/>
              </a:rPr>
              <a:t>Groupes autres station de montagne : Saint-Laurent-les-Bains, Châteauneuf-les-Bains, Vals-les-Bains, Montbrun-les-Bains, Digne-les-Bains, Salins-les-Bains, Aulus-les-Bains (*Précision : année particulière pour cette station de ski concernant la fréquentation touristique hivernale  : peu de neige cette saison), Royat-Chamalières, Cambo les Bains</a:t>
            </a:r>
            <a:endParaRPr lang="fr-FR" b="0" i="0" dirty="0">
              <a:solidFill>
                <a:srgbClr val="242424"/>
              </a:solidFill>
              <a:effectLst/>
              <a:latin typeface="Segoe UI" panose="020B0502040204020203" pitchFamily="34" charset="0"/>
            </a:endParaRPr>
          </a:p>
          <a:p>
            <a:pPr algn="l"/>
            <a:r>
              <a:rPr lang="fr-FR" sz="1200" b="0" i="0" dirty="0">
                <a:solidFill>
                  <a:srgbClr val="242424"/>
                </a:solidFill>
                <a:effectLst/>
                <a:latin typeface="calibri" panose="020F0502020204030204" pitchFamily="34" charset="0"/>
              </a:rPr>
              <a:t>Autres stations : Saint-Honoré-les-Bains, Bourbon-Lancy, Gréoux-les-Bains, Salies-de-Béarn, Bagnoles-de-l’Orne, Rochefort, Plombières-les-Bains, La Roche-Posay, Niederbronn-les-Bains, Vichy, Aix-les-Bains.</a:t>
            </a:r>
          </a:p>
          <a:p>
            <a:pPr algn="l"/>
            <a:endParaRPr lang="fr-FR" b="0" i="0" dirty="0">
              <a:solidFill>
                <a:srgbClr val="242424"/>
              </a:solidFill>
              <a:effectLst/>
              <a:latin typeface="Segoe UI" panose="020B0502040204020203" pitchFamily="34" charset="0"/>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DEE2A7-E370-4D0E-9977-144E195C6FA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487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just">
              <a:defRPr/>
            </a:pPr>
            <a:r>
              <a:rPr lang="fr-FR" sz="1200" b="1" dirty="0">
                <a:latin typeface="Calibri Light" panose="020F0302020204030204"/>
              </a:rPr>
              <a:t>Le niveau d’endettement des stations est généralement proportionnel au nombre d’habitants </a:t>
            </a:r>
            <a:r>
              <a:rPr lang="fr-FR" sz="1200" dirty="0">
                <a:latin typeface="Calibri Light" panose="020F0302020204030204"/>
              </a:rPr>
              <a:t>de la commune.</a:t>
            </a:r>
          </a:p>
          <a:p>
            <a:pPr lvl="0" algn="just">
              <a:defRPr/>
            </a:pPr>
            <a:endParaRPr lang="fr-FR" sz="1200" dirty="0">
              <a:latin typeface="Calibri Light" panose="020F0302020204030204"/>
            </a:endParaRPr>
          </a:p>
          <a:p>
            <a:pPr lvl="0" algn="just">
              <a:defRPr/>
            </a:pPr>
            <a:r>
              <a:rPr lang="fr-FR" sz="1200" dirty="0">
                <a:latin typeface="Calibri Light" panose="020F0302020204030204"/>
              </a:rPr>
              <a:t>Il </a:t>
            </a:r>
            <a:r>
              <a:rPr lang="fr-FR" sz="1200" b="1" dirty="0">
                <a:latin typeface="Calibri Light" panose="020F0302020204030204"/>
              </a:rPr>
              <a:t>est également corrélé aux charges de fonctionnement et au niveau d’investissement de la commune thermale</a:t>
            </a:r>
            <a:endParaRPr lang="fr-FR" sz="1200" dirty="0">
              <a:latin typeface="Calibri Light"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u="sng" dirty="0">
              <a:solidFill>
                <a:schemeClr val="tx2"/>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u="sng" dirty="0">
                <a:solidFill>
                  <a:schemeClr val="tx2"/>
                </a:solidFill>
                <a:cs typeface="Calibri"/>
              </a:rPr>
              <a:t>Liste des répondants pour l’encours total de la dette 2019 : </a:t>
            </a:r>
            <a:r>
              <a:rPr lang="fr-FR" sz="1200" dirty="0">
                <a:solidFill>
                  <a:schemeClr val="tx2"/>
                </a:solidFill>
                <a:cs typeface="Calibri"/>
              </a:rPr>
              <a:t>(31 stations) </a:t>
            </a:r>
            <a:r>
              <a:rPr lang="fr-FR" sz="1800" b="0" i="0" u="none" strike="noStrike" dirty="0">
                <a:solidFill>
                  <a:srgbClr val="000000"/>
                </a:solidFill>
                <a:effectLst/>
                <a:latin typeface="Calibri" panose="020F0502020204030204" pitchFamily="34" charset="0"/>
              </a:rPr>
              <a:t>Aix-les-Bains</a:t>
            </a:r>
            <a:r>
              <a:rPr lang="fr-FR" b="0" dirty="0"/>
              <a:t> </a:t>
            </a:r>
            <a:r>
              <a:rPr lang="fr-FR" sz="1800" b="0" i="0" u="none" strike="noStrike" dirty="0">
                <a:solidFill>
                  <a:srgbClr val="000000"/>
                </a:solidFill>
                <a:effectLst/>
                <a:latin typeface="Calibri" panose="020F0502020204030204" pitchFamily="34" charset="0"/>
              </a:rPr>
              <a:t>Amélie-les-Bains-Palalda</a:t>
            </a:r>
            <a:r>
              <a:rPr lang="fr-FR" b="0" dirty="0"/>
              <a:t> </a:t>
            </a:r>
            <a:r>
              <a:rPr lang="fr-FR" sz="1800" b="0" i="0" u="none" strike="noStrike" dirty="0">
                <a:solidFill>
                  <a:srgbClr val="000000"/>
                </a:solidFill>
                <a:effectLst/>
                <a:latin typeface="Calibri" panose="020F0502020204030204" pitchFamily="34" charset="0"/>
              </a:rPr>
              <a:t>Bagnères-de-Bigorre</a:t>
            </a:r>
            <a:r>
              <a:rPr lang="fr-FR" b="0" dirty="0"/>
              <a:t> </a:t>
            </a:r>
            <a:r>
              <a:rPr lang="fr-FR" sz="1800" b="0" i="0" u="none" strike="noStrike" dirty="0">
                <a:solidFill>
                  <a:srgbClr val="000000"/>
                </a:solidFill>
                <a:effectLst/>
                <a:latin typeface="Calibri" panose="020F0502020204030204" pitchFamily="34" charset="0"/>
              </a:rPr>
              <a:t>Bagnoles de l'Orne</a:t>
            </a:r>
            <a:r>
              <a:rPr lang="fr-FR" b="0" dirty="0"/>
              <a:t> </a:t>
            </a:r>
            <a:r>
              <a:rPr lang="fr-FR" sz="1800" b="0" i="0" u="none" strike="noStrike" dirty="0">
                <a:solidFill>
                  <a:srgbClr val="000000"/>
                </a:solidFill>
                <a:effectLst/>
                <a:latin typeface="Calibri" panose="020F0502020204030204" pitchFamily="34" charset="0"/>
              </a:rPr>
              <a:t>Balaruc-les-Bains</a:t>
            </a:r>
            <a:r>
              <a:rPr lang="fr-FR" b="0" dirty="0"/>
              <a:t> </a:t>
            </a:r>
            <a:r>
              <a:rPr lang="fr-FR" sz="1800" b="0" i="0" u="none" strike="noStrike" dirty="0">
                <a:solidFill>
                  <a:srgbClr val="000000"/>
                </a:solidFill>
                <a:effectLst/>
                <a:latin typeface="Calibri" panose="020F0502020204030204" pitchFamily="34" charset="0"/>
              </a:rPr>
              <a:t>Barèges-Sers-Barzun</a:t>
            </a:r>
            <a:r>
              <a:rPr lang="fr-FR" b="0" dirty="0"/>
              <a:t> </a:t>
            </a:r>
            <a:r>
              <a:rPr lang="fr-FR" sz="1800" b="0" i="0" u="none" strike="noStrike" dirty="0">
                <a:solidFill>
                  <a:srgbClr val="000000"/>
                </a:solidFill>
                <a:effectLst/>
                <a:latin typeface="Calibri" panose="020F0502020204030204" pitchFamily="34" charset="0"/>
              </a:rPr>
              <a:t>Bourbon-Lancy</a:t>
            </a:r>
            <a:r>
              <a:rPr lang="fr-FR" b="0" dirty="0"/>
              <a:t> </a:t>
            </a:r>
            <a:r>
              <a:rPr lang="fr-FR" sz="1800" b="0" i="0" u="none" strike="noStrike" dirty="0">
                <a:solidFill>
                  <a:srgbClr val="000000"/>
                </a:solidFill>
                <a:effectLst/>
                <a:latin typeface="Calibri" panose="020F0502020204030204" pitchFamily="34" charset="0"/>
              </a:rPr>
              <a:t>Castéra-Verduzan</a:t>
            </a:r>
            <a:r>
              <a:rPr lang="fr-FR" b="0" dirty="0"/>
              <a:t> </a:t>
            </a:r>
            <a:r>
              <a:rPr lang="fr-FR" sz="1800" b="0" i="0" u="none" strike="noStrike" dirty="0">
                <a:solidFill>
                  <a:srgbClr val="000000"/>
                </a:solidFill>
                <a:effectLst/>
                <a:latin typeface="Calibri" panose="020F0502020204030204" pitchFamily="34" charset="0"/>
              </a:rPr>
              <a:t>Cauterets</a:t>
            </a:r>
            <a:r>
              <a:rPr lang="fr-FR" b="0" dirty="0"/>
              <a:t> </a:t>
            </a:r>
            <a:r>
              <a:rPr lang="fr-FR" sz="1800" b="0" i="0" u="none" strike="noStrike" dirty="0">
                <a:solidFill>
                  <a:srgbClr val="000000"/>
                </a:solidFill>
                <a:effectLst/>
                <a:latin typeface="Calibri" panose="020F0502020204030204" pitchFamily="34" charset="0"/>
              </a:rPr>
              <a:t>Cransac-les-Thermes</a:t>
            </a:r>
            <a:r>
              <a:rPr lang="fr-FR" b="0" dirty="0"/>
              <a:t> </a:t>
            </a:r>
            <a:r>
              <a:rPr lang="fr-FR" sz="1800" b="0" i="0" u="none" strike="noStrike" dirty="0">
                <a:solidFill>
                  <a:srgbClr val="000000"/>
                </a:solidFill>
                <a:effectLst/>
                <a:latin typeface="Calibri" panose="020F0502020204030204" pitchFamily="34" charset="0"/>
              </a:rPr>
              <a:t>Evian-les-Bains</a:t>
            </a:r>
            <a:r>
              <a:rPr lang="fr-FR" b="0" dirty="0"/>
              <a:t> </a:t>
            </a:r>
            <a:r>
              <a:rPr lang="fr-FR" sz="1800" b="0" i="0" u="none" strike="noStrike" dirty="0">
                <a:solidFill>
                  <a:srgbClr val="000000"/>
                </a:solidFill>
                <a:effectLst/>
                <a:latin typeface="Calibri" panose="020F0502020204030204" pitchFamily="34" charset="0"/>
              </a:rPr>
              <a:t>Fumades (Allègre-les-Fumades)</a:t>
            </a:r>
            <a:r>
              <a:rPr lang="fr-FR" b="0" dirty="0"/>
              <a:t> </a:t>
            </a:r>
            <a:r>
              <a:rPr lang="fr-FR" sz="1800" b="0" i="0" u="none" strike="noStrike" dirty="0">
                <a:solidFill>
                  <a:srgbClr val="000000"/>
                </a:solidFill>
                <a:effectLst/>
                <a:latin typeface="Calibri" panose="020F0502020204030204" pitchFamily="34" charset="0"/>
              </a:rPr>
              <a:t>Gréoux-les-Bains</a:t>
            </a:r>
            <a:r>
              <a:rPr lang="fr-FR" b="0" dirty="0"/>
              <a:t> </a:t>
            </a:r>
            <a:r>
              <a:rPr lang="fr-FR" sz="1800" b="0" i="0" u="none" strike="noStrike" dirty="0">
                <a:solidFill>
                  <a:srgbClr val="000000"/>
                </a:solidFill>
                <a:effectLst/>
                <a:latin typeface="Calibri" panose="020F0502020204030204" pitchFamily="34" charset="0"/>
              </a:rPr>
              <a:t>La Bourboule</a:t>
            </a:r>
            <a:r>
              <a:rPr lang="fr-FR" b="0" dirty="0"/>
              <a:t> </a:t>
            </a:r>
            <a:r>
              <a:rPr lang="fr-FR" sz="1800" b="0" i="0" u="none" strike="noStrike" dirty="0">
                <a:solidFill>
                  <a:srgbClr val="000000"/>
                </a:solidFill>
                <a:effectLst/>
                <a:latin typeface="Calibri" panose="020F0502020204030204" pitchFamily="34" charset="0"/>
              </a:rPr>
              <a:t>La Roche-Posay</a:t>
            </a:r>
            <a:r>
              <a:rPr lang="fr-FR" b="0" dirty="0"/>
              <a:t> </a:t>
            </a:r>
            <a:r>
              <a:rPr lang="fr-FR" sz="1800" b="0" i="0" u="none" strike="noStrike" dirty="0">
                <a:solidFill>
                  <a:srgbClr val="000000"/>
                </a:solidFill>
                <a:effectLst/>
                <a:latin typeface="Calibri" panose="020F0502020204030204" pitchFamily="34" charset="0"/>
              </a:rPr>
              <a:t>Lamalou-Les-Bains</a:t>
            </a:r>
            <a:r>
              <a:rPr lang="fr-FR" b="0" dirty="0"/>
              <a:t> </a:t>
            </a:r>
            <a:r>
              <a:rPr lang="fr-FR" sz="1800" b="0" i="0" u="none" strike="noStrike" dirty="0">
                <a:solidFill>
                  <a:srgbClr val="000000"/>
                </a:solidFill>
                <a:effectLst/>
                <a:latin typeface="Calibri" panose="020F0502020204030204" pitchFamily="34" charset="0"/>
              </a:rPr>
              <a:t>Le Boulou</a:t>
            </a:r>
            <a:r>
              <a:rPr lang="fr-FR" b="0" dirty="0"/>
              <a:t> </a:t>
            </a:r>
            <a:r>
              <a:rPr lang="fr-FR" sz="1800" b="0" i="0" u="none" strike="noStrike" dirty="0">
                <a:solidFill>
                  <a:srgbClr val="000000"/>
                </a:solidFill>
                <a:effectLst/>
                <a:latin typeface="Calibri" panose="020F0502020204030204" pitchFamily="34" charset="0"/>
              </a:rPr>
              <a:t>Molitg-les-Bains</a:t>
            </a:r>
            <a:r>
              <a:rPr lang="fr-FR" b="0" dirty="0"/>
              <a:t> </a:t>
            </a:r>
            <a:r>
              <a:rPr lang="fr-FR" sz="1800" b="0" i="0" u="none" strike="noStrike" dirty="0">
                <a:solidFill>
                  <a:srgbClr val="000000"/>
                </a:solidFill>
                <a:effectLst/>
                <a:latin typeface="Calibri" panose="020F0502020204030204" pitchFamily="34" charset="0"/>
              </a:rPr>
              <a:t>Montbrun-les-Bains</a:t>
            </a:r>
            <a:r>
              <a:rPr lang="fr-FR" b="0" dirty="0"/>
              <a:t> </a:t>
            </a:r>
            <a:r>
              <a:rPr lang="fr-FR" sz="1800" b="0" i="0" u="none" strike="noStrike" dirty="0">
                <a:solidFill>
                  <a:srgbClr val="000000"/>
                </a:solidFill>
                <a:effectLst/>
                <a:latin typeface="Calibri" panose="020F0502020204030204" pitchFamily="34" charset="0"/>
              </a:rPr>
              <a:t>Montrond-les-Bains</a:t>
            </a:r>
            <a:r>
              <a:rPr lang="fr-FR" b="0" dirty="0"/>
              <a:t> </a:t>
            </a:r>
            <a:r>
              <a:rPr lang="fr-FR" sz="1800" b="0" i="0" u="none" strike="noStrike" dirty="0">
                <a:solidFill>
                  <a:srgbClr val="000000"/>
                </a:solidFill>
                <a:effectLst/>
                <a:latin typeface="Calibri" panose="020F0502020204030204" pitchFamily="34" charset="0"/>
              </a:rPr>
              <a:t>Morsbronn-les-Bains</a:t>
            </a:r>
            <a:r>
              <a:rPr lang="fr-FR" b="0" dirty="0"/>
              <a:t> </a:t>
            </a:r>
            <a:r>
              <a:rPr lang="fr-FR" sz="1800" b="0" i="0" u="none" strike="noStrike" dirty="0">
                <a:solidFill>
                  <a:srgbClr val="000000"/>
                </a:solidFill>
                <a:effectLst/>
                <a:latin typeface="Calibri" panose="020F0502020204030204" pitchFamily="34" charset="0"/>
              </a:rPr>
              <a:t>Néris-les-Bains</a:t>
            </a:r>
            <a:r>
              <a:rPr lang="fr-FR" b="0" dirty="0"/>
              <a:t> </a:t>
            </a:r>
            <a:r>
              <a:rPr lang="fr-FR" sz="1800" b="0" i="0" u="none" strike="noStrike" dirty="0">
                <a:solidFill>
                  <a:srgbClr val="000000"/>
                </a:solidFill>
                <a:effectLst/>
                <a:latin typeface="Calibri" panose="020F0502020204030204" pitchFamily="34" charset="0"/>
              </a:rPr>
              <a:t>Plombières-les-Bains</a:t>
            </a:r>
            <a:r>
              <a:rPr lang="fr-FR" b="0" dirty="0"/>
              <a:t> </a:t>
            </a:r>
            <a:r>
              <a:rPr lang="fr-FR" sz="1800" b="0" i="0" u="none" strike="noStrike" dirty="0">
                <a:solidFill>
                  <a:srgbClr val="000000"/>
                </a:solidFill>
                <a:effectLst/>
                <a:latin typeface="Calibri" panose="020F0502020204030204" pitchFamily="34" charset="0"/>
              </a:rPr>
              <a:t>Rochefort</a:t>
            </a:r>
            <a:r>
              <a:rPr lang="fr-FR" b="0" dirty="0"/>
              <a:t> </a:t>
            </a:r>
            <a:r>
              <a:rPr lang="fr-FR" sz="1800" b="0" i="0" u="none" strike="noStrike" dirty="0">
                <a:solidFill>
                  <a:srgbClr val="000000"/>
                </a:solidFill>
                <a:effectLst/>
                <a:latin typeface="Calibri" panose="020F0502020204030204" pitchFamily="34" charset="0"/>
              </a:rPr>
              <a:t>Saint-Gervais-les-Bains</a:t>
            </a:r>
            <a:r>
              <a:rPr lang="fr-FR" b="0" dirty="0"/>
              <a:t> </a:t>
            </a:r>
            <a:r>
              <a:rPr lang="fr-FR" sz="1800" b="0" i="0" u="none" strike="noStrike" dirty="0">
                <a:solidFill>
                  <a:srgbClr val="000000"/>
                </a:solidFill>
                <a:effectLst/>
                <a:latin typeface="Calibri" panose="020F0502020204030204" pitchFamily="34" charset="0"/>
              </a:rPr>
              <a:t>Saint-Honoré-les-Bains</a:t>
            </a:r>
            <a:r>
              <a:rPr lang="fr-FR" b="0" dirty="0"/>
              <a:t> </a:t>
            </a:r>
            <a:r>
              <a:rPr lang="fr-FR" sz="1800" b="0" i="0" u="none" strike="noStrike" dirty="0">
                <a:solidFill>
                  <a:srgbClr val="000000"/>
                </a:solidFill>
                <a:effectLst/>
                <a:latin typeface="Calibri" panose="020F0502020204030204" pitchFamily="34" charset="0"/>
              </a:rPr>
              <a:t>Salies-de-Béarn</a:t>
            </a:r>
            <a:r>
              <a:rPr lang="fr-FR" b="0" dirty="0"/>
              <a:t> </a:t>
            </a:r>
            <a:r>
              <a:rPr lang="fr-FR" sz="1800" b="0" i="0" u="none" strike="noStrike" dirty="0">
                <a:solidFill>
                  <a:srgbClr val="000000"/>
                </a:solidFill>
                <a:effectLst/>
                <a:latin typeface="Calibri" panose="020F0502020204030204" pitchFamily="34" charset="0"/>
              </a:rPr>
              <a:t>Salins-les-Bains</a:t>
            </a:r>
            <a:r>
              <a:rPr lang="fr-FR" b="0" dirty="0"/>
              <a:t> </a:t>
            </a:r>
            <a:r>
              <a:rPr lang="fr-FR" sz="1800" b="0" i="0" u="none" strike="noStrike" dirty="0">
                <a:solidFill>
                  <a:srgbClr val="000000"/>
                </a:solidFill>
                <a:effectLst/>
                <a:latin typeface="Calibri" panose="020F0502020204030204" pitchFamily="34" charset="0"/>
              </a:rPr>
              <a:t>Santenay</a:t>
            </a:r>
            <a:r>
              <a:rPr lang="fr-FR" b="0" dirty="0"/>
              <a:t> </a:t>
            </a:r>
            <a:r>
              <a:rPr lang="fr-FR" sz="1800" b="0" i="0" u="none" strike="noStrike" dirty="0">
                <a:solidFill>
                  <a:srgbClr val="000000"/>
                </a:solidFill>
                <a:effectLst/>
                <a:latin typeface="Calibri" panose="020F0502020204030204" pitchFamily="34" charset="0"/>
              </a:rPr>
              <a:t>Vals-les-Bains</a:t>
            </a:r>
            <a:r>
              <a:rPr lang="fr-FR" b="0" dirty="0"/>
              <a:t> </a:t>
            </a:r>
            <a:r>
              <a:rPr lang="fr-FR" sz="1800" b="0" i="0" u="none" strike="noStrike" dirty="0">
                <a:solidFill>
                  <a:srgbClr val="000000"/>
                </a:solidFill>
                <a:effectLst/>
                <a:latin typeface="Calibri" panose="020F0502020204030204" pitchFamily="34" charset="0"/>
              </a:rPr>
              <a:t>Vichy</a:t>
            </a:r>
            <a:r>
              <a:rPr lang="fr-FR"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u="sng" dirty="0">
                <a:highlight>
                  <a:srgbClr val="FFFF00"/>
                </a:highlight>
              </a:rPr>
              <a:t>Stations de la classe A manquantes :</a:t>
            </a:r>
            <a:r>
              <a:rPr lang="fr-FR" b="0" u="none" dirty="0">
                <a:highlight>
                  <a:srgbClr val="FFFF00"/>
                </a:highlight>
              </a:rPr>
              <a:t> Dax</a:t>
            </a:r>
          </a:p>
          <a:p>
            <a:endParaRPr lang="fr-FR" sz="1200" dirty="0">
              <a:solidFill>
                <a:schemeClr val="tx2"/>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Light" panose="020F0302020204030204"/>
              </a:rPr>
              <a:t>En 2020, dans le contexte de crise sanitaire, en moyenne, l’</a:t>
            </a:r>
            <a:r>
              <a:rPr lang="fr-FR" sz="1200" b="1" dirty="0">
                <a:latin typeface="Calibri Light" panose="020F0302020204030204"/>
              </a:rPr>
              <a:t>encours total de la dette par station </a:t>
            </a:r>
            <a:r>
              <a:rPr lang="fr-FR" sz="1200" dirty="0">
                <a:latin typeface="Calibri Light" panose="020F0302020204030204"/>
              </a:rPr>
              <a:t>a augmenté pour atteindre </a:t>
            </a:r>
            <a:r>
              <a:rPr lang="fr-FR" sz="1400" b="1" dirty="0">
                <a:latin typeface="Calibri Light" panose="020F0302020204030204"/>
              </a:rPr>
              <a:t>9,2 M€</a:t>
            </a:r>
            <a:r>
              <a:rPr lang="fr-FR" sz="1200" dirty="0">
                <a:latin typeface="Calibri Light" panose="020F0302020204030204"/>
              </a:rPr>
              <a:t>, avec un </a:t>
            </a:r>
            <a:r>
              <a:rPr lang="fr-FR" sz="1200" b="1" dirty="0">
                <a:latin typeface="Calibri Light" panose="020F0302020204030204"/>
              </a:rPr>
              <a:t>encours moyen de 1 340 € par habitant</a:t>
            </a:r>
            <a:r>
              <a:rPr lang="fr-FR" sz="1200" dirty="0">
                <a:latin typeface="Calibri Light" panose="020F0302020204030204"/>
              </a:rPr>
              <a:t>.</a:t>
            </a:r>
          </a:p>
          <a:p>
            <a:endParaRPr lang="fr-FR" sz="1200" dirty="0">
              <a:solidFill>
                <a:schemeClr val="tx2"/>
              </a:solidFill>
              <a:cs typeface="Calibri"/>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A194E-25BD-417D-BB31-88E6A4B3020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011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u="none" dirty="0">
                <a:highlight>
                  <a:srgbClr val="FFFF00"/>
                </a:highlight>
              </a:rPr>
              <a:t>42/ Liste des 8 répondants qui affichent une solvabilité financière significativement moins bonne que la médiane de leur strate démographique : Amélie-les-Bains, Bourbon-Lancy, Cransac, Lamalou, Le Boulou, Néris-les-Bains, Plombières-les-Bains, Salins-les-Bains.</a:t>
            </a:r>
          </a:p>
          <a:p>
            <a:endParaRPr lang="fr-FR" u="none"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u="sng" dirty="0">
                <a:highlight>
                  <a:srgbClr val="FFFF00"/>
                </a:highlight>
              </a:rPr>
              <a:t>Liste des répondants pour la capacité de désendettement 2019 : </a:t>
            </a:r>
            <a:r>
              <a:rPr lang="fr-FR" u="none" dirty="0">
                <a:highlight>
                  <a:srgbClr val="FFFF00"/>
                </a:highlight>
              </a:rPr>
              <a:t>(28 répondants) </a:t>
            </a:r>
            <a:r>
              <a:rPr lang="fr-FR" sz="1800" b="0" i="0" u="none" strike="noStrike" dirty="0">
                <a:solidFill>
                  <a:srgbClr val="000000"/>
                </a:solidFill>
                <a:effectLst/>
                <a:latin typeface="Calibri" panose="020F0502020204030204" pitchFamily="34" charset="0"/>
              </a:rPr>
              <a:t>Aix-les-Bains</a:t>
            </a:r>
            <a:r>
              <a:rPr lang="fr-FR" b="0" dirty="0"/>
              <a:t> </a:t>
            </a:r>
            <a:r>
              <a:rPr lang="fr-FR" sz="1800" b="0" i="0" u="none" strike="noStrike" dirty="0">
                <a:solidFill>
                  <a:srgbClr val="000000"/>
                </a:solidFill>
                <a:effectLst/>
                <a:latin typeface="Calibri" panose="020F0502020204030204" pitchFamily="34" charset="0"/>
              </a:rPr>
              <a:t>Amélie-les-Bains-Palalda</a:t>
            </a:r>
            <a:r>
              <a:rPr lang="fr-FR" b="0" dirty="0"/>
              <a:t> </a:t>
            </a:r>
            <a:r>
              <a:rPr lang="fr-FR" sz="1800" b="0" i="0" u="none" strike="noStrike" dirty="0">
                <a:solidFill>
                  <a:srgbClr val="000000"/>
                </a:solidFill>
                <a:effectLst/>
                <a:latin typeface="Calibri" panose="020F0502020204030204" pitchFamily="34" charset="0"/>
              </a:rPr>
              <a:t>Bagnères-de-Bigorre</a:t>
            </a:r>
            <a:r>
              <a:rPr lang="fr-FR" b="0" dirty="0"/>
              <a:t> </a:t>
            </a:r>
            <a:r>
              <a:rPr lang="fr-FR" sz="1800" b="0" i="0" u="none" strike="noStrike" dirty="0">
                <a:solidFill>
                  <a:srgbClr val="000000"/>
                </a:solidFill>
                <a:effectLst/>
                <a:latin typeface="Calibri" panose="020F0502020204030204" pitchFamily="34" charset="0"/>
              </a:rPr>
              <a:t>Bagnoles de l'Orne</a:t>
            </a:r>
            <a:r>
              <a:rPr lang="fr-FR" b="0" dirty="0"/>
              <a:t> </a:t>
            </a:r>
            <a:r>
              <a:rPr lang="fr-FR" sz="1800" b="0" i="0" u="none" strike="noStrike" dirty="0">
                <a:solidFill>
                  <a:srgbClr val="000000"/>
                </a:solidFill>
                <a:effectLst/>
                <a:latin typeface="Calibri" panose="020F0502020204030204" pitchFamily="34" charset="0"/>
              </a:rPr>
              <a:t>Balaruc-les-Bains</a:t>
            </a:r>
            <a:r>
              <a:rPr lang="fr-FR" b="0" dirty="0"/>
              <a:t> </a:t>
            </a:r>
            <a:r>
              <a:rPr lang="fr-FR" sz="1800" b="0" i="0" u="none" strike="noStrike" dirty="0">
                <a:solidFill>
                  <a:srgbClr val="000000"/>
                </a:solidFill>
                <a:effectLst/>
                <a:latin typeface="Calibri" panose="020F0502020204030204" pitchFamily="34" charset="0"/>
              </a:rPr>
              <a:t>Barèges-Sers-Barzun</a:t>
            </a:r>
            <a:r>
              <a:rPr lang="fr-FR" b="0" dirty="0"/>
              <a:t> </a:t>
            </a:r>
            <a:r>
              <a:rPr lang="fr-FR" sz="1800" b="0" i="0" u="none" strike="noStrike" dirty="0">
                <a:solidFill>
                  <a:srgbClr val="000000"/>
                </a:solidFill>
                <a:effectLst/>
                <a:latin typeface="Calibri" panose="020F0502020204030204" pitchFamily="34" charset="0"/>
              </a:rPr>
              <a:t>Bourbon-Lancy</a:t>
            </a:r>
            <a:r>
              <a:rPr lang="fr-FR" b="0" dirty="0"/>
              <a:t> </a:t>
            </a:r>
            <a:r>
              <a:rPr lang="fr-FR" sz="1800" b="0" i="0" u="none" strike="noStrike" dirty="0">
                <a:solidFill>
                  <a:srgbClr val="000000"/>
                </a:solidFill>
                <a:effectLst/>
                <a:latin typeface="Calibri" panose="020F0502020204030204" pitchFamily="34" charset="0"/>
              </a:rPr>
              <a:t>Cransac-les-Thermes</a:t>
            </a:r>
            <a:r>
              <a:rPr lang="fr-FR" b="0" dirty="0"/>
              <a:t> </a:t>
            </a:r>
            <a:r>
              <a:rPr lang="fr-FR" sz="1800" b="0" i="0" u="none" strike="noStrike" dirty="0">
                <a:solidFill>
                  <a:srgbClr val="000000"/>
                </a:solidFill>
                <a:effectLst/>
                <a:latin typeface="Calibri" panose="020F0502020204030204" pitchFamily="34" charset="0"/>
              </a:rPr>
              <a:t>Evian-les-Bains</a:t>
            </a:r>
            <a:r>
              <a:rPr lang="fr-FR" b="0" dirty="0"/>
              <a:t> </a:t>
            </a:r>
            <a:r>
              <a:rPr lang="fr-FR" sz="1800" b="0" i="0" u="none" strike="noStrike" dirty="0">
                <a:solidFill>
                  <a:srgbClr val="000000"/>
                </a:solidFill>
                <a:effectLst/>
                <a:latin typeface="Calibri" panose="020F0502020204030204" pitchFamily="34" charset="0"/>
              </a:rPr>
              <a:t>Fumades (Allègre-les-Fumades)</a:t>
            </a:r>
            <a:r>
              <a:rPr lang="fr-FR" b="0" dirty="0"/>
              <a:t> </a:t>
            </a:r>
            <a:r>
              <a:rPr lang="fr-FR" sz="1800" b="0" i="0" u="none" strike="noStrike" dirty="0">
                <a:solidFill>
                  <a:srgbClr val="000000"/>
                </a:solidFill>
                <a:effectLst/>
                <a:latin typeface="Calibri" panose="020F0502020204030204" pitchFamily="34" charset="0"/>
              </a:rPr>
              <a:t>Gréoux-les-Bains</a:t>
            </a:r>
            <a:r>
              <a:rPr lang="fr-FR" b="0" dirty="0"/>
              <a:t> </a:t>
            </a:r>
            <a:r>
              <a:rPr lang="fr-FR" sz="1800" b="0" i="0" u="none" strike="noStrike" dirty="0">
                <a:solidFill>
                  <a:srgbClr val="000000"/>
                </a:solidFill>
                <a:effectLst/>
                <a:latin typeface="Calibri" panose="020F0502020204030204" pitchFamily="34" charset="0"/>
              </a:rPr>
              <a:t>La Bourboule</a:t>
            </a:r>
            <a:r>
              <a:rPr lang="fr-FR" b="0" dirty="0"/>
              <a:t> </a:t>
            </a:r>
            <a:r>
              <a:rPr lang="fr-FR" sz="1800" b="0" i="0" u="none" strike="noStrike" dirty="0">
                <a:solidFill>
                  <a:srgbClr val="000000"/>
                </a:solidFill>
                <a:effectLst/>
                <a:latin typeface="Calibri" panose="020F0502020204030204" pitchFamily="34" charset="0"/>
              </a:rPr>
              <a:t>La Roche-Posay</a:t>
            </a:r>
            <a:r>
              <a:rPr lang="fr-FR" b="0" dirty="0"/>
              <a:t> </a:t>
            </a:r>
            <a:r>
              <a:rPr lang="fr-FR" sz="1800" b="0" i="0" u="none" strike="noStrike" dirty="0">
                <a:solidFill>
                  <a:srgbClr val="000000"/>
                </a:solidFill>
                <a:effectLst/>
                <a:latin typeface="Calibri" panose="020F0502020204030204" pitchFamily="34" charset="0"/>
              </a:rPr>
              <a:t>Lamalou-Les-Bains</a:t>
            </a:r>
            <a:r>
              <a:rPr lang="fr-FR" b="0" dirty="0"/>
              <a:t> </a:t>
            </a:r>
            <a:r>
              <a:rPr lang="fr-FR" sz="1800" b="0" i="0" u="none" strike="noStrike" dirty="0">
                <a:solidFill>
                  <a:srgbClr val="000000"/>
                </a:solidFill>
                <a:effectLst/>
                <a:latin typeface="Calibri" panose="020F0502020204030204" pitchFamily="34" charset="0"/>
              </a:rPr>
              <a:t>Le Boulou</a:t>
            </a:r>
            <a:r>
              <a:rPr lang="fr-FR" b="0" dirty="0"/>
              <a:t> </a:t>
            </a:r>
            <a:r>
              <a:rPr lang="fr-FR" sz="1800" b="0" i="0" u="none" strike="noStrike" dirty="0">
                <a:solidFill>
                  <a:srgbClr val="000000"/>
                </a:solidFill>
                <a:effectLst/>
                <a:latin typeface="Calibri" panose="020F0502020204030204" pitchFamily="34" charset="0"/>
              </a:rPr>
              <a:t>Molitg-les-Bains</a:t>
            </a:r>
            <a:r>
              <a:rPr lang="fr-FR" b="0" dirty="0"/>
              <a:t> </a:t>
            </a:r>
            <a:r>
              <a:rPr lang="fr-FR" sz="1800" b="0" i="0" u="none" strike="noStrike" dirty="0">
                <a:solidFill>
                  <a:srgbClr val="000000"/>
                </a:solidFill>
                <a:effectLst/>
                <a:latin typeface="Calibri" panose="020F0502020204030204" pitchFamily="34" charset="0"/>
              </a:rPr>
              <a:t>Montbrun-les-Bains</a:t>
            </a:r>
            <a:r>
              <a:rPr lang="fr-FR" b="0" dirty="0"/>
              <a:t> </a:t>
            </a:r>
            <a:r>
              <a:rPr lang="fr-FR" sz="1800" b="0" i="0" u="none" strike="noStrike" dirty="0">
                <a:solidFill>
                  <a:srgbClr val="000000"/>
                </a:solidFill>
                <a:effectLst/>
                <a:latin typeface="Calibri" panose="020F0502020204030204" pitchFamily="34" charset="0"/>
              </a:rPr>
              <a:t>Montrond-les-Bains</a:t>
            </a:r>
            <a:r>
              <a:rPr lang="fr-FR" b="0" dirty="0"/>
              <a:t> </a:t>
            </a:r>
            <a:r>
              <a:rPr lang="fr-FR" sz="1800" b="0" i="0" u="none" strike="noStrike" dirty="0">
                <a:solidFill>
                  <a:srgbClr val="000000"/>
                </a:solidFill>
                <a:effectLst/>
                <a:latin typeface="Calibri" panose="020F0502020204030204" pitchFamily="34" charset="0"/>
              </a:rPr>
              <a:t>Morsbronn-les-Bains</a:t>
            </a:r>
            <a:r>
              <a:rPr lang="fr-FR" b="0" dirty="0"/>
              <a:t> </a:t>
            </a:r>
            <a:r>
              <a:rPr lang="fr-FR" sz="1800" b="0" i="0" u="none" strike="noStrike" dirty="0">
                <a:solidFill>
                  <a:srgbClr val="000000"/>
                </a:solidFill>
                <a:effectLst/>
                <a:latin typeface="Calibri" panose="020F0502020204030204" pitchFamily="34" charset="0"/>
              </a:rPr>
              <a:t>Néris-les-Bains</a:t>
            </a:r>
            <a:r>
              <a:rPr lang="fr-FR" b="0" dirty="0"/>
              <a:t> </a:t>
            </a:r>
            <a:r>
              <a:rPr lang="fr-FR" sz="1800" b="0" i="0" u="none" strike="noStrike" dirty="0">
                <a:solidFill>
                  <a:srgbClr val="000000"/>
                </a:solidFill>
                <a:effectLst/>
                <a:latin typeface="Calibri" panose="020F0502020204030204" pitchFamily="34" charset="0"/>
              </a:rPr>
              <a:t>Plombières-les-Bains</a:t>
            </a:r>
            <a:r>
              <a:rPr lang="fr-FR" b="0" dirty="0"/>
              <a:t> </a:t>
            </a:r>
            <a:r>
              <a:rPr lang="fr-FR" sz="1800" b="0" i="0" u="none" strike="noStrike" dirty="0">
                <a:solidFill>
                  <a:srgbClr val="000000"/>
                </a:solidFill>
                <a:effectLst/>
                <a:latin typeface="Calibri" panose="020F0502020204030204" pitchFamily="34" charset="0"/>
              </a:rPr>
              <a:t>Rochefort</a:t>
            </a:r>
            <a:r>
              <a:rPr lang="fr-FR" b="0" dirty="0"/>
              <a:t> </a:t>
            </a:r>
            <a:r>
              <a:rPr lang="fr-FR" sz="1800" b="0" i="0" u="none" strike="noStrike" dirty="0">
                <a:solidFill>
                  <a:srgbClr val="000000"/>
                </a:solidFill>
                <a:effectLst/>
                <a:latin typeface="Calibri" panose="020F0502020204030204" pitchFamily="34" charset="0"/>
              </a:rPr>
              <a:t>Saint-Gervais-les-Bains</a:t>
            </a:r>
            <a:r>
              <a:rPr lang="fr-FR" b="0" dirty="0"/>
              <a:t> </a:t>
            </a:r>
            <a:r>
              <a:rPr lang="fr-FR" sz="1800" b="0" i="0" u="none" strike="noStrike" dirty="0">
                <a:solidFill>
                  <a:srgbClr val="000000"/>
                </a:solidFill>
                <a:effectLst/>
                <a:latin typeface="Calibri" panose="020F0502020204030204" pitchFamily="34" charset="0"/>
              </a:rPr>
              <a:t>Saint-Honoré-les-Bains</a:t>
            </a:r>
            <a:r>
              <a:rPr lang="fr-FR" b="0" dirty="0"/>
              <a:t> </a:t>
            </a:r>
            <a:r>
              <a:rPr lang="fr-FR" sz="1800" b="0" i="0" u="none" strike="noStrike" dirty="0">
                <a:solidFill>
                  <a:srgbClr val="000000"/>
                </a:solidFill>
                <a:effectLst/>
                <a:latin typeface="Calibri" panose="020F0502020204030204" pitchFamily="34" charset="0"/>
              </a:rPr>
              <a:t>Salies-de-Béarn</a:t>
            </a:r>
            <a:r>
              <a:rPr lang="fr-FR" b="0" dirty="0"/>
              <a:t> </a:t>
            </a:r>
            <a:r>
              <a:rPr lang="fr-FR" sz="1800" b="0" i="0" u="none" strike="noStrike" dirty="0">
                <a:solidFill>
                  <a:srgbClr val="000000"/>
                </a:solidFill>
                <a:effectLst/>
                <a:latin typeface="Calibri" panose="020F0502020204030204" pitchFamily="34" charset="0"/>
              </a:rPr>
              <a:t>Salins-les-Bains</a:t>
            </a:r>
            <a:r>
              <a:rPr lang="fr-FR" b="0" dirty="0"/>
              <a:t> </a:t>
            </a:r>
            <a:r>
              <a:rPr lang="fr-FR" sz="1800" b="0" i="0" u="none" strike="noStrike" dirty="0">
                <a:solidFill>
                  <a:srgbClr val="000000"/>
                </a:solidFill>
                <a:effectLst/>
                <a:latin typeface="Calibri" panose="020F0502020204030204" pitchFamily="34" charset="0"/>
              </a:rPr>
              <a:t>Vals-les-Bains</a:t>
            </a:r>
            <a:r>
              <a:rPr lang="fr-FR" b="0" dirty="0"/>
              <a:t> </a:t>
            </a:r>
            <a:r>
              <a:rPr lang="fr-FR" sz="1800" b="0" i="0" u="none" strike="noStrike" dirty="0">
                <a:solidFill>
                  <a:srgbClr val="000000"/>
                </a:solidFill>
                <a:effectLst/>
                <a:latin typeface="Calibri" panose="020F0502020204030204" pitchFamily="34" charset="0"/>
              </a:rPr>
              <a:t>Vichy</a:t>
            </a:r>
            <a:r>
              <a:rPr lang="fr-FR" b="0" dirty="0"/>
              <a:t> </a:t>
            </a:r>
          </a:p>
          <a:p>
            <a:r>
              <a:rPr lang="fr-FR" b="0" u="sng" dirty="0">
                <a:highlight>
                  <a:srgbClr val="FFFF00"/>
                </a:highlight>
              </a:rPr>
              <a:t>Stations de la classe A manquantes :</a:t>
            </a:r>
            <a:r>
              <a:rPr lang="fr-FR" b="0" u="none" dirty="0">
                <a:highlight>
                  <a:srgbClr val="FFFF00"/>
                </a:highlight>
              </a:rPr>
              <a:t> Dax</a:t>
            </a:r>
          </a:p>
          <a:p>
            <a:endParaRPr lang="fr-FR" b="0" u="none" dirty="0">
              <a:highlight>
                <a:srgbClr val="FFFF00"/>
              </a:highlight>
            </a:endParaRPr>
          </a:p>
          <a:p>
            <a:r>
              <a:rPr lang="fr-FR" u="none" dirty="0">
                <a:highlight>
                  <a:srgbClr val="FFFF00"/>
                </a:highlight>
              </a:rPr>
              <a:t>Précision méthodologique : Les stations présentant des valeurs aberrantes pour la capacité d’autofinancement en 2019 étaient : Contréxeville, Evian, Rennes-les-Bains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b="0" i="0" u="none" strike="noStrike" dirty="0">
              <a:solidFill>
                <a:srgbClr val="000000"/>
              </a:solidFill>
              <a:effectLst/>
              <a:highlight>
                <a:srgbClr val="FFFF00"/>
              </a:highligh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u="none" strike="noStrike" dirty="0">
                <a:solidFill>
                  <a:srgbClr val="000000"/>
                </a:solidFill>
                <a:effectLst/>
                <a:highlight>
                  <a:srgbClr val="FFFF00"/>
                </a:highlight>
                <a:latin typeface="Calibri" panose="020F0502020204030204" pitchFamily="34" charset="0"/>
              </a:rPr>
              <a:t>43/ </a:t>
            </a:r>
            <a:r>
              <a:rPr lang="fr-FR" sz="1800" b="0" i="0" u="sng" strike="noStrike" dirty="0">
                <a:solidFill>
                  <a:srgbClr val="000000"/>
                </a:solidFill>
                <a:effectLst/>
                <a:highlight>
                  <a:srgbClr val="FFFF00"/>
                </a:highlight>
                <a:latin typeface="Calibri" panose="020F0502020204030204" pitchFamily="34" charset="0"/>
              </a:rPr>
              <a:t>Liste des stations répondantes</a:t>
            </a:r>
            <a:r>
              <a:rPr lang="fr-FR" sz="1800" b="0" i="0" u="none" strike="noStrike" dirty="0">
                <a:solidFill>
                  <a:srgbClr val="000000"/>
                </a:solidFill>
                <a:effectLst/>
                <a:highlight>
                  <a:srgbClr val="FFFF00"/>
                </a:highlight>
                <a:latin typeface="Calibri" panose="020F0502020204030204" pitchFamily="34" charset="0"/>
              </a:rPr>
              <a:t> : (28 stations) Aix-les-Bains </a:t>
            </a:r>
            <a:r>
              <a:rPr lang="fr-FR" sz="1800" b="0" i="0" u="none" strike="noStrike" dirty="0">
                <a:solidFill>
                  <a:srgbClr val="000000"/>
                </a:solidFill>
                <a:effectLst/>
                <a:latin typeface="Calibri" panose="020F0502020204030204" pitchFamily="34" charset="0"/>
              </a:rPr>
              <a:t>Amélie-les-Bains-Palalda</a:t>
            </a:r>
            <a:r>
              <a:rPr lang="fr-FR" b="0" dirty="0"/>
              <a:t> </a:t>
            </a:r>
            <a:r>
              <a:rPr lang="fr-FR" sz="1800" b="0" i="0" u="none" strike="noStrike" dirty="0">
                <a:solidFill>
                  <a:srgbClr val="000000"/>
                </a:solidFill>
                <a:effectLst/>
                <a:latin typeface="Calibri" panose="020F0502020204030204" pitchFamily="34" charset="0"/>
              </a:rPr>
              <a:t>Bagnères-de-Bigorre</a:t>
            </a:r>
            <a:r>
              <a:rPr lang="fr-FR" b="0" dirty="0"/>
              <a:t> </a:t>
            </a:r>
            <a:r>
              <a:rPr lang="fr-FR" sz="1800" b="0" i="0" u="none" strike="noStrike" dirty="0">
                <a:solidFill>
                  <a:srgbClr val="000000"/>
                </a:solidFill>
                <a:effectLst/>
                <a:latin typeface="Calibri" panose="020F0502020204030204" pitchFamily="34" charset="0"/>
              </a:rPr>
              <a:t>Bagnoles-de-l'Orne</a:t>
            </a:r>
            <a:r>
              <a:rPr lang="fr-FR" b="0" dirty="0"/>
              <a:t> </a:t>
            </a:r>
            <a:r>
              <a:rPr lang="fr-FR" sz="1800" b="0" i="0" u="none" strike="noStrike" dirty="0">
                <a:solidFill>
                  <a:srgbClr val="000000"/>
                </a:solidFill>
                <a:effectLst/>
                <a:latin typeface="Calibri" panose="020F0502020204030204" pitchFamily="34" charset="0"/>
              </a:rPr>
              <a:t>Balaruc-les-Bains</a:t>
            </a:r>
            <a:r>
              <a:rPr lang="fr-FR" b="0" dirty="0"/>
              <a:t> </a:t>
            </a:r>
            <a:r>
              <a:rPr lang="fr-FR" sz="1800" b="0" i="0" u="none" strike="noStrike" dirty="0">
                <a:solidFill>
                  <a:srgbClr val="000000"/>
                </a:solidFill>
                <a:effectLst/>
                <a:latin typeface="Calibri" panose="020F0502020204030204" pitchFamily="34" charset="0"/>
              </a:rPr>
              <a:t>Barèges-Sers-Barzun</a:t>
            </a:r>
            <a:r>
              <a:rPr lang="fr-FR" b="0" dirty="0"/>
              <a:t> </a:t>
            </a:r>
            <a:r>
              <a:rPr lang="fr-FR" sz="1800" b="0" i="0" u="none" strike="noStrike" dirty="0">
                <a:solidFill>
                  <a:srgbClr val="000000"/>
                </a:solidFill>
                <a:effectLst/>
                <a:latin typeface="Calibri" panose="020F0502020204030204" pitchFamily="34" charset="0"/>
              </a:rPr>
              <a:t>Bourbon-Lancy</a:t>
            </a:r>
            <a:r>
              <a:rPr lang="fr-FR" b="0" dirty="0"/>
              <a:t> </a:t>
            </a:r>
            <a:r>
              <a:rPr lang="fr-FR" sz="1800" b="0" i="0" u="none" strike="noStrike" dirty="0">
                <a:solidFill>
                  <a:srgbClr val="000000"/>
                </a:solidFill>
                <a:effectLst/>
                <a:latin typeface="Calibri" panose="020F0502020204030204" pitchFamily="34" charset="0"/>
              </a:rPr>
              <a:t>Cauterets</a:t>
            </a:r>
            <a:r>
              <a:rPr lang="fr-FR" b="0" dirty="0"/>
              <a:t> </a:t>
            </a:r>
            <a:r>
              <a:rPr lang="fr-FR" sz="1800" b="0" i="0" u="none" strike="noStrike" dirty="0">
                <a:solidFill>
                  <a:srgbClr val="000000"/>
                </a:solidFill>
                <a:effectLst/>
                <a:latin typeface="Calibri" panose="020F0502020204030204" pitchFamily="34" charset="0"/>
              </a:rPr>
              <a:t>Contréxeville</a:t>
            </a:r>
            <a:r>
              <a:rPr lang="fr-FR" b="0" dirty="0"/>
              <a:t> </a:t>
            </a:r>
            <a:r>
              <a:rPr lang="fr-FR" sz="1800" b="0" i="0" u="none" strike="noStrike" dirty="0">
                <a:solidFill>
                  <a:srgbClr val="000000"/>
                </a:solidFill>
                <a:effectLst/>
                <a:latin typeface="Calibri" panose="020F0502020204030204" pitchFamily="34" charset="0"/>
              </a:rPr>
              <a:t>Digne-les-Bains</a:t>
            </a:r>
            <a:r>
              <a:rPr lang="fr-FR" b="0" dirty="0"/>
              <a:t> </a:t>
            </a:r>
            <a:r>
              <a:rPr lang="fr-FR" sz="1800" b="0" i="0" u="none" strike="noStrike" dirty="0">
                <a:solidFill>
                  <a:srgbClr val="000000"/>
                </a:solidFill>
                <a:effectLst/>
                <a:latin typeface="Calibri" panose="020F0502020204030204" pitchFamily="34" charset="0"/>
              </a:rPr>
              <a:t>Evian-les-Bains</a:t>
            </a:r>
            <a:r>
              <a:rPr lang="fr-FR" b="0" dirty="0"/>
              <a:t> </a:t>
            </a:r>
            <a:r>
              <a:rPr lang="fr-FR" sz="1800" b="0" i="0" u="none" strike="noStrike" dirty="0">
                <a:solidFill>
                  <a:srgbClr val="000000"/>
                </a:solidFill>
                <a:effectLst/>
                <a:latin typeface="Calibri" panose="020F0502020204030204" pitchFamily="34" charset="0"/>
              </a:rPr>
              <a:t>Gréoux-les-Bains</a:t>
            </a:r>
            <a:r>
              <a:rPr lang="fr-FR" b="0" dirty="0"/>
              <a:t> </a:t>
            </a:r>
            <a:r>
              <a:rPr lang="fr-FR" sz="1800" b="0" i="0" u="none" strike="noStrike" dirty="0">
                <a:solidFill>
                  <a:srgbClr val="000000"/>
                </a:solidFill>
                <a:effectLst/>
                <a:latin typeface="Calibri" panose="020F0502020204030204" pitchFamily="34" charset="0"/>
              </a:rPr>
              <a:t>La Bourboule</a:t>
            </a:r>
            <a:r>
              <a:rPr lang="fr-FR" b="0" dirty="0"/>
              <a:t> </a:t>
            </a:r>
            <a:r>
              <a:rPr lang="fr-FR" sz="1800" b="0" i="0" u="none" strike="noStrike" dirty="0">
                <a:solidFill>
                  <a:srgbClr val="000000"/>
                </a:solidFill>
                <a:effectLst/>
                <a:latin typeface="Calibri" panose="020F0502020204030204" pitchFamily="34" charset="0"/>
              </a:rPr>
              <a:t>La Roche-Posay</a:t>
            </a:r>
            <a:r>
              <a:rPr lang="fr-FR" b="0" dirty="0"/>
              <a:t> </a:t>
            </a:r>
            <a:r>
              <a:rPr lang="fr-FR" sz="1800" b="0" i="0" u="none" strike="noStrike" dirty="0">
                <a:solidFill>
                  <a:srgbClr val="000000"/>
                </a:solidFill>
                <a:effectLst/>
                <a:latin typeface="Calibri" panose="020F0502020204030204" pitchFamily="34" charset="0"/>
              </a:rPr>
              <a:t>Lamalou-Les-Bains</a:t>
            </a:r>
            <a:r>
              <a:rPr lang="fr-FR" b="0" dirty="0"/>
              <a:t> </a:t>
            </a:r>
            <a:r>
              <a:rPr lang="fr-FR" sz="1800" b="0" i="0" u="none" strike="noStrike" dirty="0">
                <a:solidFill>
                  <a:srgbClr val="000000"/>
                </a:solidFill>
                <a:effectLst/>
                <a:latin typeface="Calibri" panose="020F0502020204030204" pitchFamily="34" charset="0"/>
              </a:rPr>
              <a:t>Le Boulou</a:t>
            </a:r>
            <a:r>
              <a:rPr lang="fr-FR" b="0" dirty="0"/>
              <a:t> </a:t>
            </a:r>
            <a:r>
              <a:rPr lang="fr-FR" sz="1800" b="0" i="0" u="none" strike="noStrike" dirty="0">
                <a:solidFill>
                  <a:srgbClr val="000000"/>
                </a:solidFill>
                <a:effectLst/>
                <a:latin typeface="Calibri" panose="020F0502020204030204" pitchFamily="34" charset="0"/>
              </a:rPr>
              <a:t>Montrond-les-Bains</a:t>
            </a:r>
            <a:r>
              <a:rPr lang="fr-FR" b="0" dirty="0"/>
              <a:t> </a:t>
            </a:r>
            <a:r>
              <a:rPr lang="fr-FR" sz="1800" b="0" i="0" u="none" strike="noStrike" dirty="0">
                <a:solidFill>
                  <a:srgbClr val="000000"/>
                </a:solidFill>
                <a:effectLst/>
                <a:latin typeface="Calibri" panose="020F0502020204030204" pitchFamily="34" charset="0"/>
              </a:rPr>
              <a:t>Morsbronn-les-Bains</a:t>
            </a:r>
            <a:r>
              <a:rPr lang="fr-FR" b="0" dirty="0"/>
              <a:t> </a:t>
            </a:r>
            <a:r>
              <a:rPr lang="fr-FR" sz="1800" b="0" i="0" u="none" strike="noStrike" dirty="0">
                <a:solidFill>
                  <a:srgbClr val="000000"/>
                </a:solidFill>
                <a:effectLst/>
                <a:latin typeface="Calibri" panose="020F0502020204030204" pitchFamily="34" charset="0"/>
              </a:rPr>
              <a:t>Néris-les-Bains</a:t>
            </a:r>
            <a:r>
              <a:rPr lang="fr-FR" b="0" dirty="0"/>
              <a:t> </a:t>
            </a:r>
            <a:r>
              <a:rPr lang="fr-FR" sz="1800" b="0" i="0" u="none" strike="noStrike" dirty="0">
                <a:solidFill>
                  <a:srgbClr val="000000"/>
                </a:solidFill>
                <a:effectLst/>
                <a:latin typeface="Calibri" panose="020F0502020204030204" pitchFamily="34" charset="0"/>
              </a:rPr>
              <a:t>Plombières-les-Bains</a:t>
            </a:r>
            <a:r>
              <a:rPr lang="fr-FR" b="0" dirty="0"/>
              <a:t> </a:t>
            </a:r>
            <a:r>
              <a:rPr lang="fr-FR" sz="1800" b="0" i="0" u="none" strike="noStrike" dirty="0">
                <a:solidFill>
                  <a:srgbClr val="000000"/>
                </a:solidFill>
                <a:effectLst/>
                <a:latin typeface="Calibri" panose="020F0502020204030204" pitchFamily="34" charset="0"/>
              </a:rPr>
              <a:t>Rennes-les-Bains</a:t>
            </a:r>
            <a:r>
              <a:rPr lang="fr-FR" b="0" dirty="0"/>
              <a:t> </a:t>
            </a:r>
            <a:r>
              <a:rPr lang="fr-FR" sz="1800" b="0" i="0" u="none" strike="noStrike" dirty="0">
                <a:solidFill>
                  <a:srgbClr val="000000"/>
                </a:solidFill>
                <a:effectLst/>
                <a:latin typeface="Calibri" panose="020F0502020204030204" pitchFamily="34" charset="0"/>
              </a:rPr>
              <a:t>Rochefort</a:t>
            </a:r>
            <a:r>
              <a:rPr lang="fr-FR" b="0" dirty="0"/>
              <a:t> </a:t>
            </a:r>
            <a:r>
              <a:rPr lang="fr-FR" sz="1800" b="0" i="0" u="none" strike="noStrike" dirty="0">
                <a:solidFill>
                  <a:srgbClr val="000000"/>
                </a:solidFill>
                <a:effectLst/>
                <a:latin typeface="Calibri" panose="020F0502020204030204" pitchFamily="34" charset="0"/>
              </a:rPr>
              <a:t>Saint-Gervais-les-Bains</a:t>
            </a:r>
            <a:r>
              <a:rPr lang="fr-FR" b="0" dirty="0"/>
              <a:t> </a:t>
            </a:r>
            <a:r>
              <a:rPr lang="fr-FR" sz="1800" b="0" i="0" u="none" strike="noStrike" dirty="0">
                <a:solidFill>
                  <a:srgbClr val="000000"/>
                </a:solidFill>
                <a:effectLst/>
                <a:latin typeface="Calibri" panose="020F0502020204030204" pitchFamily="34" charset="0"/>
              </a:rPr>
              <a:t>Saint-Honoré-les-Bains</a:t>
            </a:r>
            <a:r>
              <a:rPr lang="fr-FR" b="0" dirty="0"/>
              <a:t> </a:t>
            </a:r>
            <a:r>
              <a:rPr lang="fr-FR" sz="1800" b="0" i="0" u="none" strike="noStrike" dirty="0">
                <a:solidFill>
                  <a:srgbClr val="000000"/>
                </a:solidFill>
                <a:effectLst/>
                <a:latin typeface="Calibri" panose="020F0502020204030204" pitchFamily="34" charset="0"/>
              </a:rPr>
              <a:t>Salies-de-Béarn</a:t>
            </a:r>
            <a:r>
              <a:rPr lang="fr-FR" b="0" dirty="0"/>
              <a:t> </a:t>
            </a:r>
            <a:r>
              <a:rPr lang="fr-FR" sz="1800" b="0" i="0" u="none" strike="noStrike" dirty="0">
                <a:solidFill>
                  <a:srgbClr val="000000"/>
                </a:solidFill>
                <a:effectLst/>
                <a:latin typeface="Calibri" panose="020F0502020204030204" pitchFamily="34" charset="0"/>
              </a:rPr>
              <a:t>Salins-les-Bains</a:t>
            </a:r>
            <a:r>
              <a:rPr lang="fr-FR" b="0" dirty="0"/>
              <a:t> </a:t>
            </a:r>
            <a:r>
              <a:rPr lang="fr-FR" sz="1800" b="0" i="0" u="none" strike="noStrike" dirty="0">
                <a:solidFill>
                  <a:srgbClr val="000000"/>
                </a:solidFill>
                <a:effectLst/>
                <a:latin typeface="Calibri" panose="020F0502020204030204" pitchFamily="34" charset="0"/>
              </a:rPr>
              <a:t>Vals-les-Bains</a:t>
            </a:r>
            <a:r>
              <a:rPr lang="fr-FR" b="0" dirty="0"/>
              <a:t> </a:t>
            </a:r>
            <a:r>
              <a:rPr lang="fr-FR" sz="1800" b="0" i="0" u="none" strike="noStrike" dirty="0">
                <a:solidFill>
                  <a:srgbClr val="000000"/>
                </a:solidFill>
                <a:effectLst/>
                <a:latin typeface="Calibri" panose="020F0502020204030204" pitchFamily="34" charset="0"/>
              </a:rPr>
              <a:t>Vichy</a:t>
            </a:r>
            <a:r>
              <a:rPr lang="fr-FR"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Stations de la classe A manquantes : Dax</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2"/>
                </a:solidFill>
                <a:cs typeface="Calibri"/>
              </a:rPr>
              <a:t>Pas de données plus récentes (2020) pour la capacité de désendettement par strate démographique (graphique du bas).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NB : </a:t>
            </a:r>
            <a:r>
              <a:rPr lang="fr-FR" sz="1200" dirty="0">
                <a:solidFill>
                  <a:schemeClr val="tx2"/>
                </a:solidFill>
                <a:cs typeface="Calibri"/>
              </a:rPr>
              <a:t>L’année dernière, l’endettement avait été calculé sur la base du budget principal et des budgets annexes. Cette année, pour 2020, puisque seuls 15 répondants sur 36 ont complété les données pour les budgets annexes, l’endettement n’est calculé que pour le budget principal. A titre informatif, pour les 14 répondants, l’encours total de la dette du budget principal représente en moyenne 70 % de l’encours de la dette du budget total, et la capacité d’autofinancement du budget principal représente en moyenne 74 % de la capacité d’autofinancement du budget total.</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A194E-25BD-417D-BB31-88E6A4B3020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916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u="sng" dirty="0"/>
              <a:t>Liste des stations répondantes en 2019 pour les investissements</a:t>
            </a:r>
            <a:r>
              <a:rPr lang="fr-FR" u="none" dirty="0"/>
              <a:t> (34 stations) : </a:t>
            </a:r>
            <a:r>
              <a:rPr lang="fr-FR" sz="1800" b="0" i="0" u="none" strike="noStrike" dirty="0">
                <a:solidFill>
                  <a:srgbClr val="000000"/>
                </a:solidFill>
                <a:effectLst/>
                <a:latin typeface="Calibri" panose="020F0502020204030204" pitchFamily="34" charset="0"/>
              </a:rPr>
              <a:t>Amélie-les-Bains-Palalda</a:t>
            </a:r>
            <a:r>
              <a:rPr lang="fr-FR" b="0" dirty="0"/>
              <a:t> </a:t>
            </a:r>
            <a:r>
              <a:rPr lang="fr-FR" sz="1800" b="0" i="0" u="none" strike="noStrike" dirty="0">
                <a:solidFill>
                  <a:srgbClr val="000000"/>
                </a:solidFill>
                <a:effectLst/>
                <a:latin typeface="Calibri" panose="020F0502020204030204" pitchFamily="34" charset="0"/>
              </a:rPr>
              <a:t>Aulus-les-Bains</a:t>
            </a:r>
            <a:r>
              <a:rPr lang="fr-FR" b="0" dirty="0"/>
              <a:t> </a:t>
            </a:r>
            <a:r>
              <a:rPr lang="fr-FR" sz="1800" b="0" i="0" u="none" strike="noStrike" dirty="0">
                <a:solidFill>
                  <a:srgbClr val="000000"/>
                </a:solidFill>
                <a:effectLst/>
                <a:latin typeface="Calibri" panose="020F0502020204030204" pitchFamily="34" charset="0"/>
              </a:rPr>
              <a:t>Bagnères-de-Bigorre</a:t>
            </a:r>
            <a:r>
              <a:rPr lang="fr-FR" b="0" dirty="0"/>
              <a:t> </a:t>
            </a:r>
            <a:r>
              <a:rPr lang="fr-FR" sz="1800" b="0" i="0" u="none" strike="noStrike" dirty="0">
                <a:solidFill>
                  <a:srgbClr val="000000"/>
                </a:solidFill>
                <a:effectLst/>
                <a:latin typeface="Calibri" panose="020F0502020204030204" pitchFamily="34" charset="0"/>
              </a:rPr>
              <a:t>Bagnoles de l'Orne</a:t>
            </a:r>
            <a:r>
              <a:rPr lang="fr-FR" b="0" dirty="0"/>
              <a:t> </a:t>
            </a:r>
            <a:r>
              <a:rPr lang="fr-FR" sz="1800" b="0" i="0" u="none" strike="noStrike" dirty="0">
                <a:solidFill>
                  <a:srgbClr val="000000"/>
                </a:solidFill>
                <a:effectLst/>
                <a:latin typeface="Calibri" panose="020F0502020204030204" pitchFamily="34" charset="0"/>
              </a:rPr>
              <a:t>Balaruc-les-Bains</a:t>
            </a:r>
            <a:r>
              <a:rPr lang="fr-FR" b="0" dirty="0"/>
              <a:t> </a:t>
            </a:r>
            <a:r>
              <a:rPr lang="fr-FR" sz="1800" b="0" i="0" u="none" strike="noStrike" dirty="0">
                <a:solidFill>
                  <a:srgbClr val="000000"/>
                </a:solidFill>
                <a:effectLst/>
                <a:latin typeface="Calibri" panose="020F0502020204030204" pitchFamily="34" charset="0"/>
              </a:rPr>
              <a:t>Barèges-Sers-Barzun</a:t>
            </a:r>
            <a:r>
              <a:rPr lang="fr-FR" b="0" dirty="0"/>
              <a:t> </a:t>
            </a:r>
            <a:r>
              <a:rPr lang="fr-FR" sz="1800" b="0" i="0" u="none" strike="noStrike" dirty="0">
                <a:solidFill>
                  <a:srgbClr val="000000"/>
                </a:solidFill>
                <a:effectLst/>
                <a:latin typeface="Calibri" panose="020F0502020204030204" pitchFamily="34" charset="0"/>
              </a:rPr>
              <a:t>Bourbon-Lancy</a:t>
            </a:r>
            <a:r>
              <a:rPr lang="fr-FR" b="0" dirty="0"/>
              <a:t> </a:t>
            </a:r>
            <a:r>
              <a:rPr lang="fr-FR" sz="1800" b="0" i="0" u="none" strike="noStrike" dirty="0">
                <a:solidFill>
                  <a:srgbClr val="000000"/>
                </a:solidFill>
                <a:effectLst/>
                <a:latin typeface="Calibri" panose="020F0502020204030204" pitchFamily="34" charset="0"/>
              </a:rPr>
              <a:t>Castéra-Verduzan</a:t>
            </a:r>
            <a:r>
              <a:rPr lang="fr-FR" b="0" dirty="0"/>
              <a:t> </a:t>
            </a:r>
            <a:r>
              <a:rPr lang="fr-FR" sz="1800" b="0" i="0" u="none" strike="noStrike" dirty="0">
                <a:solidFill>
                  <a:srgbClr val="000000"/>
                </a:solidFill>
                <a:effectLst/>
                <a:latin typeface="Calibri" panose="020F0502020204030204" pitchFamily="34" charset="0"/>
              </a:rPr>
              <a:t>Cauterets</a:t>
            </a:r>
            <a:r>
              <a:rPr lang="fr-FR" b="0" dirty="0"/>
              <a:t> </a:t>
            </a:r>
            <a:r>
              <a:rPr lang="fr-FR" sz="1800" b="0" i="0" u="none" strike="noStrike" dirty="0">
                <a:solidFill>
                  <a:srgbClr val="000000"/>
                </a:solidFill>
                <a:effectLst/>
                <a:latin typeface="Calibri" panose="020F0502020204030204" pitchFamily="34" charset="0"/>
              </a:rPr>
              <a:t>Contréxeville</a:t>
            </a:r>
            <a:r>
              <a:rPr lang="fr-FR" b="0" dirty="0"/>
              <a:t> </a:t>
            </a:r>
            <a:r>
              <a:rPr lang="fr-FR" sz="1800" b="0" i="0" u="none" strike="noStrike" dirty="0">
                <a:solidFill>
                  <a:srgbClr val="000000"/>
                </a:solidFill>
                <a:effectLst/>
                <a:latin typeface="Calibri" panose="020F0502020204030204" pitchFamily="34" charset="0"/>
              </a:rPr>
              <a:t>Cransac-les-Thermes</a:t>
            </a:r>
            <a:r>
              <a:rPr lang="fr-FR" b="0" dirty="0"/>
              <a:t> </a:t>
            </a:r>
            <a:r>
              <a:rPr lang="fr-FR" sz="1800" b="0" i="0" u="none" strike="noStrike" dirty="0">
                <a:solidFill>
                  <a:srgbClr val="000000"/>
                </a:solidFill>
                <a:effectLst/>
                <a:latin typeface="Calibri" panose="020F0502020204030204" pitchFamily="34" charset="0"/>
              </a:rPr>
              <a:t>Dax</a:t>
            </a:r>
            <a:r>
              <a:rPr lang="fr-FR" b="0" dirty="0"/>
              <a:t> </a:t>
            </a:r>
            <a:r>
              <a:rPr lang="fr-FR" sz="1800" b="0" i="0" u="none" strike="noStrike" dirty="0">
                <a:solidFill>
                  <a:srgbClr val="000000"/>
                </a:solidFill>
                <a:effectLst/>
                <a:latin typeface="Calibri" panose="020F0502020204030204" pitchFamily="34" charset="0"/>
              </a:rPr>
              <a:t>Digne-les-Bains</a:t>
            </a:r>
            <a:r>
              <a:rPr lang="fr-FR" b="0" dirty="0"/>
              <a:t> </a:t>
            </a:r>
            <a:r>
              <a:rPr lang="fr-FR" sz="1800" b="0" i="0" u="none" strike="noStrike" dirty="0">
                <a:solidFill>
                  <a:srgbClr val="000000"/>
                </a:solidFill>
                <a:effectLst/>
                <a:latin typeface="Calibri" panose="020F0502020204030204" pitchFamily="34" charset="0"/>
              </a:rPr>
              <a:t>Fumades (Allègre-les-Fumades)</a:t>
            </a:r>
            <a:r>
              <a:rPr lang="fr-FR" b="0" dirty="0"/>
              <a:t> </a:t>
            </a:r>
            <a:r>
              <a:rPr lang="fr-FR" sz="1800" b="0" i="0" u="none" strike="noStrike" dirty="0">
                <a:solidFill>
                  <a:srgbClr val="000000"/>
                </a:solidFill>
                <a:effectLst/>
                <a:latin typeface="Calibri" panose="020F0502020204030204" pitchFamily="34" charset="0"/>
              </a:rPr>
              <a:t>Gréoux-les-Bains</a:t>
            </a:r>
            <a:r>
              <a:rPr lang="fr-FR" b="0" dirty="0"/>
              <a:t> </a:t>
            </a:r>
            <a:r>
              <a:rPr lang="fr-FR" sz="1800" b="0" i="0" u="none" strike="noStrike" dirty="0">
                <a:solidFill>
                  <a:srgbClr val="000000"/>
                </a:solidFill>
                <a:effectLst/>
                <a:latin typeface="Calibri" panose="020F0502020204030204" pitchFamily="34" charset="0"/>
              </a:rPr>
              <a:t>La Bourboule</a:t>
            </a:r>
            <a:r>
              <a:rPr lang="fr-FR" b="0" dirty="0"/>
              <a:t> </a:t>
            </a:r>
            <a:r>
              <a:rPr lang="fr-FR" sz="1800" b="0" i="0" u="none" strike="noStrike" dirty="0">
                <a:solidFill>
                  <a:srgbClr val="000000"/>
                </a:solidFill>
                <a:effectLst/>
                <a:latin typeface="Calibri" panose="020F0502020204030204" pitchFamily="34" charset="0"/>
              </a:rPr>
              <a:t>La Preste-Prats-de-Mollo</a:t>
            </a:r>
            <a:r>
              <a:rPr lang="fr-FR" b="0" dirty="0"/>
              <a:t> </a:t>
            </a:r>
            <a:r>
              <a:rPr lang="fr-FR" sz="1800" b="0" i="0" u="none" strike="noStrike" dirty="0">
                <a:solidFill>
                  <a:srgbClr val="000000"/>
                </a:solidFill>
                <a:effectLst/>
                <a:latin typeface="Calibri" panose="020F0502020204030204" pitchFamily="34" charset="0"/>
              </a:rPr>
              <a:t>La Roche-Posay</a:t>
            </a:r>
            <a:r>
              <a:rPr lang="fr-FR" b="0" dirty="0"/>
              <a:t> </a:t>
            </a:r>
            <a:r>
              <a:rPr lang="fr-FR" sz="1800" b="0" i="0" u="none" strike="noStrike" dirty="0">
                <a:solidFill>
                  <a:srgbClr val="000000"/>
                </a:solidFill>
                <a:effectLst/>
                <a:latin typeface="Calibri" panose="020F0502020204030204" pitchFamily="34" charset="0"/>
              </a:rPr>
              <a:t>Lamalou-Les-Bains</a:t>
            </a:r>
            <a:r>
              <a:rPr lang="fr-FR" b="0" dirty="0"/>
              <a:t> </a:t>
            </a:r>
            <a:r>
              <a:rPr lang="fr-FR" sz="1800" b="0" i="0" u="none" strike="noStrike" dirty="0">
                <a:solidFill>
                  <a:srgbClr val="000000"/>
                </a:solidFill>
                <a:effectLst/>
                <a:latin typeface="Calibri" panose="020F0502020204030204" pitchFamily="34" charset="0"/>
              </a:rPr>
              <a:t>Le Boulou</a:t>
            </a:r>
            <a:r>
              <a:rPr lang="fr-FR" b="0" dirty="0"/>
              <a:t> </a:t>
            </a:r>
            <a:r>
              <a:rPr lang="fr-FR" sz="1800" b="0" i="0" u="none" strike="noStrike" dirty="0">
                <a:solidFill>
                  <a:srgbClr val="000000"/>
                </a:solidFill>
                <a:effectLst/>
                <a:latin typeface="Calibri" panose="020F0502020204030204" pitchFamily="34" charset="0"/>
              </a:rPr>
              <a:t>Molitg-les-Bains</a:t>
            </a:r>
            <a:r>
              <a:rPr lang="fr-FR" b="0" dirty="0"/>
              <a:t> </a:t>
            </a:r>
            <a:r>
              <a:rPr lang="fr-FR" sz="1800" b="0" i="0" u="none" strike="noStrike" dirty="0">
                <a:solidFill>
                  <a:srgbClr val="000000"/>
                </a:solidFill>
                <a:effectLst/>
                <a:latin typeface="Calibri" panose="020F0502020204030204" pitchFamily="34" charset="0"/>
              </a:rPr>
              <a:t>Montbrun-les-Bains</a:t>
            </a:r>
            <a:r>
              <a:rPr lang="fr-FR" b="0" dirty="0"/>
              <a:t> </a:t>
            </a:r>
            <a:r>
              <a:rPr lang="fr-FR" sz="1800" b="0" i="0" u="none" strike="noStrike" dirty="0">
                <a:solidFill>
                  <a:srgbClr val="000000"/>
                </a:solidFill>
                <a:effectLst/>
                <a:latin typeface="Calibri" panose="020F0502020204030204" pitchFamily="34" charset="0"/>
              </a:rPr>
              <a:t>Montrond-les-Bains</a:t>
            </a:r>
            <a:r>
              <a:rPr lang="fr-FR" b="0" dirty="0"/>
              <a:t> </a:t>
            </a:r>
            <a:r>
              <a:rPr lang="fr-FR" sz="1800" b="0" i="0" u="none" strike="noStrike" dirty="0">
                <a:solidFill>
                  <a:srgbClr val="000000"/>
                </a:solidFill>
                <a:effectLst/>
                <a:latin typeface="Calibri" panose="020F0502020204030204" pitchFamily="34" charset="0"/>
              </a:rPr>
              <a:t>Néris-les-Bains</a:t>
            </a:r>
            <a:r>
              <a:rPr lang="fr-FR" b="0" dirty="0"/>
              <a:t> </a:t>
            </a:r>
            <a:r>
              <a:rPr lang="fr-FR" sz="1800" b="0" i="0" u="none" strike="noStrike" dirty="0">
                <a:solidFill>
                  <a:srgbClr val="000000"/>
                </a:solidFill>
                <a:effectLst/>
                <a:latin typeface="Calibri" panose="020F0502020204030204" pitchFamily="34" charset="0"/>
              </a:rPr>
              <a:t>Plombières-les-Bains</a:t>
            </a:r>
            <a:r>
              <a:rPr lang="fr-FR" b="0" dirty="0"/>
              <a:t> </a:t>
            </a:r>
            <a:r>
              <a:rPr lang="fr-FR" sz="1800" b="0" i="0" u="none" strike="noStrike" dirty="0">
                <a:solidFill>
                  <a:srgbClr val="000000"/>
                </a:solidFill>
                <a:effectLst/>
                <a:latin typeface="Calibri" panose="020F0502020204030204" pitchFamily="34" charset="0"/>
              </a:rPr>
              <a:t>Rennes-les-Bains</a:t>
            </a:r>
            <a:r>
              <a:rPr lang="fr-FR" b="0" dirty="0"/>
              <a:t> </a:t>
            </a:r>
            <a:r>
              <a:rPr lang="fr-FR" sz="1800" b="0" i="0" u="none" strike="noStrike" dirty="0">
                <a:solidFill>
                  <a:srgbClr val="000000"/>
                </a:solidFill>
                <a:effectLst/>
                <a:latin typeface="Calibri" panose="020F0502020204030204" pitchFamily="34" charset="0"/>
              </a:rPr>
              <a:t>Rochefort</a:t>
            </a:r>
            <a:r>
              <a:rPr lang="fr-FR" b="0" dirty="0"/>
              <a:t> </a:t>
            </a:r>
            <a:r>
              <a:rPr lang="fr-FR" sz="1800" b="0" i="0" u="none" strike="noStrike" dirty="0">
                <a:solidFill>
                  <a:srgbClr val="000000"/>
                </a:solidFill>
                <a:effectLst/>
                <a:latin typeface="Calibri" panose="020F0502020204030204" pitchFamily="34" charset="0"/>
              </a:rPr>
              <a:t>Saint-Gervais-les-Bains</a:t>
            </a:r>
            <a:r>
              <a:rPr lang="fr-FR" b="0" dirty="0"/>
              <a:t> </a:t>
            </a:r>
            <a:r>
              <a:rPr lang="fr-FR" sz="1800" b="0" i="0" u="none" strike="noStrike" dirty="0">
                <a:solidFill>
                  <a:srgbClr val="000000"/>
                </a:solidFill>
                <a:effectLst/>
                <a:latin typeface="Calibri" panose="020F0502020204030204" pitchFamily="34" charset="0"/>
              </a:rPr>
              <a:t>Saint-Honoré-les-Bains</a:t>
            </a:r>
            <a:r>
              <a:rPr lang="fr-FR" b="0" dirty="0"/>
              <a:t> </a:t>
            </a:r>
            <a:r>
              <a:rPr lang="fr-FR" sz="1800" b="0" i="0" u="none" strike="noStrike" dirty="0">
                <a:solidFill>
                  <a:srgbClr val="000000"/>
                </a:solidFill>
                <a:effectLst/>
                <a:latin typeface="Calibri" panose="020F0502020204030204" pitchFamily="34" charset="0"/>
              </a:rPr>
              <a:t>Salies-de-Béarn</a:t>
            </a:r>
            <a:r>
              <a:rPr lang="fr-FR" b="0" dirty="0"/>
              <a:t> </a:t>
            </a:r>
            <a:r>
              <a:rPr lang="fr-FR" sz="1800" b="0" i="0" u="none" strike="noStrike" dirty="0">
                <a:solidFill>
                  <a:srgbClr val="000000"/>
                </a:solidFill>
                <a:effectLst/>
                <a:latin typeface="Calibri" panose="020F0502020204030204" pitchFamily="34" charset="0"/>
              </a:rPr>
              <a:t>Salins-les-Bains</a:t>
            </a:r>
            <a:r>
              <a:rPr lang="fr-FR" b="0" dirty="0"/>
              <a:t> </a:t>
            </a:r>
            <a:r>
              <a:rPr lang="fr-FR" sz="1800" b="0" i="0" u="none" strike="noStrike" dirty="0">
                <a:solidFill>
                  <a:srgbClr val="000000"/>
                </a:solidFill>
                <a:effectLst/>
                <a:latin typeface="Calibri" panose="020F0502020204030204" pitchFamily="34" charset="0"/>
              </a:rPr>
              <a:t>Santenay</a:t>
            </a:r>
            <a:r>
              <a:rPr lang="fr-FR" b="0" dirty="0"/>
              <a:t> </a:t>
            </a:r>
            <a:r>
              <a:rPr lang="fr-FR" sz="1800" b="0" i="0" u="none" strike="noStrike" dirty="0">
                <a:solidFill>
                  <a:srgbClr val="000000"/>
                </a:solidFill>
                <a:effectLst/>
                <a:latin typeface="Calibri" panose="020F0502020204030204" pitchFamily="34" charset="0"/>
              </a:rPr>
              <a:t>Ussat-les-Bains (devenu Ornolac-Ussat-les-Bains)</a:t>
            </a:r>
            <a:r>
              <a:rPr lang="fr-FR" b="0" dirty="0"/>
              <a:t> </a:t>
            </a:r>
            <a:r>
              <a:rPr lang="fr-FR" sz="1800" b="0" i="0" u="none" strike="noStrike" dirty="0">
                <a:solidFill>
                  <a:srgbClr val="000000"/>
                </a:solidFill>
                <a:effectLst/>
                <a:latin typeface="Calibri" panose="020F0502020204030204" pitchFamily="34" charset="0"/>
              </a:rPr>
              <a:t>Vichy</a:t>
            </a:r>
            <a:r>
              <a:rPr lang="fr-FR"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u="sng" dirty="0"/>
              <a:t>Stations manquantes de la classe A :</a:t>
            </a:r>
            <a:r>
              <a:rPr lang="fr-FR" u="none" dirty="0"/>
              <a:t> Aix-les-Bains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u="sng" dirty="0"/>
              <a:t>Liste des stations répondantes en 2019 pour les investissements thermaux : </a:t>
            </a:r>
            <a:r>
              <a:rPr lang="fr-FR" u="none" dirty="0"/>
              <a:t>(34 stations) </a:t>
            </a:r>
            <a:r>
              <a:rPr lang="fr-FR" sz="1800" b="0" i="0" u="none" strike="noStrike" dirty="0">
                <a:solidFill>
                  <a:srgbClr val="000000"/>
                </a:solidFill>
                <a:effectLst/>
                <a:latin typeface="Calibri" panose="020F0502020204030204" pitchFamily="34" charset="0"/>
              </a:rPr>
              <a:t>Amélie-les-Bains-Palalda</a:t>
            </a:r>
            <a:r>
              <a:rPr lang="fr-FR" b="0" dirty="0"/>
              <a:t> </a:t>
            </a:r>
            <a:r>
              <a:rPr lang="fr-FR" sz="1800" b="0" i="0" u="none" strike="noStrike" dirty="0">
                <a:solidFill>
                  <a:srgbClr val="000000"/>
                </a:solidFill>
                <a:effectLst/>
                <a:latin typeface="Calibri" panose="020F0502020204030204" pitchFamily="34" charset="0"/>
              </a:rPr>
              <a:t>Aulus-les-Bains</a:t>
            </a:r>
            <a:r>
              <a:rPr lang="fr-FR" b="0" dirty="0"/>
              <a:t> </a:t>
            </a:r>
            <a:r>
              <a:rPr lang="fr-FR" sz="1800" b="0" i="0" u="none" strike="noStrike" dirty="0">
                <a:solidFill>
                  <a:srgbClr val="000000"/>
                </a:solidFill>
                <a:effectLst/>
                <a:latin typeface="Calibri" panose="020F0502020204030204" pitchFamily="34" charset="0"/>
              </a:rPr>
              <a:t>Bagnères-de-Bigorre</a:t>
            </a:r>
            <a:r>
              <a:rPr lang="fr-FR" b="0" dirty="0"/>
              <a:t> </a:t>
            </a:r>
            <a:r>
              <a:rPr lang="fr-FR" sz="1800" b="0" i="0" u="none" strike="noStrike" dirty="0">
                <a:solidFill>
                  <a:srgbClr val="000000"/>
                </a:solidFill>
                <a:effectLst/>
                <a:latin typeface="Calibri" panose="020F0502020204030204" pitchFamily="34" charset="0"/>
              </a:rPr>
              <a:t>Bagnoles de l'Orne</a:t>
            </a:r>
            <a:r>
              <a:rPr lang="fr-FR" b="0" dirty="0"/>
              <a:t> </a:t>
            </a:r>
            <a:r>
              <a:rPr lang="fr-FR" sz="1800" b="0" i="0" u="none" strike="noStrike" dirty="0">
                <a:solidFill>
                  <a:srgbClr val="000000"/>
                </a:solidFill>
                <a:effectLst/>
                <a:latin typeface="Calibri" panose="020F0502020204030204" pitchFamily="34" charset="0"/>
              </a:rPr>
              <a:t>Balaruc-les-Bains</a:t>
            </a:r>
            <a:r>
              <a:rPr lang="fr-FR" b="0" dirty="0"/>
              <a:t> </a:t>
            </a:r>
            <a:r>
              <a:rPr lang="fr-FR" sz="1800" b="0" i="0" u="none" strike="noStrike" dirty="0">
                <a:solidFill>
                  <a:srgbClr val="000000"/>
                </a:solidFill>
                <a:effectLst/>
                <a:latin typeface="Calibri" panose="020F0502020204030204" pitchFamily="34" charset="0"/>
              </a:rPr>
              <a:t>Barèges-Sers-Barzun</a:t>
            </a:r>
            <a:r>
              <a:rPr lang="fr-FR" b="0" dirty="0"/>
              <a:t> </a:t>
            </a:r>
            <a:r>
              <a:rPr lang="fr-FR" sz="1800" b="0" i="0" u="none" strike="noStrike" dirty="0">
                <a:solidFill>
                  <a:srgbClr val="000000"/>
                </a:solidFill>
                <a:effectLst/>
                <a:latin typeface="Calibri" panose="020F0502020204030204" pitchFamily="34" charset="0"/>
              </a:rPr>
              <a:t>Bourbon-Lancy</a:t>
            </a:r>
            <a:r>
              <a:rPr lang="fr-FR" b="0" dirty="0"/>
              <a:t> </a:t>
            </a:r>
            <a:r>
              <a:rPr lang="fr-FR" sz="1800" b="0" i="0" u="none" strike="noStrike" dirty="0">
                <a:solidFill>
                  <a:srgbClr val="000000"/>
                </a:solidFill>
                <a:effectLst/>
                <a:latin typeface="Calibri" panose="020F0502020204030204" pitchFamily="34" charset="0"/>
              </a:rPr>
              <a:t>Castéra-Verduzan</a:t>
            </a:r>
            <a:r>
              <a:rPr lang="fr-FR" b="0" dirty="0"/>
              <a:t> </a:t>
            </a:r>
            <a:r>
              <a:rPr lang="fr-FR" sz="1800" b="0" i="0" u="none" strike="noStrike" dirty="0">
                <a:solidFill>
                  <a:srgbClr val="000000"/>
                </a:solidFill>
                <a:effectLst/>
                <a:latin typeface="Calibri" panose="020F0502020204030204" pitchFamily="34" charset="0"/>
              </a:rPr>
              <a:t>Cauterets</a:t>
            </a:r>
            <a:r>
              <a:rPr lang="fr-FR" b="0" dirty="0"/>
              <a:t> </a:t>
            </a:r>
            <a:r>
              <a:rPr lang="fr-FR" sz="1800" b="0" i="0" u="none" strike="noStrike" dirty="0">
                <a:solidFill>
                  <a:srgbClr val="000000"/>
                </a:solidFill>
                <a:effectLst/>
                <a:latin typeface="Calibri" panose="020F0502020204030204" pitchFamily="34" charset="0"/>
              </a:rPr>
              <a:t>Contréxeville</a:t>
            </a:r>
            <a:r>
              <a:rPr lang="fr-FR" b="0" dirty="0"/>
              <a:t> </a:t>
            </a:r>
            <a:r>
              <a:rPr lang="fr-FR" sz="1800" b="0" i="0" u="none" strike="noStrike" dirty="0">
                <a:solidFill>
                  <a:srgbClr val="000000"/>
                </a:solidFill>
                <a:effectLst/>
                <a:latin typeface="Calibri" panose="020F0502020204030204" pitchFamily="34" charset="0"/>
              </a:rPr>
              <a:t>Cransac-les-Thermes</a:t>
            </a:r>
            <a:r>
              <a:rPr lang="fr-FR" b="0" dirty="0"/>
              <a:t> </a:t>
            </a:r>
            <a:r>
              <a:rPr lang="fr-FR" sz="1800" b="0" i="0" u="none" strike="noStrike" dirty="0">
                <a:solidFill>
                  <a:srgbClr val="000000"/>
                </a:solidFill>
                <a:effectLst/>
                <a:latin typeface="Calibri" panose="020F0502020204030204" pitchFamily="34" charset="0"/>
              </a:rPr>
              <a:t>Dax</a:t>
            </a:r>
            <a:r>
              <a:rPr lang="fr-FR" b="0" dirty="0"/>
              <a:t> </a:t>
            </a:r>
            <a:r>
              <a:rPr lang="fr-FR" sz="1800" b="0" i="0" u="none" strike="noStrike" dirty="0">
                <a:solidFill>
                  <a:srgbClr val="000000"/>
                </a:solidFill>
                <a:effectLst/>
                <a:latin typeface="Calibri" panose="020F0502020204030204" pitchFamily="34" charset="0"/>
              </a:rPr>
              <a:t>Digne-les-Bains</a:t>
            </a:r>
            <a:r>
              <a:rPr lang="fr-FR" b="0" dirty="0"/>
              <a:t> </a:t>
            </a:r>
            <a:r>
              <a:rPr lang="fr-FR" sz="1800" b="0" i="0" u="none" strike="noStrike" dirty="0">
                <a:solidFill>
                  <a:srgbClr val="000000"/>
                </a:solidFill>
                <a:effectLst/>
                <a:latin typeface="Calibri" panose="020F0502020204030204" pitchFamily="34" charset="0"/>
              </a:rPr>
              <a:t>Fumades (Allègre-les-Fumades)</a:t>
            </a:r>
            <a:r>
              <a:rPr lang="fr-FR" b="0" dirty="0"/>
              <a:t> </a:t>
            </a:r>
            <a:r>
              <a:rPr lang="fr-FR" sz="1800" b="0" i="0" u="none" strike="noStrike" dirty="0">
                <a:solidFill>
                  <a:srgbClr val="000000"/>
                </a:solidFill>
                <a:effectLst/>
                <a:latin typeface="Calibri" panose="020F0502020204030204" pitchFamily="34" charset="0"/>
              </a:rPr>
              <a:t>Gréoux-les-Bains</a:t>
            </a:r>
            <a:r>
              <a:rPr lang="fr-FR" b="0" dirty="0"/>
              <a:t> </a:t>
            </a:r>
            <a:r>
              <a:rPr lang="fr-FR" sz="1800" b="0" i="0" u="none" strike="noStrike" dirty="0">
                <a:solidFill>
                  <a:srgbClr val="000000"/>
                </a:solidFill>
                <a:effectLst/>
                <a:latin typeface="Calibri" panose="020F0502020204030204" pitchFamily="34" charset="0"/>
              </a:rPr>
              <a:t>La Bourboule</a:t>
            </a:r>
            <a:r>
              <a:rPr lang="fr-FR" b="0" dirty="0"/>
              <a:t> </a:t>
            </a:r>
            <a:r>
              <a:rPr lang="fr-FR" sz="1800" b="0" i="0" u="none" strike="noStrike" dirty="0">
                <a:solidFill>
                  <a:srgbClr val="000000"/>
                </a:solidFill>
                <a:effectLst/>
                <a:latin typeface="Calibri" panose="020F0502020204030204" pitchFamily="34" charset="0"/>
              </a:rPr>
              <a:t>La Preste-Prats-de-Mollo</a:t>
            </a:r>
            <a:r>
              <a:rPr lang="fr-FR" b="0" dirty="0"/>
              <a:t> </a:t>
            </a:r>
            <a:r>
              <a:rPr lang="fr-FR" sz="1800" b="0" i="0" u="none" strike="noStrike" dirty="0">
                <a:solidFill>
                  <a:srgbClr val="000000"/>
                </a:solidFill>
                <a:effectLst/>
                <a:latin typeface="Calibri" panose="020F0502020204030204" pitchFamily="34" charset="0"/>
              </a:rPr>
              <a:t>La Roche-Posay</a:t>
            </a:r>
            <a:r>
              <a:rPr lang="fr-FR" b="0" dirty="0"/>
              <a:t> </a:t>
            </a:r>
            <a:r>
              <a:rPr lang="fr-FR" sz="1800" b="0" i="0" u="none" strike="noStrike" dirty="0">
                <a:solidFill>
                  <a:srgbClr val="000000"/>
                </a:solidFill>
                <a:effectLst/>
                <a:latin typeface="Calibri" panose="020F0502020204030204" pitchFamily="34" charset="0"/>
              </a:rPr>
              <a:t>Lamalou-Les-Bains</a:t>
            </a:r>
            <a:r>
              <a:rPr lang="fr-FR" b="0" dirty="0"/>
              <a:t> </a:t>
            </a:r>
            <a:r>
              <a:rPr lang="fr-FR" sz="1800" b="0" i="0" u="none" strike="noStrike" dirty="0">
                <a:solidFill>
                  <a:srgbClr val="000000"/>
                </a:solidFill>
                <a:effectLst/>
                <a:latin typeface="Calibri" panose="020F0502020204030204" pitchFamily="34" charset="0"/>
              </a:rPr>
              <a:t>Le Boulou</a:t>
            </a:r>
            <a:r>
              <a:rPr lang="fr-FR" b="0" dirty="0"/>
              <a:t> </a:t>
            </a:r>
            <a:r>
              <a:rPr lang="fr-FR" sz="1800" b="0" i="0" u="none" strike="noStrike" dirty="0">
                <a:solidFill>
                  <a:srgbClr val="000000"/>
                </a:solidFill>
                <a:effectLst/>
                <a:latin typeface="Calibri" panose="020F0502020204030204" pitchFamily="34" charset="0"/>
              </a:rPr>
              <a:t>Molitg-les-Bains</a:t>
            </a:r>
            <a:r>
              <a:rPr lang="fr-FR" b="0" dirty="0"/>
              <a:t> </a:t>
            </a:r>
            <a:r>
              <a:rPr lang="fr-FR" sz="1800" b="0" i="0" u="none" strike="noStrike" dirty="0">
                <a:solidFill>
                  <a:srgbClr val="000000"/>
                </a:solidFill>
                <a:effectLst/>
                <a:latin typeface="Calibri" panose="020F0502020204030204" pitchFamily="34" charset="0"/>
              </a:rPr>
              <a:t>Montbrun-les-Bains</a:t>
            </a:r>
            <a:r>
              <a:rPr lang="fr-FR" b="0" dirty="0"/>
              <a:t> </a:t>
            </a:r>
            <a:r>
              <a:rPr lang="fr-FR" sz="1800" b="0" i="0" u="none" strike="noStrike" dirty="0">
                <a:solidFill>
                  <a:srgbClr val="000000"/>
                </a:solidFill>
                <a:effectLst/>
                <a:latin typeface="Calibri" panose="020F0502020204030204" pitchFamily="34" charset="0"/>
              </a:rPr>
              <a:t>Montrond-les-Bains</a:t>
            </a:r>
            <a:r>
              <a:rPr lang="fr-FR" b="0" dirty="0"/>
              <a:t> </a:t>
            </a:r>
            <a:r>
              <a:rPr lang="fr-FR" sz="1800" b="0" i="0" u="none" strike="noStrike" dirty="0">
                <a:solidFill>
                  <a:srgbClr val="000000"/>
                </a:solidFill>
                <a:effectLst/>
                <a:latin typeface="Calibri" panose="020F0502020204030204" pitchFamily="34" charset="0"/>
              </a:rPr>
              <a:t>Néris-les-Bains</a:t>
            </a:r>
            <a:r>
              <a:rPr lang="fr-FR" b="0" dirty="0"/>
              <a:t> </a:t>
            </a:r>
            <a:r>
              <a:rPr lang="fr-FR" sz="1800" b="0" i="0" u="none" strike="noStrike" dirty="0">
                <a:solidFill>
                  <a:srgbClr val="000000"/>
                </a:solidFill>
                <a:effectLst/>
                <a:latin typeface="Calibri" panose="020F0502020204030204" pitchFamily="34" charset="0"/>
              </a:rPr>
              <a:t>Plombières-les-Bains</a:t>
            </a:r>
            <a:r>
              <a:rPr lang="fr-FR" b="0" dirty="0"/>
              <a:t> </a:t>
            </a:r>
            <a:r>
              <a:rPr lang="fr-FR" sz="1800" b="0" i="0" u="none" strike="noStrike" dirty="0">
                <a:solidFill>
                  <a:srgbClr val="000000"/>
                </a:solidFill>
                <a:effectLst/>
                <a:latin typeface="Calibri" panose="020F0502020204030204" pitchFamily="34" charset="0"/>
              </a:rPr>
              <a:t>Rennes-les-Bains</a:t>
            </a:r>
            <a:r>
              <a:rPr lang="fr-FR" b="0" dirty="0"/>
              <a:t> </a:t>
            </a:r>
            <a:r>
              <a:rPr lang="fr-FR" sz="1800" b="0" i="0" u="none" strike="noStrike" dirty="0">
                <a:solidFill>
                  <a:srgbClr val="000000"/>
                </a:solidFill>
                <a:effectLst/>
                <a:latin typeface="Calibri" panose="020F0502020204030204" pitchFamily="34" charset="0"/>
              </a:rPr>
              <a:t>Rochefort</a:t>
            </a:r>
            <a:r>
              <a:rPr lang="fr-FR" b="0" dirty="0"/>
              <a:t> </a:t>
            </a:r>
            <a:r>
              <a:rPr lang="fr-FR" sz="1800" b="0" i="0" u="none" strike="noStrike" dirty="0">
                <a:solidFill>
                  <a:srgbClr val="000000"/>
                </a:solidFill>
                <a:effectLst/>
                <a:latin typeface="Calibri" panose="020F0502020204030204" pitchFamily="34" charset="0"/>
              </a:rPr>
              <a:t>Saint-Gervais-les-Bains</a:t>
            </a:r>
            <a:r>
              <a:rPr lang="fr-FR" b="0" dirty="0"/>
              <a:t> </a:t>
            </a:r>
            <a:r>
              <a:rPr lang="fr-FR" sz="1800" b="0" i="0" u="none" strike="noStrike" dirty="0">
                <a:solidFill>
                  <a:srgbClr val="000000"/>
                </a:solidFill>
                <a:effectLst/>
                <a:latin typeface="Calibri" panose="020F0502020204030204" pitchFamily="34" charset="0"/>
              </a:rPr>
              <a:t>Saint-Honoré-les-Bains</a:t>
            </a:r>
            <a:r>
              <a:rPr lang="fr-FR" b="0" dirty="0"/>
              <a:t> </a:t>
            </a:r>
            <a:r>
              <a:rPr lang="fr-FR" sz="1800" b="0" i="0" u="none" strike="noStrike" dirty="0">
                <a:solidFill>
                  <a:srgbClr val="000000"/>
                </a:solidFill>
                <a:effectLst/>
                <a:latin typeface="Calibri" panose="020F0502020204030204" pitchFamily="34" charset="0"/>
              </a:rPr>
              <a:t>Salies-de-Béarn</a:t>
            </a:r>
            <a:r>
              <a:rPr lang="fr-FR" b="0" dirty="0"/>
              <a:t> </a:t>
            </a:r>
            <a:r>
              <a:rPr lang="fr-FR" sz="1800" b="0" i="0" u="none" strike="noStrike" dirty="0">
                <a:solidFill>
                  <a:srgbClr val="000000"/>
                </a:solidFill>
                <a:effectLst/>
                <a:latin typeface="Calibri" panose="020F0502020204030204" pitchFamily="34" charset="0"/>
              </a:rPr>
              <a:t>Salins-les-Bains</a:t>
            </a:r>
            <a:r>
              <a:rPr lang="fr-FR" b="0" dirty="0"/>
              <a:t> </a:t>
            </a:r>
            <a:r>
              <a:rPr lang="fr-FR" sz="1800" b="0" i="0" u="none" strike="noStrike" dirty="0">
                <a:solidFill>
                  <a:srgbClr val="000000"/>
                </a:solidFill>
                <a:effectLst/>
                <a:latin typeface="Calibri" panose="020F0502020204030204" pitchFamily="34" charset="0"/>
              </a:rPr>
              <a:t>Santenay</a:t>
            </a:r>
            <a:r>
              <a:rPr lang="fr-FR" b="0" dirty="0"/>
              <a:t> </a:t>
            </a:r>
            <a:r>
              <a:rPr lang="fr-FR" sz="1800" b="0" i="0" u="none" strike="noStrike" dirty="0">
                <a:solidFill>
                  <a:srgbClr val="000000"/>
                </a:solidFill>
                <a:effectLst/>
                <a:latin typeface="Calibri" panose="020F0502020204030204" pitchFamily="34" charset="0"/>
              </a:rPr>
              <a:t>Ussat-les-Bains (devenu Ornolac-Ussat-les-Bains)</a:t>
            </a:r>
            <a:r>
              <a:rPr lang="fr-FR" b="0" dirty="0"/>
              <a:t> </a:t>
            </a:r>
            <a:r>
              <a:rPr lang="fr-FR" sz="1800" b="0" i="0" u="none" strike="noStrike" dirty="0">
                <a:solidFill>
                  <a:srgbClr val="000000"/>
                </a:solidFill>
                <a:effectLst/>
                <a:latin typeface="Calibri" panose="020F0502020204030204" pitchFamily="34" charset="0"/>
              </a:rPr>
              <a:t>Vichy</a:t>
            </a:r>
            <a:r>
              <a:rPr lang="fr-FR"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u="sng" dirty="0"/>
              <a:t>Stations manquantes de la classe A : </a:t>
            </a:r>
            <a:r>
              <a:rPr lang="fr-FR" u="none" dirty="0"/>
              <a:t>Aix-les-Bains</a:t>
            </a:r>
            <a:endParaRPr lang="fr-FR"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u="sng" dirty="0"/>
              <a:t>Liste des stations répondantes en 2019 pour la masse salariale :</a:t>
            </a:r>
            <a:r>
              <a:rPr lang="fr-FR" u="none" dirty="0"/>
              <a:t> (36 stations) </a:t>
            </a:r>
            <a:r>
              <a:rPr lang="fr-FR" sz="1800" b="0" i="0" u="none" strike="noStrike" dirty="0">
                <a:solidFill>
                  <a:srgbClr val="000000"/>
                </a:solidFill>
                <a:effectLst/>
                <a:latin typeface="Calibri" panose="020F0502020204030204" pitchFamily="34" charset="0"/>
              </a:rPr>
              <a:t>Aix-les-Bains</a:t>
            </a:r>
            <a:r>
              <a:rPr lang="fr-FR" b="0" dirty="0"/>
              <a:t> </a:t>
            </a:r>
            <a:r>
              <a:rPr lang="fr-FR" sz="1800" b="0" i="0" u="none" strike="noStrike" dirty="0">
                <a:solidFill>
                  <a:srgbClr val="000000"/>
                </a:solidFill>
                <a:effectLst/>
                <a:latin typeface="Calibri" panose="020F0502020204030204" pitchFamily="34" charset="0"/>
              </a:rPr>
              <a:t>Amélie-les-Bains-Palalda</a:t>
            </a:r>
            <a:r>
              <a:rPr lang="fr-FR" b="0" dirty="0"/>
              <a:t> </a:t>
            </a:r>
            <a:r>
              <a:rPr lang="fr-FR" sz="1800" b="0" i="0" u="none" strike="noStrike" dirty="0">
                <a:solidFill>
                  <a:srgbClr val="000000"/>
                </a:solidFill>
                <a:effectLst/>
                <a:latin typeface="Calibri" panose="020F0502020204030204" pitchFamily="34" charset="0"/>
              </a:rPr>
              <a:t>Aulus-les-Bains</a:t>
            </a:r>
            <a:r>
              <a:rPr lang="fr-FR" b="0" dirty="0"/>
              <a:t> </a:t>
            </a:r>
            <a:r>
              <a:rPr lang="fr-FR" sz="1800" b="0" i="0" u="none" strike="noStrike" dirty="0">
                <a:solidFill>
                  <a:srgbClr val="000000"/>
                </a:solidFill>
                <a:effectLst/>
                <a:latin typeface="Calibri" panose="020F0502020204030204" pitchFamily="34" charset="0"/>
              </a:rPr>
              <a:t>Bagnères-de-Bigorre</a:t>
            </a:r>
            <a:r>
              <a:rPr lang="fr-FR" b="0" dirty="0"/>
              <a:t> </a:t>
            </a:r>
            <a:r>
              <a:rPr lang="fr-FR" sz="1800" b="0" i="0" u="none" strike="noStrike" dirty="0">
                <a:solidFill>
                  <a:srgbClr val="000000"/>
                </a:solidFill>
                <a:effectLst/>
                <a:latin typeface="Calibri" panose="020F0502020204030204" pitchFamily="34" charset="0"/>
              </a:rPr>
              <a:t>Bagnoles de l'Orne</a:t>
            </a:r>
            <a:r>
              <a:rPr lang="fr-FR" b="0" dirty="0"/>
              <a:t> </a:t>
            </a:r>
            <a:r>
              <a:rPr lang="fr-FR" sz="1800" b="0" i="0" u="none" strike="noStrike" dirty="0">
                <a:solidFill>
                  <a:srgbClr val="000000"/>
                </a:solidFill>
                <a:effectLst/>
                <a:latin typeface="Calibri" panose="020F0502020204030204" pitchFamily="34" charset="0"/>
              </a:rPr>
              <a:t>Balaruc-les-Bains</a:t>
            </a:r>
            <a:r>
              <a:rPr lang="fr-FR" b="0" dirty="0"/>
              <a:t> </a:t>
            </a:r>
            <a:r>
              <a:rPr lang="fr-FR" sz="1800" b="0" i="0" u="none" strike="noStrike" dirty="0">
                <a:solidFill>
                  <a:srgbClr val="000000"/>
                </a:solidFill>
                <a:effectLst/>
                <a:latin typeface="Calibri" panose="020F0502020204030204" pitchFamily="34" charset="0"/>
              </a:rPr>
              <a:t>Barèges-Sers-Barzun</a:t>
            </a:r>
            <a:r>
              <a:rPr lang="fr-FR" b="0" dirty="0"/>
              <a:t> </a:t>
            </a:r>
            <a:r>
              <a:rPr lang="fr-FR" sz="1800" b="0" i="0" u="none" strike="noStrike" dirty="0">
                <a:solidFill>
                  <a:srgbClr val="000000"/>
                </a:solidFill>
                <a:effectLst/>
                <a:latin typeface="Calibri" panose="020F0502020204030204" pitchFamily="34" charset="0"/>
              </a:rPr>
              <a:t>Bourbon-Lancy</a:t>
            </a:r>
            <a:r>
              <a:rPr lang="fr-FR" b="0" dirty="0"/>
              <a:t> </a:t>
            </a:r>
            <a:r>
              <a:rPr lang="fr-FR" sz="1800" b="0" i="0" u="none" strike="noStrike" dirty="0">
                <a:solidFill>
                  <a:srgbClr val="000000"/>
                </a:solidFill>
                <a:effectLst/>
                <a:latin typeface="Calibri" panose="020F0502020204030204" pitchFamily="34" charset="0"/>
              </a:rPr>
              <a:t>Castéra-Verduzan</a:t>
            </a:r>
            <a:r>
              <a:rPr lang="fr-FR" b="0" dirty="0"/>
              <a:t> </a:t>
            </a:r>
            <a:r>
              <a:rPr lang="fr-FR" sz="1800" b="0" i="0" u="none" strike="noStrike" dirty="0">
                <a:solidFill>
                  <a:srgbClr val="000000"/>
                </a:solidFill>
                <a:effectLst/>
                <a:latin typeface="Calibri" panose="020F0502020204030204" pitchFamily="34" charset="0"/>
              </a:rPr>
              <a:t>Cauterets</a:t>
            </a:r>
            <a:r>
              <a:rPr lang="fr-FR" b="0" dirty="0"/>
              <a:t> </a:t>
            </a:r>
            <a:r>
              <a:rPr lang="fr-FR" sz="1800" b="0" i="0" u="none" strike="noStrike" dirty="0">
                <a:solidFill>
                  <a:srgbClr val="000000"/>
                </a:solidFill>
                <a:effectLst/>
                <a:latin typeface="Calibri" panose="020F0502020204030204" pitchFamily="34" charset="0"/>
              </a:rPr>
              <a:t>Contréxeville</a:t>
            </a:r>
            <a:r>
              <a:rPr lang="fr-FR" b="0" dirty="0"/>
              <a:t> </a:t>
            </a:r>
            <a:r>
              <a:rPr lang="fr-FR" sz="1800" b="0" i="0" u="none" strike="noStrike" dirty="0">
                <a:solidFill>
                  <a:srgbClr val="000000"/>
                </a:solidFill>
                <a:effectLst/>
                <a:latin typeface="Calibri" panose="020F0502020204030204" pitchFamily="34" charset="0"/>
              </a:rPr>
              <a:t>Cransac-les-Thermes</a:t>
            </a:r>
            <a:r>
              <a:rPr lang="fr-FR" b="0" dirty="0"/>
              <a:t> </a:t>
            </a:r>
            <a:r>
              <a:rPr lang="fr-FR" sz="1800" b="0" i="0" u="none" strike="noStrike" dirty="0">
                <a:solidFill>
                  <a:srgbClr val="000000"/>
                </a:solidFill>
                <a:effectLst/>
                <a:latin typeface="Calibri" panose="020F0502020204030204" pitchFamily="34" charset="0"/>
              </a:rPr>
              <a:t>Dax</a:t>
            </a:r>
            <a:r>
              <a:rPr lang="fr-FR" b="0" dirty="0"/>
              <a:t> </a:t>
            </a:r>
            <a:r>
              <a:rPr lang="fr-FR" sz="1800" b="0" i="0" u="none" strike="noStrike" dirty="0">
                <a:solidFill>
                  <a:srgbClr val="000000"/>
                </a:solidFill>
                <a:effectLst/>
                <a:latin typeface="Calibri" panose="020F0502020204030204" pitchFamily="34" charset="0"/>
              </a:rPr>
              <a:t>Digne-les-Bains</a:t>
            </a:r>
            <a:r>
              <a:rPr lang="fr-FR" b="0" dirty="0"/>
              <a:t> </a:t>
            </a:r>
            <a:r>
              <a:rPr lang="fr-FR" sz="1800" b="0" i="0" u="none" strike="noStrike" dirty="0">
                <a:solidFill>
                  <a:srgbClr val="000000"/>
                </a:solidFill>
                <a:effectLst/>
                <a:latin typeface="Calibri" panose="020F0502020204030204" pitchFamily="34" charset="0"/>
              </a:rPr>
              <a:t>Fumades (Allègre-les-Fumades)</a:t>
            </a:r>
            <a:r>
              <a:rPr lang="fr-FR" b="0" dirty="0"/>
              <a:t> </a:t>
            </a:r>
            <a:r>
              <a:rPr lang="fr-FR" sz="1800" b="0" i="0" u="none" strike="noStrike" dirty="0">
                <a:solidFill>
                  <a:srgbClr val="000000"/>
                </a:solidFill>
                <a:effectLst/>
                <a:latin typeface="Calibri" panose="020F0502020204030204" pitchFamily="34" charset="0"/>
              </a:rPr>
              <a:t>Gréoux-les-Bains</a:t>
            </a:r>
            <a:r>
              <a:rPr lang="fr-FR" b="0" dirty="0"/>
              <a:t> </a:t>
            </a:r>
            <a:r>
              <a:rPr lang="fr-FR" sz="1800" b="0" i="0" u="none" strike="noStrike" dirty="0">
                <a:solidFill>
                  <a:srgbClr val="000000"/>
                </a:solidFill>
                <a:effectLst/>
                <a:latin typeface="Calibri" panose="020F0502020204030204" pitchFamily="34" charset="0"/>
              </a:rPr>
              <a:t>La Bourboule</a:t>
            </a:r>
            <a:r>
              <a:rPr lang="fr-FR" b="0" dirty="0"/>
              <a:t> </a:t>
            </a:r>
            <a:r>
              <a:rPr lang="fr-FR" sz="1800" b="0" i="0" u="none" strike="noStrike" dirty="0">
                <a:solidFill>
                  <a:srgbClr val="000000"/>
                </a:solidFill>
                <a:effectLst/>
                <a:latin typeface="Calibri" panose="020F0502020204030204" pitchFamily="34" charset="0"/>
              </a:rPr>
              <a:t>La Preste-Prats-de-Mollo</a:t>
            </a:r>
            <a:r>
              <a:rPr lang="fr-FR" b="0" dirty="0"/>
              <a:t> </a:t>
            </a:r>
            <a:r>
              <a:rPr lang="fr-FR" sz="1800" b="0" i="0" u="none" strike="noStrike" dirty="0">
                <a:solidFill>
                  <a:srgbClr val="000000"/>
                </a:solidFill>
                <a:effectLst/>
                <a:latin typeface="Calibri" panose="020F0502020204030204" pitchFamily="34" charset="0"/>
              </a:rPr>
              <a:t>La Roche-Posay</a:t>
            </a:r>
            <a:r>
              <a:rPr lang="fr-FR" b="0" dirty="0"/>
              <a:t> </a:t>
            </a:r>
            <a:r>
              <a:rPr lang="fr-FR" sz="1800" b="0" i="0" u="none" strike="noStrike" dirty="0">
                <a:solidFill>
                  <a:srgbClr val="000000"/>
                </a:solidFill>
                <a:effectLst/>
                <a:latin typeface="Calibri" panose="020F0502020204030204" pitchFamily="34" charset="0"/>
              </a:rPr>
              <a:t>Lamalou-Les-Bains</a:t>
            </a:r>
            <a:r>
              <a:rPr lang="fr-FR" b="0" dirty="0"/>
              <a:t> </a:t>
            </a:r>
            <a:r>
              <a:rPr lang="fr-FR" sz="1800" b="0" i="0" u="none" strike="noStrike" dirty="0">
                <a:solidFill>
                  <a:srgbClr val="000000"/>
                </a:solidFill>
                <a:effectLst/>
                <a:latin typeface="Calibri" panose="020F0502020204030204" pitchFamily="34" charset="0"/>
              </a:rPr>
              <a:t>Le Boulou</a:t>
            </a:r>
            <a:r>
              <a:rPr lang="fr-FR" b="0" dirty="0"/>
              <a:t> </a:t>
            </a:r>
            <a:r>
              <a:rPr lang="fr-FR" sz="1800" b="0" i="0" u="none" strike="noStrike" dirty="0">
                <a:solidFill>
                  <a:srgbClr val="000000"/>
                </a:solidFill>
                <a:effectLst/>
                <a:latin typeface="Calibri" panose="020F0502020204030204" pitchFamily="34" charset="0"/>
              </a:rPr>
              <a:t>Molitg-les-Bains</a:t>
            </a:r>
            <a:r>
              <a:rPr lang="fr-FR" b="0" dirty="0"/>
              <a:t> </a:t>
            </a:r>
            <a:r>
              <a:rPr lang="fr-FR" sz="1800" b="0" i="0" u="none" strike="noStrike" dirty="0">
                <a:solidFill>
                  <a:srgbClr val="000000"/>
                </a:solidFill>
                <a:effectLst/>
                <a:latin typeface="Calibri" panose="020F0502020204030204" pitchFamily="34" charset="0"/>
              </a:rPr>
              <a:t>Montbrun-les-Bains</a:t>
            </a:r>
            <a:r>
              <a:rPr lang="fr-FR" b="0" dirty="0"/>
              <a:t> </a:t>
            </a:r>
            <a:r>
              <a:rPr lang="fr-FR" sz="1800" b="0" i="0" u="none" strike="noStrike" dirty="0">
                <a:solidFill>
                  <a:srgbClr val="000000"/>
                </a:solidFill>
                <a:effectLst/>
                <a:latin typeface="Calibri" panose="020F0502020204030204" pitchFamily="34" charset="0"/>
              </a:rPr>
              <a:t>Montrond-les-Bains</a:t>
            </a:r>
            <a:r>
              <a:rPr lang="fr-FR" b="0" dirty="0"/>
              <a:t> </a:t>
            </a:r>
            <a:r>
              <a:rPr lang="fr-FR" sz="1800" b="0" i="0" u="none" strike="noStrike" dirty="0">
                <a:solidFill>
                  <a:srgbClr val="000000"/>
                </a:solidFill>
                <a:effectLst/>
                <a:latin typeface="Calibri" panose="020F0502020204030204" pitchFamily="34" charset="0"/>
              </a:rPr>
              <a:t>Morsbronn-les-Bains</a:t>
            </a:r>
            <a:r>
              <a:rPr lang="fr-FR" b="0" dirty="0"/>
              <a:t> </a:t>
            </a:r>
            <a:r>
              <a:rPr lang="fr-FR" sz="1800" b="0" i="0" u="none" strike="noStrike" dirty="0">
                <a:solidFill>
                  <a:srgbClr val="000000"/>
                </a:solidFill>
                <a:effectLst/>
                <a:latin typeface="Calibri" panose="020F0502020204030204" pitchFamily="34" charset="0"/>
              </a:rPr>
              <a:t>Néris-les-Bains</a:t>
            </a:r>
            <a:r>
              <a:rPr lang="fr-FR" b="0" dirty="0"/>
              <a:t> </a:t>
            </a:r>
            <a:r>
              <a:rPr lang="fr-FR" sz="1800" b="0" i="0" u="none" strike="noStrike" dirty="0">
                <a:solidFill>
                  <a:srgbClr val="000000"/>
                </a:solidFill>
                <a:effectLst/>
                <a:latin typeface="Calibri" panose="020F0502020204030204" pitchFamily="34" charset="0"/>
              </a:rPr>
              <a:t>Plombières-les-Bains</a:t>
            </a:r>
            <a:r>
              <a:rPr lang="fr-FR" b="0" dirty="0"/>
              <a:t> </a:t>
            </a:r>
            <a:r>
              <a:rPr lang="fr-FR" sz="1800" b="0" i="0" u="none" strike="noStrike" dirty="0">
                <a:solidFill>
                  <a:srgbClr val="000000"/>
                </a:solidFill>
                <a:effectLst/>
                <a:latin typeface="Calibri" panose="020F0502020204030204" pitchFamily="34" charset="0"/>
              </a:rPr>
              <a:t>Rennes-les-Bains</a:t>
            </a:r>
            <a:r>
              <a:rPr lang="fr-FR" b="0" dirty="0"/>
              <a:t> </a:t>
            </a:r>
            <a:r>
              <a:rPr lang="fr-FR" sz="1800" b="0" i="0" u="none" strike="noStrike" dirty="0">
                <a:solidFill>
                  <a:srgbClr val="000000"/>
                </a:solidFill>
                <a:effectLst/>
                <a:latin typeface="Calibri" panose="020F0502020204030204" pitchFamily="34" charset="0"/>
              </a:rPr>
              <a:t>Rochefort</a:t>
            </a:r>
            <a:r>
              <a:rPr lang="fr-FR" b="0" dirty="0"/>
              <a:t> </a:t>
            </a:r>
            <a:r>
              <a:rPr lang="fr-FR" sz="1800" b="0" i="0" u="none" strike="noStrike" dirty="0">
                <a:solidFill>
                  <a:srgbClr val="000000"/>
                </a:solidFill>
                <a:effectLst/>
                <a:latin typeface="Calibri" panose="020F0502020204030204" pitchFamily="34" charset="0"/>
              </a:rPr>
              <a:t>Saint-Amand-les-Eaux</a:t>
            </a:r>
            <a:r>
              <a:rPr lang="fr-FR" b="0" dirty="0"/>
              <a:t> </a:t>
            </a:r>
            <a:r>
              <a:rPr lang="fr-FR" sz="1800" b="0" i="0" u="none" strike="noStrike" dirty="0">
                <a:solidFill>
                  <a:srgbClr val="000000"/>
                </a:solidFill>
                <a:effectLst/>
                <a:latin typeface="Calibri" panose="020F0502020204030204" pitchFamily="34" charset="0"/>
              </a:rPr>
              <a:t>Saint-Gervais-les-Bains</a:t>
            </a:r>
            <a:r>
              <a:rPr lang="fr-FR" b="0" dirty="0"/>
              <a:t> </a:t>
            </a:r>
            <a:r>
              <a:rPr lang="fr-FR" sz="1800" b="0" i="0" u="none" strike="noStrike" dirty="0">
                <a:solidFill>
                  <a:srgbClr val="000000"/>
                </a:solidFill>
                <a:effectLst/>
                <a:latin typeface="Calibri" panose="020F0502020204030204" pitchFamily="34" charset="0"/>
              </a:rPr>
              <a:t>Saint-Honoré-les-Bains</a:t>
            </a:r>
            <a:r>
              <a:rPr lang="fr-FR" b="0" dirty="0"/>
              <a:t> </a:t>
            </a:r>
            <a:r>
              <a:rPr lang="fr-FR" sz="1800" b="0" i="0" u="none" strike="noStrike" dirty="0">
                <a:solidFill>
                  <a:srgbClr val="000000"/>
                </a:solidFill>
                <a:effectLst/>
                <a:latin typeface="Calibri" panose="020F0502020204030204" pitchFamily="34" charset="0"/>
              </a:rPr>
              <a:t>Salies-de-Béarn</a:t>
            </a:r>
            <a:r>
              <a:rPr lang="fr-FR" b="0" dirty="0"/>
              <a:t> </a:t>
            </a:r>
            <a:r>
              <a:rPr lang="fr-FR" sz="1800" b="0" i="0" u="none" strike="noStrike" dirty="0">
                <a:solidFill>
                  <a:srgbClr val="000000"/>
                </a:solidFill>
                <a:effectLst/>
                <a:latin typeface="Calibri" panose="020F0502020204030204" pitchFamily="34" charset="0"/>
              </a:rPr>
              <a:t>Salins-les-Bains</a:t>
            </a:r>
            <a:r>
              <a:rPr lang="fr-FR" b="0" dirty="0"/>
              <a:t> </a:t>
            </a:r>
            <a:r>
              <a:rPr lang="fr-FR" sz="1800" b="0" i="0" u="none" strike="noStrike" dirty="0">
                <a:solidFill>
                  <a:srgbClr val="000000"/>
                </a:solidFill>
                <a:effectLst/>
                <a:latin typeface="Calibri" panose="020F0502020204030204" pitchFamily="34" charset="0"/>
              </a:rPr>
              <a:t>Ussat-les-Bains (devenu Ornolac-Ussat-les-Bains)</a:t>
            </a:r>
            <a:r>
              <a:rPr lang="fr-FR" b="0" dirty="0"/>
              <a:t> </a:t>
            </a:r>
            <a:r>
              <a:rPr lang="fr-FR" sz="1800" b="0" i="0" u="none" strike="noStrike" dirty="0">
                <a:solidFill>
                  <a:srgbClr val="000000"/>
                </a:solidFill>
                <a:effectLst/>
                <a:latin typeface="Calibri" panose="020F0502020204030204" pitchFamily="34" charset="0"/>
              </a:rPr>
              <a:t>Vichy</a:t>
            </a:r>
            <a:r>
              <a:rPr lang="fr-FR"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u="sng" dirty="0"/>
              <a:t>Stations manquantes de la classe A :</a:t>
            </a:r>
            <a:r>
              <a:rPr lang="fr-FR" b="0" u="none" dirty="0"/>
              <a:t> Aucune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u="sng" dirty="0"/>
              <a:t>Liste des stations répondantes en 2019 pour le nombre d’employés municipaux :</a:t>
            </a:r>
            <a:r>
              <a:rPr lang="fr-FR" b="0" u="none" dirty="0"/>
              <a:t> (37 stations) </a:t>
            </a:r>
            <a:r>
              <a:rPr lang="fr-FR" sz="1800" b="0" i="0" u="none" strike="noStrike" dirty="0">
                <a:solidFill>
                  <a:srgbClr val="000000"/>
                </a:solidFill>
                <a:effectLst/>
                <a:latin typeface="Calibri" panose="020F0502020204030204" pitchFamily="34" charset="0"/>
              </a:rPr>
              <a:t>Aix-les-Bains</a:t>
            </a:r>
            <a:r>
              <a:rPr lang="fr-FR" b="0" dirty="0"/>
              <a:t> </a:t>
            </a:r>
            <a:r>
              <a:rPr lang="fr-FR" sz="1800" b="0" i="0" u="none" strike="noStrike" dirty="0">
                <a:solidFill>
                  <a:srgbClr val="000000"/>
                </a:solidFill>
                <a:effectLst/>
                <a:latin typeface="Calibri" panose="020F0502020204030204" pitchFamily="34" charset="0"/>
              </a:rPr>
              <a:t>Amélie-les-Bains-Palalda</a:t>
            </a:r>
            <a:r>
              <a:rPr lang="fr-FR" b="0" dirty="0"/>
              <a:t> </a:t>
            </a:r>
            <a:r>
              <a:rPr lang="fr-FR" sz="1800" b="0" i="0" u="none" strike="noStrike" dirty="0">
                <a:solidFill>
                  <a:srgbClr val="000000"/>
                </a:solidFill>
                <a:effectLst/>
                <a:latin typeface="Calibri" panose="020F0502020204030204" pitchFamily="34" charset="0"/>
              </a:rPr>
              <a:t>Aulus-les-Bains</a:t>
            </a:r>
            <a:r>
              <a:rPr lang="fr-FR" b="0" dirty="0"/>
              <a:t> </a:t>
            </a:r>
            <a:r>
              <a:rPr lang="fr-FR" sz="1800" b="0" i="0" u="none" strike="noStrike" dirty="0">
                <a:solidFill>
                  <a:srgbClr val="000000"/>
                </a:solidFill>
                <a:effectLst/>
                <a:latin typeface="Calibri" panose="020F0502020204030204" pitchFamily="34" charset="0"/>
              </a:rPr>
              <a:t>Bagnères-de-Bigorre</a:t>
            </a:r>
            <a:r>
              <a:rPr lang="fr-FR" b="0" dirty="0"/>
              <a:t> </a:t>
            </a:r>
            <a:r>
              <a:rPr lang="fr-FR" sz="1800" b="0" i="0" u="none" strike="noStrike" dirty="0">
                <a:solidFill>
                  <a:srgbClr val="000000"/>
                </a:solidFill>
                <a:effectLst/>
                <a:latin typeface="Calibri" panose="020F0502020204030204" pitchFamily="34" charset="0"/>
              </a:rPr>
              <a:t>Bagnoles de l'Orne</a:t>
            </a:r>
            <a:r>
              <a:rPr lang="fr-FR" b="0" dirty="0"/>
              <a:t> </a:t>
            </a:r>
            <a:r>
              <a:rPr lang="fr-FR" sz="1800" b="0" i="0" u="none" strike="noStrike" dirty="0">
                <a:solidFill>
                  <a:srgbClr val="000000"/>
                </a:solidFill>
                <a:effectLst/>
                <a:latin typeface="Calibri" panose="020F0502020204030204" pitchFamily="34" charset="0"/>
              </a:rPr>
              <a:t>Balaruc-les-Bains</a:t>
            </a:r>
            <a:r>
              <a:rPr lang="fr-FR" b="0" dirty="0"/>
              <a:t> </a:t>
            </a:r>
            <a:r>
              <a:rPr lang="fr-FR" sz="1800" b="0" i="0" u="none" strike="noStrike" dirty="0">
                <a:solidFill>
                  <a:srgbClr val="000000"/>
                </a:solidFill>
                <a:effectLst/>
                <a:latin typeface="Calibri" panose="020F0502020204030204" pitchFamily="34" charset="0"/>
              </a:rPr>
              <a:t>Barèges-Sers-Barzun</a:t>
            </a:r>
            <a:r>
              <a:rPr lang="fr-FR" b="0" dirty="0"/>
              <a:t> </a:t>
            </a:r>
            <a:r>
              <a:rPr lang="fr-FR" sz="1800" b="0" i="0" u="none" strike="noStrike" dirty="0">
                <a:solidFill>
                  <a:srgbClr val="000000"/>
                </a:solidFill>
                <a:effectLst/>
                <a:latin typeface="Calibri" panose="020F0502020204030204" pitchFamily="34" charset="0"/>
              </a:rPr>
              <a:t>Bourbon-Lancy</a:t>
            </a:r>
            <a:r>
              <a:rPr lang="fr-FR" b="0" dirty="0"/>
              <a:t> </a:t>
            </a:r>
            <a:r>
              <a:rPr lang="fr-FR" sz="1800" b="0" i="0" u="none" strike="noStrike" dirty="0">
                <a:solidFill>
                  <a:srgbClr val="000000"/>
                </a:solidFill>
                <a:effectLst/>
                <a:latin typeface="Calibri" panose="020F0502020204030204" pitchFamily="34" charset="0"/>
              </a:rPr>
              <a:t>Castéra-Verduzan</a:t>
            </a:r>
            <a:r>
              <a:rPr lang="fr-FR" b="0" dirty="0"/>
              <a:t> </a:t>
            </a:r>
            <a:r>
              <a:rPr lang="fr-FR" sz="1800" b="0" i="0" u="none" strike="noStrike" dirty="0">
                <a:solidFill>
                  <a:srgbClr val="000000"/>
                </a:solidFill>
                <a:effectLst/>
                <a:latin typeface="Calibri" panose="020F0502020204030204" pitchFamily="34" charset="0"/>
              </a:rPr>
              <a:t>Cauterets</a:t>
            </a:r>
            <a:r>
              <a:rPr lang="fr-FR" b="0" dirty="0"/>
              <a:t> </a:t>
            </a:r>
            <a:r>
              <a:rPr lang="fr-FR" sz="1800" b="0" i="0" u="none" strike="noStrike" dirty="0">
                <a:solidFill>
                  <a:srgbClr val="000000"/>
                </a:solidFill>
                <a:effectLst/>
                <a:latin typeface="Calibri" panose="020F0502020204030204" pitchFamily="34" charset="0"/>
              </a:rPr>
              <a:t>Contréxeville</a:t>
            </a:r>
            <a:r>
              <a:rPr lang="fr-FR" b="0" dirty="0"/>
              <a:t> </a:t>
            </a:r>
            <a:r>
              <a:rPr lang="fr-FR" sz="1800" b="0" i="0" u="none" strike="noStrike" dirty="0">
                <a:solidFill>
                  <a:srgbClr val="000000"/>
                </a:solidFill>
                <a:effectLst/>
                <a:latin typeface="Calibri" panose="020F0502020204030204" pitchFamily="34" charset="0"/>
              </a:rPr>
              <a:t>Cransac-les-Thermes</a:t>
            </a:r>
            <a:r>
              <a:rPr lang="fr-FR" b="0" dirty="0"/>
              <a:t> </a:t>
            </a:r>
            <a:r>
              <a:rPr lang="fr-FR" sz="1800" b="0" i="0" u="none" strike="noStrike" dirty="0">
                <a:solidFill>
                  <a:srgbClr val="000000"/>
                </a:solidFill>
                <a:effectLst/>
                <a:latin typeface="Calibri" panose="020F0502020204030204" pitchFamily="34" charset="0"/>
              </a:rPr>
              <a:t>Dax</a:t>
            </a:r>
            <a:r>
              <a:rPr lang="fr-FR" b="0" dirty="0"/>
              <a:t> </a:t>
            </a:r>
            <a:r>
              <a:rPr lang="fr-FR" sz="1800" b="0" i="0" u="none" strike="noStrike" dirty="0">
                <a:solidFill>
                  <a:srgbClr val="000000"/>
                </a:solidFill>
                <a:effectLst/>
                <a:latin typeface="Calibri" panose="020F0502020204030204" pitchFamily="34" charset="0"/>
              </a:rPr>
              <a:t>Digne-les-Bains</a:t>
            </a:r>
            <a:r>
              <a:rPr lang="fr-FR" b="0" dirty="0"/>
              <a:t> </a:t>
            </a:r>
            <a:r>
              <a:rPr lang="fr-FR" sz="1800" b="0" i="0" u="none" strike="noStrike" dirty="0">
                <a:solidFill>
                  <a:srgbClr val="000000"/>
                </a:solidFill>
                <a:effectLst/>
                <a:latin typeface="Calibri" panose="020F0502020204030204" pitchFamily="34" charset="0"/>
              </a:rPr>
              <a:t>Evian-les-Bains</a:t>
            </a:r>
            <a:r>
              <a:rPr lang="fr-FR" b="0" dirty="0"/>
              <a:t> </a:t>
            </a:r>
            <a:r>
              <a:rPr lang="fr-FR" sz="1800" b="0" i="0" u="none" strike="noStrike" dirty="0">
                <a:solidFill>
                  <a:srgbClr val="000000"/>
                </a:solidFill>
                <a:effectLst/>
                <a:latin typeface="Calibri" panose="020F0502020204030204" pitchFamily="34" charset="0"/>
              </a:rPr>
              <a:t>Fumades (Allègre-les-Fumades)</a:t>
            </a:r>
            <a:r>
              <a:rPr lang="fr-FR" b="0" dirty="0"/>
              <a:t> </a:t>
            </a:r>
            <a:r>
              <a:rPr lang="fr-FR" sz="1800" b="0" i="0" u="none" strike="noStrike" dirty="0">
                <a:solidFill>
                  <a:srgbClr val="000000"/>
                </a:solidFill>
                <a:effectLst/>
                <a:latin typeface="Calibri" panose="020F0502020204030204" pitchFamily="34" charset="0"/>
              </a:rPr>
              <a:t>Gréoux-les-Bains</a:t>
            </a:r>
            <a:r>
              <a:rPr lang="fr-FR" b="0" dirty="0"/>
              <a:t> </a:t>
            </a:r>
            <a:r>
              <a:rPr lang="fr-FR" sz="1800" b="0" i="0" u="none" strike="noStrike" dirty="0">
                <a:solidFill>
                  <a:srgbClr val="000000"/>
                </a:solidFill>
                <a:effectLst/>
                <a:latin typeface="Calibri" panose="020F0502020204030204" pitchFamily="34" charset="0"/>
              </a:rPr>
              <a:t>La Bourboule</a:t>
            </a:r>
            <a:r>
              <a:rPr lang="fr-FR" b="0" dirty="0"/>
              <a:t> </a:t>
            </a:r>
            <a:r>
              <a:rPr lang="fr-FR" sz="1800" b="0" i="0" u="none" strike="noStrike" dirty="0">
                <a:solidFill>
                  <a:srgbClr val="000000"/>
                </a:solidFill>
                <a:effectLst/>
                <a:latin typeface="Calibri" panose="020F0502020204030204" pitchFamily="34" charset="0"/>
              </a:rPr>
              <a:t>La Preste-Prats-de-Mollo</a:t>
            </a:r>
            <a:r>
              <a:rPr lang="fr-FR" b="0" dirty="0"/>
              <a:t> </a:t>
            </a:r>
            <a:r>
              <a:rPr lang="fr-FR" sz="1800" b="0" i="0" u="none" strike="noStrike" dirty="0">
                <a:solidFill>
                  <a:srgbClr val="000000"/>
                </a:solidFill>
                <a:effectLst/>
                <a:latin typeface="Calibri" panose="020F0502020204030204" pitchFamily="34" charset="0"/>
              </a:rPr>
              <a:t>La Roche-Posay</a:t>
            </a:r>
            <a:r>
              <a:rPr lang="fr-FR" b="0" dirty="0"/>
              <a:t> </a:t>
            </a:r>
            <a:r>
              <a:rPr lang="fr-FR" sz="1800" b="0" i="0" u="none" strike="noStrike" dirty="0">
                <a:solidFill>
                  <a:srgbClr val="000000"/>
                </a:solidFill>
                <a:effectLst/>
                <a:latin typeface="Calibri" panose="020F0502020204030204" pitchFamily="34" charset="0"/>
              </a:rPr>
              <a:t>Lamalou-Les-Bains</a:t>
            </a:r>
            <a:r>
              <a:rPr lang="fr-FR" b="0" dirty="0"/>
              <a:t> </a:t>
            </a:r>
            <a:r>
              <a:rPr lang="fr-FR" sz="1800" b="0" i="0" u="none" strike="noStrike" dirty="0">
                <a:solidFill>
                  <a:srgbClr val="000000"/>
                </a:solidFill>
                <a:effectLst/>
                <a:latin typeface="Calibri" panose="020F0502020204030204" pitchFamily="34" charset="0"/>
              </a:rPr>
              <a:t>Le Boulou</a:t>
            </a:r>
            <a:r>
              <a:rPr lang="fr-FR" b="0" dirty="0"/>
              <a:t> </a:t>
            </a:r>
            <a:r>
              <a:rPr lang="fr-FR" sz="1800" b="0" i="0" u="none" strike="noStrike" dirty="0">
                <a:solidFill>
                  <a:srgbClr val="000000"/>
                </a:solidFill>
                <a:effectLst/>
                <a:latin typeface="Calibri" panose="020F0502020204030204" pitchFamily="34" charset="0"/>
              </a:rPr>
              <a:t>Molitg-les-Bains</a:t>
            </a:r>
            <a:r>
              <a:rPr lang="fr-FR" b="0" dirty="0"/>
              <a:t> </a:t>
            </a:r>
            <a:r>
              <a:rPr lang="fr-FR" sz="1800" b="0" i="0" u="none" strike="noStrike" dirty="0">
                <a:solidFill>
                  <a:srgbClr val="000000"/>
                </a:solidFill>
                <a:effectLst/>
                <a:latin typeface="Calibri" panose="020F0502020204030204" pitchFamily="34" charset="0"/>
              </a:rPr>
              <a:t>Montbrun-les-Bains</a:t>
            </a:r>
            <a:r>
              <a:rPr lang="fr-FR" b="0" dirty="0"/>
              <a:t> </a:t>
            </a:r>
            <a:r>
              <a:rPr lang="fr-FR" sz="1800" b="0" i="0" u="none" strike="noStrike" dirty="0">
                <a:solidFill>
                  <a:srgbClr val="000000"/>
                </a:solidFill>
                <a:effectLst/>
                <a:latin typeface="Calibri" panose="020F0502020204030204" pitchFamily="34" charset="0"/>
              </a:rPr>
              <a:t>Montrond-les-Bains</a:t>
            </a:r>
            <a:r>
              <a:rPr lang="fr-FR" b="0" dirty="0"/>
              <a:t> </a:t>
            </a:r>
            <a:r>
              <a:rPr lang="fr-FR" sz="1800" b="0" i="0" u="none" strike="noStrike" dirty="0">
                <a:solidFill>
                  <a:srgbClr val="000000"/>
                </a:solidFill>
                <a:effectLst/>
                <a:latin typeface="Calibri" panose="020F0502020204030204" pitchFamily="34" charset="0"/>
              </a:rPr>
              <a:t>Morsbronn-les-Bains</a:t>
            </a:r>
            <a:r>
              <a:rPr lang="fr-FR" b="0" dirty="0"/>
              <a:t> </a:t>
            </a:r>
            <a:r>
              <a:rPr lang="fr-FR" sz="1800" b="0" i="0" u="none" strike="noStrike" dirty="0">
                <a:solidFill>
                  <a:srgbClr val="000000"/>
                </a:solidFill>
                <a:effectLst/>
                <a:latin typeface="Calibri" panose="020F0502020204030204" pitchFamily="34" charset="0"/>
              </a:rPr>
              <a:t>Néris-les-Bains</a:t>
            </a:r>
            <a:r>
              <a:rPr lang="fr-FR" b="0" dirty="0"/>
              <a:t> </a:t>
            </a:r>
            <a:r>
              <a:rPr lang="fr-FR" sz="1800" b="0" i="0" u="none" strike="noStrike" dirty="0">
                <a:solidFill>
                  <a:srgbClr val="000000"/>
                </a:solidFill>
                <a:effectLst/>
                <a:latin typeface="Calibri" panose="020F0502020204030204" pitchFamily="34" charset="0"/>
              </a:rPr>
              <a:t>Plombières-les-Bains</a:t>
            </a:r>
            <a:r>
              <a:rPr lang="fr-FR" b="0" dirty="0"/>
              <a:t> </a:t>
            </a:r>
            <a:r>
              <a:rPr lang="fr-FR" sz="1800" b="0" i="0" u="none" strike="noStrike" dirty="0">
                <a:solidFill>
                  <a:srgbClr val="000000"/>
                </a:solidFill>
                <a:effectLst/>
                <a:latin typeface="Calibri" panose="020F0502020204030204" pitchFamily="34" charset="0"/>
              </a:rPr>
              <a:t>Rennes-les-Bains</a:t>
            </a:r>
            <a:r>
              <a:rPr lang="fr-FR" b="0" dirty="0"/>
              <a:t> </a:t>
            </a:r>
            <a:r>
              <a:rPr lang="fr-FR" sz="1800" b="0" i="0" u="none" strike="noStrike" dirty="0">
                <a:solidFill>
                  <a:srgbClr val="000000"/>
                </a:solidFill>
                <a:effectLst/>
                <a:latin typeface="Calibri" panose="020F0502020204030204" pitchFamily="34" charset="0"/>
              </a:rPr>
              <a:t>Rochefort</a:t>
            </a:r>
            <a:r>
              <a:rPr lang="fr-FR" b="0" dirty="0"/>
              <a:t> </a:t>
            </a:r>
            <a:r>
              <a:rPr lang="fr-FR" sz="1800" b="0" i="0" u="none" strike="noStrike" dirty="0">
                <a:solidFill>
                  <a:srgbClr val="000000"/>
                </a:solidFill>
                <a:effectLst/>
                <a:latin typeface="Calibri" panose="020F0502020204030204" pitchFamily="34" charset="0"/>
              </a:rPr>
              <a:t>Saint-Amand-les-Eaux</a:t>
            </a:r>
            <a:r>
              <a:rPr lang="fr-FR" b="0" dirty="0"/>
              <a:t> </a:t>
            </a:r>
            <a:r>
              <a:rPr lang="fr-FR" sz="1800" b="0" i="0" u="none" strike="noStrike" dirty="0">
                <a:solidFill>
                  <a:srgbClr val="000000"/>
                </a:solidFill>
                <a:effectLst/>
                <a:latin typeface="Calibri" panose="020F0502020204030204" pitchFamily="34" charset="0"/>
              </a:rPr>
              <a:t>Saint-Gervais-les-Bains</a:t>
            </a:r>
            <a:r>
              <a:rPr lang="fr-FR" b="0" dirty="0"/>
              <a:t> </a:t>
            </a:r>
            <a:r>
              <a:rPr lang="fr-FR" sz="1800" b="0" i="0" u="none" strike="noStrike" dirty="0">
                <a:solidFill>
                  <a:srgbClr val="000000"/>
                </a:solidFill>
                <a:effectLst/>
                <a:latin typeface="Calibri" panose="020F0502020204030204" pitchFamily="34" charset="0"/>
              </a:rPr>
              <a:t>Saint-Honoré-les-Bains</a:t>
            </a:r>
            <a:r>
              <a:rPr lang="fr-FR" b="0" dirty="0"/>
              <a:t> </a:t>
            </a:r>
            <a:r>
              <a:rPr lang="fr-FR" sz="1800" b="0" i="0" u="none" strike="noStrike" dirty="0">
                <a:solidFill>
                  <a:srgbClr val="000000"/>
                </a:solidFill>
                <a:effectLst/>
                <a:latin typeface="Calibri" panose="020F0502020204030204" pitchFamily="34" charset="0"/>
              </a:rPr>
              <a:t>Salies-de-Béarn</a:t>
            </a:r>
            <a:r>
              <a:rPr lang="fr-FR" b="0" dirty="0"/>
              <a:t> </a:t>
            </a:r>
            <a:r>
              <a:rPr lang="fr-FR" sz="1800" b="0" i="0" u="none" strike="noStrike" dirty="0">
                <a:solidFill>
                  <a:srgbClr val="000000"/>
                </a:solidFill>
                <a:effectLst/>
                <a:latin typeface="Calibri" panose="020F0502020204030204" pitchFamily="34" charset="0"/>
              </a:rPr>
              <a:t>Salins-les-Bains</a:t>
            </a:r>
            <a:r>
              <a:rPr lang="fr-FR" b="0" dirty="0"/>
              <a:t> </a:t>
            </a:r>
            <a:r>
              <a:rPr lang="fr-FR" sz="1800" b="0" i="0" u="none" strike="noStrike" dirty="0">
                <a:solidFill>
                  <a:srgbClr val="000000"/>
                </a:solidFill>
                <a:effectLst/>
                <a:latin typeface="Calibri" panose="020F0502020204030204" pitchFamily="34" charset="0"/>
              </a:rPr>
              <a:t>Ussat-les-Bains (devenu Ornolac-Ussat-les-Bains)</a:t>
            </a:r>
            <a:r>
              <a:rPr lang="fr-FR" b="0" dirty="0"/>
              <a:t> </a:t>
            </a:r>
            <a:r>
              <a:rPr lang="fr-FR" sz="1800" b="0" i="0" u="none" strike="noStrike" dirty="0">
                <a:solidFill>
                  <a:srgbClr val="000000"/>
                </a:solidFill>
                <a:effectLst/>
                <a:latin typeface="Calibri" panose="020F0502020204030204" pitchFamily="34" charset="0"/>
              </a:rPr>
              <a:t>Vichy</a:t>
            </a:r>
            <a:r>
              <a:rPr lang="fr-FR"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u="sng" dirty="0"/>
              <a:t>Stations manquantes de la classe A :</a:t>
            </a:r>
            <a:r>
              <a:rPr lang="fr-FR" b="0" u="none" dirty="0"/>
              <a:t> Aucune</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A194E-25BD-417D-BB31-88E6A4B3020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2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0000"/>
              </a:lnSpc>
              <a:spcBef>
                <a:spcPts val="300"/>
              </a:spcBef>
              <a:spcAft>
                <a:spcPts val="1200"/>
              </a:spcAft>
              <a:buClrTx/>
              <a:buSzTx/>
              <a:buFontTx/>
              <a:buNone/>
              <a:tabLst/>
              <a:defRPr/>
            </a:pPr>
            <a:r>
              <a:rPr kumimoji="0" lang="fr-FR" sz="2400" b="1" i="0" u="none" strike="noStrike" kern="1200" cap="none" spc="0" normalizeH="0" baseline="0" noProof="0" dirty="0">
                <a:ln>
                  <a:noFill/>
                </a:ln>
                <a:solidFill>
                  <a:srgbClr val="3EBFB7"/>
                </a:solidFill>
                <a:effectLst/>
                <a:uLnTx/>
                <a:uFillTx/>
                <a:latin typeface="Calibri Light" panose="020F0302020204030204"/>
                <a:ea typeface="Gadugi" panose="020B0502040204020203" pitchFamily="34" charset="0"/>
                <a:cs typeface="+mn-cs"/>
              </a:rPr>
              <a:t>1/ </a:t>
            </a:r>
            <a:r>
              <a:rPr kumimoji="0" lang="fr-FR" sz="1800" b="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En 2019, les établissements (entités juridiques entières) ont généré </a:t>
            </a:r>
            <a:r>
              <a:rPr kumimoji="0" lang="fr-FR" sz="2400" b="1"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499,5 M€</a:t>
            </a:r>
            <a:r>
              <a:rPr kumimoji="0" lang="fr-FR" sz="1800" b="1"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 HT de chiffre d’affaires</a:t>
            </a:r>
            <a:r>
              <a:rPr kumimoji="0" lang="fr-FR" sz="1800" b="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 En 2020, la baisse de CA est de </a:t>
            </a:r>
            <a:r>
              <a:rPr kumimoji="0" lang="fr-FR" sz="2000" b="1" i="0" u="none" strike="noStrike" kern="1200" cap="none" spc="0" normalizeH="0" baseline="0" noProof="0" dirty="0">
                <a:ln>
                  <a:noFill/>
                </a:ln>
                <a:solidFill>
                  <a:srgbClr val="C00000"/>
                </a:solidFill>
                <a:effectLst/>
                <a:uLnTx/>
                <a:uFillTx/>
                <a:latin typeface="Calibri Light" panose="020F0302020204030204"/>
                <a:ea typeface="Gadugi" panose="020B0502040204020203" pitchFamily="34" charset="0"/>
                <a:cs typeface="+mn-cs"/>
              </a:rPr>
              <a:t>- 60 % </a:t>
            </a:r>
            <a:r>
              <a:rPr kumimoji="0" lang="fr-FR" sz="1800" b="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par rapport à 2019.</a:t>
            </a:r>
          </a:p>
          <a:p>
            <a:pPr marL="0" marR="0" lvl="0" indent="0" algn="just" defTabSz="914400" rtl="0" eaLnBrk="1" fontAlgn="auto" latinLnBrk="0" hangingPunct="1">
              <a:lnSpc>
                <a:spcPct val="100000"/>
              </a:lnSpc>
              <a:spcBef>
                <a:spcPts val="300"/>
              </a:spcBef>
              <a:spcAft>
                <a:spcPts val="1200"/>
              </a:spcAft>
              <a:buClrTx/>
              <a:buSzTx/>
              <a:buFontTx/>
              <a:buNone/>
              <a:tabLst/>
              <a:defRPr/>
            </a:pPr>
            <a:r>
              <a:rPr kumimoji="0" lang="fr-FR" sz="2400" b="1" i="0" u="none" strike="noStrike" kern="1200" cap="none" spc="0" normalizeH="0" baseline="0" noProof="0" dirty="0">
                <a:ln>
                  <a:noFill/>
                </a:ln>
                <a:solidFill>
                  <a:srgbClr val="3EBFB7"/>
                </a:solidFill>
                <a:effectLst/>
                <a:uLnTx/>
                <a:uFillTx/>
                <a:latin typeface="Calibri Light" panose="020F0302020204030204"/>
                <a:ea typeface="Gadugi" panose="020B0502040204020203" pitchFamily="34" charset="0"/>
                <a:cs typeface="+mn-cs"/>
              </a:rPr>
              <a:t>2/ </a:t>
            </a:r>
            <a:r>
              <a:rPr kumimoji="0" lang="fr-FR" sz="2400" b="1"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68,9 % </a:t>
            </a:r>
            <a:r>
              <a:rPr kumimoji="0" lang="fr-FR" sz="1800" b="1"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de ce chiffre d’affaires relève des cures conventionnées</a:t>
            </a:r>
            <a:r>
              <a:rPr kumimoji="0" lang="fr-FR" sz="1800" b="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 La deuxième source de revenu est l’offre </a:t>
            </a:r>
            <a:r>
              <a:rPr kumimoji="0" lang="fr-FR" sz="1800" b="1"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d’activités aqualudiques et de bien-être</a:t>
            </a:r>
            <a:r>
              <a:rPr kumimoji="0" lang="fr-FR" sz="1800" b="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 (près de 12 % du chiffre d’affaires généré). </a:t>
            </a:r>
          </a:p>
          <a:p>
            <a:pPr marL="0" marR="0" lvl="0" indent="0" algn="just" defTabSz="914400" rtl="0" eaLnBrk="1" fontAlgn="auto" latinLnBrk="0" hangingPunct="1">
              <a:lnSpc>
                <a:spcPct val="100000"/>
              </a:lnSpc>
              <a:spcBef>
                <a:spcPts val="300"/>
              </a:spcBef>
              <a:spcAft>
                <a:spcPts val="12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En 2020, la baisse de fréquentation des curistes conventionnés se répercute sur une part proportionnellement plus importante de chiffre d’affaires généré par les activités support de l’établissement (ex : restauration, hébergement).</a:t>
            </a:r>
          </a:p>
          <a:p>
            <a:pPr marL="0" marR="0" lvl="0" indent="0" algn="just" defTabSz="914400" rtl="0" eaLnBrk="1" fontAlgn="auto" latinLnBrk="0" hangingPunct="1">
              <a:lnSpc>
                <a:spcPct val="100000"/>
              </a:lnSpc>
              <a:spcBef>
                <a:spcPts val="300"/>
              </a:spcBef>
              <a:spcAft>
                <a:spcPts val="120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endParaRPr>
          </a:p>
          <a:p>
            <a:pPr marL="0" marR="0" lvl="0" indent="0" algn="just" defTabSz="914400" rtl="0" eaLnBrk="1" fontAlgn="auto" latinLnBrk="0" hangingPunct="1">
              <a:lnSpc>
                <a:spcPct val="107000"/>
              </a:lnSpc>
              <a:spcBef>
                <a:spcPts val="300"/>
              </a:spcBef>
              <a:spcAft>
                <a:spcPts val="600"/>
              </a:spcAft>
              <a:buClrTx/>
              <a:buSzTx/>
              <a:buFontTx/>
              <a:buNone/>
              <a:tabLst/>
              <a:defRPr/>
            </a:pPr>
            <a:r>
              <a:rPr kumimoji="0" lang="fr-FR" sz="2400" b="1" i="0" u="none" strike="noStrike" kern="1200" cap="none" spc="0" normalizeH="0" baseline="0" noProof="0" dirty="0">
                <a:ln>
                  <a:noFill/>
                </a:ln>
                <a:solidFill>
                  <a:srgbClr val="3EBFB7"/>
                </a:solidFill>
                <a:effectLst/>
                <a:uLnTx/>
                <a:uFillTx/>
                <a:latin typeface="Calibri Light" panose="020F0302020204030204"/>
                <a:ea typeface="Gadugi" panose="020B0502040204020203" pitchFamily="34" charset="0"/>
                <a:cs typeface="+mn-cs"/>
              </a:rPr>
              <a:t>/ </a:t>
            </a:r>
            <a:r>
              <a:rPr kumimoji="0" lang="fr-FR" sz="1800" b="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En 2019, les entités juridiques thermales employaient </a:t>
            </a:r>
            <a:r>
              <a:rPr kumimoji="0" lang="fr-FR" sz="2400" b="1"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11 591 </a:t>
            </a:r>
            <a:r>
              <a:rPr kumimoji="0" lang="fr-FR" sz="1800" b="1"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personnes physiques</a:t>
            </a:r>
            <a:r>
              <a:rPr kumimoji="0" lang="fr-FR" sz="1800" b="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 soit </a:t>
            </a:r>
            <a:r>
              <a:rPr kumimoji="0" lang="fr-FR" sz="2400" b="1"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6 596 ETP</a:t>
            </a:r>
            <a:r>
              <a:rPr kumimoji="0" lang="fr-FR" sz="1800" b="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 tous statuts confondus (CDI, CDD et intérim, temps plein et temps partiel). </a:t>
            </a:r>
          </a:p>
          <a:p>
            <a:pPr marL="0" marR="0" lvl="0" indent="0" algn="just" defTabSz="914400" rtl="0" eaLnBrk="1" fontAlgn="auto" latinLnBrk="0" hangingPunct="1">
              <a:lnSpc>
                <a:spcPct val="107000"/>
              </a:lnSpc>
              <a:spcBef>
                <a:spcPts val="300"/>
              </a:spcBef>
              <a:spcAft>
                <a:spcPts val="6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En 2020, la baisse du nombre d’emplois était respectivement de </a:t>
            </a:r>
            <a:r>
              <a:rPr kumimoji="0" lang="fr-FR" sz="1800" b="1"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24 %</a:t>
            </a:r>
            <a:r>
              <a:rPr kumimoji="0" lang="fr-FR" sz="1800" b="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 et </a:t>
            </a:r>
            <a:r>
              <a:rPr kumimoji="0" lang="fr-FR" sz="1800" b="1"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29 %</a:t>
            </a:r>
            <a:r>
              <a:rPr kumimoji="0" lang="fr-FR" sz="1800" b="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 en termes de personnes physiques et d’ETP.</a:t>
            </a:r>
          </a:p>
          <a:p>
            <a:pPr marL="0" marR="0" lvl="0" indent="0" algn="just" defTabSz="914400" rtl="0" eaLnBrk="1" fontAlgn="auto" latinLnBrk="0" hangingPunct="1">
              <a:lnSpc>
                <a:spcPct val="107000"/>
              </a:lnSpc>
              <a:spcBef>
                <a:spcPts val="300"/>
              </a:spcBef>
              <a:spcAft>
                <a:spcPts val="6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A ces emplois s’ajoute l’activité de </a:t>
            </a:r>
            <a:r>
              <a:rPr kumimoji="0" lang="fr-FR" sz="2400" b="1"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845 médecins thermaux </a:t>
            </a:r>
            <a:r>
              <a:rPr kumimoji="0" lang="fr-FR" sz="1800" b="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intervenant auprès des établissements (tous statuts confondus) en 2019 et de </a:t>
            </a:r>
            <a:r>
              <a:rPr kumimoji="0" lang="fr-FR" sz="2400" b="1"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756</a:t>
            </a:r>
            <a:r>
              <a:rPr kumimoji="0" lang="fr-FR" sz="1800" b="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rPr>
              <a:t> médecins en 2020 (baisse de 10,5 %).</a:t>
            </a:r>
            <a:endParaRPr kumimoji="0" lang="fr-FR" sz="1800" b="0" i="0" u="none" strike="noStrike" kern="1200" cap="none" spc="0" normalizeH="0" baseline="0" noProof="0" dirty="0">
              <a:ln>
                <a:noFill/>
              </a:ln>
              <a:solidFill>
                <a:prstClr val="black"/>
              </a:solidFill>
              <a:effectLst/>
              <a:highlight>
                <a:srgbClr val="FFFF00"/>
              </a:highlight>
              <a:uLnTx/>
              <a:uFillTx/>
              <a:latin typeface="Calibri Light" panose="020F0302020204030204"/>
              <a:ea typeface="Gadugi" panose="020B0502040204020203" pitchFamily="34" charset="0"/>
              <a:cs typeface="+mn-cs"/>
            </a:endParaRPr>
          </a:p>
          <a:p>
            <a:pPr marL="0" marR="0" lvl="0" indent="0" algn="just" defTabSz="914400" rtl="0" eaLnBrk="1" fontAlgn="auto" latinLnBrk="0" hangingPunct="1">
              <a:lnSpc>
                <a:spcPct val="100000"/>
              </a:lnSpc>
              <a:spcBef>
                <a:spcPts val="300"/>
              </a:spcBef>
              <a:spcAft>
                <a:spcPts val="120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endParaRPr>
          </a:p>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fr-FR" sz="2400" b="1" i="0" u="none" strike="noStrike" kern="1200" cap="none" spc="0" normalizeH="0" baseline="0" noProof="0" dirty="0">
                <a:ln>
                  <a:noFill/>
                </a:ln>
                <a:solidFill>
                  <a:srgbClr val="3EBFB7"/>
                </a:solidFill>
                <a:effectLst/>
                <a:uLnTx/>
                <a:uFillTx/>
                <a:latin typeface="Calibri Light" panose="020F0302020204030204"/>
                <a:ea typeface="+mn-ea"/>
                <a:cs typeface="+mn-cs"/>
              </a:rPr>
              <a:t>6/ </a:t>
            </a:r>
            <a:r>
              <a:rPr kumimoji="0" lang="fr-FR" sz="1800" b="0" i="0" u="none" strike="noStrike" kern="1200" cap="none" spc="0" normalizeH="0" baseline="0" noProof="0" dirty="0">
                <a:ln>
                  <a:noFill/>
                </a:ln>
                <a:solidFill>
                  <a:prstClr val="black"/>
                </a:solidFill>
                <a:effectLst/>
                <a:uLnTx/>
                <a:uFillTx/>
                <a:latin typeface="Calibri Light" panose="020F0302020204030204"/>
                <a:ea typeface="+mn-ea"/>
                <a:cs typeface="+mn-cs"/>
              </a:rPr>
              <a:t>En 2019, </a:t>
            </a:r>
            <a:r>
              <a:rPr kumimoji="0" lang="fr-FR" sz="2400" b="1" i="0" u="none" strike="noStrike" kern="1200" cap="none" spc="0" normalizeH="0" baseline="0" noProof="0" dirty="0">
                <a:ln>
                  <a:noFill/>
                </a:ln>
                <a:solidFill>
                  <a:prstClr val="black"/>
                </a:solidFill>
                <a:effectLst/>
                <a:uLnTx/>
                <a:uFillTx/>
                <a:latin typeface="Calibri Light" panose="020F0302020204030204"/>
                <a:ea typeface="+mn-ea"/>
                <a:cs typeface="+mn-cs"/>
              </a:rPr>
              <a:t>82,5 %</a:t>
            </a:r>
            <a:r>
              <a:rPr kumimoji="0" lang="fr-FR" sz="24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fr-FR" sz="1800" b="0" i="0" u="none" strike="noStrike" kern="1200" cap="none" spc="0" normalizeH="0" baseline="0" noProof="0" dirty="0">
                <a:ln>
                  <a:noFill/>
                </a:ln>
                <a:solidFill>
                  <a:prstClr val="black"/>
                </a:solidFill>
                <a:effectLst/>
                <a:uLnTx/>
                <a:uFillTx/>
                <a:latin typeface="Calibri Light" panose="020F0302020204030204"/>
                <a:ea typeface="+mn-ea"/>
                <a:cs typeface="+mn-cs"/>
              </a:rPr>
              <a:t>des personnes physiques étaient employées à </a:t>
            </a:r>
            <a:r>
              <a:rPr kumimoji="0" lang="fr-FR" sz="1800" b="1" i="0" u="none" strike="noStrike" kern="1200" cap="none" spc="0" normalizeH="0" baseline="0" noProof="0" dirty="0">
                <a:ln>
                  <a:noFill/>
                </a:ln>
                <a:solidFill>
                  <a:prstClr val="black"/>
                </a:solidFill>
                <a:effectLst/>
                <a:uLnTx/>
                <a:uFillTx/>
                <a:latin typeface="Calibri Light" panose="020F0302020204030204"/>
                <a:ea typeface="+mn-ea"/>
                <a:cs typeface="+mn-cs"/>
              </a:rPr>
              <a:t>temps plein</a:t>
            </a:r>
            <a:r>
              <a:rPr kumimoji="0" lang="fr-FR" sz="1800" b="0" i="0" u="none" strike="noStrike" kern="1200" cap="none" spc="0" normalizeH="0" baseline="0" noProof="0" dirty="0">
                <a:ln>
                  <a:noFill/>
                </a:ln>
                <a:solidFill>
                  <a:prstClr val="black"/>
                </a:solidFill>
                <a:effectLst/>
                <a:uLnTx/>
                <a:uFillTx/>
                <a:latin typeface="Calibri Light" panose="020F0302020204030204"/>
                <a:ea typeface="+mn-ea"/>
                <a:cs typeface="+mn-cs"/>
              </a:rPr>
              <a:t>.</a:t>
            </a:r>
          </a:p>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Light" panose="020F0302020204030204"/>
                <a:ea typeface="+mn-ea"/>
                <a:cs typeface="+mn-cs"/>
              </a:rPr>
              <a:t>Plus de la moitié </a:t>
            </a:r>
            <a:r>
              <a:rPr kumimoji="0" lang="fr-FR" sz="1800" b="0" i="0" u="none" strike="noStrike" kern="1200" cap="none" spc="0" normalizeH="0" baseline="0" noProof="0" dirty="0">
                <a:ln>
                  <a:noFill/>
                </a:ln>
                <a:solidFill>
                  <a:prstClr val="black"/>
                </a:solidFill>
                <a:effectLst/>
                <a:uLnTx/>
                <a:uFillTx/>
                <a:latin typeface="Calibri Light" panose="020F0302020204030204"/>
                <a:ea typeface="+mn-ea"/>
                <a:cs typeface="+mn-cs"/>
              </a:rPr>
              <a:t>(51,7 %) des personnes employées étaient en </a:t>
            </a:r>
            <a:r>
              <a:rPr kumimoji="0" lang="fr-FR" sz="1800" b="1" i="0" u="none" strike="noStrike" kern="1200" cap="none" spc="0" normalizeH="0" baseline="0" noProof="0" dirty="0">
                <a:ln>
                  <a:noFill/>
                </a:ln>
                <a:solidFill>
                  <a:prstClr val="black"/>
                </a:solidFill>
                <a:effectLst/>
                <a:uLnTx/>
                <a:uFillTx/>
                <a:latin typeface="Calibri Light" panose="020F0302020204030204"/>
                <a:ea typeface="+mn-ea"/>
                <a:cs typeface="+mn-cs"/>
              </a:rPr>
              <a:t>CDD saisonnier </a:t>
            </a:r>
            <a:r>
              <a:rPr kumimoji="0" lang="fr-FR" sz="1800" b="0" i="0" u="none" strike="noStrike" kern="1200" cap="none" spc="0" normalizeH="0" baseline="0" noProof="0" dirty="0">
                <a:ln>
                  <a:noFill/>
                </a:ln>
                <a:solidFill>
                  <a:prstClr val="black"/>
                </a:solidFill>
                <a:effectLst/>
                <a:uLnTx/>
                <a:uFillTx/>
                <a:latin typeface="Calibri Light" panose="020F0302020204030204"/>
                <a:ea typeface="+mn-ea"/>
                <a:cs typeface="+mn-cs"/>
              </a:rPr>
              <a:t>et environ </a:t>
            </a:r>
            <a:r>
              <a:rPr kumimoji="0" lang="fr-FR" sz="1800" b="1" i="0" u="none" strike="noStrike" kern="1200" cap="none" spc="0" normalizeH="0" baseline="0" noProof="0" dirty="0">
                <a:ln>
                  <a:noFill/>
                </a:ln>
                <a:solidFill>
                  <a:prstClr val="black"/>
                </a:solidFill>
                <a:effectLst/>
                <a:uLnTx/>
                <a:uFillTx/>
                <a:latin typeface="Calibri Light" panose="020F0302020204030204"/>
                <a:ea typeface="+mn-ea"/>
                <a:cs typeface="+mn-cs"/>
              </a:rPr>
              <a:t>un tiers</a:t>
            </a:r>
            <a:r>
              <a:rPr kumimoji="0" lang="fr-FR" sz="14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fr-FR" sz="1800" b="0" i="0" u="none" strike="noStrike" kern="1200" cap="none" spc="0" normalizeH="0" baseline="0" noProof="0" dirty="0">
                <a:ln>
                  <a:noFill/>
                </a:ln>
                <a:solidFill>
                  <a:prstClr val="black"/>
                </a:solidFill>
                <a:effectLst/>
                <a:uLnTx/>
                <a:uFillTx/>
                <a:latin typeface="Calibri Light" panose="020F0302020204030204"/>
                <a:ea typeface="+mn-ea"/>
                <a:cs typeface="+mn-cs"/>
              </a:rPr>
              <a:t>(31,1 %) en </a:t>
            </a:r>
            <a:r>
              <a:rPr kumimoji="0" lang="fr-FR" sz="1800" b="1" i="0" u="none" strike="noStrike" kern="1200" cap="none" spc="0" normalizeH="0" baseline="0" noProof="0" dirty="0">
                <a:ln>
                  <a:noFill/>
                </a:ln>
                <a:solidFill>
                  <a:prstClr val="black"/>
                </a:solidFill>
                <a:effectLst/>
                <a:uLnTx/>
                <a:uFillTx/>
                <a:latin typeface="Calibri Light" panose="020F0302020204030204"/>
                <a:ea typeface="+mn-ea"/>
                <a:cs typeface="+mn-cs"/>
              </a:rPr>
              <a:t>CDI</a:t>
            </a:r>
            <a:r>
              <a:rPr kumimoji="0" lang="fr-FR" sz="1800" b="0" i="0" u="none" strike="noStrike" kern="1200" cap="none" spc="0" normalizeH="0" baseline="0" noProof="0" dirty="0">
                <a:ln>
                  <a:noFill/>
                </a:ln>
                <a:solidFill>
                  <a:prstClr val="black"/>
                </a:solidFill>
                <a:effectLst/>
                <a:uLnTx/>
                <a:uFillTx/>
                <a:latin typeface="Calibri Light" panose="020F0302020204030204"/>
                <a:ea typeface="+mn-ea"/>
                <a:cs typeface="+mn-cs"/>
              </a:rPr>
              <a:t>.</a:t>
            </a:r>
          </a:p>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panose="020F0302020204030204"/>
                <a:ea typeface="+mn-ea"/>
                <a:cs typeface="+mn-cs"/>
              </a:rPr>
              <a:t>La répartition entre les différents types de contrats en 2020 est proche de celle de 2019 : on observe une légère augmentation de la part de CDI au détriment des CDD non saisonniers et de l’intérim. La part de CDD saisonniers reste quant à elle quasi identique.</a:t>
            </a:r>
          </a:p>
          <a:p>
            <a:pPr marL="0" marR="0" lvl="0" indent="0" algn="just" defTabSz="914400" rtl="0" eaLnBrk="1" fontAlgn="auto" latinLnBrk="0" hangingPunct="1">
              <a:lnSpc>
                <a:spcPct val="107000"/>
              </a:lnSpc>
              <a:spcBef>
                <a:spcPts val="300"/>
              </a:spcBef>
              <a:spcAft>
                <a:spcPts val="30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fr-FR" sz="2400" b="1" i="0" u="none" strike="noStrike" kern="1200" cap="none" spc="0" normalizeH="0" baseline="0" noProof="0" dirty="0">
                <a:ln>
                  <a:noFill/>
                </a:ln>
                <a:solidFill>
                  <a:srgbClr val="3EBFB7"/>
                </a:solidFill>
                <a:effectLst/>
                <a:uLnTx/>
                <a:uFillTx/>
                <a:latin typeface="Calibri Light" panose="020F0302020204030204"/>
                <a:ea typeface="+mn-ea"/>
                <a:cs typeface="+mn-cs"/>
              </a:rPr>
              <a:t>7/ </a:t>
            </a:r>
            <a:r>
              <a:rPr kumimoji="0" lang="fr-FR" sz="2400" b="1" i="0" u="none" strike="noStrike" kern="1200" cap="none" spc="0" normalizeH="0" baseline="0" noProof="0" dirty="0">
                <a:ln>
                  <a:noFill/>
                </a:ln>
                <a:solidFill>
                  <a:prstClr val="black"/>
                </a:solidFill>
                <a:effectLst/>
                <a:uLnTx/>
                <a:uFillTx/>
                <a:latin typeface="Calibri Light" panose="020F0302020204030204"/>
                <a:ea typeface="+mn-ea"/>
                <a:cs typeface="+mn-cs"/>
              </a:rPr>
              <a:t>72,7 % </a:t>
            </a:r>
            <a:r>
              <a:rPr kumimoji="0" lang="fr-FR" sz="1800" b="0" i="0" u="none" strike="noStrike" kern="1200" cap="none" spc="0" normalizeH="0" baseline="0" noProof="0" dirty="0">
                <a:ln>
                  <a:noFill/>
                </a:ln>
                <a:solidFill>
                  <a:prstClr val="black"/>
                </a:solidFill>
                <a:effectLst/>
                <a:uLnTx/>
                <a:uFillTx/>
                <a:latin typeface="Calibri Light" panose="020F0302020204030204"/>
                <a:ea typeface="+mn-ea"/>
                <a:cs typeface="+mn-cs"/>
              </a:rPr>
              <a:t>des employés étaient des femmes en 2019 et 2020.</a:t>
            </a:r>
          </a:p>
          <a:p>
            <a:pPr marL="0" marR="0" lvl="0" indent="0" algn="just" defTabSz="914400" rtl="0" eaLnBrk="1" fontAlgn="auto" latinLnBrk="0" hangingPunct="1">
              <a:lnSpc>
                <a:spcPct val="100000"/>
              </a:lnSpc>
              <a:spcBef>
                <a:spcPts val="300"/>
              </a:spcBef>
              <a:spcAft>
                <a:spcPts val="120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Light" panose="020F0302020204030204"/>
              <a:ea typeface="Gadugi" panose="020B0502040204020203"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Segoe UI" panose="020B0502040204020203" pitchFamily="34" charset="0"/>
              </a:rPr>
              <a:t>Répartition par rapport à la phase test : relativement similaire pour 2019 : pdt phase test, un peu moins d'aqualud et un peu plus de "autre" mais léger.</a:t>
            </a:r>
            <a:endParaRPr lang="fr-FR" sz="1800" dirty="0">
              <a:effectLst/>
              <a:latin typeface="Arial" panose="020B0604020202020204" pitchFamily="34" charset="0"/>
            </a:endParaRPr>
          </a:p>
          <a:p>
            <a:r>
              <a:rPr lang="fr-FR" sz="2400" b="1" dirty="0"/>
              <a:t>80 / 105 ETh ont un chiffre pour le CA total:</a:t>
            </a:r>
          </a:p>
          <a:p>
            <a:r>
              <a:rPr lang="fr-FR" sz="1200" dirty="0"/>
              <a:t>Thermes Nationaux d'Aix-les-Bains - Aix-les-Bains</a:t>
            </a:r>
          </a:p>
          <a:p>
            <a:r>
              <a:rPr lang="fr-FR" sz="1200" dirty="0"/>
              <a:t>SET ALLEVARD - Allevard-les-Bains</a:t>
            </a:r>
          </a:p>
          <a:p>
            <a:r>
              <a:rPr lang="fr-FR" sz="1200" dirty="0"/>
              <a:t>CHAINE THERMALE DU SOLEIL - Amélie-les-Bains-Palalda</a:t>
            </a:r>
          </a:p>
          <a:p>
            <a:r>
              <a:rPr lang="fr-FR" sz="1200" dirty="0"/>
              <a:t>Société d'Exploitation des Thermes d'Amnéville - Amnéville-les-Thermes</a:t>
            </a:r>
          </a:p>
          <a:p>
            <a:r>
              <a:rPr lang="fr-FR" sz="1200" dirty="0"/>
              <a:t>THERMES ARGELES GAZOST - Argelès-Gazost</a:t>
            </a:r>
          </a:p>
          <a:p>
            <a:r>
              <a:rPr lang="fr-FR" sz="1200" dirty="0"/>
              <a:t>COMMUNAUTE DE COMMUNES COUSERANS PYRENEES - AULUS LES BAINS</a:t>
            </a:r>
          </a:p>
          <a:p>
            <a:r>
              <a:rPr lang="fr-FR" sz="1200" dirty="0"/>
              <a:t>SAS LES THERMES D'AVENE - Avène-les-Bains</a:t>
            </a:r>
          </a:p>
          <a:p>
            <a:r>
              <a:rPr lang="fr-FR" sz="1200" dirty="0"/>
              <a:t>SOCIETE THERMALE D'AX-LES-THERMES - Ax-les-Thermes</a:t>
            </a:r>
          </a:p>
          <a:p>
            <a:r>
              <a:rPr lang="fr-FR" sz="1200" dirty="0"/>
              <a:t>SEMETHERM DEVELOPPEMENT  - Bagnères-de-Bigorre</a:t>
            </a:r>
          </a:p>
          <a:p>
            <a:r>
              <a:rPr lang="fr-FR" sz="1200" dirty="0"/>
              <a:t>CHAINE THERMALE DU SOLEIL - Bains-les-Bains (intégrée à la commune nouvelle "La Vôge-les-Bains")</a:t>
            </a:r>
          </a:p>
          <a:p>
            <a:r>
              <a:rPr lang="fr-FR" sz="1200" dirty="0"/>
              <a:t>SOCIETE PUBLIQUE LOCALE D'EXPLOITATION DES THERMES DE BALARUC LES BAINS - Balaruc-les-Bains</a:t>
            </a:r>
          </a:p>
          <a:p>
            <a:r>
              <a:rPr lang="fr-FR" sz="1200" dirty="0"/>
              <a:t>CHAINE THERMALE DU SOLEIL - Barbotan-les-Thermes devenu Cazaubon</a:t>
            </a:r>
          </a:p>
          <a:p>
            <a:r>
              <a:rPr lang="fr-FR" sz="1200" dirty="0"/>
              <a:t>SYNDICAT THERMAL BAREGES BARZUN - Barèges-Sers-Barzun</a:t>
            </a:r>
          </a:p>
          <a:p>
            <a:r>
              <a:rPr lang="fr-FR" sz="1200" dirty="0"/>
              <a:t>Le Domaine Thermal du Mercantour - Berthemont-les-Bains (appartient à la commune de Roquebillière)</a:t>
            </a:r>
          </a:p>
          <a:p>
            <a:r>
              <a:rPr lang="fr-FR" sz="1200" dirty="0"/>
              <a:t>SAS THERMES DE BOURBON - Bourbon l'Archambault</a:t>
            </a:r>
          </a:p>
          <a:p>
            <a:r>
              <a:rPr lang="fr-FR" sz="1200" dirty="0"/>
              <a:t>SOCIETE THERMALE DE BOURBON LANCY - Bourbon-Lancy</a:t>
            </a:r>
          </a:p>
          <a:p>
            <a:r>
              <a:rPr lang="fr-FR" sz="1200" dirty="0"/>
              <a:t>Compagnie des Thermes de Bourbonne - les - Bains - Bourbonne-les-Bains</a:t>
            </a:r>
          </a:p>
          <a:p>
            <a:r>
              <a:rPr lang="fr-FR" sz="1200" dirty="0"/>
              <a:t>SET BRIDES SA - Brides-les-Bains</a:t>
            </a:r>
          </a:p>
          <a:p>
            <a:r>
              <a:rPr lang="fr-FR" sz="1200" dirty="0"/>
              <a:t>CHAINE THERMALE DU SOLEIL - Cambo-les-Bains</a:t>
            </a:r>
          </a:p>
          <a:p>
            <a:r>
              <a:rPr lang="fr-FR" sz="1200" dirty="0"/>
              <a:t>SOCIETE NOUVELLE ETABLISSEMENT THERMAL - Camoins-les-Bains (quartier intégré à Marseille)</a:t>
            </a:r>
          </a:p>
          <a:p>
            <a:r>
              <a:rPr lang="fr-FR" sz="1200" dirty="0"/>
              <a:t>les thermes de Capvern les bains - Capvern-les-Bains</a:t>
            </a:r>
          </a:p>
          <a:p>
            <a:r>
              <a:rPr lang="fr-FR" sz="1200" dirty="0"/>
              <a:t>SOCIETE THERMALE DE CASTELJALOUX - Casteljaloux</a:t>
            </a:r>
          </a:p>
          <a:p>
            <a:r>
              <a:rPr lang="fr-FR" sz="1200" dirty="0"/>
              <a:t>SPL THERMES DE CAUTERETS - CAUTERETS</a:t>
            </a:r>
          </a:p>
          <a:p>
            <a:r>
              <a:rPr lang="fr-FR" sz="1200" dirty="0"/>
              <a:t>SAS SOCIETE DES EAUX MIRNERALES - Challes-les-Eaux</a:t>
            </a:r>
          </a:p>
          <a:p>
            <a:r>
              <a:rPr lang="fr-FR" sz="1200" dirty="0"/>
              <a:t>CALEDEN SAEM THERMALE - Chaudes-Aigues</a:t>
            </a:r>
          </a:p>
          <a:p>
            <a:r>
              <a:rPr lang="fr-FR" sz="1200" dirty="0"/>
              <a:t>SAS THERMES DE CONTREXEVILLE - Contrexéville</a:t>
            </a:r>
          </a:p>
          <a:p>
            <a:r>
              <a:rPr lang="fr-FR" sz="1200" dirty="0"/>
              <a:t>SAS THERMES DE BOURBON L'ARCHAMBAULT - Cransac-les-Thermes</a:t>
            </a:r>
          </a:p>
          <a:p>
            <a:r>
              <a:rPr lang="fr-FR" sz="1200" dirty="0"/>
              <a:t>BAINS SAINT PIERRE - Dax</a:t>
            </a:r>
          </a:p>
          <a:p>
            <a:r>
              <a:rPr lang="fr-FR" sz="1200" dirty="0"/>
              <a:t>SAS LES THERMES - Dax</a:t>
            </a:r>
          </a:p>
          <a:p>
            <a:r>
              <a:rPr lang="fr-FR" sz="1200" dirty="0"/>
              <a:t>SAS THERMES BEROT - Dax</a:t>
            </a:r>
          </a:p>
          <a:p>
            <a:r>
              <a:rPr lang="fr-FR" sz="1200" dirty="0"/>
              <a:t>REGIE DES THERMES DE DIGNE LES BAINS - Digne-les-Bains</a:t>
            </a:r>
          </a:p>
          <a:p>
            <a:r>
              <a:rPr lang="fr-FR" sz="1200" dirty="0"/>
              <a:t>THERMES DE DIVONNE LES BAINS - Divonne-les-Bains</a:t>
            </a:r>
          </a:p>
          <a:p>
            <a:r>
              <a:rPr lang="fr-FR" sz="1200" dirty="0"/>
              <a:t>Commune de Laruns - Eaux-Chaudes (appartient à la commune de Laruns)</a:t>
            </a:r>
          </a:p>
          <a:p>
            <a:r>
              <a:rPr lang="fr-FR" sz="1200" dirty="0"/>
              <a:t>Thermes d'Enghien-les-Bains - Enghien-les-Bains</a:t>
            </a:r>
          </a:p>
          <a:p>
            <a:r>
              <a:rPr lang="fr-FR" sz="1200" dirty="0"/>
              <a:t>COMPAGNIE HOTELIERE ET FERMIERE EUGENIE LES BAINS - Eugénie-les-Bains</a:t>
            </a:r>
          </a:p>
          <a:p>
            <a:r>
              <a:rPr lang="fr-FR" sz="1200" dirty="0"/>
              <a:t>EVIAN RESORT - Evian-les-Bains</a:t>
            </a:r>
          </a:p>
          <a:p>
            <a:r>
              <a:rPr lang="fr-FR" sz="1200" dirty="0"/>
              <a:t>CHAINE THERMLE DU SOLEIL - Gréoux-les-Bains</a:t>
            </a:r>
          </a:p>
          <a:p>
            <a:r>
              <a:rPr lang="fr-FR" sz="1200" dirty="0"/>
              <a:t>CHAINE THERMALE DU SOLEIL - THERMES DE JONZAC - Jonzac</a:t>
            </a:r>
          </a:p>
          <a:p>
            <a:r>
              <a:rPr lang="fr-FR" sz="1200" dirty="0"/>
              <a:t>Grands Thermes de La Bourboule - La Bourboule</a:t>
            </a:r>
          </a:p>
          <a:p>
            <a:r>
              <a:rPr lang="fr-FR" sz="1200" dirty="0"/>
              <a:t>Société des Eaux Thermale de la Léchère - La Léchère</a:t>
            </a:r>
          </a:p>
          <a:p>
            <a:r>
              <a:rPr lang="fr-FR" sz="1200" dirty="0"/>
              <a:t>SAS CHAINE THERMALE DU SOLEIL - La Preste-Prats-de-Mollo</a:t>
            </a:r>
          </a:p>
          <a:p>
            <a:r>
              <a:rPr lang="fr-FR" sz="1200" dirty="0"/>
              <a:t>CENTRE THERMAL DE LA ROCHE POSAY - La Roche-Posay</a:t>
            </a:r>
          </a:p>
          <a:p>
            <a:r>
              <a:rPr lang="fr-FR" sz="1200" dirty="0"/>
              <a:t>SAS CHAINE THERMALE DU SOLEIL - Lamalou-Les-Bains</a:t>
            </a:r>
          </a:p>
          <a:p>
            <a:r>
              <a:rPr lang="fr-FR" sz="1200" dirty="0"/>
              <a:t>SAS CHAINE THERMALE DU SOLEIL - Le Boulou</a:t>
            </a:r>
          </a:p>
          <a:p>
            <a:r>
              <a:rPr lang="fr-FR" sz="1200" dirty="0"/>
              <a:t>Société Fermière des Thermes de Lectoure - Lectoure</a:t>
            </a:r>
          </a:p>
          <a:p>
            <a:r>
              <a:rPr lang="fr-FR" sz="1200" dirty="0"/>
              <a:t>SOGATHERM - Les Fumades Les Bains</a:t>
            </a:r>
          </a:p>
          <a:p>
            <a:r>
              <a:rPr lang="fr-FR" sz="1200" dirty="0"/>
              <a:t>Société d'Exploitation des Eaux Thermales de Lonsle- - Lons-le-Saunier</a:t>
            </a:r>
          </a:p>
          <a:p>
            <a:r>
              <a:rPr lang="fr-FR" sz="1200" dirty="0"/>
              <a:t>SAS Chaine thermale du Soleil-Thermes de Luxeuil-les-Bains - Luxeuil-les-Bains</a:t>
            </a:r>
          </a:p>
          <a:p>
            <a:r>
              <a:rPr lang="fr-FR" sz="1200" dirty="0"/>
              <a:t>REGIE DES THERMES LUZEA - Luz-Saint-Sauveur</a:t>
            </a:r>
          </a:p>
          <a:p>
            <a:r>
              <a:rPr lang="fr-FR" sz="1200" dirty="0"/>
              <a:t>CHAINE THERMALE DU SOLEIL - Molitg-les-Bains</a:t>
            </a:r>
          </a:p>
          <a:p>
            <a:r>
              <a:rPr lang="fr-FR" sz="1200" dirty="0"/>
              <a:t>Le Domaine thermal - Montbrun-les-Bains</a:t>
            </a:r>
          </a:p>
          <a:p>
            <a:r>
              <a:rPr lang="fr-FR" sz="1200" dirty="0"/>
              <a:t>CHAINE THERMALE DU SOLEIL - Mont-Dore</a:t>
            </a:r>
          </a:p>
          <a:p>
            <a:r>
              <a:rPr lang="fr-FR" sz="1200" dirty="0"/>
              <a:t>Société Thermale de Morsbronn-les-Bains - Morsbronn-les-Bains</a:t>
            </a:r>
          </a:p>
          <a:p>
            <a:r>
              <a:rPr lang="fr-FR" sz="1200" dirty="0"/>
              <a:t>SEMETT - Néris-les-Bains</a:t>
            </a:r>
          </a:p>
          <a:p>
            <a:r>
              <a:rPr lang="fr-FR" sz="1200" dirty="0"/>
              <a:t>STNB - Neyrac-les-Bains (Commune de Meyras)</a:t>
            </a:r>
          </a:p>
          <a:p>
            <a:r>
              <a:rPr lang="fr-FR" sz="1200" dirty="0"/>
              <a:t>Société Thermale de Niederbronn-les-bains - Niederbronn-les-Bains</a:t>
            </a:r>
          </a:p>
          <a:p>
            <a:r>
              <a:rPr lang="fr-FR" sz="1200" dirty="0"/>
              <a:t>COMPAGNIE FERMIERE ET THERMALE DU MONT DORE - Préchacq-les-Bains</a:t>
            </a:r>
          </a:p>
          <a:p>
            <a:r>
              <a:rPr lang="fr-FR" sz="1200" dirty="0"/>
              <a:t>SAS SOCIETE THERMALE DE ROCHEFORT - Rochefort</a:t>
            </a:r>
          </a:p>
          <a:p>
            <a:r>
              <a:rPr lang="fr-FR" sz="1200" dirty="0"/>
              <a:t>EPL ROYAT THERMOTONIC - Royat-Chamalières</a:t>
            </a:r>
          </a:p>
          <a:p>
            <a:r>
              <a:rPr lang="fr-FR" sz="1200" dirty="0"/>
              <a:t>SAS CHAINE THERMALE DU SOLEIL - Saint-Amand-les-Eaux</a:t>
            </a:r>
          </a:p>
          <a:p>
            <a:r>
              <a:rPr lang="fr-FR" sz="1200" dirty="0"/>
              <a:t>Thermes de Saint Gervais Les Bains  Le Fayet - Saint-Gervais-les-Bains</a:t>
            </a:r>
          </a:p>
          <a:p>
            <a:r>
              <a:rPr lang="fr-FR" sz="1200" dirty="0"/>
              <a:t>THERMES DE ST HONORE LES BAINS - Saint-Honoré-les-Bains</a:t>
            </a:r>
          </a:p>
          <a:p>
            <a:r>
              <a:rPr lang="fr-FR" sz="1200" dirty="0"/>
              <a:t>CHAINE THERMALE DU SOLEIL - Saint-Laurent-les-Bains (devenu Saint-Laurent-les-Bains-Laval-d'Aurelle)</a:t>
            </a:r>
          </a:p>
          <a:p>
            <a:r>
              <a:rPr lang="fr-FR" sz="1200" dirty="0"/>
              <a:t>SA THERMES DE SALIES DE BEARN - Salies-de-Béarn</a:t>
            </a:r>
          </a:p>
          <a:p>
            <a:r>
              <a:rPr lang="fr-FR" sz="1200" dirty="0"/>
              <a:t>COMMUNE DE SALINS LES BAINS - Salins-les-Bains</a:t>
            </a:r>
          </a:p>
          <a:p>
            <a:r>
              <a:rPr lang="fr-FR" sz="1200" dirty="0"/>
              <a:t>SARL B. LABORDE ET FILS - Saubusse-les-Bains</a:t>
            </a:r>
          </a:p>
          <a:p>
            <a:r>
              <a:rPr lang="fr-FR" sz="1200" dirty="0"/>
              <a:t>LES THERMES DE SAUJON - Saujon</a:t>
            </a:r>
          </a:p>
          <a:p>
            <a:r>
              <a:rPr lang="fr-FR" sz="1200" dirty="0"/>
              <a:t>Thermes de Thonon-les-Bains - Thonon-les-Bains</a:t>
            </a:r>
          </a:p>
          <a:p>
            <a:r>
              <a:rPr lang="fr-FR" sz="1200" dirty="0"/>
              <a:t>ETALISSEMENT THERMAL D'URIAGE - Uriage-les-Bains (appartient à la commune de Saint-Martin-d'Uriage)</a:t>
            </a:r>
          </a:p>
          <a:p>
            <a:r>
              <a:rPr lang="fr-FR" sz="1200" dirty="0"/>
              <a:t>SOCIETE THERMALE D'USSAT - Ussat-les-Bains (devenu Ornolac-Ussat-les-Bains)</a:t>
            </a:r>
          </a:p>
          <a:p>
            <a:r>
              <a:rPr lang="fr-FR" sz="1200" dirty="0"/>
              <a:t>STVB - Vals-les-Bains</a:t>
            </a:r>
          </a:p>
          <a:p>
            <a:r>
              <a:rPr lang="fr-FR" sz="1200" dirty="0"/>
              <a:t>SAS SODEXO LES SOURCES SOC EXPL DES EAUX VERNET - Vernet-les-Bains</a:t>
            </a:r>
          </a:p>
          <a:p>
            <a:r>
              <a:rPr lang="fr-FR" sz="1200" dirty="0"/>
              <a:t>COMPAGNIE DE VICHY - Vichy</a:t>
            </a:r>
          </a:p>
          <a:p>
            <a:r>
              <a:rPr lang="fr-FR" sz="1200" dirty="0"/>
              <a:t>THERMES DE VITTEL – VITTEL</a:t>
            </a:r>
          </a:p>
          <a:p>
            <a:r>
              <a:rPr lang="fr-FR" sz="1200" dirty="0"/>
              <a:t>retardataires de DAX intégrés (Dax O Thermes, Ecureuils, Borda, Foch, Daxadour, Sarrailh)</a:t>
            </a:r>
          </a:p>
          <a:p>
            <a:r>
              <a:rPr lang="fr-FR" b="1" dirty="0"/>
              <a:t>Seuls NC dans les envois de formulaires : </a:t>
            </a:r>
          </a:p>
          <a:p>
            <a:r>
              <a:rPr lang="fr-FR" sz="1200" dirty="0"/>
              <a:t>GIH MARLIOZ - Aix-les-Bains</a:t>
            </a:r>
          </a:p>
          <a:p>
            <a:r>
              <a:rPr lang="fr-FR" sz="1200" dirty="0"/>
              <a:t>SAS THERMADOUR - Dax</a:t>
            </a:r>
          </a:p>
          <a:p>
            <a:r>
              <a:rPr lang="fr-FR" sz="1200" dirty="0"/>
              <a:t>SAS THERMES DES ARENES - DAX</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DEE2A7-E370-4D0E-9977-144E195C6FA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140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solidFill>
                  <a:srgbClr val="242424"/>
                </a:solidFill>
                <a:effectLst/>
                <a:latin typeface="Segoe UI" panose="020B0502040204020203" pitchFamily="34" charset="0"/>
              </a:rPr>
              <a:t>Les salaires et charges représentent 29 % de la production nationale. Les retombées sociales sont calculées sur la base d’un coût annuel d’un emploi dans le secteur du tourisme à 33 000 euros (INSEE 2005). Pour évaluer les retombées en termes d’emplois, on divise 29% du montant des recettes attribuées au site par le coût d’un emploi du secteur du tourisme (33 000 euros) : </a:t>
            </a:r>
            <a:r>
              <a:rPr lang="fr-FR" b="1" i="0" dirty="0">
                <a:solidFill>
                  <a:srgbClr val="242424"/>
                </a:solidFill>
                <a:effectLst/>
                <a:latin typeface="Segoe UI" panose="020B0502040204020203" pitchFamily="34" charset="0"/>
              </a:rPr>
              <a:t>CA x 29% / 33 000 euros = nombre d’emplois</a:t>
            </a:r>
            <a:r>
              <a:rPr lang="fr-FR" b="0" i="0" dirty="0">
                <a:solidFill>
                  <a:srgbClr val="242424"/>
                </a:solidFill>
                <a:effectLst/>
                <a:latin typeface="Segoe UI" panose="020B0502040204020203" pitchFamily="34" charset="0"/>
              </a:rPr>
              <a:t>.</a:t>
            </a:r>
            <a:endParaRPr lang="fr-FR" dirty="0"/>
          </a:p>
        </p:txBody>
      </p:sp>
      <p:sp>
        <p:nvSpPr>
          <p:cNvPr id="4" name="Espace réservé du numéro de diapositive 3"/>
          <p:cNvSpPr>
            <a:spLocks noGrp="1"/>
          </p:cNvSpPr>
          <p:nvPr>
            <p:ph type="sldNum" sz="quarter" idx="5"/>
          </p:nvPr>
        </p:nvSpPr>
        <p:spPr/>
        <p:txBody>
          <a:bodyPr/>
          <a:lstStyle/>
          <a:p>
            <a:fld id="{FDDEE2A7-E370-4D0E-9977-144E195C6FAD}" type="slidenum">
              <a:rPr lang="fr-FR" smtClean="0"/>
              <a:t>36</a:t>
            </a:fld>
            <a:endParaRPr lang="fr-FR" dirty="0"/>
          </a:p>
        </p:txBody>
      </p:sp>
    </p:spTree>
    <p:extLst>
      <p:ext uri="{BB962C8B-B14F-4D97-AF65-F5344CB8AC3E}">
        <p14:creationId xmlns:p14="http://schemas.microsoft.com/office/powerpoint/2010/main" val="33550803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Pour la masse salariale entité, il y a 6 « NC » :</a:t>
            </a:r>
          </a:p>
          <a:p>
            <a:pPr marL="342900" indent="-342900">
              <a:buFont typeface="+mj-lt"/>
              <a:buAutoNum type="arabicPeriod"/>
            </a:pPr>
            <a:r>
              <a:rPr lang="fr-FR" dirty="0"/>
              <a:t>GIH MARLIOZ - Aix-les-Bains</a:t>
            </a:r>
          </a:p>
          <a:p>
            <a:pPr marL="342900" indent="-342900">
              <a:buFont typeface="+mj-lt"/>
              <a:buAutoNum type="arabicPeriod"/>
            </a:pPr>
            <a:r>
              <a:rPr lang="fr-FR" dirty="0"/>
              <a:t>SAS LES THERMES D'AVENE - Avène-les-Bains</a:t>
            </a:r>
          </a:p>
          <a:p>
            <a:pPr marL="342900" indent="-342900">
              <a:buFont typeface="+mj-lt"/>
              <a:buAutoNum type="arabicPeriod"/>
            </a:pPr>
            <a:r>
              <a:rPr lang="fr-FR" dirty="0"/>
              <a:t>les thermes de Capvern les bains - Capvern-les-Bains</a:t>
            </a:r>
          </a:p>
          <a:p>
            <a:pPr marL="342900" indent="-342900">
              <a:buFont typeface="+mj-lt"/>
              <a:buAutoNum type="arabicPeriod"/>
            </a:pPr>
            <a:r>
              <a:rPr lang="fr-FR" dirty="0"/>
              <a:t>EVIAN RESORT - Evian-les-Bains</a:t>
            </a:r>
          </a:p>
          <a:p>
            <a:pPr marL="342900" indent="-342900">
              <a:buFont typeface="+mj-lt"/>
              <a:buAutoNum type="arabicPeriod"/>
            </a:pPr>
            <a:r>
              <a:rPr lang="fr-FR" dirty="0"/>
              <a:t>REGIE DES THERMES LUZEA - Luz-Saint-Sauveur</a:t>
            </a:r>
          </a:p>
          <a:p>
            <a:pPr marL="342900" indent="-342900">
              <a:buFont typeface="+mj-lt"/>
              <a:buAutoNum type="arabicPeriod"/>
            </a:pPr>
            <a:r>
              <a:rPr lang="fr-FR" dirty="0"/>
              <a:t>SAS SODEXO LES SOURCES SOC EXPL DES EAUX VERNET - Vernet-les-Bains</a:t>
            </a:r>
          </a:p>
          <a:p>
            <a:r>
              <a:rPr lang="fr-FR" b="1" dirty="0"/>
              <a:t>Pour les cotisations sociales entité, 10 « NC » :</a:t>
            </a:r>
          </a:p>
          <a:p>
            <a:pPr marL="342900" indent="-342900">
              <a:buFont typeface="+mj-lt"/>
              <a:buAutoNum type="arabicPeriod"/>
            </a:pPr>
            <a:r>
              <a:rPr lang="fr-FR" dirty="0"/>
              <a:t>GIH MARLIOZ - Aix-les-Bains</a:t>
            </a:r>
          </a:p>
          <a:p>
            <a:pPr marL="342900" indent="-342900">
              <a:buFont typeface="+mj-lt"/>
              <a:buAutoNum type="arabicPeriod"/>
            </a:pPr>
            <a:r>
              <a:rPr lang="fr-FR" dirty="0"/>
              <a:t>COMMUNAUTE DE COMMUNES COUSERANS PYRENEES - AULUS LES BAINS</a:t>
            </a:r>
          </a:p>
          <a:p>
            <a:pPr marL="342900" indent="-342900">
              <a:buFont typeface="+mj-lt"/>
              <a:buAutoNum type="arabicPeriod"/>
            </a:pPr>
            <a:r>
              <a:rPr lang="fr-FR" dirty="0"/>
              <a:t>SAS LES THERMES D'AVENE - Avène-les-Bains</a:t>
            </a:r>
          </a:p>
          <a:p>
            <a:pPr marL="342900" indent="-342900">
              <a:buFont typeface="+mj-lt"/>
              <a:buAutoNum type="arabicPeriod"/>
            </a:pPr>
            <a:r>
              <a:rPr lang="fr-FR" dirty="0"/>
              <a:t>les thermes de Capvern les bains - Capvern-les-Bains</a:t>
            </a:r>
          </a:p>
          <a:p>
            <a:pPr marL="342900" indent="-342900">
              <a:buFont typeface="+mj-lt"/>
              <a:buAutoNum type="arabicPeriod"/>
            </a:pPr>
            <a:r>
              <a:rPr lang="fr-FR" dirty="0"/>
              <a:t>THERMES DE DIVONNE LES BAINS - Divonne-les-Bains</a:t>
            </a:r>
          </a:p>
          <a:p>
            <a:pPr marL="342900" indent="-342900">
              <a:buFont typeface="+mj-lt"/>
              <a:buAutoNum type="arabicPeriod"/>
            </a:pPr>
            <a:r>
              <a:rPr lang="fr-FR" dirty="0"/>
              <a:t>EVIAN RESORT - Evian-les-Bains</a:t>
            </a:r>
          </a:p>
          <a:p>
            <a:pPr marL="342900" indent="-342900">
              <a:buFont typeface="+mj-lt"/>
              <a:buAutoNum type="arabicPeriod"/>
            </a:pPr>
            <a:r>
              <a:rPr lang="fr-FR" dirty="0"/>
              <a:t>REGIE DES THERMES LUZEA - Luz-Saint-Sauveur</a:t>
            </a:r>
          </a:p>
          <a:p>
            <a:pPr marL="342900" indent="-342900">
              <a:buFont typeface="+mj-lt"/>
              <a:buAutoNum type="arabicPeriod"/>
            </a:pPr>
            <a:r>
              <a:rPr lang="fr-FR" dirty="0"/>
              <a:t>STNB - Neyrac-les-Bains (Commune de Meyras)</a:t>
            </a:r>
          </a:p>
          <a:p>
            <a:pPr marL="342900" indent="-342900">
              <a:buFont typeface="+mj-lt"/>
              <a:buAutoNum type="arabicPeriod"/>
            </a:pPr>
            <a:r>
              <a:rPr lang="fr-FR" dirty="0"/>
              <a:t>STVB - Vals-les-Bains</a:t>
            </a:r>
          </a:p>
          <a:p>
            <a:pPr marL="342900" indent="-342900">
              <a:buFont typeface="+mj-lt"/>
              <a:buAutoNum type="arabicPeriod"/>
            </a:pPr>
            <a:r>
              <a:rPr lang="fr-FR" dirty="0"/>
              <a:t>SAS SODEXO LES SOURCES SOC EXPL DES EAUX VERNET - Vernet-les-Bains</a:t>
            </a:r>
          </a:p>
          <a:p>
            <a:r>
              <a:rPr lang="fr-FR" b="1" dirty="0"/>
              <a:t>Pour le cout de l’interim de l’entité, 15 « NC » :</a:t>
            </a:r>
          </a:p>
          <a:p>
            <a:pPr marL="342900" indent="-342900">
              <a:buFont typeface="+mj-lt"/>
              <a:buAutoNum type="arabicPeriod"/>
            </a:pPr>
            <a:r>
              <a:rPr lang="fr-FR" dirty="0"/>
              <a:t>GIH MARLIOZ - Aix-les-Bains</a:t>
            </a:r>
          </a:p>
          <a:p>
            <a:pPr marL="342900" indent="-342900">
              <a:buFont typeface="+mj-lt"/>
              <a:buAutoNum type="arabicPeriod"/>
            </a:pPr>
            <a:r>
              <a:rPr lang="fr-FR" dirty="0"/>
              <a:t>Thermes Nationaux d'Aix-les-Bains - Aix-les-Bains</a:t>
            </a:r>
          </a:p>
          <a:p>
            <a:pPr marL="342900" indent="-342900">
              <a:buFont typeface="+mj-lt"/>
              <a:buAutoNum type="arabicPeriod"/>
            </a:pPr>
            <a:r>
              <a:rPr lang="fr-FR" dirty="0"/>
              <a:t>SOCIETE THERMALE DE BOURBON LANCY - Bourbon-Lancy</a:t>
            </a:r>
          </a:p>
          <a:p>
            <a:pPr marL="342900" indent="-342900">
              <a:buFont typeface="+mj-lt"/>
              <a:buAutoNum type="arabicPeriod"/>
            </a:pPr>
            <a:r>
              <a:rPr lang="fr-FR" dirty="0"/>
              <a:t>SET BRIDES SA - Brides-les-Bains</a:t>
            </a:r>
          </a:p>
          <a:p>
            <a:pPr marL="342900" indent="-342900">
              <a:buFont typeface="+mj-lt"/>
              <a:buAutoNum type="arabicPeriod"/>
            </a:pPr>
            <a:r>
              <a:rPr lang="fr-FR" dirty="0"/>
              <a:t>les thermes de Capvern les bains - Capvern-les-Bains</a:t>
            </a:r>
          </a:p>
          <a:p>
            <a:pPr marL="342900" indent="-342900">
              <a:buFont typeface="+mj-lt"/>
              <a:buAutoNum type="arabicPeriod"/>
            </a:pPr>
            <a:r>
              <a:rPr lang="fr-FR" dirty="0"/>
              <a:t>THERMES DE DIVONNE LES BAINS - Divonne-les-Bains</a:t>
            </a:r>
          </a:p>
          <a:p>
            <a:pPr marL="342900" indent="-342900">
              <a:buFont typeface="+mj-lt"/>
              <a:buAutoNum type="arabicPeriod"/>
            </a:pPr>
            <a:r>
              <a:rPr lang="fr-FR" dirty="0"/>
              <a:t>EVIAN RESORT - Evian-les-Bains</a:t>
            </a:r>
          </a:p>
          <a:p>
            <a:pPr marL="342900" indent="-342900">
              <a:buFont typeface="+mj-lt"/>
              <a:buAutoNum type="arabicPeriod"/>
            </a:pPr>
            <a:r>
              <a:rPr lang="fr-FR" dirty="0"/>
              <a:t>Société d'Exploitation des Eaux Thermales de Lonsle- - Lons-le-Saunier</a:t>
            </a:r>
          </a:p>
          <a:p>
            <a:pPr marL="342900" indent="-342900">
              <a:buFont typeface="+mj-lt"/>
              <a:buAutoNum type="arabicPeriod"/>
            </a:pPr>
            <a:r>
              <a:rPr lang="fr-FR" dirty="0"/>
              <a:t>Le Domaine thermal - Montbrun-les-Bains</a:t>
            </a:r>
          </a:p>
          <a:p>
            <a:pPr marL="342900" indent="-342900">
              <a:buFont typeface="+mj-lt"/>
              <a:buAutoNum type="arabicPeriod"/>
            </a:pPr>
            <a:r>
              <a:rPr lang="fr-FR" dirty="0"/>
              <a:t>Société Thermale de Morsbronn-les-Bains - Morsbronn-les-Bains</a:t>
            </a:r>
          </a:p>
          <a:p>
            <a:pPr marL="342900" indent="-342900">
              <a:buFont typeface="+mj-lt"/>
              <a:buAutoNum type="arabicPeriod"/>
            </a:pPr>
            <a:r>
              <a:rPr lang="fr-FR" dirty="0"/>
              <a:t>Société Thermale de Niederbronn-les-bains - Niederbronn-les-Bains</a:t>
            </a:r>
          </a:p>
          <a:p>
            <a:pPr marL="342900" indent="-342900">
              <a:buFont typeface="+mj-lt"/>
              <a:buAutoNum type="arabicPeriod"/>
            </a:pPr>
            <a:r>
              <a:rPr lang="fr-FR" dirty="0"/>
              <a:t>SARL B. LABORDE ET FILS - Saubusse-les-Bains</a:t>
            </a:r>
          </a:p>
          <a:p>
            <a:pPr marL="342900" indent="-342900">
              <a:buFont typeface="+mj-lt"/>
              <a:buAutoNum type="arabicPeriod"/>
            </a:pPr>
            <a:r>
              <a:rPr lang="fr-FR" dirty="0"/>
              <a:t>Thermes de Thonon-les-Bains - Thonon-les-Bains</a:t>
            </a:r>
          </a:p>
          <a:p>
            <a:pPr marL="342900" indent="-342900">
              <a:buFont typeface="+mj-lt"/>
              <a:buAutoNum type="arabicPeriod"/>
            </a:pPr>
            <a:r>
              <a:rPr lang="fr-FR" dirty="0"/>
              <a:t>STVB - Vals-les-Bains</a:t>
            </a:r>
          </a:p>
          <a:p>
            <a:pPr marL="342900" indent="-342900">
              <a:buFont typeface="+mj-lt"/>
              <a:buAutoNum type="arabicPeriod"/>
            </a:pPr>
            <a:r>
              <a:rPr lang="fr-FR" dirty="0"/>
              <a:t>SAS SODEXO LES SOURCES SOC EXPL DES EAUX VERNET - Vernet-les-Bains</a:t>
            </a:r>
          </a:p>
          <a:p>
            <a:r>
              <a:rPr lang="fr-FR" sz="1200" b="1" i="0" dirty="0">
                <a:solidFill>
                  <a:srgbClr val="444444"/>
                </a:solidFill>
                <a:effectLst/>
                <a:latin typeface="Calibri" panose="020F0502020204030204" pitchFamily="34" charset="0"/>
              </a:rPr>
              <a:t>taxes non locales versées par l'entité, 14 NC :</a:t>
            </a:r>
          </a:p>
          <a:p>
            <a:pPr marL="342900" indent="-342900">
              <a:buFont typeface="+mj-lt"/>
              <a:buAutoNum type="arabicPeriod"/>
            </a:pPr>
            <a:r>
              <a:rPr lang="fr-FR" sz="1200" dirty="0"/>
              <a:t>GIH MARLIOZ - Aix-les-Bains</a:t>
            </a:r>
          </a:p>
          <a:p>
            <a:pPr marL="342900" indent="-342900">
              <a:buFont typeface="+mj-lt"/>
              <a:buAutoNum type="arabicPeriod"/>
            </a:pPr>
            <a:r>
              <a:rPr lang="fr-FR" sz="1200" dirty="0"/>
              <a:t>Société d'Exploitation des Thermes d'Amnéville - Amnéville-les-Thermes</a:t>
            </a:r>
          </a:p>
          <a:p>
            <a:pPr marL="342900" indent="-342900">
              <a:buFont typeface="+mj-lt"/>
              <a:buAutoNum type="arabicPeriod"/>
            </a:pPr>
            <a:r>
              <a:rPr lang="fr-FR" sz="1200" dirty="0"/>
              <a:t>THERMES ARGELES GAZOST - Argelès-Gazost</a:t>
            </a:r>
          </a:p>
          <a:p>
            <a:pPr marL="342900" indent="-342900">
              <a:buFont typeface="+mj-lt"/>
              <a:buAutoNum type="arabicPeriod"/>
            </a:pPr>
            <a:r>
              <a:rPr lang="fr-FR" sz="1200" dirty="0"/>
              <a:t>SAS LES THERMES D'AVENE - Avène-les-Bains</a:t>
            </a:r>
          </a:p>
          <a:p>
            <a:pPr marL="342900" indent="-342900">
              <a:buFont typeface="+mj-lt"/>
              <a:buAutoNum type="arabicPeriod"/>
            </a:pPr>
            <a:r>
              <a:rPr lang="fr-FR" sz="1200" dirty="0"/>
              <a:t>SAS THERMES DE BOURBON - Bourbon l'Archambault</a:t>
            </a:r>
          </a:p>
          <a:p>
            <a:pPr marL="342900" indent="-342900">
              <a:buFont typeface="+mj-lt"/>
              <a:buAutoNum type="arabicPeriod"/>
            </a:pPr>
            <a:r>
              <a:rPr lang="fr-FR" sz="1200" dirty="0"/>
              <a:t>SAS LES THERMES - Dax</a:t>
            </a:r>
          </a:p>
          <a:p>
            <a:pPr marL="342900" indent="-342900">
              <a:buFont typeface="+mj-lt"/>
              <a:buAutoNum type="arabicPeriod"/>
            </a:pPr>
            <a:r>
              <a:rPr lang="fr-FR" sz="1200" dirty="0"/>
              <a:t>THERMES DE DIVONNE LES BAINS - Divonne-les-Bains</a:t>
            </a:r>
          </a:p>
          <a:p>
            <a:pPr marL="342900" indent="-342900">
              <a:buFont typeface="+mj-lt"/>
              <a:buAutoNum type="arabicPeriod"/>
            </a:pPr>
            <a:r>
              <a:rPr lang="fr-FR" sz="1200" dirty="0"/>
              <a:t>EVIAN RESORT - Evian-les-Bains</a:t>
            </a:r>
          </a:p>
          <a:p>
            <a:pPr marL="342900" indent="-342900">
              <a:buFont typeface="+mj-lt"/>
              <a:buAutoNum type="arabicPeriod"/>
            </a:pPr>
            <a:r>
              <a:rPr lang="fr-FR" sz="1200" dirty="0">
                <a:solidFill>
                  <a:schemeClr val="accent2"/>
                </a:solidFill>
              </a:rPr>
              <a:t>CHAINE THERMALE DU SOLEIL - Molitg-les-Bains</a:t>
            </a:r>
          </a:p>
          <a:p>
            <a:pPr marL="342900" indent="-342900">
              <a:buFont typeface="+mj-lt"/>
              <a:buAutoNum type="arabicPeriod"/>
            </a:pPr>
            <a:r>
              <a:rPr lang="fr-FR" sz="1200" dirty="0"/>
              <a:t>THERMES DE ST HONORE LES BAINS - Saint-Honoré-les-Bains</a:t>
            </a:r>
          </a:p>
          <a:p>
            <a:pPr marL="342900" indent="-342900">
              <a:buFont typeface="+mj-lt"/>
              <a:buAutoNum type="arabicPeriod"/>
            </a:pPr>
            <a:r>
              <a:rPr lang="fr-FR" sz="1200" dirty="0">
                <a:solidFill>
                  <a:schemeClr val="accent2"/>
                </a:solidFill>
              </a:rPr>
              <a:t>SARL B. LABORDE ET FILS - Saubusse-les-Bains</a:t>
            </a:r>
          </a:p>
          <a:p>
            <a:pPr marL="342900" indent="-342900">
              <a:buFont typeface="+mj-lt"/>
              <a:buAutoNum type="arabicPeriod"/>
            </a:pPr>
            <a:r>
              <a:rPr lang="fr-FR" sz="1200" dirty="0"/>
              <a:t>ETALISSEMENT THERMAL D'URIAGE - Uriage-les-Bains (appartient à la commune de Saint-Martin-d'Uriage)</a:t>
            </a:r>
          </a:p>
          <a:p>
            <a:pPr marL="342900" indent="-342900">
              <a:buFont typeface="+mj-lt"/>
              <a:buAutoNum type="arabicPeriod"/>
            </a:pPr>
            <a:r>
              <a:rPr lang="fr-FR" sz="1200" dirty="0">
                <a:solidFill>
                  <a:schemeClr val="accent2"/>
                </a:solidFill>
              </a:rPr>
              <a:t>STVB - Vals-les-Bains</a:t>
            </a:r>
          </a:p>
          <a:p>
            <a:pPr marL="342900" indent="-342900">
              <a:buFont typeface="+mj-lt"/>
              <a:buAutoNum type="arabicPeriod"/>
            </a:pPr>
            <a:r>
              <a:rPr lang="fr-FR" sz="1200" dirty="0"/>
              <a:t>SAS SODEXO LES SOURCES SOC EXPL DES EAUX VERNET - Vernet-les-Bains</a:t>
            </a:r>
          </a:p>
          <a:p>
            <a:r>
              <a:rPr lang="fr-FR" sz="1200" b="1" i="0" dirty="0">
                <a:solidFill>
                  <a:srgbClr val="444444"/>
                </a:solidFill>
                <a:effectLst/>
                <a:latin typeface="Calibri" panose="020F0502020204030204" pitchFamily="34" charset="0"/>
              </a:rPr>
              <a:t>taxes locales versées par l'entité, 12 NC :</a:t>
            </a:r>
          </a:p>
          <a:p>
            <a:pPr marL="342900" indent="-342900">
              <a:buFont typeface="+mj-lt"/>
              <a:buAutoNum type="arabicPeriod"/>
            </a:pPr>
            <a:r>
              <a:rPr lang="fr-FR" sz="1200" dirty="0"/>
              <a:t>GIH MARLIOZ - Aix-les-Bains</a:t>
            </a:r>
          </a:p>
          <a:p>
            <a:pPr marL="342900" indent="-342900">
              <a:buFont typeface="+mj-lt"/>
              <a:buAutoNum type="arabicPeriod"/>
            </a:pPr>
            <a:r>
              <a:rPr lang="fr-FR" sz="1200" dirty="0"/>
              <a:t>Société d'Exploitation des Thermes d'Amnéville - Amnéville-les-Thermes</a:t>
            </a:r>
          </a:p>
          <a:p>
            <a:pPr marL="342900" indent="-342900">
              <a:buFont typeface="+mj-lt"/>
              <a:buAutoNum type="arabicPeriod"/>
            </a:pPr>
            <a:r>
              <a:rPr lang="fr-FR" sz="1200" dirty="0"/>
              <a:t>THERMES ARGELES GAZOST - Argelès-Gazost</a:t>
            </a:r>
          </a:p>
          <a:p>
            <a:pPr marL="342900" indent="-342900">
              <a:buFont typeface="+mj-lt"/>
              <a:buAutoNum type="arabicPeriod"/>
            </a:pPr>
            <a:r>
              <a:rPr lang="fr-FR" sz="1200" dirty="0"/>
              <a:t>SAS LES THERMES D'AVENE - Avène-les-Bains</a:t>
            </a:r>
          </a:p>
          <a:p>
            <a:pPr marL="342900" indent="-342900">
              <a:buFont typeface="+mj-lt"/>
              <a:buAutoNum type="arabicPeriod"/>
            </a:pPr>
            <a:r>
              <a:rPr lang="fr-FR" sz="1200" dirty="0"/>
              <a:t>SAS THERMES DE BOURBON - Bourbon l'Archambault</a:t>
            </a:r>
          </a:p>
          <a:p>
            <a:pPr marL="342900" indent="-342900">
              <a:buFont typeface="+mj-lt"/>
              <a:buAutoNum type="arabicPeriod"/>
            </a:pPr>
            <a:r>
              <a:rPr lang="fr-FR" sz="1200" dirty="0"/>
              <a:t>SAS LES THERMES - Dax</a:t>
            </a:r>
          </a:p>
          <a:p>
            <a:pPr marL="342900" indent="-342900">
              <a:buFont typeface="+mj-lt"/>
              <a:buAutoNum type="arabicPeriod"/>
            </a:pPr>
            <a:r>
              <a:rPr lang="fr-FR" sz="1200" dirty="0"/>
              <a:t>THERMES DE DIVONNE LES BAINS - Divonne-les-Bains</a:t>
            </a:r>
          </a:p>
          <a:p>
            <a:pPr marL="342900" indent="-342900">
              <a:buFont typeface="+mj-lt"/>
              <a:buAutoNum type="arabicPeriod"/>
            </a:pPr>
            <a:r>
              <a:rPr lang="fr-FR" sz="1200" dirty="0"/>
              <a:t>EVIAN RESORT - Evian-les-Bains</a:t>
            </a:r>
          </a:p>
          <a:p>
            <a:pPr marL="342900" indent="-342900">
              <a:buFont typeface="+mj-lt"/>
              <a:buAutoNum type="arabicPeriod"/>
            </a:pPr>
            <a:r>
              <a:rPr lang="fr-FR" sz="1200" dirty="0"/>
              <a:t>THERMES DE ST HONORE LES BAINS - Saint-Honoré-les-Bains</a:t>
            </a:r>
          </a:p>
          <a:p>
            <a:pPr marL="342900" indent="-342900">
              <a:buFont typeface="+mj-lt"/>
              <a:buAutoNum type="arabicPeriod"/>
            </a:pPr>
            <a:r>
              <a:rPr lang="fr-FR" sz="1200" dirty="0"/>
              <a:t>ETALISSEMENT THERMAL D'URIAGE - Uriage-les-Bains (appartient à la commune de Saint-Martin-d'Uriage)</a:t>
            </a:r>
          </a:p>
          <a:p>
            <a:pPr marL="342900" indent="-342900">
              <a:buFont typeface="+mj-lt"/>
              <a:buAutoNum type="arabicPeriod"/>
            </a:pPr>
            <a:r>
              <a:rPr lang="fr-FR" sz="1200" dirty="0"/>
              <a:t>SAS SODEXO LES SOURCES SOC EXPL DES EAUX VERNET - Vernet-les-Bains</a:t>
            </a:r>
          </a:p>
          <a:p>
            <a:pPr marL="342900" indent="-342900">
              <a:buFont typeface="+mj-lt"/>
              <a:buAutoNum type="arabicPeriod"/>
            </a:pPr>
            <a:r>
              <a:rPr lang="fr-FR" sz="1200" dirty="0">
                <a:solidFill>
                  <a:schemeClr val="accent2"/>
                </a:solidFill>
              </a:rPr>
              <a:t>THERMES DE VITTEL - VITTEL</a:t>
            </a:r>
          </a:p>
          <a:p>
            <a:r>
              <a:rPr lang="fr-FR" b="1" i="0" dirty="0">
                <a:solidFill>
                  <a:srgbClr val="444444"/>
                </a:solidFill>
                <a:effectLst/>
                <a:latin typeface="Calibri" panose="020F0502020204030204" pitchFamily="34" charset="0"/>
              </a:rPr>
              <a:t>TVA collectée par l'entité, 12 NC :</a:t>
            </a:r>
          </a:p>
          <a:p>
            <a:pPr marL="342900" indent="-342900">
              <a:buFont typeface="+mj-lt"/>
              <a:buAutoNum type="arabicPeriod"/>
            </a:pPr>
            <a:r>
              <a:rPr lang="fr-FR" b="0" i="0" dirty="0">
                <a:solidFill>
                  <a:srgbClr val="444444"/>
                </a:solidFill>
                <a:effectLst/>
                <a:latin typeface="Calibri" panose="020F0502020204030204" pitchFamily="34" charset="0"/>
              </a:rPr>
              <a:t>GIH MARLIOZ - Aix-les-Bains</a:t>
            </a:r>
          </a:p>
          <a:p>
            <a:pPr marL="342900" indent="-342900">
              <a:buFont typeface="+mj-lt"/>
              <a:buAutoNum type="arabicPeriod"/>
            </a:pPr>
            <a:r>
              <a:rPr lang="fr-FR" b="0" i="0" dirty="0">
                <a:solidFill>
                  <a:srgbClr val="444444"/>
                </a:solidFill>
                <a:effectLst/>
                <a:latin typeface="Calibri" panose="020F0502020204030204" pitchFamily="34" charset="0"/>
              </a:rPr>
              <a:t>SET ALLEVARD - Allevard-les-Bains</a:t>
            </a:r>
          </a:p>
          <a:p>
            <a:pPr marL="342900" indent="-342900">
              <a:buFont typeface="+mj-lt"/>
              <a:buAutoNum type="arabicPeriod"/>
            </a:pPr>
            <a:r>
              <a:rPr lang="fr-FR" b="0" i="0" dirty="0">
                <a:solidFill>
                  <a:srgbClr val="444444"/>
                </a:solidFill>
                <a:effectLst/>
                <a:latin typeface="Calibri" panose="020F0502020204030204" pitchFamily="34" charset="0"/>
              </a:rPr>
              <a:t>Société d'Exploitation des Thermes d'Amnéville - Amnéville-les-Thermes</a:t>
            </a:r>
          </a:p>
          <a:p>
            <a:pPr marL="342900" indent="-342900">
              <a:buFont typeface="+mj-lt"/>
              <a:buAutoNum type="arabicPeriod"/>
            </a:pPr>
            <a:r>
              <a:rPr lang="fr-FR" b="0" i="0" dirty="0">
                <a:solidFill>
                  <a:srgbClr val="444444"/>
                </a:solidFill>
                <a:effectLst/>
                <a:latin typeface="Calibri" panose="020F0502020204030204" pitchFamily="34" charset="0"/>
              </a:rPr>
              <a:t>THERMES ARGELES GAZOST - Argelès-Gazost</a:t>
            </a:r>
          </a:p>
          <a:p>
            <a:pPr marL="342900" indent="-342900">
              <a:buFont typeface="+mj-lt"/>
              <a:buAutoNum type="arabicPeriod"/>
            </a:pPr>
            <a:r>
              <a:rPr lang="fr-FR" b="0" i="0" dirty="0">
                <a:solidFill>
                  <a:srgbClr val="444444"/>
                </a:solidFill>
                <a:effectLst/>
                <a:latin typeface="Calibri" panose="020F0502020204030204" pitchFamily="34" charset="0"/>
              </a:rPr>
              <a:t>SAS LES THERMES D'AVENE - Avène-les-Bains</a:t>
            </a:r>
          </a:p>
          <a:p>
            <a:pPr marL="342900" indent="-342900">
              <a:buFont typeface="+mj-lt"/>
              <a:buAutoNum type="arabicPeriod"/>
            </a:pPr>
            <a:r>
              <a:rPr lang="fr-FR" b="0" i="0" dirty="0">
                <a:solidFill>
                  <a:srgbClr val="444444"/>
                </a:solidFill>
                <a:effectLst/>
                <a:latin typeface="Calibri" panose="020F0502020204030204" pitchFamily="34" charset="0"/>
              </a:rPr>
              <a:t>SAS THERMES DE BOURBON - Bourbon l'Archambault</a:t>
            </a:r>
          </a:p>
          <a:p>
            <a:pPr marL="342900" indent="-342900">
              <a:buFont typeface="+mj-lt"/>
              <a:buAutoNum type="arabicPeriod"/>
            </a:pPr>
            <a:r>
              <a:rPr lang="fr-FR" b="0" i="0" dirty="0">
                <a:solidFill>
                  <a:srgbClr val="444444"/>
                </a:solidFill>
                <a:effectLst/>
                <a:latin typeface="Calibri" panose="020F0502020204030204" pitchFamily="34" charset="0"/>
              </a:rPr>
              <a:t>SET BRIDES SA - Brides-les-Bains</a:t>
            </a:r>
          </a:p>
          <a:p>
            <a:pPr marL="342900" indent="-342900">
              <a:buFont typeface="+mj-lt"/>
              <a:buAutoNum type="arabicPeriod"/>
            </a:pPr>
            <a:r>
              <a:rPr lang="fr-FR" b="0" i="0" dirty="0">
                <a:solidFill>
                  <a:srgbClr val="444444"/>
                </a:solidFill>
                <a:effectLst/>
                <a:latin typeface="Calibri" panose="020F0502020204030204" pitchFamily="34" charset="0"/>
              </a:rPr>
              <a:t>SAS LES THERMES - Dax</a:t>
            </a:r>
          </a:p>
          <a:p>
            <a:pPr marL="342900" indent="-342900">
              <a:buFont typeface="+mj-lt"/>
              <a:buAutoNum type="arabicPeriod"/>
            </a:pPr>
            <a:r>
              <a:rPr lang="fr-FR" b="0" i="0" dirty="0">
                <a:solidFill>
                  <a:srgbClr val="444444"/>
                </a:solidFill>
                <a:effectLst/>
                <a:latin typeface="Calibri" panose="020F0502020204030204" pitchFamily="34" charset="0"/>
              </a:rPr>
              <a:t>THERMES DE DIVONNE LES BAINS - Divonne-les-Bains</a:t>
            </a:r>
          </a:p>
          <a:p>
            <a:pPr marL="342900" indent="-342900">
              <a:buFont typeface="+mj-lt"/>
              <a:buAutoNum type="arabicPeriod"/>
            </a:pPr>
            <a:r>
              <a:rPr lang="fr-FR" b="0" i="0" dirty="0">
                <a:solidFill>
                  <a:srgbClr val="444444"/>
                </a:solidFill>
                <a:effectLst/>
                <a:latin typeface="Calibri" panose="020F0502020204030204" pitchFamily="34" charset="0"/>
              </a:rPr>
              <a:t>EVIAN RESORT - Evian-les-Bains</a:t>
            </a:r>
          </a:p>
          <a:p>
            <a:pPr marL="342900" indent="-342900">
              <a:buFont typeface="+mj-lt"/>
              <a:buAutoNum type="arabicPeriod"/>
            </a:pPr>
            <a:r>
              <a:rPr lang="fr-FR" b="0" i="0" dirty="0">
                <a:solidFill>
                  <a:srgbClr val="444444"/>
                </a:solidFill>
                <a:effectLst/>
                <a:latin typeface="Calibri" panose="020F0502020204030204" pitchFamily="34" charset="0"/>
              </a:rPr>
              <a:t>THERMES DE ST HONORE LES BAINS - Saint-Honoré-les-Bains</a:t>
            </a:r>
          </a:p>
          <a:p>
            <a:pPr marL="342900" indent="-342900">
              <a:buFont typeface="+mj-lt"/>
              <a:buAutoNum type="arabicPeriod"/>
            </a:pPr>
            <a:r>
              <a:rPr lang="fr-FR" b="0" i="0" dirty="0">
                <a:solidFill>
                  <a:srgbClr val="444444"/>
                </a:solidFill>
                <a:effectLst/>
                <a:latin typeface="Calibri" panose="020F0502020204030204" pitchFamily="34" charset="0"/>
              </a:rPr>
              <a:t>ETALISSEMENT THERMAL D'URIAGE - Uriage-les-Bains (appartient à la commune de Saint-Martin-d'Uriage)</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DEE2A7-E370-4D0E-9977-144E195C6FA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684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spcAft>
                <a:spcPts val="600"/>
              </a:spcAft>
            </a:pPr>
            <a:r>
              <a:rPr lang="fr-FR" sz="1200" dirty="0">
                <a:solidFill>
                  <a:schemeClr val="tx1"/>
                </a:solidFill>
                <a:latin typeface="+mj-lt"/>
                <a:ea typeface="Gadugi" panose="020B0502040204020203" pitchFamily="34" charset="0"/>
              </a:rPr>
              <a:t>La présence des curistes et des clients bien-être est source de revenus pour les territoires : </a:t>
            </a:r>
            <a:r>
              <a:rPr lang="fr-FR" sz="1200" b="1" dirty="0">
                <a:solidFill>
                  <a:schemeClr val="tx1"/>
                </a:solidFill>
                <a:latin typeface="+mj-lt"/>
                <a:ea typeface="Gadugi" panose="020B0502040204020203" pitchFamily="34" charset="0"/>
              </a:rPr>
              <a:t>1 212 M€ au total</a:t>
            </a:r>
            <a:r>
              <a:rPr lang="fr-FR" sz="1200" dirty="0">
                <a:solidFill>
                  <a:schemeClr val="tx1"/>
                </a:solidFill>
                <a:latin typeface="+mj-lt"/>
                <a:ea typeface="Gadugi" panose="020B0502040204020203" pitchFamily="34" charset="0"/>
              </a:rPr>
              <a:t>, avec un </a:t>
            </a:r>
            <a:r>
              <a:rPr lang="fr-FR" sz="1200" b="1" dirty="0">
                <a:solidFill>
                  <a:schemeClr val="tx1"/>
                </a:solidFill>
                <a:latin typeface="+mj-lt"/>
                <a:ea typeface="Gadugi" panose="020B0502040204020203" pitchFamily="34" charset="0"/>
              </a:rPr>
              <a:t>panier moyen de 48 € par jour pour les curistes et 51 € par jour pour les clients bien-être</a:t>
            </a:r>
            <a:r>
              <a:rPr lang="fr-FR" sz="1200" dirty="0">
                <a:solidFill>
                  <a:schemeClr val="tx1"/>
                </a:solidFill>
                <a:latin typeface="+mj-lt"/>
                <a:ea typeface="Gadugi" panose="020B0502040204020203" pitchFamily="34" charset="0"/>
              </a:rPr>
              <a:t> (hébergement, restauration, achats de souvenir, activités touristiques, etc.), et notamment dans les stations directement qui bénéficient de </a:t>
            </a:r>
            <a:r>
              <a:rPr lang="fr-FR" sz="1200" b="1" dirty="0">
                <a:solidFill>
                  <a:schemeClr val="tx1"/>
                </a:solidFill>
                <a:latin typeface="+mj-lt"/>
                <a:ea typeface="Gadugi" panose="020B0502040204020203" pitchFamily="34" charset="0"/>
              </a:rPr>
              <a:t>89 % du panier de dépenses moyen d’un curiste et de 85 % du panier de dépenses moyen d’un client bien-être</a:t>
            </a:r>
            <a:r>
              <a:rPr lang="fr-FR" sz="1200" dirty="0">
                <a:solidFill>
                  <a:schemeClr val="tx1"/>
                </a:solidFill>
                <a:latin typeface="+mj-lt"/>
                <a:ea typeface="Gadugi" panose="020B0502040204020203" pitchFamily="34" charset="0"/>
              </a:rPr>
              <a:t>.</a:t>
            </a:r>
          </a:p>
          <a:p>
            <a:pPr algn="just">
              <a:spcAft>
                <a:spcPts val="600"/>
              </a:spcAft>
            </a:pPr>
            <a:r>
              <a:rPr lang="fr-FR" sz="1200" dirty="0">
                <a:solidFill>
                  <a:schemeClr val="tx1"/>
                </a:solidFill>
                <a:latin typeface="+mj-lt"/>
                <a:ea typeface="Gadugi" panose="020B0502040204020203" pitchFamily="34" charset="0"/>
              </a:rPr>
              <a:t>Les dépenses des patients / clients thermaux représentent la part la plus importante des impacts économiques indirects du thermalisme (82 %).</a:t>
            </a:r>
          </a:p>
          <a:p>
            <a:endParaRPr lang="fr-FR" dirty="0"/>
          </a:p>
        </p:txBody>
      </p:sp>
      <p:sp>
        <p:nvSpPr>
          <p:cNvPr id="4" name="Espace réservé du numéro de diapositive 3"/>
          <p:cNvSpPr>
            <a:spLocks noGrp="1"/>
          </p:cNvSpPr>
          <p:nvPr>
            <p:ph type="sldNum" sz="quarter" idx="5"/>
          </p:nvPr>
        </p:nvSpPr>
        <p:spPr/>
        <p:txBody>
          <a:bodyPr/>
          <a:lstStyle/>
          <a:p>
            <a:fld id="{FDDEE2A7-E370-4D0E-9977-144E195C6FAD}" type="slidenum">
              <a:rPr lang="fr-FR" smtClean="0"/>
              <a:t>40</a:t>
            </a:fld>
            <a:endParaRPr lang="fr-FR" dirty="0"/>
          </a:p>
        </p:txBody>
      </p:sp>
    </p:spTree>
    <p:extLst>
      <p:ext uri="{BB962C8B-B14F-4D97-AF65-F5344CB8AC3E}">
        <p14:creationId xmlns:p14="http://schemas.microsoft.com/office/powerpoint/2010/main" val="1369179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DDEE2A7-E370-4D0E-9977-144E195C6FAD}" type="slidenum">
              <a:rPr lang="fr-FR" smtClean="0"/>
              <a:t>4</a:t>
            </a:fld>
            <a:endParaRPr lang="fr-FR" dirty="0"/>
          </a:p>
        </p:txBody>
      </p:sp>
    </p:spTree>
    <p:extLst>
      <p:ext uri="{BB962C8B-B14F-4D97-AF65-F5344CB8AC3E}">
        <p14:creationId xmlns:p14="http://schemas.microsoft.com/office/powerpoint/2010/main" val="1946915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Light" panose="020F0302020204030204"/>
                <a:ea typeface="+mn-ea"/>
                <a:cs typeface="+mn-cs"/>
              </a:rPr>
              <a:t>En moyenne, en 2019, les stations thermales contribuent pour </a:t>
            </a:r>
            <a:r>
              <a:rPr kumimoji="0" lang="fr-FR" sz="1200" b="1" i="0" u="none" strike="noStrike" kern="1200" cap="none" spc="0" normalizeH="0" baseline="0" noProof="0" dirty="0">
                <a:ln>
                  <a:noFill/>
                </a:ln>
                <a:solidFill>
                  <a:prstClr val="black"/>
                </a:solidFill>
                <a:effectLst/>
                <a:uLnTx/>
                <a:uFillTx/>
                <a:latin typeface="Calibri Light" panose="020F0302020204030204"/>
                <a:ea typeface="+mn-ea"/>
                <a:cs typeface="+mn-cs"/>
              </a:rPr>
              <a:t>20,0 % à la fiscalité de leur EPCI ce qui est légèrement supérieur à leur poids dans la population totale de celui-ci </a:t>
            </a:r>
            <a:r>
              <a:rPr kumimoji="0" lang="fr-FR" sz="1200" b="0" i="0" u="none" strike="noStrike" kern="1200" cap="none" spc="0" normalizeH="0" baseline="0" noProof="0" dirty="0">
                <a:ln>
                  <a:noFill/>
                </a:ln>
                <a:solidFill>
                  <a:prstClr val="black"/>
                </a:solidFill>
                <a:effectLst/>
                <a:uLnTx/>
                <a:uFillTx/>
                <a:latin typeface="Calibri Light" panose="020F0302020204030204"/>
                <a:ea typeface="+mn-ea"/>
                <a:cs typeface="+mn-cs"/>
              </a:rPr>
              <a:t>(+ 1,1 points). On observe cependant des </a:t>
            </a:r>
            <a:r>
              <a:rPr kumimoji="0" lang="fr-FR" sz="1200" b="1" i="0" u="none" strike="noStrike" kern="1200" cap="none" spc="0" normalizeH="0" baseline="0" noProof="0" dirty="0">
                <a:ln>
                  <a:noFill/>
                </a:ln>
                <a:solidFill>
                  <a:prstClr val="black"/>
                </a:solidFill>
                <a:effectLst/>
                <a:uLnTx/>
                <a:uFillTx/>
                <a:latin typeface="Calibri Light" panose="020F0302020204030204"/>
                <a:ea typeface="+mn-ea"/>
                <a:cs typeface="+mn-cs"/>
              </a:rPr>
              <a:t>situations fortement contrastées </a:t>
            </a:r>
            <a:r>
              <a:rPr kumimoji="0" lang="fr-FR" sz="1200" b="0" i="0" u="none" strike="noStrike" kern="1200" cap="none" spc="0" normalizeH="0" baseline="0" noProof="0" dirty="0">
                <a:ln>
                  <a:noFill/>
                </a:ln>
                <a:solidFill>
                  <a:prstClr val="black"/>
                </a:solidFill>
                <a:effectLst/>
                <a:uLnTx/>
                <a:uFillTx/>
                <a:latin typeface="Calibri Light" panose="020F0302020204030204"/>
                <a:ea typeface="+mn-ea"/>
                <a:cs typeface="+mn-cs"/>
              </a:rPr>
              <a:t>entre les stations ayant renseigné les données nécessaires à l’analyse. </a:t>
            </a:r>
            <a:endParaRPr lang="fr-FR" sz="1200" dirty="0"/>
          </a:p>
          <a:p>
            <a:endParaRPr lang="fr-FR" dirty="0"/>
          </a:p>
        </p:txBody>
      </p:sp>
      <p:sp>
        <p:nvSpPr>
          <p:cNvPr id="4" name="Espace réservé du numéro de diapositive 3"/>
          <p:cNvSpPr>
            <a:spLocks noGrp="1"/>
          </p:cNvSpPr>
          <p:nvPr>
            <p:ph type="sldNum" sz="quarter" idx="5"/>
          </p:nvPr>
        </p:nvSpPr>
        <p:spPr/>
        <p:txBody>
          <a:bodyPr/>
          <a:lstStyle/>
          <a:p>
            <a:fld id="{FDDEE2A7-E370-4D0E-9977-144E195C6FAD}" type="slidenum">
              <a:rPr lang="fr-FR" smtClean="0"/>
              <a:t>42</a:t>
            </a:fld>
            <a:endParaRPr lang="fr-FR" dirty="0"/>
          </a:p>
        </p:txBody>
      </p:sp>
    </p:spTree>
    <p:extLst>
      <p:ext uri="{BB962C8B-B14F-4D97-AF65-F5344CB8AC3E}">
        <p14:creationId xmlns:p14="http://schemas.microsoft.com/office/powerpoint/2010/main" val="5789102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kumimoji="0" lang="fr-FR" sz="1200" i="0" u="none" strike="noStrike" kern="1200" cap="none" spc="0" normalizeH="0" baseline="0" noProof="0" dirty="0">
                <a:ln>
                  <a:noFill/>
                </a:ln>
                <a:solidFill>
                  <a:prstClr val="black"/>
                </a:solidFill>
                <a:effectLst/>
                <a:uLnTx/>
                <a:uFillTx/>
                <a:latin typeface="Calibri Light" panose="020F0302020204030204"/>
                <a:ea typeface="+mn-ea"/>
                <a:cs typeface="+mn-cs"/>
              </a:rPr>
              <a:t>En 2019, </a:t>
            </a:r>
            <a:r>
              <a:rPr kumimoji="0" lang="fr-FR" sz="1200" b="1" i="0" u="none" strike="noStrike" kern="1200" cap="none" spc="0" normalizeH="0" baseline="0" noProof="0" dirty="0">
                <a:ln>
                  <a:noFill/>
                </a:ln>
                <a:solidFill>
                  <a:prstClr val="black"/>
                </a:solidFill>
                <a:effectLst/>
                <a:uLnTx/>
                <a:uFillTx/>
                <a:latin typeface="Calibri Light" panose="020F0302020204030204"/>
                <a:ea typeface="+mn-ea"/>
                <a:cs typeface="+mn-cs"/>
              </a:rPr>
              <a:t>m</a:t>
            </a:r>
            <a:r>
              <a:rPr lang="fr-FR" sz="1200" b="1" dirty="0">
                <a:solidFill>
                  <a:prstClr val="black"/>
                </a:solidFill>
                <a:latin typeface="Calibri Light" panose="020F0302020204030204"/>
              </a:rPr>
              <a:t>oins d’un tiers </a:t>
            </a:r>
            <a:r>
              <a:rPr lang="fr-FR" sz="1200" dirty="0">
                <a:solidFill>
                  <a:prstClr val="black"/>
                </a:solidFill>
                <a:latin typeface="Calibri Light" panose="020F0302020204030204"/>
              </a:rPr>
              <a:t>des structures répondantes </a:t>
            </a:r>
            <a:r>
              <a:rPr kumimoji="0" lang="fr-FR" sz="1200" b="0" i="0" u="none" strike="noStrike" kern="1200" cap="none" spc="0" normalizeH="0" baseline="0" noProof="0" dirty="0">
                <a:ln>
                  <a:noFill/>
                </a:ln>
                <a:solidFill>
                  <a:prstClr val="black"/>
                </a:solidFill>
                <a:effectLst/>
                <a:uLnTx/>
                <a:uFillTx/>
                <a:latin typeface="Calibri Light" panose="020F0302020204030204"/>
                <a:ea typeface="+mn-ea"/>
                <a:cs typeface="+mn-cs"/>
              </a:rPr>
              <a:t>avaient mis en place </a:t>
            </a:r>
            <a:r>
              <a:rPr kumimoji="0" lang="fr-FR" sz="1200" b="1" i="0" u="none" strike="noStrike" kern="1200" cap="none" spc="0" normalizeH="0" baseline="0" noProof="0" dirty="0">
                <a:ln>
                  <a:noFill/>
                </a:ln>
                <a:solidFill>
                  <a:prstClr val="black"/>
                </a:solidFill>
                <a:effectLst/>
                <a:uLnTx/>
                <a:uFillTx/>
                <a:latin typeface="Calibri Light" panose="020F0302020204030204"/>
                <a:ea typeface="+mn-ea"/>
                <a:cs typeface="+mn-cs"/>
              </a:rPr>
              <a:t>au moins une initiative de réduction de leur impact environnemental</a:t>
            </a:r>
            <a:r>
              <a:rPr lang="fr-FR" sz="1200" dirty="0">
                <a:solidFill>
                  <a:prstClr val="black"/>
                </a:solidFill>
                <a:latin typeface="Calibri Light" panose="020F0302020204030204"/>
              </a:rPr>
              <a:t> (réduction des consommations énergétiques, valorisation / traitement des boues, diminution des rejets, traitement de l’eau thermale avant rejet) et </a:t>
            </a:r>
            <a:r>
              <a:rPr lang="fr-FR" sz="1200" b="1" dirty="0">
                <a:solidFill>
                  <a:prstClr val="black"/>
                </a:solidFill>
                <a:latin typeface="Calibri Light" panose="020F0302020204030204"/>
              </a:rPr>
              <a:t>seulement 6 % </a:t>
            </a:r>
            <a:r>
              <a:rPr lang="fr-FR" sz="1200" dirty="0">
                <a:solidFill>
                  <a:prstClr val="black"/>
                </a:solidFill>
                <a:latin typeface="Calibri Light" panose="020F0302020204030204"/>
              </a:rPr>
              <a:t>d’entre elles disposaient d’un </a:t>
            </a:r>
            <a:r>
              <a:rPr lang="fr-FR" sz="1200" b="1" dirty="0">
                <a:solidFill>
                  <a:prstClr val="black"/>
                </a:solidFill>
                <a:latin typeface="Calibri Light" panose="020F0302020204030204"/>
              </a:rPr>
              <a:t>label de performance environnementale</a:t>
            </a:r>
            <a:endParaRPr lang="fr-FR" b="1" dirty="0"/>
          </a:p>
          <a:p>
            <a:r>
              <a:rPr lang="fr-FR" b="1" dirty="0"/>
              <a:t>Nb qui ont mis au moins 1 initiative : ? À rcupérer</a:t>
            </a:r>
          </a:p>
          <a:p>
            <a:r>
              <a:rPr lang="fr-FR" b="1" dirty="0"/>
              <a:t>Conso élec, 12 NC :</a:t>
            </a:r>
          </a:p>
          <a:p>
            <a:pPr marL="342900" indent="-342900">
              <a:buFont typeface="+mj-lt"/>
              <a:buAutoNum type="arabicPeriod"/>
            </a:pPr>
            <a:r>
              <a:rPr lang="fr-FR" sz="1200" dirty="0"/>
              <a:t>GIH MARLIOZ - Aix-les-Bains</a:t>
            </a:r>
          </a:p>
          <a:p>
            <a:pPr marL="342900" indent="-342900">
              <a:buFont typeface="+mj-lt"/>
              <a:buAutoNum type="arabicPeriod"/>
            </a:pPr>
            <a:r>
              <a:rPr lang="fr-FR" sz="1200" dirty="0"/>
              <a:t>THERMES ARGELES GAZOST - Argelès-Gazost</a:t>
            </a:r>
          </a:p>
          <a:p>
            <a:pPr marL="342900" indent="-342900">
              <a:buFont typeface="+mj-lt"/>
              <a:buAutoNum type="arabicPeriod"/>
            </a:pPr>
            <a:r>
              <a:rPr lang="fr-FR" sz="1200" dirty="0"/>
              <a:t>SAS LES THERMES D'AVENE - Avène-les-Bains</a:t>
            </a:r>
          </a:p>
          <a:p>
            <a:pPr marL="342900" indent="-342900">
              <a:buFont typeface="+mj-lt"/>
              <a:buAutoNum type="arabicPeriod"/>
            </a:pPr>
            <a:r>
              <a:rPr lang="fr-FR" sz="1200" dirty="0"/>
              <a:t>CHAINE THERMALE DU SOLEIL - Cambo-les-Bains</a:t>
            </a:r>
          </a:p>
          <a:p>
            <a:pPr marL="342900" indent="-342900">
              <a:buFont typeface="+mj-lt"/>
              <a:buAutoNum type="arabicPeriod"/>
            </a:pPr>
            <a:r>
              <a:rPr lang="fr-FR" sz="1200" dirty="0"/>
              <a:t>SAS THERMADOUR - Dax</a:t>
            </a:r>
          </a:p>
          <a:p>
            <a:pPr marL="342900" indent="-342900">
              <a:buFont typeface="+mj-lt"/>
              <a:buAutoNum type="arabicPeriod"/>
            </a:pPr>
            <a:r>
              <a:rPr lang="fr-FR" sz="1200" dirty="0"/>
              <a:t>EVIAN RESORT - Evian-les-Bains</a:t>
            </a:r>
          </a:p>
          <a:p>
            <a:pPr marL="342900" indent="-342900">
              <a:buFont typeface="+mj-lt"/>
              <a:buAutoNum type="arabicPeriod"/>
            </a:pPr>
            <a:r>
              <a:rPr lang="fr-FR" sz="1200" dirty="0"/>
              <a:t>Société des Eaux Thermale de la Léchère - La Léchère</a:t>
            </a:r>
          </a:p>
          <a:p>
            <a:pPr marL="342900" indent="-342900">
              <a:buFont typeface="+mj-lt"/>
              <a:buAutoNum type="arabicPeriod"/>
            </a:pPr>
            <a:r>
              <a:rPr lang="fr-FR" sz="1200" dirty="0"/>
              <a:t>EPL ROYAT THERMOTONIC - Royat-Chamalières</a:t>
            </a:r>
          </a:p>
          <a:p>
            <a:pPr marL="342900" indent="-342900">
              <a:buFont typeface="+mj-lt"/>
              <a:buAutoNum type="arabicPeriod"/>
            </a:pPr>
            <a:r>
              <a:rPr lang="fr-FR" sz="1200" dirty="0"/>
              <a:t>THERMES DE ST HONORE LES BAINS - Saint-Honoré-les-Bains</a:t>
            </a:r>
          </a:p>
          <a:p>
            <a:pPr marL="342900" indent="-342900">
              <a:buFont typeface="+mj-lt"/>
              <a:buAutoNum type="arabicPeriod"/>
            </a:pPr>
            <a:r>
              <a:rPr lang="fr-FR" sz="1200" dirty="0"/>
              <a:t>ETALISSEMENT THERMAL D'URIAGE - Uriage-les-Bains (appartient à la commune de Saint-Martin-d'Uriage)</a:t>
            </a:r>
          </a:p>
          <a:p>
            <a:pPr marL="342900" indent="-342900">
              <a:buFont typeface="+mj-lt"/>
              <a:buAutoNum type="arabicPeriod"/>
            </a:pPr>
            <a:r>
              <a:rPr lang="fr-FR" sz="1200" dirty="0"/>
              <a:t>SOCIETE THERMALE D'USSAT - Ussat-les-Bains (devenu Ornolac-Ussat-les-Bains)</a:t>
            </a:r>
          </a:p>
          <a:p>
            <a:pPr marL="342900" indent="-342900">
              <a:buFont typeface="+mj-lt"/>
              <a:buAutoNum type="arabicPeriod"/>
            </a:pPr>
            <a:r>
              <a:rPr lang="fr-FR" sz="1200" dirty="0"/>
              <a:t>SAS SODEXO LES SOURCES SOC EXPL DES EAUX VERNET - Vernet-les-Bains</a:t>
            </a:r>
          </a:p>
          <a:p>
            <a:r>
              <a:rPr lang="fr-FR" b="1" dirty="0"/>
              <a:t>Boues 9 NC :</a:t>
            </a:r>
          </a:p>
          <a:p>
            <a:pPr marL="342900" indent="-342900">
              <a:buFont typeface="+mj-lt"/>
              <a:buAutoNum type="arabicPeriod"/>
            </a:pPr>
            <a:r>
              <a:rPr lang="fr-FR" sz="1200" dirty="0"/>
              <a:t>GIH MARLIOZ - Aix-les-Bains</a:t>
            </a:r>
          </a:p>
          <a:p>
            <a:pPr marL="342900" indent="-342900">
              <a:buFont typeface="+mj-lt"/>
              <a:buAutoNum type="arabicPeriod"/>
            </a:pPr>
            <a:r>
              <a:rPr lang="fr-FR" sz="1200" dirty="0"/>
              <a:t>THERMES ARGELES GAZOST - Argelès-Gazost</a:t>
            </a:r>
          </a:p>
          <a:p>
            <a:pPr marL="342900" indent="-342900">
              <a:buFont typeface="+mj-lt"/>
              <a:buAutoNum type="arabicPeriod"/>
            </a:pPr>
            <a:r>
              <a:rPr lang="fr-FR" sz="1200" dirty="0"/>
              <a:t>SAS LES THERMES D'AVENE - Avène-les-Bains</a:t>
            </a:r>
          </a:p>
          <a:p>
            <a:pPr marL="342900" indent="-342900">
              <a:buFont typeface="+mj-lt"/>
              <a:buAutoNum type="arabicPeriod"/>
            </a:pPr>
            <a:r>
              <a:rPr lang="fr-FR" sz="1200" dirty="0"/>
              <a:t>THERMES DE DIVONNE LES BAINS - Divonne-les-Bains</a:t>
            </a:r>
          </a:p>
          <a:p>
            <a:pPr marL="342900" indent="-342900">
              <a:buFont typeface="+mj-lt"/>
              <a:buAutoNum type="arabicPeriod"/>
            </a:pPr>
            <a:r>
              <a:rPr lang="fr-FR" sz="1200" dirty="0"/>
              <a:t>EPL ROYAT THERMOTONIC - Royat-Chamalières</a:t>
            </a:r>
          </a:p>
          <a:p>
            <a:pPr marL="342900" indent="-342900">
              <a:buFont typeface="+mj-lt"/>
              <a:buAutoNum type="arabicPeriod"/>
            </a:pPr>
            <a:r>
              <a:rPr lang="fr-FR" sz="1200" dirty="0"/>
              <a:t>THERMES DE ST HONORE LES BAINS - Saint-Honoré-les-Bains</a:t>
            </a:r>
          </a:p>
          <a:p>
            <a:pPr marL="342900" indent="-342900">
              <a:buFont typeface="+mj-lt"/>
              <a:buAutoNum type="arabicPeriod"/>
            </a:pPr>
            <a:r>
              <a:rPr lang="fr-FR" sz="1200" dirty="0"/>
              <a:t>ETALISSEMENT THERMAL D'URIAGE - Uriage-les-Bains (appartient à la commune de Saint-Martin-d'Uriage)</a:t>
            </a:r>
          </a:p>
          <a:p>
            <a:pPr marL="342900" indent="-342900">
              <a:buFont typeface="+mj-lt"/>
              <a:buAutoNum type="arabicPeriod"/>
            </a:pPr>
            <a:r>
              <a:rPr lang="fr-FR" sz="1200" dirty="0"/>
              <a:t>SOCIETE THERMALE D'USSAT - Ussat-les-Bains (devenu Ornolac-Ussat-les-Bains)</a:t>
            </a:r>
          </a:p>
          <a:p>
            <a:pPr marL="342900" indent="-342900">
              <a:buFont typeface="+mj-lt"/>
              <a:buAutoNum type="arabicPeriod"/>
            </a:pPr>
            <a:r>
              <a:rPr lang="fr-FR" sz="1200" dirty="0"/>
              <a:t>SAS SODEXO LES SOURCES SOC EXPL DES EAUX VERNET - Vernet-les-Bains</a:t>
            </a:r>
          </a:p>
          <a:p>
            <a:r>
              <a:rPr lang="fr-FR" b="1" dirty="0"/>
              <a:t>Eau 8 NC :</a:t>
            </a:r>
          </a:p>
          <a:p>
            <a:pPr marL="342900" indent="-342900">
              <a:buFont typeface="+mj-lt"/>
              <a:buAutoNum type="arabicPeriod"/>
            </a:pPr>
            <a:r>
              <a:rPr lang="fr-FR" sz="1200" dirty="0"/>
              <a:t>GIH MARLIOZ - Aix-les-Bains</a:t>
            </a:r>
          </a:p>
          <a:p>
            <a:pPr marL="342900" indent="-342900">
              <a:buFont typeface="+mj-lt"/>
              <a:buAutoNum type="arabicPeriod"/>
            </a:pPr>
            <a:r>
              <a:rPr lang="fr-FR" sz="1200" dirty="0"/>
              <a:t>SAS LES THERMES D'AVENE - Avène-les-Bains</a:t>
            </a:r>
          </a:p>
          <a:p>
            <a:pPr marL="342900" indent="-342900">
              <a:buFont typeface="+mj-lt"/>
              <a:buAutoNum type="arabicPeriod"/>
            </a:pPr>
            <a:r>
              <a:rPr lang="fr-FR" sz="1200" dirty="0"/>
              <a:t>THERMES DE DIVONNE LES BAINS - Divonne-les-Bains</a:t>
            </a:r>
          </a:p>
          <a:p>
            <a:pPr marL="342900" indent="-342900">
              <a:buFont typeface="+mj-lt"/>
              <a:buAutoNum type="arabicPeriod"/>
            </a:pPr>
            <a:r>
              <a:rPr lang="fr-FR" sz="1200" dirty="0"/>
              <a:t>EPL ROYAT THERMOTONIC - Royat-Chamalières</a:t>
            </a:r>
          </a:p>
          <a:p>
            <a:pPr marL="342900" indent="-342900">
              <a:buFont typeface="+mj-lt"/>
              <a:buAutoNum type="arabicPeriod"/>
            </a:pPr>
            <a:r>
              <a:rPr lang="fr-FR" sz="1200" dirty="0"/>
              <a:t>THERMES DE ST HONORE LES BAINS - Saint-Honoré-les-Bains</a:t>
            </a:r>
          </a:p>
          <a:p>
            <a:pPr marL="342900" indent="-342900">
              <a:buFont typeface="+mj-lt"/>
              <a:buAutoNum type="arabicPeriod"/>
            </a:pPr>
            <a:r>
              <a:rPr lang="fr-FR" sz="1200" dirty="0"/>
              <a:t>ETALISSEMENT THERMAL D'URIAGE - Uriage-les-Bains (appartient à la commune de Saint-Martin-d'Uriage)</a:t>
            </a:r>
          </a:p>
          <a:p>
            <a:pPr marL="342900" indent="-342900">
              <a:buFont typeface="+mj-lt"/>
              <a:buAutoNum type="arabicPeriod"/>
            </a:pPr>
            <a:r>
              <a:rPr lang="fr-FR" sz="1200" dirty="0"/>
              <a:t>SOCIETE THERMALE D'USSAT - Ussat-les-Bains (devenu Ornolac-Ussat-les-Bains)</a:t>
            </a:r>
          </a:p>
          <a:p>
            <a:pPr marL="342900" indent="-342900">
              <a:buFont typeface="+mj-lt"/>
              <a:buAutoNum type="arabicPeriod"/>
            </a:pPr>
            <a:r>
              <a:rPr lang="fr-FR" sz="1200" dirty="0"/>
              <a:t>SAS SODEXO LES SOURCES SOC EXPL DES EAUX VERNET - Vernet-les-Bains</a:t>
            </a:r>
          </a:p>
          <a:p>
            <a:r>
              <a:rPr lang="fr-FR" b="1" dirty="0"/>
              <a:t>Label 11 NC :</a:t>
            </a:r>
          </a:p>
          <a:p>
            <a:pPr marL="342900" indent="-342900">
              <a:buFont typeface="+mj-lt"/>
              <a:buAutoNum type="arabicPeriod"/>
            </a:pPr>
            <a:r>
              <a:rPr lang="fr-FR" sz="1200" dirty="0"/>
              <a:t>GIH MARLIOZ - Aix-les-Bains</a:t>
            </a:r>
          </a:p>
          <a:p>
            <a:pPr marL="342900" indent="-342900">
              <a:buFont typeface="+mj-lt"/>
              <a:buAutoNum type="arabicPeriod"/>
            </a:pPr>
            <a:r>
              <a:rPr lang="fr-FR" sz="1200" dirty="0"/>
              <a:t>THERMES ARGELES GAZOST - Argelès-Gazost</a:t>
            </a:r>
          </a:p>
          <a:p>
            <a:pPr marL="342900" indent="-342900">
              <a:buFont typeface="+mj-lt"/>
              <a:buAutoNum type="arabicPeriod"/>
            </a:pPr>
            <a:r>
              <a:rPr lang="fr-FR" sz="1200" dirty="0"/>
              <a:t>SAS LES THERMES D'AVENE - Avène-les-Bains</a:t>
            </a:r>
          </a:p>
          <a:p>
            <a:pPr marL="342900" indent="-342900">
              <a:buFont typeface="+mj-lt"/>
              <a:buAutoNum type="arabicPeriod"/>
            </a:pPr>
            <a:r>
              <a:rPr lang="fr-FR" sz="1200" dirty="0"/>
              <a:t>CHAINE THERMALE DU SOLEIL - Bains-les-Bains (intégrée à la commune nouvelle "La Vôge-les-Bains")</a:t>
            </a:r>
          </a:p>
          <a:p>
            <a:pPr marL="342900" indent="-342900">
              <a:buFont typeface="+mj-lt"/>
              <a:buAutoNum type="arabicPeriod"/>
            </a:pPr>
            <a:r>
              <a:rPr lang="fr-FR" sz="1200" dirty="0"/>
              <a:t>THERMES DE DIVONNE LES BAINS - Divonne-les-Bains</a:t>
            </a:r>
          </a:p>
          <a:p>
            <a:pPr marL="342900" indent="-342900">
              <a:buFont typeface="+mj-lt"/>
              <a:buAutoNum type="arabicPeriod"/>
            </a:pPr>
            <a:r>
              <a:rPr lang="fr-FR" sz="1200" dirty="0"/>
              <a:t>EPL ROYAT THERMOTONIC - Royat-Chamalières</a:t>
            </a:r>
          </a:p>
          <a:p>
            <a:pPr marL="342900" indent="-342900">
              <a:buFont typeface="+mj-lt"/>
              <a:buAutoNum type="arabicPeriod"/>
            </a:pPr>
            <a:r>
              <a:rPr lang="fr-FR" sz="1200" dirty="0"/>
              <a:t>THERMES DE ST HONORE LES BAINS - Saint-Honoré-les-Bains</a:t>
            </a:r>
          </a:p>
          <a:p>
            <a:pPr marL="342900" indent="-342900">
              <a:buFont typeface="+mj-lt"/>
              <a:buAutoNum type="arabicPeriod"/>
            </a:pPr>
            <a:r>
              <a:rPr lang="fr-FR" sz="1200" dirty="0"/>
              <a:t>SARL B. LABORDE ET FILS - Saubusse-les-Bains</a:t>
            </a:r>
          </a:p>
          <a:p>
            <a:pPr marL="342900" indent="-342900">
              <a:buFont typeface="+mj-lt"/>
              <a:buAutoNum type="arabicPeriod"/>
            </a:pPr>
            <a:r>
              <a:rPr lang="fr-FR" sz="1200" dirty="0"/>
              <a:t>ETALISSEMENT THERMAL D'URIAGE - Uriage-les-Bains (appartient à la commune de Saint-Martin-d'Uriage)</a:t>
            </a:r>
          </a:p>
          <a:p>
            <a:pPr marL="342900" indent="-342900">
              <a:buFont typeface="+mj-lt"/>
              <a:buAutoNum type="arabicPeriod"/>
            </a:pPr>
            <a:r>
              <a:rPr lang="fr-FR" sz="1200" dirty="0"/>
              <a:t>SOCIETE THERMALE D'USSAT - Ussat-les-Bains (devenu Ornolac-Ussat-les-Bains)</a:t>
            </a:r>
          </a:p>
          <a:p>
            <a:pPr marL="342900" indent="-342900">
              <a:buFont typeface="+mj-lt"/>
              <a:buAutoNum type="arabicPeriod"/>
            </a:pPr>
            <a:r>
              <a:rPr lang="fr-FR" sz="1200" dirty="0"/>
              <a:t>SAS SODEXO LES SOURCES SOC EXPL DES EAUX VERNET - Vernet-les-Bains</a:t>
            </a:r>
          </a:p>
          <a:p>
            <a:endParaRPr lang="fr-FR" dirty="0"/>
          </a:p>
        </p:txBody>
      </p:sp>
      <p:sp>
        <p:nvSpPr>
          <p:cNvPr id="4" name="Espace réservé du numéro de diapositive 3"/>
          <p:cNvSpPr>
            <a:spLocks noGrp="1"/>
          </p:cNvSpPr>
          <p:nvPr>
            <p:ph type="sldNum" sz="quarter" idx="5"/>
          </p:nvPr>
        </p:nvSpPr>
        <p:spPr/>
        <p:txBody>
          <a:bodyPr/>
          <a:lstStyle/>
          <a:p>
            <a:fld id="{FDDEE2A7-E370-4D0E-9977-144E195C6FAD}" type="slidenum">
              <a:rPr lang="fr-FR" smtClean="0"/>
              <a:t>44</a:t>
            </a:fld>
            <a:endParaRPr lang="fr-FR" dirty="0"/>
          </a:p>
        </p:txBody>
      </p:sp>
    </p:spTree>
    <p:extLst>
      <p:ext uri="{BB962C8B-B14F-4D97-AF65-F5344CB8AC3E}">
        <p14:creationId xmlns:p14="http://schemas.microsoft.com/office/powerpoint/2010/main" val="23669553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DDEE2A7-E370-4D0E-9977-144E195C6FAD}" type="slidenum">
              <a:rPr lang="fr-FR" smtClean="0"/>
              <a:t>46</a:t>
            </a:fld>
            <a:endParaRPr lang="fr-FR" dirty="0"/>
          </a:p>
        </p:txBody>
      </p:sp>
    </p:spTree>
    <p:extLst>
      <p:ext uri="{BB962C8B-B14F-4D97-AF65-F5344CB8AC3E}">
        <p14:creationId xmlns:p14="http://schemas.microsoft.com/office/powerpoint/2010/main" val="7146721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DDEE2A7-E370-4D0E-9977-144E195C6FAD}" type="slidenum">
              <a:rPr lang="fr-FR" smtClean="0"/>
              <a:t>47</a:t>
            </a:fld>
            <a:endParaRPr lang="fr-FR" dirty="0"/>
          </a:p>
        </p:txBody>
      </p:sp>
    </p:spTree>
    <p:extLst>
      <p:ext uri="{BB962C8B-B14F-4D97-AF65-F5344CB8AC3E}">
        <p14:creationId xmlns:p14="http://schemas.microsoft.com/office/powerpoint/2010/main" val="3944838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Hautes-Pyrénées : plus gd nb de stations, Landes : plus gd nb de curistes</a:t>
            </a:r>
          </a:p>
          <a:p>
            <a:r>
              <a:rPr lang="fr-FR" dirty="0"/>
              <a:t>6 dpt (40Landes, 66PO, 63Puy de Dome, 65HP, 88Vosges, 73Savoie) concentrent plus du tiers de l’offre </a:t>
            </a:r>
          </a:p>
        </p:txBody>
      </p:sp>
      <p:sp>
        <p:nvSpPr>
          <p:cNvPr id="4" name="Espace réservé du numéro de diapositive 3"/>
          <p:cNvSpPr>
            <a:spLocks noGrp="1"/>
          </p:cNvSpPr>
          <p:nvPr>
            <p:ph type="sldNum" sz="quarter" idx="5"/>
          </p:nvPr>
        </p:nvSpPr>
        <p:spPr/>
        <p:txBody>
          <a:bodyPr/>
          <a:lstStyle/>
          <a:p>
            <a:fld id="{FDDEE2A7-E370-4D0E-9977-144E195C6FAD}" type="slidenum">
              <a:rPr lang="fr-FR" smtClean="0"/>
              <a:t>5</a:t>
            </a:fld>
            <a:endParaRPr lang="fr-FR" dirty="0"/>
          </a:p>
        </p:txBody>
      </p:sp>
    </p:spTree>
    <p:extLst>
      <p:ext uri="{BB962C8B-B14F-4D97-AF65-F5344CB8AC3E}">
        <p14:creationId xmlns:p14="http://schemas.microsoft.com/office/powerpoint/2010/main" val="791168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3 régions concentrent 80% de l’offre</a:t>
            </a:r>
          </a:p>
        </p:txBody>
      </p:sp>
      <p:sp>
        <p:nvSpPr>
          <p:cNvPr id="4" name="Espace réservé du numéro de diapositive 3"/>
          <p:cNvSpPr>
            <a:spLocks noGrp="1"/>
          </p:cNvSpPr>
          <p:nvPr>
            <p:ph type="sldNum" sz="quarter" idx="5"/>
          </p:nvPr>
        </p:nvSpPr>
        <p:spPr/>
        <p:txBody>
          <a:bodyPr/>
          <a:lstStyle/>
          <a:p>
            <a:fld id="{FDDEE2A7-E370-4D0E-9977-144E195C6FAD}" type="slidenum">
              <a:rPr lang="fr-FR" smtClean="0"/>
              <a:t>6</a:t>
            </a:fld>
            <a:endParaRPr lang="fr-FR" dirty="0"/>
          </a:p>
        </p:txBody>
      </p:sp>
    </p:spTree>
    <p:extLst>
      <p:ext uri="{BB962C8B-B14F-4D97-AF65-F5344CB8AC3E}">
        <p14:creationId xmlns:p14="http://schemas.microsoft.com/office/powerpoint/2010/main" val="3790417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DDEE2A7-E370-4D0E-9977-144E195C6FAD}" type="slidenum">
              <a:rPr lang="fr-FR" smtClean="0"/>
              <a:t>7</a:t>
            </a:fld>
            <a:endParaRPr lang="fr-FR" dirty="0"/>
          </a:p>
        </p:txBody>
      </p:sp>
    </p:spTree>
    <p:extLst>
      <p:ext uri="{BB962C8B-B14F-4D97-AF65-F5344CB8AC3E}">
        <p14:creationId xmlns:p14="http://schemas.microsoft.com/office/powerpoint/2010/main" val="3907499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DDEE2A7-E370-4D0E-9977-144E195C6FAD}" type="slidenum">
              <a:rPr lang="fr-FR" smtClean="0"/>
              <a:t>8</a:t>
            </a:fld>
            <a:endParaRPr lang="fr-FR" dirty="0"/>
          </a:p>
        </p:txBody>
      </p:sp>
    </p:spTree>
    <p:extLst>
      <p:ext uri="{BB962C8B-B14F-4D97-AF65-F5344CB8AC3E}">
        <p14:creationId xmlns:p14="http://schemas.microsoft.com/office/powerpoint/2010/main" val="62666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DDEE2A7-E370-4D0E-9977-144E195C6FAD}" type="slidenum">
              <a:rPr lang="fr-FR" smtClean="0"/>
              <a:t>9</a:t>
            </a:fld>
            <a:endParaRPr lang="fr-FR" dirty="0"/>
          </a:p>
        </p:txBody>
      </p:sp>
    </p:spTree>
    <p:extLst>
      <p:ext uri="{BB962C8B-B14F-4D97-AF65-F5344CB8AC3E}">
        <p14:creationId xmlns:p14="http://schemas.microsoft.com/office/powerpoint/2010/main" val="2247756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DDEE2A7-E370-4D0E-9977-144E195C6FAD}" type="slidenum">
              <a:rPr lang="fr-FR" smtClean="0"/>
              <a:t>10</a:t>
            </a:fld>
            <a:endParaRPr lang="fr-FR" dirty="0"/>
          </a:p>
        </p:txBody>
      </p:sp>
    </p:spTree>
    <p:extLst>
      <p:ext uri="{BB962C8B-B14F-4D97-AF65-F5344CB8AC3E}">
        <p14:creationId xmlns:p14="http://schemas.microsoft.com/office/powerpoint/2010/main" val="11214587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9D873A-39B1-4F1A-8425-4612EECADAD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EA9212E-16E9-4C9C-B30B-7650BA0872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347AC63-7DB3-4B82-AF63-E57DA79A15D7}"/>
              </a:ext>
            </a:extLst>
          </p:cNvPr>
          <p:cNvSpPr>
            <a:spLocks noGrp="1"/>
          </p:cNvSpPr>
          <p:nvPr>
            <p:ph type="dt" sz="half" idx="10"/>
          </p:nvPr>
        </p:nvSpPr>
        <p:spPr/>
        <p:txBody>
          <a:bodyPr/>
          <a:lstStyle/>
          <a:p>
            <a:fld id="{492C5520-22AF-4D0C-AF11-3205DEB30DD5}" type="datetime1">
              <a:rPr lang="fr-FR" smtClean="0"/>
              <a:t>02/12/2021</a:t>
            </a:fld>
            <a:endParaRPr lang="fr-FR" dirty="0"/>
          </a:p>
        </p:txBody>
      </p:sp>
      <p:sp>
        <p:nvSpPr>
          <p:cNvPr id="5" name="Espace réservé du pied de page 4">
            <a:extLst>
              <a:ext uri="{FF2B5EF4-FFF2-40B4-BE49-F238E27FC236}">
                <a16:creationId xmlns:a16="http://schemas.microsoft.com/office/drawing/2014/main" id="{71699E92-A4DB-4F27-BB76-61124C6F8227}"/>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930BCA79-94D0-4E06-9293-4BF6BB75ECC1}"/>
              </a:ext>
            </a:extLst>
          </p:cNvPr>
          <p:cNvSpPr>
            <a:spLocks noGrp="1"/>
          </p:cNvSpPr>
          <p:nvPr>
            <p:ph type="sldNum" sz="quarter" idx="12"/>
          </p:nvPr>
        </p:nvSpPr>
        <p:spPr>
          <a:xfrm>
            <a:off x="9295768" y="6436127"/>
            <a:ext cx="2743200" cy="365125"/>
          </a:xfrm>
        </p:spPr>
        <p:txBody>
          <a:bodyPr/>
          <a:lstStyle>
            <a:lvl1pPr>
              <a:defRPr>
                <a:solidFill>
                  <a:schemeClr val="bg1"/>
                </a:solidFill>
              </a:defRPr>
            </a:lvl1pPr>
          </a:lstStyle>
          <a:p>
            <a:fld id="{5011973A-491D-4F21-9500-AEA459A2B14A}" type="slidenum">
              <a:rPr lang="fr-FR" smtClean="0"/>
              <a:pPr/>
              <a:t>‹N°›</a:t>
            </a:fld>
            <a:endParaRPr lang="fr-FR" dirty="0"/>
          </a:p>
        </p:txBody>
      </p:sp>
      <p:grpSp>
        <p:nvGrpSpPr>
          <p:cNvPr id="7" name="Groupe 6">
            <a:extLst>
              <a:ext uri="{FF2B5EF4-FFF2-40B4-BE49-F238E27FC236}">
                <a16:creationId xmlns:a16="http://schemas.microsoft.com/office/drawing/2014/main" id="{538150EF-490D-4BB5-806A-9F814B00935D}"/>
              </a:ext>
            </a:extLst>
          </p:cNvPr>
          <p:cNvGrpSpPr/>
          <p:nvPr userDrawn="1"/>
        </p:nvGrpSpPr>
        <p:grpSpPr>
          <a:xfrm>
            <a:off x="0" y="6499829"/>
            <a:ext cx="12192000" cy="358171"/>
            <a:chOff x="0" y="14765"/>
            <a:chExt cx="12192000" cy="358171"/>
          </a:xfrm>
        </p:grpSpPr>
        <p:pic>
          <p:nvPicPr>
            <p:cNvPr id="8" name="Image 7">
              <a:extLst>
                <a:ext uri="{FF2B5EF4-FFF2-40B4-BE49-F238E27FC236}">
                  <a16:creationId xmlns:a16="http://schemas.microsoft.com/office/drawing/2014/main" id="{7C9DC461-E0E7-424C-AF94-C7C82D66E809}"/>
                </a:ext>
              </a:extLst>
            </p:cNvPr>
            <p:cNvPicPr>
              <a:picLocks noChangeAspect="1"/>
            </p:cNvPicPr>
            <p:nvPr userDrawn="1"/>
          </p:nvPicPr>
          <p:blipFill>
            <a:blip r:embed="rId2"/>
            <a:stretch>
              <a:fillRect/>
            </a:stretch>
          </p:blipFill>
          <p:spPr>
            <a:xfrm>
              <a:off x="8137809" y="14765"/>
              <a:ext cx="4054191" cy="358171"/>
            </a:xfrm>
            <a:prstGeom prst="rect">
              <a:avLst/>
            </a:prstGeom>
          </p:spPr>
        </p:pic>
        <p:pic>
          <p:nvPicPr>
            <p:cNvPr id="9" name="Image 8">
              <a:extLst>
                <a:ext uri="{FF2B5EF4-FFF2-40B4-BE49-F238E27FC236}">
                  <a16:creationId xmlns:a16="http://schemas.microsoft.com/office/drawing/2014/main" id="{9C08BDBB-D192-45E7-B049-E1C16C45EBA8}"/>
                </a:ext>
              </a:extLst>
            </p:cNvPr>
            <p:cNvPicPr>
              <a:picLocks noChangeAspect="1"/>
            </p:cNvPicPr>
            <p:nvPr userDrawn="1"/>
          </p:nvPicPr>
          <p:blipFill>
            <a:blip r:embed="rId2"/>
            <a:stretch>
              <a:fillRect/>
            </a:stretch>
          </p:blipFill>
          <p:spPr>
            <a:xfrm>
              <a:off x="4612936" y="14765"/>
              <a:ext cx="4054191" cy="358171"/>
            </a:xfrm>
            <a:prstGeom prst="rect">
              <a:avLst/>
            </a:prstGeom>
          </p:spPr>
        </p:pic>
        <p:pic>
          <p:nvPicPr>
            <p:cNvPr id="10" name="Image 9">
              <a:extLst>
                <a:ext uri="{FF2B5EF4-FFF2-40B4-BE49-F238E27FC236}">
                  <a16:creationId xmlns:a16="http://schemas.microsoft.com/office/drawing/2014/main" id="{3D37C1C0-5E9F-4DE9-B448-EFB45A3930E9}"/>
                </a:ext>
              </a:extLst>
            </p:cNvPr>
            <p:cNvPicPr>
              <a:picLocks noChangeAspect="1"/>
            </p:cNvPicPr>
            <p:nvPr userDrawn="1"/>
          </p:nvPicPr>
          <p:blipFill>
            <a:blip r:embed="rId2"/>
            <a:stretch>
              <a:fillRect/>
            </a:stretch>
          </p:blipFill>
          <p:spPr>
            <a:xfrm>
              <a:off x="1088063" y="14765"/>
              <a:ext cx="4054191" cy="358171"/>
            </a:xfrm>
            <a:prstGeom prst="rect">
              <a:avLst/>
            </a:prstGeom>
          </p:spPr>
        </p:pic>
        <p:pic>
          <p:nvPicPr>
            <p:cNvPr id="11" name="Image 10">
              <a:extLst>
                <a:ext uri="{FF2B5EF4-FFF2-40B4-BE49-F238E27FC236}">
                  <a16:creationId xmlns:a16="http://schemas.microsoft.com/office/drawing/2014/main" id="{C21733E9-D69A-44EC-B9A1-A0C85D8448A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4765"/>
              <a:ext cx="1617381" cy="358171"/>
            </a:xfrm>
            <a:prstGeom prst="rect">
              <a:avLst/>
            </a:prstGeom>
          </p:spPr>
        </p:pic>
      </p:grpSp>
      <p:pic>
        <p:nvPicPr>
          <p:cNvPr id="12" name="Image 11">
            <a:extLst>
              <a:ext uri="{FF2B5EF4-FFF2-40B4-BE49-F238E27FC236}">
                <a16:creationId xmlns:a16="http://schemas.microsoft.com/office/drawing/2014/main" id="{563A7903-FA08-4DFB-9EDA-7752C07A28A2}"/>
              </a:ext>
            </a:extLst>
          </p:cNvPr>
          <p:cNvPicPr>
            <a:picLocks noChangeAspect="1"/>
          </p:cNvPicPr>
          <p:nvPr userDrawn="1"/>
        </p:nvPicPr>
        <p:blipFill>
          <a:blip r:embed="rId4"/>
          <a:stretch>
            <a:fillRect/>
          </a:stretch>
        </p:blipFill>
        <p:spPr>
          <a:xfrm>
            <a:off x="10567315" y="175794"/>
            <a:ext cx="1444913" cy="481909"/>
          </a:xfrm>
          <a:prstGeom prst="rect">
            <a:avLst/>
          </a:prstGeom>
        </p:spPr>
      </p:pic>
      <p:sp>
        <p:nvSpPr>
          <p:cNvPr id="13" name="Ellipse 12">
            <a:extLst>
              <a:ext uri="{FF2B5EF4-FFF2-40B4-BE49-F238E27FC236}">
                <a16:creationId xmlns:a16="http://schemas.microsoft.com/office/drawing/2014/main" id="{426D47FF-E9AC-4FE6-A26E-078D23350B8A}"/>
              </a:ext>
            </a:extLst>
          </p:cNvPr>
          <p:cNvSpPr>
            <a:spLocks noChangeAspect="1"/>
          </p:cNvSpPr>
          <p:nvPr userDrawn="1"/>
        </p:nvSpPr>
        <p:spPr>
          <a:xfrm>
            <a:off x="11770930" y="6492422"/>
            <a:ext cx="241298" cy="241298"/>
          </a:xfrm>
          <a:prstGeom prst="ellipse">
            <a:avLst/>
          </a:prstGeom>
          <a:solidFill>
            <a:srgbClr val="3E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7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689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10C98C-7A28-4699-90A9-34A73C4A6B5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FD06B81-8A9B-4C58-BE93-7D11A3CD767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AF2C213-AA91-45B9-84A7-EA4906A582A7}"/>
              </a:ext>
            </a:extLst>
          </p:cNvPr>
          <p:cNvSpPr>
            <a:spLocks noGrp="1"/>
          </p:cNvSpPr>
          <p:nvPr>
            <p:ph type="dt" sz="half" idx="10"/>
          </p:nvPr>
        </p:nvSpPr>
        <p:spPr/>
        <p:txBody>
          <a:bodyPr/>
          <a:lstStyle/>
          <a:p>
            <a:fld id="{30ACD97C-5DB2-4AF0-B9FE-452F95806182}" type="datetime1">
              <a:rPr lang="fr-FR" smtClean="0"/>
              <a:t>02/12/2021</a:t>
            </a:fld>
            <a:endParaRPr lang="fr-FR" dirty="0"/>
          </a:p>
        </p:txBody>
      </p:sp>
      <p:sp>
        <p:nvSpPr>
          <p:cNvPr id="5" name="Espace réservé du pied de page 4">
            <a:extLst>
              <a:ext uri="{FF2B5EF4-FFF2-40B4-BE49-F238E27FC236}">
                <a16:creationId xmlns:a16="http://schemas.microsoft.com/office/drawing/2014/main" id="{1FC0A564-101F-4501-8C0E-1760915335B1}"/>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C51AF7F8-B538-4BB7-ACF9-18F7153029B3}"/>
              </a:ext>
            </a:extLst>
          </p:cNvPr>
          <p:cNvSpPr>
            <a:spLocks noGrp="1"/>
          </p:cNvSpPr>
          <p:nvPr>
            <p:ph type="sldNum" sz="quarter" idx="12"/>
          </p:nvPr>
        </p:nvSpPr>
        <p:spPr/>
        <p:txBody>
          <a:bodyPr/>
          <a:lstStyle/>
          <a:p>
            <a:fld id="{5011973A-491D-4F21-9500-AEA459A2B14A}" type="slidenum">
              <a:rPr lang="fr-FR" smtClean="0"/>
              <a:t>‹N°›</a:t>
            </a:fld>
            <a:endParaRPr lang="fr-FR" dirty="0"/>
          </a:p>
        </p:txBody>
      </p:sp>
    </p:spTree>
    <p:extLst>
      <p:ext uri="{BB962C8B-B14F-4D97-AF65-F5344CB8AC3E}">
        <p14:creationId xmlns:p14="http://schemas.microsoft.com/office/powerpoint/2010/main" val="1303785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B908AAC-89FB-42DC-96E6-5EC2D950073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18405AC-369D-437B-8453-00F5D00B0F9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418F166-16EE-4DAB-B935-AD93A08832A7}"/>
              </a:ext>
            </a:extLst>
          </p:cNvPr>
          <p:cNvSpPr>
            <a:spLocks noGrp="1"/>
          </p:cNvSpPr>
          <p:nvPr>
            <p:ph type="dt" sz="half" idx="10"/>
          </p:nvPr>
        </p:nvSpPr>
        <p:spPr/>
        <p:txBody>
          <a:bodyPr/>
          <a:lstStyle/>
          <a:p>
            <a:fld id="{260007EC-60AC-41FD-A256-C5CDD9C97234}" type="datetime1">
              <a:rPr lang="fr-FR" smtClean="0"/>
              <a:t>02/12/2021</a:t>
            </a:fld>
            <a:endParaRPr lang="fr-FR" dirty="0"/>
          </a:p>
        </p:txBody>
      </p:sp>
      <p:sp>
        <p:nvSpPr>
          <p:cNvPr id="5" name="Espace réservé du pied de page 4">
            <a:extLst>
              <a:ext uri="{FF2B5EF4-FFF2-40B4-BE49-F238E27FC236}">
                <a16:creationId xmlns:a16="http://schemas.microsoft.com/office/drawing/2014/main" id="{98538154-5A35-4EF3-B27B-E3E487AD867E}"/>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BF908F7E-65DF-4F9B-A47C-9EDAC5D75D86}"/>
              </a:ext>
            </a:extLst>
          </p:cNvPr>
          <p:cNvSpPr>
            <a:spLocks noGrp="1"/>
          </p:cNvSpPr>
          <p:nvPr>
            <p:ph type="sldNum" sz="quarter" idx="12"/>
          </p:nvPr>
        </p:nvSpPr>
        <p:spPr/>
        <p:txBody>
          <a:bodyPr/>
          <a:lstStyle/>
          <a:p>
            <a:fld id="{5011973A-491D-4F21-9500-AEA459A2B14A}" type="slidenum">
              <a:rPr lang="fr-FR" smtClean="0"/>
              <a:t>‹N°›</a:t>
            </a:fld>
            <a:endParaRPr lang="fr-FR" dirty="0"/>
          </a:p>
        </p:txBody>
      </p:sp>
    </p:spTree>
    <p:extLst>
      <p:ext uri="{BB962C8B-B14F-4D97-AF65-F5344CB8AC3E}">
        <p14:creationId xmlns:p14="http://schemas.microsoft.com/office/powerpoint/2010/main" val="2737248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D3604F-50B6-4445-B3A7-52AF3C43609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A1C27EF-0A20-4A1F-A3D0-79D2D88D2ED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28F0686-1E6E-4B7E-B1BF-AEDB55E53EE7}"/>
              </a:ext>
            </a:extLst>
          </p:cNvPr>
          <p:cNvSpPr>
            <a:spLocks noGrp="1"/>
          </p:cNvSpPr>
          <p:nvPr>
            <p:ph type="dt" sz="half" idx="10"/>
          </p:nvPr>
        </p:nvSpPr>
        <p:spPr/>
        <p:txBody>
          <a:bodyPr/>
          <a:lstStyle/>
          <a:p>
            <a:fld id="{C2F3BE9D-D019-46A4-B067-08164D18EC6E}" type="datetime1">
              <a:rPr lang="fr-FR" smtClean="0"/>
              <a:t>02/12/2021</a:t>
            </a:fld>
            <a:endParaRPr lang="fr-FR" dirty="0"/>
          </a:p>
        </p:txBody>
      </p:sp>
      <p:sp>
        <p:nvSpPr>
          <p:cNvPr id="5" name="Espace réservé du pied de page 4">
            <a:extLst>
              <a:ext uri="{FF2B5EF4-FFF2-40B4-BE49-F238E27FC236}">
                <a16:creationId xmlns:a16="http://schemas.microsoft.com/office/drawing/2014/main" id="{38352954-1DBB-4E8B-8CE5-3645B6DE35D4}"/>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BB4877FF-7D80-47BE-BA69-5AFE22D4AF8E}"/>
              </a:ext>
            </a:extLst>
          </p:cNvPr>
          <p:cNvSpPr>
            <a:spLocks noGrp="1"/>
          </p:cNvSpPr>
          <p:nvPr>
            <p:ph type="sldNum" sz="quarter" idx="12"/>
          </p:nvPr>
        </p:nvSpPr>
        <p:spPr/>
        <p:txBody>
          <a:bodyPr/>
          <a:lstStyle/>
          <a:p>
            <a:fld id="{5011973A-491D-4F21-9500-AEA459A2B14A}" type="slidenum">
              <a:rPr lang="fr-FR" smtClean="0"/>
              <a:t>‹N°›</a:t>
            </a:fld>
            <a:endParaRPr lang="fr-FR" dirty="0"/>
          </a:p>
        </p:txBody>
      </p:sp>
    </p:spTree>
    <p:extLst>
      <p:ext uri="{BB962C8B-B14F-4D97-AF65-F5344CB8AC3E}">
        <p14:creationId xmlns:p14="http://schemas.microsoft.com/office/powerpoint/2010/main" val="823949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FE4F64-BA09-4AAA-A7FC-E2DEEFDEB71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2A4838F-4358-4BC5-A9D5-C03F8C7E4A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A4AF19D-370C-4581-9CD4-A0D130512E84}"/>
              </a:ext>
            </a:extLst>
          </p:cNvPr>
          <p:cNvSpPr>
            <a:spLocks noGrp="1"/>
          </p:cNvSpPr>
          <p:nvPr>
            <p:ph type="dt" sz="half" idx="10"/>
          </p:nvPr>
        </p:nvSpPr>
        <p:spPr/>
        <p:txBody>
          <a:bodyPr/>
          <a:lstStyle/>
          <a:p>
            <a:fld id="{9B7624D4-0466-44F6-B1D5-87F908C53F7A}" type="datetime1">
              <a:rPr lang="fr-FR" smtClean="0"/>
              <a:t>02/12/2021</a:t>
            </a:fld>
            <a:endParaRPr lang="fr-FR" dirty="0"/>
          </a:p>
        </p:txBody>
      </p:sp>
      <p:sp>
        <p:nvSpPr>
          <p:cNvPr id="5" name="Espace réservé du pied de page 4">
            <a:extLst>
              <a:ext uri="{FF2B5EF4-FFF2-40B4-BE49-F238E27FC236}">
                <a16:creationId xmlns:a16="http://schemas.microsoft.com/office/drawing/2014/main" id="{072EFC07-BCBE-464C-B984-FE7565DEF9AC}"/>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121C8970-B508-480D-91C0-6A2BA9C97DC9}"/>
              </a:ext>
            </a:extLst>
          </p:cNvPr>
          <p:cNvSpPr>
            <a:spLocks noGrp="1"/>
          </p:cNvSpPr>
          <p:nvPr>
            <p:ph type="sldNum" sz="quarter" idx="12"/>
          </p:nvPr>
        </p:nvSpPr>
        <p:spPr/>
        <p:txBody>
          <a:bodyPr/>
          <a:lstStyle/>
          <a:p>
            <a:fld id="{5011973A-491D-4F21-9500-AEA459A2B14A}" type="slidenum">
              <a:rPr lang="fr-FR" smtClean="0"/>
              <a:t>‹N°›</a:t>
            </a:fld>
            <a:endParaRPr lang="fr-FR" dirty="0"/>
          </a:p>
        </p:txBody>
      </p:sp>
    </p:spTree>
    <p:extLst>
      <p:ext uri="{BB962C8B-B14F-4D97-AF65-F5344CB8AC3E}">
        <p14:creationId xmlns:p14="http://schemas.microsoft.com/office/powerpoint/2010/main" val="3768875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699C34-A75E-40EE-A011-5EE45EE5821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2B22629-D84B-469F-9122-2D44CF9608B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D5F0458-B26C-4601-958C-0AFB56929C5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5456ED5-4FA4-4E08-B4D3-6EE36216C4A9}"/>
              </a:ext>
            </a:extLst>
          </p:cNvPr>
          <p:cNvSpPr>
            <a:spLocks noGrp="1"/>
          </p:cNvSpPr>
          <p:nvPr>
            <p:ph type="dt" sz="half" idx="10"/>
          </p:nvPr>
        </p:nvSpPr>
        <p:spPr/>
        <p:txBody>
          <a:bodyPr/>
          <a:lstStyle/>
          <a:p>
            <a:fld id="{D9464F29-D3A1-43EF-A25D-21BAD21373E4}" type="datetime1">
              <a:rPr lang="fr-FR" smtClean="0"/>
              <a:t>02/12/2021</a:t>
            </a:fld>
            <a:endParaRPr lang="fr-FR" dirty="0"/>
          </a:p>
        </p:txBody>
      </p:sp>
      <p:sp>
        <p:nvSpPr>
          <p:cNvPr id="6" name="Espace réservé du pied de page 5">
            <a:extLst>
              <a:ext uri="{FF2B5EF4-FFF2-40B4-BE49-F238E27FC236}">
                <a16:creationId xmlns:a16="http://schemas.microsoft.com/office/drawing/2014/main" id="{F2C601AA-4D8C-4128-9595-990077CC20F3}"/>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2D620877-9DD0-4525-AA94-478EDA063B0D}"/>
              </a:ext>
            </a:extLst>
          </p:cNvPr>
          <p:cNvSpPr>
            <a:spLocks noGrp="1"/>
          </p:cNvSpPr>
          <p:nvPr>
            <p:ph type="sldNum" sz="quarter" idx="12"/>
          </p:nvPr>
        </p:nvSpPr>
        <p:spPr/>
        <p:txBody>
          <a:bodyPr/>
          <a:lstStyle/>
          <a:p>
            <a:fld id="{5011973A-491D-4F21-9500-AEA459A2B14A}" type="slidenum">
              <a:rPr lang="fr-FR" smtClean="0"/>
              <a:t>‹N°›</a:t>
            </a:fld>
            <a:endParaRPr lang="fr-FR" dirty="0"/>
          </a:p>
        </p:txBody>
      </p:sp>
    </p:spTree>
    <p:extLst>
      <p:ext uri="{BB962C8B-B14F-4D97-AF65-F5344CB8AC3E}">
        <p14:creationId xmlns:p14="http://schemas.microsoft.com/office/powerpoint/2010/main" val="4227589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36B95B-053E-4416-A814-2BAAB7E3077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23DAF41-C395-475F-934B-3D53CBDB0A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0F8AB07-BAE6-41D1-96BD-7B2AFBB6011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DEA76EE-4F67-4BAA-8645-FC361DD180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F2CB4E9-E5DF-4BEB-B3F9-946C77F3934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0AAD07E-2AB0-4E65-916F-DDCC43A1F415}"/>
              </a:ext>
            </a:extLst>
          </p:cNvPr>
          <p:cNvSpPr>
            <a:spLocks noGrp="1"/>
          </p:cNvSpPr>
          <p:nvPr>
            <p:ph type="dt" sz="half" idx="10"/>
          </p:nvPr>
        </p:nvSpPr>
        <p:spPr/>
        <p:txBody>
          <a:bodyPr/>
          <a:lstStyle/>
          <a:p>
            <a:fld id="{76642430-B9A5-471F-9E3F-5210DB010335}" type="datetime1">
              <a:rPr lang="fr-FR" smtClean="0"/>
              <a:t>02/12/2021</a:t>
            </a:fld>
            <a:endParaRPr lang="fr-FR" dirty="0"/>
          </a:p>
        </p:txBody>
      </p:sp>
      <p:sp>
        <p:nvSpPr>
          <p:cNvPr id="8" name="Espace réservé du pied de page 7">
            <a:extLst>
              <a:ext uri="{FF2B5EF4-FFF2-40B4-BE49-F238E27FC236}">
                <a16:creationId xmlns:a16="http://schemas.microsoft.com/office/drawing/2014/main" id="{A71489EA-FFD1-417F-82EF-0D3430CD345D}"/>
              </a:ext>
            </a:extLst>
          </p:cNvPr>
          <p:cNvSpPr>
            <a:spLocks noGrp="1"/>
          </p:cNvSpPr>
          <p:nvPr>
            <p:ph type="ftr" sz="quarter" idx="11"/>
          </p:nvPr>
        </p:nvSpPr>
        <p:spPr/>
        <p:txBody>
          <a:bodyPr/>
          <a:lstStyle/>
          <a:p>
            <a:endParaRPr lang="fr-FR" dirty="0"/>
          </a:p>
        </p:txBody>
      </p:sp>
      <p:sp>
        <p:nvSpPr>
          <p:cNvPr id="9" name="Espace réservé du numéro de diapositive 8">
            <a:extLst>
              <a:ext uri="{FF2B5EF4-FFF2-40B4-BE49-F238E27FC236}">
                <a16:creationId xmlns:a16="http://schemas.microsoft.com/office/drawing/2014/main" id="{0280BD4A-4DA4-49D3-82A0-607F20F94341}"/>
              </a:ext>
            </a:extLst>
          </p:cNvPr>
          <p:cNvSpPr>
            <a:spLocks noGrp="1"/>
          </p:cNvSpPr>
          <p:nvPr>
            <p:ph type="sldNum" sz="quarter" idx="12"/>
          </p:nvPr>
        </p:nvSpPr>
        <p:spPr/>
        <p:txBody>
          <a:bodyPr/>
          <a:lstStyle/>
          <a:p>
            <a:fld id="{5011973A-491D-4F21-9500-AEA459A2B14A}" type="slidenum">
              <a:rPr lang="fr-FR" smtClean="0"/>
              <a:t>‹N°›</a:t>
            </a:fld>
            <a:endParaRPr lang="fr-FR" dirty="0"/>
          </a:p>
        </p:txBody>
      </p:sp>
    </p:spTree>
    <p:extLst>
      <p:ext uri="{BB962C8B-B14F-4D97-AF65-F5344CB8AC3E}">
        <p14:creationId xmlns:p14="http://schemas.microsoft.com/office/powerpoint/2010/main" val="3513658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9418F7-CEEA-4719-93FD-76865294988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8AEE0F3-57B5-46DB-8687-CE2DA7A6DA97}"/>
              </a:ext>
            </a:extLst>
          </p:cNvPr>
          <p:cNvSpPr>
            <a:spLocks noGrp="1"/>
          </p:cNvSpPr>
          <p:nvPr>
            <p:ph type="dt" sz="half" idx="10"/>
          </p:nvPr>
        </p:nvSpPr>
        <p:spPr/>
        <p:txBody>
          <a:bodyPr/>
          <a:lstStyle/>
          <a:p>
            <a:fld id="{C6BC33EC-5DC8-4681-A481-5AF84A132B4D}" type="datetime1">
              <a:rPr lang="fr-FR" smtClean="0"/>
              <a:t>02/12/2021</a:t>
            </a:fld>
            <a:endParaRPr lang="fr-FR" dirty="0"/>
          </a:p>
        </p:txBody>
      </p:sp>
      <p:sp>
        <p:nvSpPr>
          <p:cNvPr id="4" name="Espace réservé du pied de page 3">
            <a:extLst>
              <a:ext uri="{FF2B5EF4-FFF2-40B4-BE49-F238E27FC236}">
                <a16:creationId xmlns:a16="http://schemas.microsoft.com/office/drawing/2014/main" id="{0A93D008-A87F-405E-9AC8-36CC488E88F0}"/>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E7E1D621-3D6A-4B38-8773-ED64426ED5AC}"/>
              </a:ext>
            </a:extLst>
          </p:cNvPr>
          <p:cNvSpPr>
            <a:spLocks noGrp="1"/>
          </p:cNvSpPr>
          <p:nvPr>
            <p:ph type="sldNum" sz="quarter" idx="12"/>
          </p:nvPr>
        </p:nvSpPr>
        <p:spPr/>
        <p:txBody>
          <a:bodyPr/>
          <a:lstStyle/>
          <a:p>
            <a:fld id="{5011973A-491D-4F21-9500-AEA459A2B14A}" type="slidenum">
              <a:rPr lang="fr-FR" smtClean="0"/>
              <a:t>‹N°›</a:t>
            </a:fld>
            <a:endParaRPr lang="fr-FR" dirty="0"/>
          </a:p>
        </p:txBody>
      </p:sp>
    </p:spTree>
    <p:extLst>
      <p:ext uri="{BB962C8B-B14F-4D97-AF65-F5344CB8AC3E}">
        <p14:creationId xmlns:p14="http://schemas.microsoft.com/office/powerpoint/2010/main" val="1649804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F7172D0-C4FA-4D18-BF11-771F4B9BEF4E}"/>
              </a:ext>
            </a:extLst>
          </p:cNvPr>
          <p:cNvSpPr>
            <a:spLocks noGrp="1"/>
          </p:cNvSpPr>
          <p:nvPr>
            <p:ph type="dt" sz="half" idx="10"/>
          </p:nvPr>
        </p:nvSpPr>
        <p:spPr/>
        <p:txBody>
          <a:bodyPr/>
          <a:lstStyle/>
          <a:p>
            <a:fld id="{3795959B-46ED-4AC2-A274-6607683FFA2D}" type="datetime1">
              <a:rPr lang="fr-FR" smtClean="0"/>
              <a:t>02/12/2021</a:t>
            </a:fld>
            <a:endParaRPr lang="fr-FR" dirty="0"/>
          </a:p>
        </p:txBody>
      </p:sp>
      <p:sp>
        <p:nvSpPr>
          <p:cNvPr id="3" name="Espace réservé du pied de page 2">
            <a:extLst>
              <a:ext uri="{FF2B5EF4-FFF2-40B4-BE49-F238E27FC236}">
                <a16:creationId xmlns:a16="http://schemas.microsoft.com/office/drawing/2014/main" id="{4CC3E78F-E815-439A-95E2-BBA421703D22}"/>
              </a:ext>
            </a:extLst>
          </p:cNvPr>
          <p:cNvSpPr>
            <a:spLocks noGrp="1"/>
          </p:cNvSpPr>
          <p:nvPr>
            <p:ph type="ftr" sz="quarter" idx="1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89759F7-8D25-44C1-A6A2-441CD36EF98D}"/>
              </a:ext>
            </a:extLst>
          </p:cNvPr>
          <p:cNvSpPr>
            <a:spLocks noGrp="1"/>
          </p:cNvSpPr>
          <p:nvPr>
            <p:ph type="sldNum" sz="quarter" idx="12"/>
          </p:nvPr>
        </p:nvSpPr>
        <p:spPr/>
        <p:txBody>
          <a:bodyPr/>
          <a:lstStyle/>
          <a:p>
            <a:fld id="{5011973A-491D-4F21-9500-AEA459A2B14A}" type="slidenum">
              <a:rPr lang="fr-FR" smtClean="0"/>
              <a:t>‹N°›</a:t>
            </a:fld>
            <a:endParaRPr lang="fr-FR" dirty="0"/>
          </a:p>
        </p:txBody>
      </p:sp>
    </p:spTree>
    <p:extLst>
      <p:ext uri="{BB962C8B-B14F-4D97-AF65-F5344CB8AC3E}">
        <p14:creationId xmlns:p14="http://schemas.microsoft.com/office/powerpoint/2010/main" val="404038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DE4869-86FB-42EB-8ED6-43640557106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93C4975-F70B-402E-833A-366534F925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466195A-712D-4357-9B05-0BD604B90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0593B74-0971-4C88-86D3-4954F64C0EA1}"/>
              </a:ext>
            </a:extLst>
          </p:cNvPr>
          <p:cNvSpPr>
            <a:spLocks noGrp="1"/>
          </p:cNvSpPr>
          <p:nvPr>
            <p:ph type="dt" sz="half" idx="10"/>
          </p:nvPr>
        </p:nvSpPr>
        <p:spPr/>
        <p:txBody>
          <a:bodyPr/>
          <a:lstStyle/>
          <a:p>
            <a:fld id="{DA635D0D-7E7B-45C0-8BA3-8AC52EF83915}" type="datetime1">
              <a:rPr lang="fr-FR" smtClean="0"/>
              <a:t>02/12/2021</a:t>
            </a:fld>
            <a:endParaRPr lang="fr-FR" dirty="0"/>
          </a:p>
        </p:txBody>
      </p:sp>
      <p:sp>
        <p:nvSpPr>
          <p:cNvPr id="6" name="Espace réservé du pied de page 5">
            <a:extLst>
              <a:ext uri="{FF2B5EF4-FFF2-40B4-BE49-F238E27FC236}">
                <a16:creationId xmlns:a16="http://schemas.microsoft.com/office/drawing/2014/main" id="{1391592A-FA79-4683-9569-1E73B07C3225}"/>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32084A9E-378E-4A1A-9F6B-CEBDF4C0B507}"/>
              </a:ext>
            </a:extLst>
          </p:cNvPr>
          <p:cNvSpPr>
            <a:spLocks noGrp="1"/>
          </p:cNvSpPr>
          <p:nvPr>
            <p:ph type="sldNum" sz="quarter" idx="12"/>
          </p:nvPr>
        </p:nvSpPr>
        <p:spPr/>
        <p:txBody>
          <a:bodyPr/>
          <a:lstStyle/>
          <a:p>
            <a:fld id="{5011973A-491D-4F21-9500-AEA459A2B14A}" type="slidenum">
              <a:rPr lang="fr-FR" smtClean="0"/>
              <a:t>‹N°›</a:t>
            </a:fld>
            <a:endParaRPr lang="fr-FR" dirty="0"/>
          </a:p>
        </p:txBody>
      </p:sp>
    </p:spTree>
    <p:extLst>
      <p:ext uri="{BB962C8B-B14F-4D97-AF65-F5344CB8AC3E}">
        <p14:creationId xmlns:p14="http://schemas.microsoft.com/office/powerpoint/2010/main" val="1158494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1D1224-0F74-47EC-991D-BDB277DA8C5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138624E-CABF-4B4F-A920-2CD1C037CE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6F9E7B8A-126F-4E15-B6C8-973450B63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5DAD9F4-D708-40C0-AA30-23C3F9AA7A2B}"/>
              </a:ext>
            </a:extLst>
          </p:cNvPr>
          <p:cNvSpPr>
            <a:spLocks noGrp="1"/>
          </p:cNvSpPr>
          <p:nvPr>
            <p:ph type="dt" sz="half" idx="10"/>
          </p:nvPr>
        </p:nvSpPr>
        <p:spPr/>
        <p:txBody>
          <a:bodyPr/>
          <a:lstStyle/>
          <a:p>
            <a:fld id="{62346CCB-F3DA-4072-B57D-57F66C9B433B}" type="datetime1">
              <a:rPr lang="fr-FR" smtClean="0"/>
              <a:t>02/12/2021</a:t>
            </a:fld>
            <a:endParaRPr lang="fr-FR" dirty="0"/>
          </a:p>
        </p:txBody>
      </p:sp>
      <p:sp>
        <p:nvSpPr>
          <p:cNvPr id="6" name="Espace réservé du pied de page 5">
            <a:extLst>
              <a:ext uri="{FF2B5EF4-FFF2-40B4-BE49-F238E27FC236}">
                <a16:creationId xmlns:a16="http://schemas.microsoft.com/office/drawing/2014/main" id="{8F2CAAF0-0B50-42D7-81F6-D337698FEEC1}"/>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6F94772A-F9B6-4F24-9F6C-50F7FD5FF53D}"/>
              </a:ext>
            </a:extLst>
          </p:cNvPr>
          <p:cNvSpPr>
            <a:spLocks noGrp="1"/>
          </p:cNvSpPr>
          <p:nvPr>
            <p:ph type="sldNum" sz="quarter" idx="12"/>
          </p:nvPr>
        </p:nvSpPr>
        <p:spPr/>
        <p:txBody>
          <a:bodyPr/>
          <a:lstStyle/>
          <a:p>
            <a:fld id="{5011973A-491D-4F21-9500-AEA459A2B14A}" type="slidenum">
              <a:rPr lang="fr-FR" smtClean="0"/>
              <a:t>‹N°›</a:t>
            </a:fld>
            <a:endParaRPr lang="fr-FR" dirty="0"/>
          </a:p>
        </p:txBody>
      </p:sp>
    </p:spTree>
    <p:extLst>
      <p:ext uri="{BB962C8B-B14F-4D97-AF65-F5344CB8AC3E}">
        <p14:creationId xmlns:p14="http://schemas.microsoft.com/office/powerpoint/2010/main" val="2473310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45D0BA3-C2BA-460C-91AC-EE342EDF4F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486B76C-7101-4025-A7B7-05E2212D89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716F3C2-7935-4C9B-B7C2-6361469C9C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69E9DD-798C-43CF-BDE3-78F9B271211C}" type="datetime1">
              <a:rPr lang="fr-FR" smtClean="0"/>
              <a:t>02/12/2021</a:t>
            </a:fld>
            <a:endParaRPr lang="fr-FR" dirty="0"/>
          </a:p>
        </p:txBody>
      </p:sp>
      <p:sp>
        <p:nvSpPr>
          <p:cNvPr id="5" name="Espace réservé du pied de page 4">
            <a:extLst>
              <a:ext uri="{FF2B5EF4-FFF2-40B4-BE49-F238E27FC236}">
                <a16:creationId xmlns:a16="http://schemas.microsoft.com/office/drawing/2014/main" id="{F3563EB4-DD1A-4FA0-986D-D6A5CDD827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26C96428-19DE-40D8-B9FD-B8367D02D2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b="1">
                <a:solidFill>
                  <a:schemeClr val="tx1">
                    <a:tint val="75000"/>
                  </a:schemeClr>
                </a:solidFill>
              </a:defRPr>
            </a:lvl1pPr>
          </a:lstStyle>
          <a:p>
            <a:fld id="{5011973A-491D-4F21-9500-AEA459A2B14A}" type="slidenum">
              <a:rPr lang="fr-FR" smtClean="0"/>
              <a:pPr/>
              <a:t>‹N°›</a:t>
            </a:fld>
            <a:endParaRPr lang="fr-FR" dirty="0"/>
          </a:p>
        </p:txBody>
      </p:sp>
    </p:spTree>
    <p:extLst>
      <p:ext uri="{BB962C8B-B14F-4D97-AF65-F5344CB8AC3E}">
        <p14:creationId xmlns:p14="http://schemas.microsoft.com/office/powerpoint/2010/main" val="34006497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3.png"/><Relationship Id="rId9" Type="http://schemas.openxmlformats.org/officeDocument/2006/relationships/image" Target="../media/image10.jpeg"/></Relationships>
</file>

<file path=ppt/slides/_rels/slide10.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6.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50.svg"/><Relationship Id="rId5" Type="http://schemas.openxmlformats.org/officeDocument/2006/relationships/image" Target="../media/image48.svg"/><Relationship Id="rId10" Type="http://schemas.openxmlformats.org/officeDocument/2006/relationships/image" Target="../media/image49.png"/><Relationship Id="rId4" Type="http://schemas.openxmlformats.org/officeDocument/2006/relationships/image" Target="../media/image47.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3.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1.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6" Type="http://schemas.microsoft.com/office/2007/relationships/hdphoto" Target="../media/hdphoto6.wdp"/><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55.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57.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62.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1.png"/><Relationship Id="rId11" Type="http://schemas.microsoft.com/office/2007/relationships/hdphoto" Target="../media/hdphoto11.wdp"/><Relationship Id="rId5" Type="http://schemas.openxmlformats.org/officeDocument/2006/relationships/chart" Target="../charts/chart5.xml"/><Relationship Id="rId10" Type="http://schemas.openxmlformats.org/officeDocument/2006/relationships/image" Target="../media/image64.png"/><Relationship Id="rId4" Type="http://schemas.openxmlformats.org/officeDocument/2006/relationships/image" Target="../media/image60.svg"/><Relationship Id="rId9" Type="http://schemas.microsoft.com/office/2007/relationships/hdphoto" Target="../media/hdphoto10.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18" Type="http://schemas.openxmlformats.org/officeDocument/2006/relationships/image" Target="../media/image79.png"/><Relationship Id="rId3" Type="http://schemas.openxmlformats.org/officeDocument/2006/relationships/image" Target="../media/image65.png"/><Relationship Id="rId21" Type="http://schemas.openxmlformats.org/officeDocument/2006/relationships/image" Target="../media/image82.svg"/><Relationship Id="rId7" Type="http://schemas.openxmlformats.org/officeDocument/2006/relationships/image" Target="../media/image69.png"/><Relationship Id="rId12" Type="http://schemas.openxmlformats.org/officeDocument/2006/relationships/image" Target="../media/image74.svg"/><Relationship Id="rId17" Type="http://schemas.openxmlformats.org/officeDocument/2006/relationships/image" Target="../media/image78.svg"/><Relationship Id="rId2" Type="http://schemas.openxmlformats.org/officeDocument/2006/relationships/notesSlide" Target="../notesSlides/notesSlide18.xml"/><Relationship Id="rId16" Type="http://schemas.openxmlformats.org/officeDocument/2006/relationships/image" Target="../media/image77.png"/><Relationship Id="rId20"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chart" Target="../charts/chart6.xml"/><Relationship Id="rId23" Type="http://schemas.openxmlformats.org/officeDocument/2006/relationships/chart" Target="../charts/chart8.xml"/><Relationship Id="rId10" Type="http://schemas.openxmlformats.org/officeDocument/2006/relationships/image" Target="../media/image72.svg"/><Relationship Id="rId19" Type="http://schemas.openxmlformats.org/officeDocument/2006/relationships/image" Target="../media/image80.svg"/><Relationship Id="rId4" Type="http://schemas.openxmlformats.org/officeDocument/2006/relationships/image" Target="../media/image66.svg"/><Relationship Id="rId9" Type="http://schemas.openxmlformats.org/officeDocument/2006/relationships/image" Target="../media/image71.png"/><Relationship Id="rId14" Type="http://schemas.openxmlformats.org/officeDocument/2006/relationships/image" Target="../media/image76.svg"/><Relationship Id="rId22" Type="http://schemas.openxmlformats.org/officeDocument/2006/relationships/chart" Target="../charts/chart7.xml"/></Relationships>
</file>

<file path=ppt/slides/_rels/slide2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chart" Target="../charts/chart9.xml"/><Relationship Id="rId7" Type="http://schemas.openxmlformats.org/officeDocument/2006/relationships/image" Target="../media/image84.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chart" Target="../charts/chart11.xml"/><Relationship Id="rId10" Type="http://schemas.openxmlformats.org/officeDocument/2006/relationships/chart" Target="../charts/chart12.xml"/><Relationship Id="rId4" Type="http://schemas.openxmlformats.org/officeDocument/2006/relationships/chart" Target="../charts/chart10.xml"/><Relationship Id="rId9" Type="http://schemas.openxmlformats.org/officeDocument/2006/relationships/image" Target="../media/image86.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microsoft.com/office/2007/relationships/hdphoto" Target="../media/hdphoto12.wdp"/><Relationship Id="rId5" Type="http://schemas.openxmlformats.org/officeDocument/2006/relationships/image" Target="../media/image87.png"/><Relationship Id="rId4" Type="http://schemas.openxmlformats.org/officeDocument/2006/relationships/chart" Target="../charts/chart14.xml"/></Relationships>
</file>

<file path=ppt/slides/_rels/slide2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92.png"/><Relationship Id="rId18" Type="http://schemas.microsoft.com/office/2007/relationships/hdphoto" Target="../media/hdphoto18.wdp"/><Relationship Id="rId3" Type="http://schemas.openxmlformats.org/officeDocument/2006/relationships/chart" Target="../charts/chart17.xml"/><Relationship Id="rId21" Type="http://schemas.openxmlformats.org/officeDocument/2006/relationships/image" Target="../media/image95.png"/><Relationship Id="rId7" Type="http://schemas.openxmlformats.org/officeDocument/2006/relationships/image" Target="../media/image89.png"/><Relationship Id="rId12" Type="http://schemas.microsoft.com/office/2007/relationships/hdphoto" Target="../media/hdphoto16.wdp"/><Relationship Id="rId17" Type="http://schemas.openxmlformats.org/officeDocument/2006/relationships/image" Target="../media/image93.png"/><Relationship Id="rId2" Type="http://schemas.openxmlformats.org/officeDocument/2006/relationships/notesSlide" Target="../notesSlides/notesSlide21.xml"/><Relationship Id="rId16" Type="http://schemas.microsoft.com/office/2007/relationships/hdphoto" Target="../media/hdphoto10.wdp"/><Relationship Id="rId20" Type="http://schemas.microsoft.com/office/2007/relationships/hdphoto" Target="../media/hdphoto19.wdp"/><Relationship Id="rId1" Type="http://schemas.openxmlformats.org/officeDocument/2006/relationships/slideLayout" Target="../slideLayouts/slideLayout1.xml"/><Relationship Id="rId6" Type="http://schemas.microsoft.com/office/2007/relationships/hdphoto" Target="../media/hdphoto13.wdp"/><Relationship Id="rId11" Type="http://schemas.openxmlformats.org/officeDocument/2006/relationships/image" Target="../media/image91.png"/><Relationship Id="rId5" Type="http://schemas.openxmlformats.org/officeDocument/2006/relationships/image" Target="../media/image88.png"/><Relationship Id="rId15" Type="http://schemas.openxmlformats.org/officeDocument/2006/relationships/image" Target="../media/image63.png"/><Relationship Id="rId10" Type="http://schemas.microsoft.com/office/2007/relationships/hdphoto" Target="../media/hdphoto15.wdp"/><Relationship Id="rId19" Type="http://schemas.openxmlformats.org/officeDocument/2006/relationships/image" Target="../media/image94.png"/><Relationship Id="rId4" Type="http://schemas.openxmlformats.org/officeDocument/2006/relationships/chart" Target="../charts/chart18.xml"/><Relationship Id="rId9" Type="http://schemas.openxmlformats.org/officeDocument/2006/relationships/image" Target="../media/image90.png"/><Relationship Id="rId14" Type="http://schemas.microsoft.com/office/2007/relationships/hdphoto" Target="../media/hdphoto17.wdp"/><Relationship Id="rId22" Type="http://schemas.openxmlformats.org/officeDocument/2006/relationships/chart" Target="../charts/chart19.xml"/></Relationships>
</file>

<file path=ppt/slides/_rels/slide2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chart" Target="../charts/chart20.xml"/><Relationship Id="rId7" Type="http://schemas.openxmlformats.org/officeDocument/2006/relationships/image" Target="../media/image97.sv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chart" Target="../charts/chart22.xml"/><Relationship Id="rId4" Type="http://schemas.openxmlformats.org/officeDocument/2006/relationships/chart" Target="../charts/chart21.xml"/><Relationship Id="rId9" Type="http://schemas.microsoft.com/office/2007/relationships/hdphoto" Target="../media/hdphoto20.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chart" Target="../charts/chart24.xml"/></Relationships>
</file>

<file path=ppt/slides/_rels/slide31.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chart" Target="../charts/chart26.xml"/></Relationships>
</file>

<file path=ppt/slides/_rels/slide3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chart" Target="../charts/chart27.xml"/><Relationship Id="rId7" Type="http://schemas.openxmlformats.org/officeDocument/2006/relationships/image" Target="../media/image102.sv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01.png"/><Relationship Id="rId11" Type="http://schemas.openxmlformats.org/officeDocument/2006/relationships/chart" Target="../charts/chart29.xml"/><Relationship Id="rId5" Type="http://schemas.openxmlformats.org/officeDocument/2006/relationships/image" Target="../media/image100.svg"/><Relationship Id="rId10" Type="http://schemas.openxmlformats.org/officeDocument/2006/relationships/chart" Target="../charts/chart28.xml"/><Relationship Id="rId4" Type="http://schemas.openxmlformats.org/officeDocument/2006/relationships/image" Target="../media/image99.png"/><Relationship Id="rId9" Type="http://schemas.openxmlformats.org/officeDocument/2006/relationships/image" Target="../media/image104.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chart" Target="../charts/chart31.xml"/><Relationship Id="rId3" Type="http://schemas.openxmlformats.org/officeDocument/2006/relationships/image" Target="../media/image99.png"/><Relationship Id="rId7"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 Id="rId9" Type="http://schemas.openxmlformats.org/officeDocument/2006/relationships/chart" Target="../charts/chart32.xml"/></Relationships>
</file>

<file path=ppt/slides/_rels/slide36.xml.rels><?xml version="1.0" encoding="UTF-8" standalone="yes"?>
<Relationships xmlns="http://schemas.openxmlformats.org/package/2006/relationships"><Relationship Id="rId8" Type="http://schemas.openxmlformats.org/officeDocument/2006/relationships/chart" Target="../charts/chart34.xml"/><Relationship Id="rId3" Type="http://schemas.openxmlformats.org/officeDocument/2006/relationships/chart" Target="../charts/chart33.xml"/><Relationship Id="rId7" Type="http://schemas.openxmlformats.org/officeDocument/2006/relationships/image" Target="../media/image100.sv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102.svg"/><Relationship Id="rId4" Type="http://schemas.openxmlformats.org/officeDocument/2006/relationships/image" Target="../media/image101.png"/></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chart" Target="../charts/chart35.xml"/><Relationship Id="rId1" Type="http://schemas.openxmlformats.org/officeDocument/2006/relationships/slideLayout" Target="../slideLayouts/slideLayout1.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102.svg"/></Relationships>
</file>

<file path=ppt/slides/_rels/slide38.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chart" Target="../charts/chart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40.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105.png"/><Relationship Id="rId7" Type="http://schemas.openxmlformats.org/officeDocument/2006/relationships/image" Target="../media/image108.png"/><Relationship Id="rId12" Type="http://schemas.openxmlformats.org/officeDocument/2006/relationships/image" Target="../media/image100.sv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microsoft.com/office/2007/relationships/hdphoto" Target="../media/hdphoto21.wdp"/><Relationship Id="rId11" Type="http://schemas.openxmlformats.org/officeDocument/2006/relationships/image" Target="../media/image99.png"/><Relationship Id="rId5" Type="http://schemas.openxmlformats.org/officeDocument/2006/relationships/image" Target="../media/image107.png"/><Relationship Id="rId10" Type="http://schemas.openxmlformats.org/officeDocument/2006/relationships/image" Target="../media/image102.svg"/><Relationship Id="rId4" Type="http://schemas.openxmlformats.org/officeDocument/2006/relationships/image" Target="../media/image106.svg"/><Relationship Id="rId9" Type="http://schemas.openxmlformats.org/officeDocument/2006/relationships/image" Target="../media/image101.png"/></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chart" Target="../charts/chart38.xml"/><Relationship Id="rId1" Type="http://schemas.openxmlformats.org/officeDocument/2006/relationships/slideLayout" Target="../slideLayouts/slideLayout1.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slides/_rels/slide42.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chart" Target="../charts/chart41.xml"/><Relationship Id="rId4" Type="http://schemas.openxmlformats.org/officeDocument/2006/relationships/chart" Target="../charts/chart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chart" Target="../charts/chart42.xml"/><Relationship Id="rId7"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chart" Target="../charts/chart45.xml"/><Relationship Id="rId5" Type="http://schemas.openxmlformats.org/officeDocument/2006/relationships/chart" Target="../charts/chart44.xml"/><Relationship Id="rId4" Type="http://schemas.openxmlformats.org/officeDocument/2006/relationships/chart" Target="../charts/chart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10.png"/></Relationships>
</file>

<file path=ppt/slides/_rels/slide4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image" Target="../media/image112.png"/></Relationships>
</file>

<file path=ppt/slides/_rels/slide48.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23.wdp"/><Relationship Id="rId7" Type="http://schemas.openxmlformats.org/officeDocument/2006/relationships/image" Target="../media/image7.png"/><Relationship Id="rId2" Type="http://schemas.openxmlformats.org/officeDocument/2006/relationships/image" Target="../media/image114.png"/><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115.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chart" Target="../charts/chart1.xml"/><Relationship Id="rId7" Type="http://schemas.openxmlformats.org/officeDocument/2006/relationships/image" Target="../media/image25.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10.jpeg"/><Relationship Id="rId5" Type="http://schemas.openxmlformats.org/officeDocument/2006/relationships/diagramQuickStyle" Target="../diagrams/quickStyle1.xml"/><Relationship Id="rId10" Type="http://schemas.openxmlformats.org/officeDocument/2006/relationships/image" Target="../media/image6.jpeg"/><Relationship Id="rId4" Type="http://schemas.openxmlformats.org/officeDocument/2006/relationships/diagramLayout" Target="../diagrams/layout1.xml"/><Relationship Id="rId9" Type="http://schemas.openxmlformats.org/officeDocument/2006/relationships/image" Target="../media/image34.jpeg"/><Relationship Id="rId1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0.png"/><Relationship Id="rId7"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7.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36.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0FB383-148E-48BC-B508-E7B36B22E56B}"/>
              </a:ext>
            </a:extLst>
          </p:cNvPr>
          <p:cNvSpPr>
            <a:spLocks noGrp="1"/>
          </p:cNvSpPr>
          <p:nvPr>
            <p:ph type="title"/>
          </p:nvPr>
        </p:nvSpPr>
        <p:spPr/>
        <p:txBody>
          <a:bodyPr/>
          <a:lstStyle/>
          <a:p>
            <a:endParaRPr lang="fr-FR" dirty="0"/>
          </a:p>
        </p:txBody>
      </p:sp>
      <p:pic>
        <p:nvPicPr>
          <p:cNvPr id="5" name="Image 4">
            <a:extLst>
              <a:ext uri="{FF2B5EF4-FFF2-40B4-BE49-F238E27FC236}">
                <a16:creationId xmlns:a16="http://schemas.microsoft.com/office/drawing/2014/main" id="{054DD4FF-8DF5-4DF5-8833-9DA6FA90FC24}"/>
              </a:ext>
            </a:extLst>
          </p:cNvPr>
          <p:cNvPicPr>
            <a:picLocks noChangeAspect="1"/>
          </p:cNvPicPr>
          <p:nvPr/>
        </p:nvPicPr>
        <p:blipFill>
          <a:blip r:embed="rId2"/>
          <a:stretch>
            <a:fillRect/>
          </a:stretch>
        </p:blipFill>
        <p:spPr>
          <a:xfrm>
            <a:off x="0" y="0"/>
            <a:ext cx="12268200" cy="5991225"/>
          </a:xfrm>
          <a:prstGeom prst="rect">
            <a:avLst/>
          </a:prstGeom>
        </p:spPr>
      </p:pic>
      <p:sp>
        <p:nvSpPr>
          <p:cNvPr id="6" name="ZoneTexte 5">
            <a:extLst>
              <a:ext uri="{FF2B5EF4-FFF2-40B4-BE49-F238E27FC236}">
                <a16:creationId xmlns:a16="http://schemas.microsoft.com/office/drawing/2014/main" id="{8065D422-9A23-4B66-9204-EAF4F63568FF}"/>
              </a:ext>
            </a:extLst>
          </p:cNvPr>
          <p:cNvSpPr txBox="1"/>
          <p:nvPr/>
        </p:nvSpPr>
        <p:spPr>
          <a:xfrm>
            <a:off x="1785937" y="805297"/>
            <a:ext cx="8277225" cy="4062651"/>
          </a:xfrm>
          <a:prstGeom prst="rect">
            <a:avLst/>
          </a:prstGeom>
          <a:solidFill>
            <a:srgbClr val="164F74"/>
          </a:solidFill>
        </p:spPr>
        <p:txBody>
          <a:bodyPr wrap="square" lIns="91440" tIns="45720" rIns="91440" bIns="45720" rtlCol="0" anchor="t">
            <a:spAutoFit/>
          </a:bodyPr>
          <a:lstStyle/>
          <a:p>
            <a:pPr lvl="0" algn="ctr">
              <a:defRPr/>
            </a:pPr>
            <a:r>
              <a:rPr lang="fr-FR" sz="4000" b="1" spc="-150" dirty="0">
                <a:solidFill>
                  <a:srgbClr val="41C7A7"/>
                </a:solidFill>
                <a:latin typeface="Calibri Light" panose="020F0302020204030204" pitchFamily="34" charset="0"/>
                <a:cs typeface="Calibri Light" panose="020F0302020204030204" pitchFamily="34" charset="0"/>
              </a:rPr>
              <a:t>Observatoire de l’économie </a:t>
            </a:r>
            <a:br>
              <a:rPr lang="fr-FR" sz="4000" b="1" spc="-150" dirty="0">
                <a:solidFill>
                  <a:srgbClr val="41C7A7"/>
                </a:solidFill>
                <a:latin typeface="Calibri Light" panose="020F0302020204030204" pitchFamily="34" charset="0"/>
                <a:cs typeface="Calibri Light" panose="020F0302020204030204" pitchFamily="34" charset="0"/>
              </a:rPr>
            </a:br>
            <a:r>
              <a:rPr lang="fr-FR" sz="4000" b="1" spc="-150" dirty="0">
                <a:solidFill>
                  <a:srgbClr val="41C7A7"/>
                </a:solidFill>
                <a:latin typeface="Calibri Light" panose="020F0302020204030204" pitchFamily="34" charset="0"/>
                <a:cs typeface="Calibri Light" panose="020F0302020204030204" pitchFamily="34" charset="0"/>
              </a:rPr>
              <a:t>des stations thermales (OESTh)</a:t>
            </a:r>
          </a:p>
          <a:p>
            <a:pPr marL="0" marR="0" lvl="0" indent="0" algn="ctr" defTabSz="914400" rtl="0" eaLnBrk="1" fontAlgn="auto" latinLnBrk="0" hangingPunct="1">
              <a:lnSpc>
                <a:spcPct val="100000"/>
              </a:lnSpc>
              <a:spcBef>
                <a:spcPts val="1800"/>
              </a:spcBef>
              <a:spcAft>
                <a:spcPts val="0"/>
              </a:spcAft>
              <a:buClrTx/>
              <a:buSzTx/>
              <a:buFontTx/>
              <a:buNone/>
              <a:tabLst/>
              <a:defRPr/>
            </a:pPr>
            <a:r>
              <a:rPr lang="fr-FR" sz="5400" b="1" dirty="0">
                <a:solidFill>
                  <a:schemeClr val="bg1"/>
                </a:solidFill>
                <a:latin typeface="Calibri Light"/>
                <a:cs typeface="Calibri Light"/>
              </a:rPr>
              <a:t>Présentation des résultats des années 2019 et 2020</a:t>
            </a:r>
          </a:p>
          <a:p>
            <a:pPr marL="0" marR="0" lvl="0" indent="0" algn="ctr" defTabSz="914400" rtl="0" eaLnBrk="1" fontAlgn="auto" latinLnBrk="0" hangingPunct="1">
              <a:lnSpc>
                <a:spcPct val="100000"/>
              </a:lnSpc>
              <a:spcBef>
                <a:spcPts val="1800"/>
              </a:spcBef>
              <a:spcAft>
                <a:spcPts val="0"/>
              </a:spcAft>
              <a:buClrTx/>
              <a:buSzTx/>
              <a:buFontTx/>
              <a:buNone/>
              <a:tabLst/>
              <a:defRPr/>
            </a:pPr>
            <a:r>
              <a:rPr lang="fr-FR" sz="4000" dirty="0">
                <a:solidFill>
                  <a:schemeClr val="bg1"/>
                </a:solidFill>
                <a:latin typeface="Calibri Light"/>
                <a:cs typeface="Calibri Light"/>
              </a:rPr>
              <a:t>4 novembre </a:t>
            </a:r>
            <a:r>
              <a:rPr kumimoji="0" lang="fr-FR" sz="4000" i="0" u="none" strike="noStrike" kern="1200" cap="none" normalizeH="0" baseline="0" noProof="0" dirty="0">
                <a:ln>
                  <a:noFill/>
                </a:ln>
                <a:solidFill>
                  <a:schemeClr val="bg1"/>
                </a:solidFill>
                <a:effectLst/>
                <a:uLnTx/>
                <a:uFillTx/>
                <a:latin typeface="Calibri Light"/>
                <a:cs typeface="Calibri Light"/>
              </a:rPr>
              <a:t>2021</a:t>
            </a:r>
            <a:endParaRPr lang="fr-FR" sz="2800" i="0" u="none" strike="noStrike" kern="1200" cap="none" normalizeH="0" baseline="0" noProof="0" dirty="0">
              <a:ln>
                <a:noFill/>
              </a:ln>
              <a:solidFill>
                <a:schemeClr val="bg1"/>
              </a:solidFill>
              <a:effectLst/>
              <a:uLnTx/>
              <a:uFillTx/>
              <a:latin typeface="Calibri Light"/>
              <a:cs typeface="Calibri Light"/>
            </a:endParaRPr>
          </a:p>
        </p:txBody>
      </p:sp>
      <p:pic>
        <p:nvPicPr>
          <p:cNvPr id="7" name="Image 6">
            <a:extLst>
              <a:ext uri="{FF2B5EF4-FFF2-40B4-BE49-F238E27FC236}">
                <a16:creationId xmlns:a16="http://schemas.microsoft.com/office/drawing/2014/main" id="{17C54020-AD02-4FBD-8EB0-23C70755C40A}"/>
              </a:ext>
            </a:extLst>
          </p:cNvPr>
          <p:cNvPicPr>
            <a:picLocks noChangeAspect="1"/>
          </p:cNvPicPr>
          <p:nvPr/>
        </p:nvPicPr>
        <p:blipFill rotWithShape="1">
          <a:blip r:embed="rId3"/>
          <a:srcRect l="19647" t="26952" r="63381"/>
          <a:stretch/>
        </p:blipFill>
        <p:spPr>
          <a:xfrm>
            <a:off x="2331407" y="6021245"/>
            <a:ext cx="1231892" cy="714375"/>
          </a:xfrm>
          <a:prstGeom prst="rect">
            <a:avLst/>
          </a:prstGeom>
        </p:spPr>
      </p:pic>
      <p:sp>
        <p:nvSpPr>
          <p:cNvPr id="9" name="Rectangle 8">
            <a:extLst>
              <a:ext uri="{FF2B5EF4-FFF2-40B4-BE49-F238E27FC236}">
                <a16:creationId xmlns:a16="http://schemas.microsoft.com/office/drawing/2014/main" id="{BB8EE0CF-20E1-4173-899D-EE12C027F060}"/>
              </a:ext>
            </a:extLst>
          </p:cNvPr>
          <p:cNvSpPr/>
          <p:nvPr/>
        </p:nvSpPr>
        <p:spPr>
          <a:xfrm>
            <a:off x="10234612" y="5495895"/>
            <a:ext cx="1662113" cy="714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Image 9">
            <a:extLst>
              <a:ext uri="{FF2B5EF4-FFF2-40B4-BE49-F238E27FC236}">
                <a16:creationId xmlns:a16="http://schemas.microsoft.com/office/drawing/2014/main" id="{19CF2794-6645-4313-BBE4-EFA13338B320}"/>
              </a:ext>
            </a:extLst>
          </p:cNvPr>
          <p:cNvPicPr>
            <a:picLocks noChangeAspect="1"/>
          </p:cNvPicPr>
          <p:nvPr/>
        </p:nvPicPr>
        <p:blipFill>
          <a:blip r:embed="rId4"/>
          <a:stretch>
            <a:fillRect/>
          </a:stretch>
        </p:blipFill>
        <p:spPr>
          <a:xfrm>
            <a:off x="10525125" y="6156265"/>
            <a:ext cx="1444913" cy="481909"/>
          </a:xfrm>
          <a:prstGeom prst="rect">
            <a:avLst/>
          </a:prstGeom>
        </p:spPr>
      </p:pic>
      <p:pic>
        <p:nvPicPr>
          <p:cNvPr id="13" name="Image 12">
            <a:extLst>
              <a:ext uri="{FF2B5EF4-FFF2-40B4-BE49-F238E27FC236}">
                <a16:creationId xmlns:a16="http://schemas.microsoft.com/office/drawing/2014/main" id="{D0BAFD02-C50E-435F-8D2F-515220A3A3BB}"/>
              </a:ext>
            </a:extLst>
          </p:cNvPr>
          <p:cNvPicPr>
            <a:picLocks noChangeAspect="1"/>
          </p:cNvPicPr>
          <p:nvPr/>
        </p:nvPicPr>
        <p:blipFill>
          <a:blip r:embed="rId5"/>
          <a:stretch>
            <a:fillRect/>
          </a:stretch>
        </p:blipFill>
        <p:spPr>
          <a:xfrm>
            <a:off x="3776462" y="6076214"/>
            <a:ext cx="1414704" cy="604437"/>
          </a:xfrm>
          <a:prstGeom prst="rect">
            <a:avLst/>
          </a:prstGeom>
        </p:spPr>
      </p:pic>
      <p:pic>
        <p:nvPicPr>
          <p:cNvPr id="14" name="Image 13">
            <a:extLst>
              <a:ext uri="{FF2B5EF4-FFF2-40B4-BE49-F238E27FC236}">
                <a16:creationId xmlns:a16="http://schemas.microsoft.com/office/drawing/2014/main" id="{501278BC-6C45-41A2-9B23-561D0E8CAB64}"/>
              </a:ext>
            </a:extLst>
          </p:cNvPr>
          <p:cNvPicPr>
            <a:picLocks noChangeAspect="1"/>
          </p:cNvPicPr>
          <p:nvPr/>
        </p:nvPicPr>
        <p:blipFill rotWithShape="1">
          <a:blip r:embed="rId6"/>
          <a:srcRect t="17781" b="18906"/>
          <a:stretch/>
        </p:blipFill>
        <p:spPr>
          <a:xfrm>
            <a:off x="5404329" y="6054843"/>
            <a:ext cx="1445516" cy="647178"/>
          </a:xfrm>
          <a:prstGeom prst="rect">
            <a:avLst/>
          </a:prstGeom>
        </p:spPr>
      </p:pic>
      <p:pic>
        <p:nvPicPr>
          <p:cNvPr id="16" name="Picture 2" descr="Lancement du réseau national d&amp;#39;incubateurs et d&amp;#39;accélérateurs touristiques  - LabTour">
            <a:extLst>
              <a:ext uri="{FF2B5EF4-FFF2-40B4-BE49-F238E27FC236}">
                <a16:creationId xmlns:a16="http://schemas.microsoft.com/office/drawing/2014/main" id="{D9C9494F-19E7-4ED8-9215-22B422E3EE5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417" r="10060" b="49442"/>
          <a:stretch/>
        </p:blipFill>
        <p:spPr bwMode="auto">
          <a:xfrm>
            <a:off x="1253859" y="6100154"/>
            <a:ext cx="864385" cy="556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Ministère de l&amp;#39;Économie et des Finances (France) — Wikipédia">
            <a:extLst>
              <a:ext uri="{FF2B5EF4-FFF2-40B4-BE49-F238E27FC236}">
                <a16:creationId xmlns:a16="http://schemas.microsoft.com/office/drawing/2014/main" id="{8688E22B-9C6F-4CF4-B6F7-54FEE023AEB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251" r="5266"/>
          <a:stretch/>
        </p:blipFill>
        <p:spPr bwMode="auto">
          <a:xfrm>
            <a:off x="7063008" y="6085760"/>
            <a:ext cx="619456" cy="58534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17">
            <a:extLst>
              <a:ext uri="{FF2B5EF4-FFF2-40B4-BE49-F238E27FC236}">
                <a16:creationId xmlns:a16="http://schemas.microsoft.com/office/drawing/2014/main" id="{CFA44A90-405B-4D80-BCF7-DC22E3B2729D}"/>
              </a:ext>
            </a:extLst>
          </p:cNvPr>
          <p:cNvPicPr>
            <a:picLocks noChangeAspect="1"/>
          </p:cNvPicPr>
          <p:nvPr/>
        </p:nvPicPr>
        <p:blipFill>
          <a:blip r:embed="rId9"/>
          <a:stretch>
            <a:fillRect/>
          </a:stretch>
        </p:blipFill>
        <p:spPr>
          <a:xfrm>
            <a:off x="7895628" y="6259433"/>
            <a:ext cx="1065338" cy="237998"/>
          </a:xfrm>
          <a:prstGeom prst="rect">
            <a:avLst/>
          </a:prstGeom>
        </p:spPr>
      </p:pic>
      <p:pic>
        <p:nvPicPr>
          <p:cNvPr id="19" name="Picture 2" descr="ANMCT Association Nationale des Maires des Communes Thermales">
            <a:extLst>
              <a:ext uri="{FF2B5EF4-FFF2-40B4-BE49-F238E27FC236}">
                <a16:creationId xmlns:a16="http://schemas.microsoft.com/office/drawing/2014/main" id="{4368B07E-9686-4293-97BA-FA29AB4EE12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41246"/>
          <a:stretch/>
        </p:blipFill>
        <p:spPr bwMode="auto">
          <a:xfrm>
            <a:off x="9174131" y="6114213"/>
            <a:ext cx="1034584" cy="528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260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2">
            <a:extLst>
              <a:ext uri="{FF2B5EF4-FFF2-40B4-BE49-F238E27FC236}">
                <a16:creationId xmlns:a16="http://schemas.microsoft.com/office/drawing/2014/main" id="{C1D41FE9-38B3-4A81-B208-8142AC26CEE8}"/>
              </a:ext>
            </a:extLst>
          </p:cNvPr>
          <p:cNvSpPr txBox="1">
            <a:spLocks/>
          </p:cNvSpPr>
          <p:nvPr/>
        </p:nvSpPr>
        <p:spPr>
          <a:xfrm>
            <a:off x="330554" y="64547"/>
            <a:ext cx="11627717"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dirty="0">
                <a:solidFill>
                  <a:schemeClr val="accent1">
                    <a:lumMod val="50000"/>
                  </a:schemeClr>
                </a:solidFill>
                <a:latin typeface="Gadugi" panose="020B0502040204020203" pitchFamily="34" charset="0"/>
                <a:ea typeface="Gadugi" panose="020B0502040204020203" pitchFamily="34" charset="0"/>
              </a:rPr>
              <a:t>Fonctionnement de l’OESTh -</a:t>
            </a:r>
            <a:r>
              <a:rPr kumimoji="0" lang="fr-FR" sz="2000" b="0" i="0" u="none" strike="noStrike" kern="1200" cap="none" spc="0" normalizeH="0" baseline="0" noProof="0" dirty="0">
                <a:ln>
                  <a:noFill/>
                </a:ln>
                <a:solidFill>
                  <a:srgbClr val="4472C4">
                    <a:lumMod val="50000"/>
                  </a:srgbClr>
                </a:solidFill>
                <a:effectLst/>
                <a:uLnTx/>
                <a:uFillTx/>
                <a:latin typeface="Gadugi" panose="020B0502040204020203" pitchFamily="34" charset="0"/>
                <a:ea typeface="Gadugi" panose="020B0502040204020203" pitchFamily="34" charset="0"/>
              </a:rPr>
              <a:t> Ce qui a été fait</a:t>
            </a:r>
          </a:p>
        </p:txBody>
      </p:sp>
      <p:sp>
        <p:nvSpPr>
          <p:cNvPr id="42" name="Espace réservé du numéro de diapositive 9">
            <a:extLst>
              <a:ext uri="{FF2B5EF4-FFF2-40B4-BE49-F238E27FC236}">
                <a16:creationId xmlns:a16="http://schemas.microsoft.com/office/drawing/2014/main" id="{6DCB4038-4708-4ECB-9C34-C6761C20E84F}"/>
              </a:ext>
            </a:extLst>
          </p:cNvPr>
          <p:cNvSpPr>
            <a:spLocks noGrp="1"/>
          </p:cNvSpPr>
          <p:nvPr>
            <p:ph type="sldNum" sz="quarter" idx="12"/>
          </p:nvPr>
        </p:nvSpPr>
        <p:spPr>
          <a:xfrm>
            <a:off x="9327667" y="643612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1973A-491D-4F21-9500-AEA459A2B14A}" type="slidenum">
              <a:rPr kumimoji="0" lang="fr-FR"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A213E7AC-BBAB-4877-9150-A0654C193B2A}"/>
              </a:ext>
            </a:extLst>
          </p:cNvPr>
          <p:cNvSpPr txBox="1"/>
          <p:nvPr/>
        </p:nvSpPr>
        <p:spPr>
          <a:xfrm>
            <a:off x="3188482" y="1745486"/>
            <a:ext cx="3993668" cy="4865563"/>
          </a:xfrm>
          <a:prstGeom prst="rect">
            <a:avLst/>
          </a:prstGeom>
          <a:noFill/>
        </p:spPr>
        <p:txBody>
          <a:bodyPr wrap="square" lIns="91440" tIns="45720" rIns="91440" bIns="45720" rtlCol="0" anchor="t">
            <a:spAutoFit/>
          </a:bodyPr>
          <a:lstStyle/>
          <a:p>
            <a:pPr marL="285750" indent="-285750" algn="just">
              <a:lnSpc>
                <a:spcPct val="107000"/>
              </a:lnSpc>
              <a:spcBef>
                <a:spcPts val="600"/>
              </a:spcBef>
              <a:spcAft>
                <a:spcPts val="300"/>
              </a:spcAft>
              <a:buFont typeface="Arial" panose="020B0604020202020204" pitchFamily="34" charset="0"/>
              <a:buChar char="•"/>
              <a:defRPr/>
            </a:pPr>
            <a:r>
              <a:rPr lang="fr-FR" sz="1600" dirty="0">
                <a:solidFill>
                  <a:srgbClr val="333F50"/>
                </a:solidFill>
                <a:ea typeface="Gadugi"/>
                <a:cs typeface="Times New Roman"/>
                <a:sym typeface="Wingdings" panose="05000000000000000000" pitchFamily="2" charset="2"/>
              </a:rPr>
              <a:t>En concertation avec les parties prenantes, </a:t>
            </a:r>
            <a:r>
              <a:rPr lang="fr-FR" sz="1600" b="1" dirty="0">
                <a:solidFill>
                  <a:srgbClr val="333F50"/>
                </a:solidFill>
                <a:ea typeface="Gadugi"/>
                <a:cs typeface="Times New Roman"/>
                <a:sym typeface="Wingdings" panose="05000000000000000000" pitchFamily="2" charset="2"/>
              </a:rPr>
              <a:t>élaboration de  l’ensemble des supports de remontée d’information multicanaux </a:t>
            </a:r>
            <a:r>
              <a:rPr lang="fr-FR" sz="1600" dirty="0">
                <a:solidFill>
                  <a:srgbClr val="333F50"/>
                </a:solidFill>
                <a:ea typeface="Gadugi"/>
                <a:cs typeface="Times New Roman"/>
                <a:sym typeface="Wingdings" panose="05000000000000000000" pitchFamily="2" charset="2"/>
              </a:rPr>
              <a:t>pour un remplissage autonome par les Offices de tourisme, les services généraux et les établissements thermaux ;</a:t>
            </a:r>
          </a:p>
          <a:p>
            <a:pPr marL="285750" indent="-285750" algn="just">
              <a:lnSpc>
                <a:spcPct val="107000"/>
              </a:lnSpc>
              <a:spcBef>
                <a:spcPts val="600"/>
              </a:spcBef>
              <a:spcAft>
                <a:spcPts val="300"/>
              </a:spcAft>
              <a:buFont typeface="Arial" panose="020B0604020202020204" pitchFamily="34" charset="0"/>
              <a:buChar char="•"/>
              <a:defRPr/>
            </a:pPr>
            <a:r>
              <a:rPr lang="fr-FR" sz="1600" b="1" dirty="0">
                <a:solidFill>
                  <a:srgbClr val="333F50"/>
                </a:solidFill>
                <a:ea typeface="Gadugi"/>
                <a:cs typeface="Times New Roman"/>
                <a:sym typeface="Wingdings" panose="05000000000000000000" pitchFamily="2" charset="2"/>
              </a:rPr>
              <a:t>Phase de test </a:t>
            </a:r>
            <a:r>
              <a:rPr lang="fr-FR" sz="1600" dirty="0">
                <a:solidFill>
                  <a:srgbClr val="333F50"/>
                </a:solidFill>
                <a:ea typeface="Gadugi"/>
                <a:cs typeface="Times New Roman"/>
                <a:sym typeface="Wingdings" panose="05000000000000000000" pitchFamily="2" charset="2"/>
              </a:rPr>
              <a:t>en 2020 auprès de </a:t>
            </a:r>
            <a:r>
              <a:rPr lang="fr-FR" sz="1600" b="1" dirty="0">
                <a:solidFill>
                  <a:srgbClr val="333F50"/>
                </a:solidFill>
                <a:ea typeface="Gadugi"/>
                <a:cs typeface="Times New Roman"/>
                <a:sym typeface="Wingdings" panose="05000000000000000000" pitchFamily="2" charset="2"/>
              </a:rPr>
              <a:t>9 stations </a:t>
            </a:r>
            <a:r>
              <a:rPr lang="fr-FR" sz="1600" dirty="0">
                <a:solidFill>
                  <a:srgbClr val="333F50"/>
                </a:solidFill>
                <a:ea typeface="Gadugi"/>
                <a:cs typeface="Times New Roman"/>
                <a:sym typeface="Wingdings" panose="05000000000000000000" pitchFamily="2" charset="2"/>
              </a:rPr>
              <a:t>« pilotes » ;</a:t>
            </a:r>
          </a:p>
          <a:p>
            <a:pPr marL="285750" indent="-285750" algn="just">
              <a:lnSpc>
                <a:spcPct val="107000"/>
              </a:lnSpc>
              <a:spcBef>
                <a:spcPts val="600"/>
              </a:spcBef>
              <a:spcAft>
                <a:spcPts val="300"/>
              </a:spcAft>
              <a:buFont typeface="Arial" panose="020B0604020202020204" pitchFamily="34" charset="0"/>
              <a:buChar char="•"/>
              <a:defRPr/>
            </a:pPr>
            <a:r>
              <a:rPr lang="fr-FR" sz="1600" dirty="0">
                <a:solidFill>
                  <a:srgbClr val="333F50"/>
                </a:solidFill>
                <a:ea typeface="Gadugi"/>
                <a:cs typeface="Times New Roman"/>
                <a:sym typeface="Wingdings" panose="05000000000000000000" pitchFamily="2" charset="2"/>
              </a:rPr>
              <a:t>Création d’une </a:t>
            </a:r>
            <a:r>
              <a:rPr lang="fr-FR" sz="1600" b="1" dirty="0">
                <a:solidFill>
                  <a:srgbClr val="333F50"/>
                </a:solidFill>
                <a:ea typeface="Gadugi"/>
                <a:cs typeface="Times New Roman"/>
                <a:sym typeface="Wingdings" panose="05000000000000000000" pitchFamily="2" charset="2"/>
              </a:rPr>
              <a:t>plateforme d’échange </a:t>
            </a:r>
            <a:r>
              <a:rPr lang="fr-FR" sz="1600" dirty="0">
                <a:solidFill>
                  <a:srgbClr val="333F50"/>
                </a:solidFill>
                <a:ea typeface="Gadugi"/>
                <a:cs typeface="Times New Roman"/>
                <a:sym typeface="Wingdings" panose="05000000000000000000" pitchFamily="2" charset="2"/>
              </a:rPr>
              <a:t>en ligne pour aider au remplissage ;</a:t>
            </a:r>
          </a:p>
          <a:p>
            <a:pPr marL="285750" indent="-285750" algn="just">
              <a:lnSpc>
                <a:spcPct val="107000"/>
              </a:lnSpc>
              <a:spcBef>
                <a:spcPts val="600"/>
              </a:spcBef>
              <a:spcAft>
                <a:spcPts val="300"/>
              </a:spcAft>
              <a:buFont typeface="Arial" panose="020B0604020202020204" pitchFamily="34" charset="0"/>
              <a:buChar char="•"/>
              <a:defRPr/>
            </a:pPr>
            <a:r>
              <a:rPr lang="fr-FR" sz="1600" b="1" dirty="0">
                <a:solidFill>
                  <a:srgbClr val="333F50"/>
                </a:solidFill>
                <a:ea typeface="Gadugi"/>
                <a:cs typeface="Times New Roman"/>
                <a:sym typeface="Wingdings" panose="05000000000000000000" pitchFamily="2" charset="2"/>
              </a:rPr>
              <a:t>Extractions des données </a:t>
            </a:r>
            <a:r>
              <a:rPr lang="fr-FR" sz="1600" dirty="0">
                <a:solidFill>
                  <a:srgbClr val="333F50"/>
                </a:solidFill>
                <a:ea typeface="Gadugi"/>
                <a:cs typeface="Times New Roman"/>
                <a:sym typeface="Wingdings" panose="05000000000000000000" pitchFamily="2" charset="2"/>
              </a:rPr>
              <a:t>des bases nationales ;</a:t>
            </a:r>
          </a:p>
          <a:p>
            <a:pPr marL="285750" indent="-285750" algn="just">
              <a:lnSpc>
                <a:spcPct val="107000"/>
              </a:lnSpc>
              <a:spcBef>
                <a:spcPts val="600"/>
              </a:spcBef>
              <a:spcAft>
                <a:spcPts val="300"/>
              </a:spcAft>
              <a:buFont typeface="Arial" panose="020B0604020202020204" pitchFamily="34" charset="0"/>
              <a:buChar char="•"/>
              <a:defRPr/>
            </a:pPr>
            <a:r>
              <a:rPr lang="fr-FR" sz="1600" b="1" dirty="0">
                <a:solidFill>
                  <a:srgbClr val="333F50"/>
                </a:solidFill>
                <a:ea typeface="Gadugi"/>
                <a:cs typeface="Times New Roman"/>
                <a:sym typeface="Wingdings" panose="05000000000000000000" pitchFamily="2" charset="2"/>
              </a:rPr>
              <a:t>Calcul et compilation </a:t>
            </a:r>
            <a:r>
              <a:rPr lang="fr-FR" sz="1600" dirty="0">
                <a:solidFill>
                  <a:srgbClr val="333F50"/>
                </a:solidFill>
                <a:ea typeface="Gadugi"/>
                <a:cs typeface="Times New Roman"/>
                <a:sym typeface="Wingdings" panose="05000000000000000000" pitchFamily="2" charset="2"/>
              </a:rPr>
              <a:t>des premiers résultats sur l’échantillon test ;</a:t>
            </a:r>
          </a:p>
          <a:p>
            <a:pPr marL="285750" indent="-285750" algn="just">
              <a:lnSpc>
                <a:spcPct val="107000"/>
              </a:lnSpc>
              <a:spcBef>
                <a:spcPts val="600"/>
              </a:spcBef>
              <a:spcAft>
                <a:spcPts val="300"/>
              </a:spcAft>
              <a:buFont typeface="Arial" panose="020B0604020202020204" pitchFamily="34" charset="0"/>
              <a:buChar char="•"/>
              <a:defRPr/>
            </a:pPr>
            <a:r>
              <a:rPr lang="fr-FR" sz="1600" b="1" dirty="0">
                <a:solidFill>
                  <a:srgbClr val="333F50"/>
                </a:solidFill>
                <a:ea typeface="Gadugi"/>
                <a:cs typeface="Times New Roman"/>
                <a:sym typeface="Wingdings" panose="05000000000000000000" pitchFamily="2" charset="2"/>
              </a:rPr>
              <a:t>Présentation des résultats</a:t>
            </a:r>
            <a:r>
              <a:rPr lang="fr-FR" sz="1600" dirty="0">
                <a:solidFill>
                  <a:srgbClr val="333F50"/>
                </a:solidFill>
                <a:ea typeface="Gadugi"/>
                <a:cs typeface="Times New Roman"/>
                <a:sym typeface="Wingdings" panose="05000000000000000000" pitchFamily="2" charset="2"/>
              </a:rPr>
              <a:t>.</a:t>
            </a:r>
          </a:p>
        </p:txBody>
      </p:sp>
      <p:sp>
        <p:nvSpPr>
          <p:cNvPr id="8" name="Rectangle 7">
            <a:extLst>
              <a:ext uri="{FF2B5EF4-FFF2-40B4-BE49-F238E27FC236}">
                <a16:creationId xmlns:a16="http://schemas.microsoft.com/office/drawing/2014/main" id="{F0D1477F-1BA4-4E0E-9C2E-DA822F63FA10}"/>
              </a:ext>
            </a:extLst>
          </p:cNvPr>
          <p:cNvSpPr/>
          <p:nvPr/>
        </p:nvSpPr>
        <p:spPr>
          <a:xfrm>
            <a:off x="3188482" y="1085901"/>
            <a:ext cx="3993668" cy="61728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ea typeface="Gadugi" panose="020B0502040204020203" pitchFamily="34" charset="0"/>
              </a:rPr>
              <a:t>2020 </a:t>
            </a:r>
            <a:br>
              <a:rPr lang="fr-FR" sz="2000" b="1" dirty="0">
                <a:ea typeface="Gadugi" panose="020B0502040204020203" pitchFamily="34" charset="0"/>
              </a:rPr>
            </a:br>
            <a:r>
              <a:rPr lang="fr-FR" dirty="0">
                <a:ea typeface="Gadugi" panose="020B0502040204020203" pitchFamily="34" charset="0"/>
              </a:rPr>
              <a:t>Calibrage</a:t>
            </a:r>
            <a:endParaRPr lang="fr-FR" sz="2000" dirty="0">
              <a:ea typeface="Gadugi" panose="020B0502040204020203" pitchFamily="34" charset="0"/>
            </a:endParaRPr>
          </a:p>
        </p:txBody>
      </p:sp>
      <p:sp>
        <p:nvSpPr>
          <p:cNvPr id="10" name="Rectangle 9">
            <a:extLst>
              <a:ext uri="{FF2B5EF4-FFF2-40B4-BE49-F238E27FC236}">
                <a16:creationId xmlns:a16="http://schemas.microsoft.com/office/drawing/2014/main" id="{8605A5DD-BAB3-4BA8-A406-21EE1CAFE965}"/>
              </a:ext>
            </a:extLst>
          </p:cNvPr>
          <p:cNvSpPr/>
          <p:nvPr/>
        </p:nvSpPr>
        <p:spPr>
          <a:xfrm>
            <a:off x="7910896" y="1075486"/>
            <a:ext cx="3993668" cy="61728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ea typeface="Gadugi" panose="020B0502040204020203" pitchFamily="34" charset="0"/>
              </a:rPr>
              <a:t>2021</a:t>
            </a:r>
            <a:br>
              <a:rPr lang="fr-FR" sz="2000" b="1" dirty="0">
                <a:ea typeface="Gadugi" panose="020B0502040204020203" pitchFamily="34" charset="0"/>
              </a:rPr>
            </a:br>
            <a:r>
              <a:rPr lang="fr-FR" dirty="0">
                <a:ea typeface="Gadugi" panose="020B0502040204020203" pitchFamily="34" charset="0"/>
              </a:rPr>
              <a:t>Lancement de l’Observatoire national</a:t>
            </a:r>
            <a:endParaRPr lang="fr-FR" sz="2000" dirty="0">
              <a:ea typeface="Gadugi" panose="020B0502040204020203" pitchFamily="34" charset="0"/>
            </a:endParaRPr>
          </a:p>
        </p:txBody>
      </p:sp>
      <p:sp>
        <p:nvSpPr>
          <p:cNvPr id="11" name="ZoneTexte 10">
            <a:extLst>
              <a:ext uri="{FF2B5EF4-FFF2-40B4-BE49-F238E27FC236}">
                <a16:creationId xmlns:a16="http://schemas.microsoft.com/office/drawing/2014/main" id="{E81DA8ED-C7B6-4850-B142-7C5716C20AB2}"/>
              </a:ext>
            </a:extLst>
          </p:cNvPr>
          <p:cNvSpPr txBox="1"/>
          <p:nvPr/>
        </p:nvSpPr>
        <p:spPr>
          <a:xfrm>
            <a:off x="7910896" y="1735071"/>
            <a:ext cx="3993668" cy="4230838"/>
          </a:xfrm>
          <a:prstGeom prst="rect">
            <a:avLst/>
          </a:prstGeom>
          <a:noFill/>
        </p:spPr>
        <p:txBody>
          <a:bodyPr wrap="square" lIns="91440" tIns="45720" rIns="91440" bIns="45720" rtlCol="0" anchor="t">
            <a:spAutoFit/>
          </a:bodyPr>
          <a:lstStyle/>
          <a:p>
            <a:pPr marL="285750" indent="-285750" algn="just">
              <a:lnSpc>
                <a:spcPct val="107000"/>
              </a:lnSpc>
              <a:spcBef>
                <a:spcPts val="600"/>
              </a:spcBef>
              <a:spcAft>
                <a:spcPts val="300"/>
              </a:spcAft>
              <a:buFont typeface="Arial" panose="020B0604020202020204" pitchFamily="34" charset="0"/>
              <a:buChar char="•"/>
              <a:defRPr/>
            </a:pPr>
            <a:r>
              <a:rPr lang="fr-FR" sz="1600" b="1" dirty="0">
                <a:solidFill>
                  <a:srgbClr val="333F50"/>
                </a:solidFill>
                <a:ea typeface="Gadugi"/>
                <a:cs typeface="Times New Roman"/>
                <a:sym typeface="Wingdings" panose="05000000000000000000" pitchFamily="2" charset="2"/>
              </a:rPr>
              <a:t>Amélioration des supports et création de guides </a:t>
            </a:r>
            <a:r>
              <a:rPr lang="fr-FR" sz="1600" dirty="0">
                <a:solidFill>
                  <a:srgbClr val="333F50"/>
                </a:solidFill>
                <a:ea typeface="Gadugi"/>
                <a:cs typeface="Times New Roman"/>
                <a:sym typeface="Wingdings" panose="05000000000000000000" pitchFamily="2" charset="2"/>
              </a:rPr>
              <a:t>pour un remplissage autonome par les 250 correspondants locaux dans les stations ;</a:t>
            </a:r>
          </a:p>
          <a:p>
            <a:pPr marL="285750" indent="-285750" algn="just">
              <a:lnSpc>
                <a:spcPct val="107000"/>
              </a:lnSpc>
              <a:spcBef>
                <a:spcPts val="600"/>
              </a:spcBef>
              <a:spcAft>
                <a:spcPts val="300"/>
              </a:spcAft>
              <a:buFont typeface="Arial" panose="020B0604020202020204" pitchFamily="34" charset="0"/>
              <a:buChar char="•"/>
              <a:defRPr/>
            </a:pPr>
            <a:r>
              <a:rPr lang="fr-FR" sz="1600" b="1" dirty="0">
                <a:solidFill>
                  <a:srgbClr val="333F50"/>
                </a:solidFill>
                <a:ea typeface="Gadugi"/>
                <a:cs typeface="Times New Roman"/>
                <a:sym typeface="Wingdings" panose="05000000000000000000" pitchFamily="2" charset="2"/>
              </a:rPr>
              <a:t>Suivi des réponses, aide au remplissage et contrôle qualité </a:t>
            </a:r>
            <a:r>
              <a:rPr lang="fr-FR" sz="1600" dirty="0">
                <a:solidFill>
                  <a:srgbClr val="333F50"/>
                </a:solidFill>
                <a:ea typeface="Gadugi"/>
                <a:cs typeface="Times New Roman"/>
                <a:sym typeface="Wingdings" panose="05000000000000000000" pitchFamily="2" charset="2"/>
              </a:rPr>
              <a:t>;</a:t>
            </a:r>
          </a:p>
          <a:p>
            <a:pPr marL="285750" indent="-285750" algn="just">
              <a:lnSpc>
                <a:spcPct val="107000"/>
              </a:lnSpc>
              <a:spcBef>
                <a:spcPts val="600"/>
              </a:spcBef>
              <a:spcAft>
                <a:spcPts val="300"/>
              </a:spcAft>
              <a:buFont typeface="Arial" panose="020B0604020202020204" pitchFamily="34" charset="0"/>
              <a:buChar char="•"/>
              <a:defRPr/>
            </a:pPr>
            <a:r>
              <a:rPr lang="fr-FR" sz="1600" b="1" dirty="0">
                <a:solidFill>
                  <a:srgbClr val="333F50"/>
                </a:solidFill>
                <a:ea typeface="Gadugi"/>
                <a:cs typeface="Times New Roman"/>
                <a:sym typeface="Wingdings" panose="05000000000000000000" pitchFamily="2" charset="2"/>
              </a:rPr>
              <a:t>Réalisation de 4 enquêtes terrain </a:t>
            </a:r>
            <a:r>
              <a:rPr lang="fr-FR" sz="1600" dirty="0">
                <a:solidFill>
                  <a:srgbClr val="333F50"/>
                </a:solidFill>
                <a:ea typeface="Gadugi"/>
                <a:cs typeface="Times New Roman"/>
                <a:sym typeface="Wingdings" panose="05000000000000000000" pitchFamily="2" charset="2"/>
              </a:rPr>
              <a:t>pour interroger les clientèles des établissements thermaux et l’ensemble de parties prenantes clés ;</a:t>
            </a:r>
          </a:p>
          <a:p>
            <a:pPr marL="285750" indent="-285750" algn="just">
              <a:lnSpc>
                <a:spcPct val="107000"/>
              </a:lnSpc>
              <a:spcBef>
                <a:spcPts val="600"/>
              </a:spcBef>
              <a:spcAft>
                <a:spcPts val="300"/>
              </a:spcAft>
              <a:buFont typeface="Arial" panose="020B0604020202020204" pitchFamily="34" charset="0"/>
              <a:buChar char="•"/>
              <a:defRPr/>
            </a:pPr>
            <a:r>
              <a:rPr lang="fr-FR" sz="1600" b="1" dirty="0">
                <a:solidFill>
                  <a:srgbClr val="333F50"/>
                </a:solidFill>
                <a:ea typeface="Gadugi"/>
                <a:cs typeface="Times New Roman"/>
                <a:sym typeface="Wingdings" panose="05000000000000000000" pitchFamily="2" charset="2"/>
              </a:rPr>
              <a:t>Calculs, extrapolations et compilation </a:t>
            </a:r>
            <a:r>
              <a:rPr lang="fr-FR" sz="1600" dirty="0">
                <a:solidFill>
                  <a:srgbClr val="333F50"/>
                </a:solidFill>
                <a:ea typeface="Gadugi"/>
                <a:cs typeface="Times New Roman"/>
                <a:sym typeface="Wingdings" panose="05000000000000000000" pitchFamily="2" charset="2"/>
              </a:rPr>
              <a:t>des résultats à l’échelle nationale ;</a:t>
            </a:r>
          </a:p>
          <a:p>
            <a:pPr marL="285750" indent="-285750" algn="just">
              <a:lnSpc>
                <a:spcPct val="107000"/>
              </a:lnSpc>
              <a:spcBef>
                <a:spcPts val="600"/>
              </a:spcBef>
              <a:spcAft>
                <a:spcPts val="300"/>
              </a:spcAft>
              <a:buFont typeface="Arial" panose="020B0604020202020204" pitchFamily="34" charset="0"/>
              <a:buChar char="•"/>
              <a:defRPr/>
            </a:pPr>
            <a:r>
              <a:rPr lang="fr-FR" sz="1600" b="1" dirty="0">
                <a:solidFill>
                  <a:srgbClr val="333F50"/>
                </a:solidFill>
                <a:ea typeface="Gadugi"/>
                <a:cs typeface="Times New Roman"/>
                <a:sym typeface="Wingdings" panose="05000000000000000000" pitchFamily="2" charset="2"/>
              </a:rPr>
              <a:t>Présentation officielle </a:t>
            </a:r>
            <a:r>
              <a:rPr lang="fr-FR" sz="1600" dirty="0">
                <a:solidFill>
                  <a:srgbClr val="333F50"/>
                </a:solidFill>
                <a:ea typeface="Gadugi"/>
                <a:cs typeface="Times New Roman"/>
                <a:sym typeface="Wingdings" panose="05000000000000000000" pitchFamily="2" charset="2"/>
              </a:rPr>
              <a:t>des résultats pour les années 2019 et 2020.</a:t>
            </a:r>
          </a:p>
        </p:txBody>
      </p:sp>
      <p:sp>
        <p:nvSpPr>
          <p:cNvPr id="2" name="Flèche : droite 1">
            <a:extLst>
              <a:ext uri="{FF2B5EF4-FFF2-40B4-BE49-F238E27FC236}">
                <a16:creationId xmlns:a16="http://schemas.microsoft.com/office/drawing/2014/main" id="{F705F425-59CF-49D5-96B1-610A11ABED4D}"/>
              </a:ext>
            </a:extLst>
          </p:cNvPr>
          <p:cNvSpPr/>
          <p:nvPr/>
        </p:nvSpPr>
        <p:spPr>
          <a:xfrm>
            <a:off x="2634863" y="1254535"/>
            <a:ext cx="355726" cy="275089"/>
          </a:xfrm>
          <a:prstGeom prst="rightArrow">
            <a:avLst/>
          </a:prstGeom>
          <a:solidFill>
            <a:srgbClr val="83D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Rectangle 14">
            <a:extLst>
              <a:ext uri="{FF2B5EF4-FFF2-40B4-BE49-F238E27FC236}">
                <a16:creationId xmlns:a16="http://schemas.microsoft.com/office/drawing/2014/main" id="{DA70ED99-F2B9-45FC-AC30-0EEE0CA6F1D3}"/>
              </a:ext>
            </a:extLst>
          </p:cNvPr>
          <p:cNvSpPr/>
          <p:nvPr/>
        </p:nvSpPr>
        <p:spPr>
          <a:xfrm>
            <a:off x="330554" y="1085901"/>
            <a:ext cx="2129182" cy="61728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ea typeface="Gadugi" panose="020B0502040204020203" pitchFamily="34" charset="0"/>
              </a:rPr>
              <a:t>2019</a:t>
            </a:r>
          </a:p>
          <a:p>
            <a:pPr algn="ctr"/>
            <a:r>
              <a:rPr lang="fr-FR" dirty="0">
                <a:ea typeface="Gadugi" panose="020B0502040204020203" pitchFamily="34" charset="0"/>
              </a:rPr>
              <a:t>Préfiguration</a:t>
            </a:r>
            <a:endParaRPr lang="fr-FR" sz="2000" dirty="0">
              <a:ea typeface="Gadugi" panose="020B0502040204020203" pitchFamily="34" charset="0"/>
            </a:endParaRPr>
          </a:p>
        </p:txBody>
      </p:sp>
      <p:sp>
        <p:nvSpPr>
          <p:cNvPr id="16" name="Flèche : droite 15">
            <a:extLst>
              <a:ext uri="{FF2B5EF4-FFF2-40B4-BE49-F238E27FC236}">
                <a16:creationId xmlns:a16="http://schemas.microsoft.com/office/drawing/2014/main" id="{10CF8616-CBC2-42CA-82A0-26A59B28E60F}"/>
              </a:ext>
            </a:extLst>
          </p:cNvPr>
          <p:cNvSpPr/>
          <p:nvPr/>
        </p:nvSpPr>
        <p:spPr>
          <a:xfrm>
            <a:off x="7380043" y="1231138"/>
            <a:ext cx="355726" cy="275089"/>
          </a:xfrm>
          <a:prstGeom prst="rightArrow">
            <a:avLst/>
          </a:prstGeom>
          <a:solidFill>
            <a:srgbClr val="83D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ZoneTexte 16">
            <a:extLst>
              <a:ext uri="{FF2B5EF4-FFF2-40B4-BE49-F238E27FC236}">
                <a16:creationId xmlns:a16="http://schemas.microsoft.com/office/drawing/2014/main" id="{0BE6D6E2-DC4F-4644-AAF8-D319A65E6AF7}"/>
              </a:ext>
            </a:extLst>
          </p:cNvPr>
          <p:cNvSpPr txBox="1"/>
          <p:nvPr/>
        </p:nvSpPr>
        <p:spPr>
          <a:xfrm>
            <a:off x="330554" y="1786578"/>
            <a:ext cx="2129182" cy="863378"/>
          </a:xfrm>
          <a:prstGeom prst="rect">
            <a:avLst/>
          </a:prstGeom>
          <a:noFill/>
        </p:spPr>
        <p:txBody>
          <a:bodyPr wrap="square" lIns="91440" tIns="45720" rIns="91440" bIns="45720" rtlCol="0" anchor="t">
            <a:spAutoFit/>
          </a:bodyPr>
          <a:lstStyle/>
          <a:p>
            <a:pPr marL="285750" indent="-285750">
              <a:lnSpc>
                <a:spcPct val="107000"/>
              </a:lnSpc>
              <a:spcBef>
                <a:spcPts val="600"/>
              </a:spcBef>
              <a:spcAft>
                <a:spcPts val="300"/>
              </a:spcAft>
              <a:buFont typeface="Arial" panose="020B0604020202020204" pitchFamily="34" charset="0"/>
              <a:buChar char="•"/>
              <a:defRPr/>
            </a:pPr>
            <a:r>
              <a:rPr lang="fr-FR" sz="1600" dirty="0">
                <a:solidFill>
                  <a:srgbClr val="333F50"/>
                </a:solidFill>
                <a:ea typeface="Gadugi"/>
                <a:cs typeface="Times New Roman"/>
                <a:sym typeface="Wingdings" panose="05000000000000000000" pitchFamily="2" charset="2"/>
              </a:rPr>
              <a:t>Etude de préfiguration de l’Observatoire.</a:t>
            </a:r>
          </a:p>
        </p:txBody>
      </p:sp>
      <p:pic>
        <p:nvPicPr>
          <p:cNvPr id="13" name="Graphique 12" descr="Fusée avec un remplissage uni">
            <a:extLst>
              <a:ext uri="{FF2B5EF4-FFF2-40B4-BE49-F238E27FC236}">
                <a16:creationId xmlns:a16="http://schemas.microsoft.com/office/drawing/2014/main" id="{9D131BF1-A2CA-49C8-A7FF-F6A44B6BCE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07675" y="666356"/>
            <a:ext cx="400110" cy="400110"/>
          </a:xfrm>
          <a:prstGeom prst="rect">
            <a:avLst/>
          </a:prstGeom>
        </p:spPr>
      </p:pic>
      <p:pic>
        <p:nvPicPr>
          <p:cNvPr id="5" name="Graphique 4" descr="Engrenages avec un remplissage uni">
            <a:extLst>
              <a:ext uri="{FF2B5EF4-FFF2-40B4-BE49-F238E27FC236}">
                <a16:creationId xmlns:a16="http://schemas.microsoft.com/office/drawing/2014/main" id="{E556504E-9FBB-4869-BA06-3F17EA6DC3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62260" y="591890"/>
            <a:ext cx="446112" cy="446112"/>
          </a:xfrm>
          <a:prstGeom prst="rect">
            <a:avLst/>
          </a:prstGeom>
        </p:spPr>
      </p:pic>
      <p:pic>
        <p:nvPicPr>
          <p:cNvPr id="7" name="Graphique 6" descr="Compas de dessin avec un remplissage uni">
            <a:extLst>
              <a:ext uri="{FF2B5EF4-FFF2-40B4-BE49-F238E27FC236}">
                <a16:creationId xmlns:a16="http://schemas.microsoft.com/office/drawing/2014/main" id="{B0342B43-0588-45B5-B87E-92C5DAC9F6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27505" y="702722"/>
            <a:ext cx="335280" cy="335280"/>
          </a:xfrm>
          <a:prstGeom prst="rect">
            <a:avLst/>
          </a:prstGeom>
        </p:spPr>
      </p:pic>
    </p:spTree>
    <p:extLst>
      <p:ext uri="{BB962C8B-B14F-4D97-AF65-F5344CB8AC3E}">
        <p14:creationId xmlns:p14="http://schemas.microsoft.com/office/powerpoint/2010/main" val="657524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2">
            <a:extLst>
              <a:ext uri="{FF2B5EF4-FFF2-40B4-BE49-F238E27FC236}">
                <a16:creationId xmlns:a16="http://schemas.microsoft.com/office/drawing/2014/main" id="{C1D41FE9-38B3-4A81-B208-8142AC26CEE8}"/>
              </a:ext>
            </a:extLst>
          </p:cNvPr>
          <p:cNvSpPr txBox="1">
            <a:spLocks/>
          </p:cNvSpPr>
          <p:nvPr/>
        </p:nvSpPr>
        <p:spPr>
          <a:xfrm>
            <a:off x="330554" y="64547"/>
            <a:ext cx="11627717"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dirty="0">
                <a:solidFill>
                  <a:schemeClr val="accent1">
                    <a:lumMod val="50000"/>
                  </a:schemeClr>
                </a:solidFill>
                <a:latin typeface="Gadugi" panose="020B0502040204020203" pitchFamily="34" charset="0"/>
                <a:ea typeface="Gadugi" panose="020B0502040204020203" pitchFamily="34" charset="0"/>
              </a:rPr>
              <a:t>Fonctionnement de l’OESTh </a:t>
            </a:r>
            <a:r>
              <a:rPr kumimoji="0" lang="fr-FR" sz="2000" b="1" i="0" u="none" strike="noStrike" kern="1200" cap="none" spc="0" normalizeH="0" baseline="0" noProof="0" dirty="0">
                <a:ln>
                  <a:noFill/>
                </a:ln>
                <a:solidFill>
                  <a:srgbClr val="4472C4">
                    <a:lumMod val="50000"/>
                  </a:srgbClr>
                </a:solidFill>
                <a:effectLst/>
                <a:uLnTx/>
                <a:uFillTx/>
                <a:latin typeface="Gadugi" panose="020B0502040204020203" pitchFamily="34" charset="0"/>
                <a:ea typeface="Gadugi" panose="020B0502040204020203" pitchFamily="34" charset="0"/>
              </a:rPr>
              <a:t>- </a:t>
            </a:r>
            <a:r>
              <a:rPr lang="fr-FR" sz="2000" b="0" dirty="0">
                <a:solidFill>
                  <a:srgbClr val="4472C4">
                    <a:lumMod val="50000"/>
                  </a:srgbClr>
                </a:solidFill>
                <a:latin typeface="Gadugi" panose="020B0502040204020203" pitchFamily="34" charset="0"/>
                <a:ea typeface="Gadugi" panose="020B0502040204020203" pitchFamily="34" charset="0"/>
              </a:rPr>
              <a:t>U</a:t>
            </a:r>
            <a:r>
              <a:rPr kumimoji="0" lang="fr-FR" sz="2000" b="0" i="0" u="none" strike="noStrike" kern="1200" cap="none" spc="0" normalizeH="0" baseline="0" noProof="0" dirty="0">
                <a:ln>
                  <a:noFill/>
                </a:ln>
                <a:solidFill>
                  <a:srgbClr val="4472C4">
                    <a:lumMod val="50000"/>
                  </a:srgbClr>
                </a:solidFill>
                <a:effectLst/>
                <a:uLnTx/>
                <a:uFillTx/>
                <a:latin typeface="Gadugi" panose="020B0502040204020203" pitchFamily="34" charset="0"/>
                <a:ea typeface="Gadugi" panose="020B0502040204020203" pitchFamily="34" charset="0"/>
              </a:rPr>
              <a:t>ne année type de l’Observatoire</a:t>
            </a:r>
          </a:p>
        </p:txBody>
      </p:sp>
      <p:sp>
        <p:nvSpPr>
          <p:cNvPr id="42" name="Espace réservé du numéro de diapositive 9">
            <a:extLst>
              <a:ext uri="{FF2B5EF4-FFF2-40B4-BE49-F238E27FC236}">
                <a16:creationId xmlns:a16="http://schemas.microsoft.com/office/drawing/2014/main" id="{6DCB4038-4708-4ECB-9C34-C6761C20E84F}"/>
              </a:ext>
            </a:extLst>
          </p:cNvPr>
          <p:cNvSpPr>
            <a:spLocks noGrp="1"/>
          </p:cNvSpPr>
          <p:nvPr>
            <p:ph type="sldNum" sz="quarter" idx="12"/>
          </p:nvPr>
        </p:nvSpPr>
        <p:spPr>
          <a:xfrm>
            <a:off x="9327667" y="643612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1973A-491D-4F21-9500-AEA459A2B14A}" type="slidenum">
              <a:rPr kumimoji="0" lang="fr-FR"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 name="Connecteur droit 5">
            <a:extLst>
              <a:ext uri="{FF2B5EF4-FFF2-40B4-BE49-F238E27FC236}">
                <a16:creationId xmlns:a16="http://schemas.microsoft.com/office/drawing/2014/main" id="{9EFB65CD-9EB6-4137-B8E8-D2037471C5B5}"/>
              </a:ext>
            </a:extLst>
          </p:cNvPr>
          <p:cNvCxnSpPr>
            <a:cxnSpLocks/>
          </p:cNvCxnSpPr>
          <p:nvPr/>
        </p:nvCxnSpPr>
        <p:spPr>
          <a:xfrm>
            <a:off x="5940832" y="1591492"/>
            <a:ext cx="2746" cy="3218731"/>
          </a:xfrm>
          <a:prstGeom prst="line">
            <a:avLst/>
          </a:prstGeom>
          <a:ln w="28575">
            <a:solidFill>
              <a:srgbClr val="3EBFB7"/>
            </a:solidFill>
            <a:prstDash val="dash"/>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DB989522-9543-494A-B9EC-FBE7D2E76F22}"/>
              </a:ext>
            </a:extLst>
          </p:cNvPr>
          <p:cNvCxnSpPr>
            <a:cxnSpLocks/>
            <a:endCxn id="39" idx="0"/>
          </p:cNvCxnSpPr>
          <p:nvPr/>
        </p:nvCxnSpPr>
        <p:spPr>
          <a:xfrm flipH="1">
            <a:off x="2583373" y="1601111"/>
            <a:ext cx="7432" cy="3216835"/>
          </a:xfrm>
          <a:prstGeom prst="line">
            <a:avLst/>
          </a:prstGeom>
          <a:ln w="2857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3CEFCFF5-3829-4064-9742-D5325830B2CD}"/>
              </a:ext>
            </a:extLst>
          </p:cNvPr>
          <p:cNvCxnSpPr>
            <a:cxnSpLocks/>
          </p:cNvCxnSpPr>
          <p:nvPr/>
        </p:nvCxnSpPr>
        <p:spPr>
          <a:xfrm>
            <a:off x="333829" y="1267097"/>
            <a:ext cx="1130953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88C9F62-D825-4BD7-A1E7-0393FD222246}"/>
              </a:ext>
            </a:extLst>
          </p:cNvPr>
          <p:cNvSpPr/>
          <p:nvPr/>
        </p:nvSpPr>
        <p:spPr>
          <a:xfrm>
            <a:off x="333829" y="940525"/>
            <a:ext cx="11280502" cy="26125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ea typeface="Gadugi" panose="020B0502040204020203" pitchFamily="34" charset="0"/>
              </a:rPr>
              <a:t>Année 2021 et années à venir</a:t>
            </a:r>
          </a:p>
        </p:txBody>
      </p:sp>
      <p:graphicFrame>
        <p:nvGraphicFramePr>
          <p:cNvPr id="11" name="Tableau 11">
            <a:extLst>
              <a:ext uri="{FF2B5EF4-FFF2-40B4-BE49-F238E27FC236}">
                <a16:creationId xmlns:a16="http://schemas.microsoft.com/office/drawing/2014/main" id="{AB446102-3B57-47F9-B538-7901D04AFAC4}"/>
              </a:ext>
            </a:extLst>
          </p:cNvPr>
          <p:cNvGraphicFramePr>
            <a:graphicFrameLocks noGrp="1"/>
          </p:cNvGraphicFramePr>
          <p:nvPr>
            <p:extLst>
              <p:ext uri="{D42A27DB-BD31-4B8C-83A1-F6EECF244321}">
                <p14:modId xmlns:p14="http://schemas.microsoft.com/office/powerpoint/2010/main" val="905646669"/>
              </p:ext>
            </p:extLst>
          </p:nvPr>
        </p:nvGraphicFramePr>
        <p:xfrm>
          <a:off x="333829" y="1342031"/>
          <a:ext cx="11280504" cy="259080"/>
        </p:xfrm>
        <a:graphic>
          <a:graphicData uri="http://schemas.openxmlformats.org/drawingml/2006/table">
            <a:tbl>
              <a:tblPr firstRow="1" bandRow="1">
                <a:tableStyleId>{5C22544A-7EE6-4342-B048-85BDC9FD1C3A}</a:tableStyleId>
              </a:tblPr>
              <a:tblGrid>
                <a:gridCol w="940042">
                  <a:extLst>
                    <a:ext uri="{9D8B030D-6E8A-4147-A177-3AD203B41FA5}">
                      <a16:colId xmlns:a16="http://schemas.microsoft.com/office/drawing/2014/main" val="739543359"/>
                    </a:ext>
                  </a:extLst>
                </a:gridCol>
                <a:gridCol w="940042">
                  <a:extLst>
                    <a:ext uri="{9D8B030D-6E8A-4147-A177-3AD203B41FA5}">
                      <a16:colId xmlns:a16="http://schemas.microsoft.com/office/drawing/2014/main" val="1096858147"/>
                    </a:ext>
                  </a:extLst>
                </a:gridCol>
                <a:gridCol w="940042">
                  <a:extLst>
                    <a:ext uri="{9D8B030D-6E8A-4147-A177-3AD203B41FA5}">
                      <a16:colId xmlns:a16="http://schemas.microsoft.com/office/drawing/2014/main" val="4160721642"/>
                    </a:ext>
                  </a:extLst>
                </a:gridCol>
                <a:gridCol w="940042">
                  <a:extLst>
                    <a:ext uri="{9D8B030D-6E8A-4147-A177-3AD203B41FA5}">
                      <a16:colId xmlns:a16="http://schemas.microsoft.com/office/drawing/2014/main" val="983128649"/>
                    </a:ext>
                  </a:extLst>
                </a:gridCol>
                <a:gridCol w="940042">
                  <a:extLst>
                    <a:ext uri="{9D8B030D-6E8A-4147-A177-3AD203B41FA5}">
                      <a16:colId xmlns:a16="http://schemas.microsoft.com/office/drawing/2014/main" val="638802111"/>
                    </a:ext>
                  </a:extLst>
                </a:gridCol>
                <a:gridCol w="940042">
                  <a:extLst>
                    <a:ext uri="{9D8B030D-6E8A-4147-A177-3AD203B41FA5}">
                      <a16:colId xmlns:a16="http://schemas.microsoft.com/office/drawing/2014/main" val="193884311"/>
                    </a:ext>
                  </a:extLst>
                </a:gridCol>
                <a:gridCol w="940042">
                  <a:extLst>
                    <a:ext uri="{9D8B030D-6E8A-4147-A177-3AD203B41FA5}">
                      <a16:colId xmlns:a16="http://schemas.microsoft.com/office/drawing/2014/main" val="218103699"/>
                    </a:ext>
                  </a:extLst>
                </a:gridCol>
                <a:gridCol w="940042">
                  <a:extLst>
                    <a:ext uri="{9D8B030D-6E8A-4147-A177-3AD203B41FA5}">
                      <a16:colId xmlns:a16="http://schemas.microsoft.com/office/drawing/2014/main" val="3730400494"/>
                    </a:ext>
                  </a:extLst>
                </a:gridCol>
                <a:gridCol w="940042">
                  <a:extLst>
                    <a:ext uri="{9D8B030D-6E8A-4147-A177-3AD203B41FA5}">
                      <a16:colId xmlns:a16="http://schemas.microsoft.com/office/drawing/2014/main" val="1406073246"/>
                    </a:ext>
                  </a:extLst>
                </a:gridCol>
                <a:gridCol w="940042">
                  <a:extLst>
                    <a:ext uri="{9D8B030D-6E8A-4147-A177-3AD203B41FA5}">
                      <a16:colId xmlns:a16="http://schemas.microsoft.com/office/drawing/2014/main" val="1070409792"/>
                    </a:ext>
                  </a:extLst>
                </a:gridCol>
                <a:gridCol w="940042">
                  <a:extLst>
                    <a:ext uri="{9D8B030D-6E8A-4147-A177-3AD203B41FA5}">
                      <a16:colId xmlns:a16="http://schemas.microsoft.com/office/drawing/2014/main" val="527759341"/>
                    </a:ext>
                  </a:extLst>
                </a:gridCol>
                <a:gridCol w="940042">
                  <a:extLst>
                    <a:ext uri="{9D8B030D-6E8A-4147-A177-3AD203B41FA5}">
                      <a16:colId xmlns:a16="http://schemas.microsoft.com/office/drawing/2014/main" val="3113375303"/>
                    </a:ext>
                  </a:extLst>
                </a:gridCol>
              </a:tblGrid>
              <a:tr h="195938">
                <a:tc>
                  <a:txBody>
                    <a:bodyPr/>
                    <a:lstStyle/>
                    <a:p>
                      <a:pPr algn="ctr"/>
                      <a:r>
                        <a:rPr lang="fr-FR" sz="1100" b="0" dirty="0">
                          <a:latin typeface="Gadugi" panose="020B0502040204020203" pitchFamily="34" charset="0"/>
                          <a:ea typeface="Gadugi" panose="020B0502040204020203" pitchFamily="34" charset="0"/>
                        </a:rPr>
                        <a:t>J</a:t>
                      </a:r>
                    </a:p>
                  </a:txBody>
                  <a:tcPr>
                    <a:solidFill>
                      <a:schemeClr val="bg2">
                        <a:lumMod val="75000"/>
                      </a:schemeClr>
                    </a:solidFill>
                  </a:tcPr>
                </a:tc>
                <a:tc>
                  <a:txBody>
                    <a:bodyPr/>
                    <a:lstStyle/>
                    <a:p>
                      <a:pPr algn="ctr"/>
                      <a:r>
                        <a:rPr lang="fr-FR" sz="1100" b="0" dirty="0">
                          <a:latin typeface="Gadugi" panose="020B0502040204020203" pitchFamily="34" charset="0"/>
                          <a:ea typeface="Gadugi" panose="020B0502040204020203" pitchFamily="34" charset="0"/>
                        </a:rPr>
                        <a:t>F</a:t>
                      </a:r>
                    </a:p>
                  </a:txBody>
                  <a:tcPr>
                    <a:solidFill>
                      <a:schemeClr val="bg2">
                        <a:lumMod val="75000"/>
                      </a:schemeClr>
                    </a:solidFill>
                  </a:tcPr>
                </a:tc>
                <a:tc>
                  <a:txBody>
                    <a:bodyPr/>
                    <a:lstStyle/>
                    <a:p>
                      <a:pPr algn="ctr"/>
                      <a:r>
                        <a:rPr lang="fr-FR" sz="1100" b="0" dirty="0">
                          <a:latin typeface="Gadugi" panose="020B0502040204020203" pitchFamily="34" charset="0"/>
                          <a:ea typeface="Gadugi" panose="020B0502040204020203" pitchFamily="34" charset="0"/>
                        </a:rPr>
                        <a:t>M</a:t>
                      </a:r>
                    </a:p>
                  </a:txBody>
                  <a:tcPr>
                    <a:solidFill>
                      <a:schemeClr val="bg2">
                        <a:lumMod val="75000"/>
                      </a:schemeClr>
                    </a:solidFill>
                  </a:tcPr>
                </a:tc>
                <a:tc>
                  <a:txBody>
                    <a:bodyPr/>
                    <a:lstStyle/>
                    <a:p>
                      <a:pPr algn="ctr"/>
                      <a:r>
                        <a:rPr lang="fr-FR" sz="1100" b="0" dirty="0">
                          <a:latin typeface="Gadugi" panose="020B0502040204020203" pitchFamily="34" charset="0"/>
                          <a:ea typeface="Gadugi" panose="020B0502040204020203" pitchFamily="34" charset="0"/>
                        </a:rPr>
                        <a:t>A</a:t>
                      </a:r>
                    </a:p>
                  </a:txBody>
                  <a:tcPr>
                    <a:solidFill>
                      <a:schemeClr val="bg2">
                        <a:lumMod val="75000"/>
                      </a:schemeClr>
                    </a:solidFill>
                  </a:tcPr>
                </a:tc>
                <a:tc>
                  <a:txBody>
                    <a:bodyPr/>
                    <a:lstStyle/>
                    <a:p>
                      <a:pPr algn="ctr"/>
                      <a:r>
                        <a:rPr lang="fr-FR" sz="1100" b="0" dirty="0">
                          <a:latin typeface="Gadugi" panose="020B0502040204020203" pitchFamily="34" charset="0"/>
                          <a:ea typeface="Gadugi" panose="020B0502040204020203" pitchFamily="34" charset="0"/>
                        </a:rPr>
                        <a:t>M</a:t>
                      </a:r>
                    </a:p>
                  </a:txBody>
                  <a:tcPr>
                    <a:solidFill>
                      <a:schemeClr val="bg2">
                        <a:lumMod val="75000"/>
                      </a:schemeClr>
                    </a:solidFill>
                  </a:tcPr>
                </a:tc>
                <a:tc>
                  <a:txBody>
                    <a:bodyPr/>
                    <a:lstStyle/>
                    <a:p>
                      <a:pPr algn="ctr"/>
                      <a:r>
                        <a:rPr lang="fr-FR" sz="1100" b="0" dirty="0">
                          <a:latin typeface="Gadugi" panose="020B0502040204020203" pitchFamily="34" charset="0"/>
                          <a:ea typeface="Gadugi" panose="020B0502040204020203" pitchFamily="34" charset="0"/>
                        </a:rPr>
                        <a:t>J</a:t>
                      </a:r>
                    </a:p>
                  </a:txBody>
                  <a:tcPr>
                    <a:solidFill>
                      <a:schemeClr val="bg2">
                        <a:lumMod val="75000"/>
                      </a:schemeClr>
                    </a:solidFill>
                  </a:tcPr>
                </a:tc>
                <a:tc>
                  <a:txBody>
                    <a:bodyPr/>
                    <a:lstStyle/>
                    <a:p>
                      <a:pPr algn="ctr"/>
                      <a:r>
                        <a:rPr lang="fr-FR" sz="1100" b="0" dirty="0">
                          <a:latin typeface="Gadugi" panose="020B0502040204020203" pitchFamily="34" charset="0"/>
                          <a:ea typeface="Gadugi" panose="020B0502040204020203" pitchFamily="34" charset="0"/>
                        </a:rPr>
                        <a:t>J</a:t>
                      </a:r>
                    </a:p>
                  </a:txBody>
                  <a:tcPr>
                    <a:solidFill>
                      <a:schemeClr val="bg2">
                        <a:lumMod val="75000"/>
                      </a:schemeClr>
                    </a:solidFill>
                  </a:tcPr>
                </a:tc>
                <a:tc>
                  <a:txBody>
                    <a:bodyPr/>
                    <a:lstStyle/>
                    <a:p>
                      <a:pPr algn="ctr"/>
                      <a:r>
                        <a:rPr lang="fr-FR" sz="1100" b="0" dirty="0">
                          <a:latin typeface="Gadugi" panose="020B0502040204020203" pitchFamily="34" charset="0"/>
                          <a:ea typeface="Gadugi" panose="020B0502040204020203" pitchFamily="34" charset="0"/>
                        </a:rPr>
                        <a:t>A</a:t>
                      </a:r>
                    </a:p>
                  </a:txBody>
                  <a:tcPr>
                    <a:solidFill>
                      <a:schemeClr val="bg2">
                        <a:lumMod val="75000"/>
                      </a:schemeClr>
                    </a:solidFill>
                  </a:tcPr>
                </a:tc>
                <a:tc>
                  <a:txBody>
                    <a:bodyPr/>
                    <a:lstStyle/>
                    <a:p>
                      <a:pPr algn="ctr"/>
                      <a:r>
                        <a:rPr lang="fr-FR" sz="1100" b="0" dirty="0">
                          <a:latin typeface="Gadugi" panose="020B0502040204020203" pitchFamily="34" charset="0"/>
                          <a:ea typeface="Gadugi" panose="020B0502040204020203" pitchFamily="34" charset="0"/>
                        </a:rPr>
                        <a:t>S</a:t>
                      </a:r>
                    </a:p>
                  </a:txBody>
                  <a:tcPr marL="0" marR="0" marT="36000" marB="36000">
                    <a:solidFill>
                      <a:schemeClr val="bg2">
                        <a:lumMod val="75000"/>
                      </a:schemeClr>
                    </a:solidFill>
                  </a:tcPr>
                </a:tc>
                <a:tc>
                  <a:txBody>
                    <a:bodyPr/>
                    <a:lstStyle/>
                    <a:p>
                      <a:pPr algn="ctr"/>
                      <a:r>
                        <a:rPr lang="fr-FR" sz="1100" b="0" dirty="0">
                          <a:latin typeface="Gadugi" panose="020B0502040204020203" pitchFamily="34" charset="0"/>
                          <a:ea typeface="Gadugi" panose="020B0502040204020203" pitchFamily="34" charset="0"/>
                        </a:rPr>
                        <a:t>O</a:t>
                      </a:r>
                    </a:p>
                  </a:txBody>
                  <a:tcPr>
                    <a:solidFill>
                      <a:schemeClr val="bg2">
                        <a:lumMod val="75000"/>
                      </a:schemeClr>
                    </a:solidFill>
                  </a:tcPr>
                </a:tc>
                <a:tc>
                  <a:txBody>
                    <a:bodyPr/>
                    <a:lstStyle/>
                    <a:p>
                      <a:pPr algn="ctr"/>
                      <a:r>
                        <a:rPr lang="fr-FR" sz="1100" b="0" dirty="0">
                          <a:latin typeface="Gadugi" panose="020B0502040204020203" pitchFamily="34" charset="0"/>
                          <a:ea typeface="Gadugi" panose="020B0502040204020203" pitchFamily="34" charset="0"/>
                        </a:rPr>
                        <a:t>N</a:t>
                      </a:r>
                    </a:p>
                  </a:txBody>
                  <a:tcPr>
                    <a:solidFill>
                      <a:schemeClr val="bg2">
                        <a:lumMod val="75000"/>
                      </a:schemeClr>
                    </a:solidFill>
                  </a:tcPr>
                </a:tc>
                <a:tc>
                  <a:txBody>
                    <a:bodyPr/>
                    <a:lstStyle/>
                    <a:p>
                      <a:pPr algn="ctr"/>
                      <a:r>
                        <a:rPr lang="fr-FR" sz="1100" b="0" dirty="0">
                          <a:latin typeface="Gadugi" panose="020B0502040204020203" pitchFamily="34" charset="0"/>
                          <a:ea typeface="Gadugi" panose="020B0502040204020203" pitchFamily="34" charset="0"/>
                        </a:rPr>
                        <a:t>D</a:t>
                      </a:r>
                    </a:p>
                  </a:txBody>
                  <a:tcPr>
                    <a:solidFill>
                      <a:schemeClr val="bg2">
                        <a:lumMod val="75000"/>
                      </a:schemeClr>
                    </a:solidFill>
                  </a:tcPr>
                </a:tc>
                <a:extLst>
                  <a:ext uri="{0D108BD9-81ED-4DB2-BD59-A6C34878D82A}">
                    <a16:rowId xmlns:a16="http://schemas.microsoft.com/office/drawing/2014/main" val="2437620728"/>
                  </a:ext>
                </a:extLst>
              </a:tr>
            </a:tbl>
          </a:graphicData>
        </a:graphic>
      </p:graphicFrame>
      <p:sp>
        <p:nvSpPr>
          <p:cNvPr id="12" name="Flèche : droite 11">
            <a:extLst>
              <a:ext uri="{FF2B5EF4-FFF2-40B4-BE49-F238E27FC236}">
                <a16:creationId xmlns:a16="http://schemas.microsoft.com/office/drawing/2014/main" id="{1B6DF1C3-D64D-40D9-A3E1-F52B59B919A4}"/>
              </a:ext>
            </a:extLst>
          </p:cNvPr>
          <p:cNvSpPr/>
          <p:nvPr/>
        </p:nvSpPr>
        <p:spPr>
          <a:xfrm>
            <a:off x="2575471" y="1978411"/>
            <a:ext cx="3317782" cy="504000"/>
          </a:xfrm>
          <a:prstGeom prst="rightArrow">
            <a:avLst>
              <a:gd name="adj1" fmla="val 80939"/>
              <a:gd name="adj2" fmla="val 15746"/>
            </a:avLst>
          </a:prstGeom>
          <a:solidFill>
            <a:srgbClr val="6DBAE8"/>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200" dirty="0">
              <a:ea typeface="Gadugi" panose="020B0502040204020203" pitchFamily="34" charset="0"/>
            </a:endParaRPr>
          </a:p>
        </p:txBody>
      </p:sp>
      <p:sp>
        <p:nvSpPr>
          <p:cNvPr id="13" name="ZoneTexte 12">
            <a:extLst>
              <a:ext uri="{FF2B5EF4-FFF2-40B4-BE49-F238E27FC236}">
                <a16:creationId xmlns:a16="http://schemas.microsoft.com/office/drawing/2014/main" id="{148B8B67-422E-4C43-A5BB-C02FCE9E0E06}"/>
              </a:ext>
            </a:extLst>
          </p:cNvPr>
          <p:cNvSpPr txBox="1"/>
          <p:nvPr/>
        </p:nvSpPr>
        <p:spPr>
          <a:xfrm>
            <a:off x="2834081" y="2204714"/>
            <a:ext cx="2712394" cy="492443"/>
          </a:xfrm>
          <a:prstGeom prst="rect">
            <a:avLst/>
          </a:prstGeom>
          <a:solidFill>
            <a:srgbClr val="F2F2F2">
              <a:alpha val="92157"/>
            </a:srgbClr>
          </a:solidFill>
        </p:spPr>
        <p:txBody>
          <a:bodyPr wrap="square" lIns="0" rIns="0">
            <a:spAutoFit/>
          </a:bodyPr>
          <a:lstStyle/>
          <a:p>
            <a:pPr algn="ctr"/>
            <a:r>
              <a:rPr lang="fr-FR" sz="1300" dirty="0">
                <a:ea typeface="Gadugi" panose="020B0502040204020203" pitchFamily="34" charset="0"/>
              </a:rPr>
              <a:t>Remontée de données sur l’ensemble des stations du territoire</a:t>
            </a:r>
          </a:p>
        </p:txBody>
      </p:sp>
      <p:sp>
        <p:nvSpPr>
          <p:cNvPr id="14" name="ZoneTexte 13">
            <a:extLst>
              <a:ext uri="{FF2B5EF4-FFF2-40B4-BE49-F238E27FC236}">
                <a16:creationId xmlns:a16="http://schemas.microsoft.com/office/drawing/2014/main" id="{1BA70384-5C98-4A73-B5EC-CD392D713F55}"/>
              </a:ext>
            </a:extLst>
          </p:cNvPr>
          <p:cNvSpPr txBox="1"/>
          <p:nvPr/>
        </p:nvSpPr>
        <p:spPr>
          <a:xfrm>
            <a:off x="3256615" y="1739065"/>
            <a:ext cx="1567541" cy="276999"/>
          </a:xfrm>
          <a:prstGeom prst="rect">
            <a:avLst/>
          </a:prstGeom>
          <a:solidFill>
            <a:schemeClr val="bg1"/>
          </a:solidFill>
        </p:spPr>
        <p:txBody>
          <a:bodyPr wrap="square">
            <a:spAutoFit/>
          </a:bodyPr>
          <a:lstStyle/>
          <a:p>
            <a:pPr algn="ctr"/>
            <a:r>
              <a:rPr lang="fr-FR" sz="1200" i="1" dirty="0">
                <a:solidFill>
                  <a:srgbClr val="1F4E79"/>
                </a:solidFill>
                <a:ea typeface="Gadugi" panose="020B0502040204020203" pitchFamily="34" charset="0"/>
              </a:rPr>
              <a:t>mars à juin</a:t>
            </a:r>
            <a:endParaRPr lang="fr-FR" sz="1200" i="1" dirty="0">
              <a:solidFill>
                <a:srgbClr val="1F4E79"/>
              </a:solidFill>
            </a:endParaRPr>
          </a:p>
        </p:txBody>
      </p:sp>
      <p:sp>
        <p:nvSpPr>
          <p:cNvPr id="15" name="Flèche : droite 14">
            <a:extLst>
              <a:ext uri="{FF2B5EF4-FFF2-40B4-BE49-F238E27FC236}">
                <a16:creationId xmlns:a16="http://schemas.microsoft.com/office/drawing/2014/main" id="{78041F13-552A-471A-8392-3CB3B6037221}"/>
              </a:ext>
            </a:extLst>
          </p:cNvPr>
          <p:cNvSpPr/>
          <p:nvPr/>
        </p:nvSpPr>
        <p:spPr>
          <a:xfrm>
            <a:off x="5925428" y="3142317"/>
            <a:ext cx="5229741" cy="504000"/>
          </a:xfrm>
          <a:prstGeom prst="rightArrow">
            <a:avLst>
              <a:gd name="adj1" fmla="val 80939"/>
              <a:gd name="adj2" fmla="val 15746"/>
            </a:avLst>
          </a:prstGeom>
          <a:solidFill>
            <a:srgbClr val="6DBAE8"/>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200" dirty="0">
              <a:ea typeface="Gadugi" panose="020B0502040204020203" pitchFamily="34" charset="0"/>
            </a:endParaRPr>
          </a:p>
        </p:txBody>
      </p:sp>
      <p:sp>
        <p:nvSpPr>
          <p:cNvPr id="16" name="ZoneTexte 15">
            <a:extLst>
              <a:ext uri="{FF2B5EF4-FFF2-40B4-BE49-F238E27FC236}">
                <a16:creationId xmlns:a16="http://schemas.microsoft.com/office/drawing/2014/main" id="{647CEEBE-20A9-4DA5-90E9-981BC316B1BD}"/>
              </a:ext>
            </a:extLst>
          </p:cNvPr>
          <p:cNvSpPr txBox="1"/>
          <p:nvPr/>
        </p:nvSpPr>
        <p:spPr>
          <a:xfrm>
            <a:off x="6035048" y="3372154"/>
            <a:ext cx="4876061" cy="492443"/>
          </a:xfrm>
          <a:prstGeom prst="rect">
            <a:avLst/>
          </a:prstGeom>
          <a:solidFill>
            <a:srgbClr val="F2F2F2">
              <a:alpha val="92157"/>
            </a:srgbClr>
          </a:solidFill>
        </p:spPr>
        <p:txBody>
          <a:bodyPr wrap="square" lIns="0" rIns="0">
            <a:spAutoFit/>
          </a:bodyPr>
          <a:lstStyle/>
          <a:p>
            <a:pPr algn="ctr"/>
            <a:r>
              <a:rPr lang="fr-FR" sz="1300" dirty="0">
                <a:ea typeface="Gadugi" panose="020B0502040204020203" pitchFamily="34" charset="0"/>
              </a:rPr>
              <a:t>Traitement, analyse des données et production des indicateurs aux différentes échelles</a:t>
            </a:r>
          </a:p>
        </p:txBody>
      </p:sp>
      <p:sp>
        <p:nvSpPr>
          <p:cNvPr id="17" name="ZoneTexte 16">
            <a:extLst>
              <a:ext uri="{FF2B5EF4-FFF2-40B4-BE49-F238E27FC236}">
                <a16:creationId xmlns:a16="http://schemas.microsoft.com/office/drawing/2014/main" id="{02A3157E-9BBF-4D67-892E-C386CCBA5A97}"/>
              </a:ext>
            </a:extLst>
          </p:cNvPr>
          <p:cNvSpPr txBox="1"/>
          <p:nvPr/>
        </p:nvSpPr>
        <p:spPr>
          <a:xfrm>
            <a:off x="7589265" y="2886696"/>
            <a:ext cx="1567541" cy="276999"/>
          </a:xfrm>
          <a:prstGeom prst="rect">
            <a:avLst/>
          </a:prstGeom>
          <a:solidFill>
            <a:schemeClr val="bg1"/>
          </a:solidFill>
        </p:spPr>
        <p:txBody>
          <a:bodyPr wrap="square">
            <a:spAutoFit/>
          </a:bodyPr>
          <a:lstStyle/>
          <a:p>
            <a:pPr algn="ctr"/>
            <a:r>
              <a:rPr lang="fr-FR" sz="1200" i="1" dirty="0">
                <a:solidFill>
                  <a:srgbClr val="1F4E79"/>
                </a:solidFill>
                <a:ea typeface="Gadugi" panose="020B0502040204020203" pitchFamily="34" charset="0"/>
              </a:rPr>
              <a:t>juin à décembre</a:t>
            </a:r>
            <a:endParaRPr lang="fr-FR" sz="1200" i="1" dirty="0">
              <a:solidFill>
                <a:srgbClr val="1F4E79"/>
              </a:solidFill>
            </a:endParaRPr>
          </a:p>
        </p:txBody>
      </p:sp>
      <p:sp>
        <p:nvSpPr>
          <p:cNvPr id="18" name="Flèche : droite 17">
            <a:extLst>
              <a:ext uri="{FF2B5EF4-FFF2-40B4-BE49-F238E27FC236}">
                <a16:creationId xmlns:a16="http://schemas.microsoft.com/office/drawing/2014/main" id="{492A1AA8-892B-434B-A561-C162DDA1E9EC}"/>
              </a:ext>
            </a:extLst>
          </p:cNvPr>
          <p:cNvSpPr/>
          <p:nvPr/>
        </p:nvSpPr>
        <p:spPr>
          <a:xfrm>
            <a:off x="9840691" y="4306223"/>
            <a:ext cx="851447" cy="504000"/>
          </a:xfrm>
          <a:prstGeom prst="rightArrow">
            <a:avLst>
              <a:gd name="adj1" fmla="val 80939"/>
              <a:gd name="adj2" fmla="val 15746"/>
            </a:avLst>
          </a:prstGeom>
          <a:solidFill>
            <a:srgbClr val="6DBAE8"/>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200" dirty="0">
              <a:ea typeface="Gadugi" panose="020B0502040204020203" pitchFamily="34" charset="0"/>
            </a:endParaRPr>
          </a:p>
        </p:txBody>
      </p:sp>
      <p:sp>
        <p:nvSpPr>
          <p:cNvPr id="19" name="ZoneTexte 18">
            <a:extLst>
              <a:ext uri="{FF2B5EF4-FFF2-40B4-BE49-F238E27FC236}">
                <a16:creationId xmlns:a16="http://schemas.microsoft.com/office/drawing/2014/main" id="{9FF212B4-7A13-47D4-A824-6AA1890E4D95}"/>
              </a:ext>
            </a:extLst>
          </p:cNvPr>
          <p:cNvSpPr txBox="1"/>
          <p:nvPr/>
        </p:nvSpPr>
        <p:spPr>
          <a:xfrm>
            <a:off x="8212186" y="4573865"/>
            <a:ext cx="2385422" cy="492443"/>
          </a:xfrm>
          <a:prstGeom prst="rect">
            <a:avLst/>
          </a:prstGeom>
          <a:solidFill>
            <a:srgbClr val="F2F2F2">
              <a:alpha val="92157"/>
            </a:srgbClr>
          </a:solidFill>
        </p:spPr>
        <p:txBody>
          <a:bodyPr wrap="square" lIns="0" rIns="0">
            <a:spAutoFit/>
          </a:bodyPr>
          <a:lstStyle/>
          <a:p>
            <a:pPr algn="ctr"/>
            <a:r>
              <a:rPr lang="fr-FR" sz="1300" dirty="0">
                <a:ea typeface="Gadugi" panose="020B0502040204020203" pitchFamily="34" charset="0"/>
              </a:rPr>
              <a:t>Présentation des résultats nationaux de l’Observatoire</a:t>
            </a:r>
          </a:p>
        </p:txBody>
      </p:sp>
      <p:sp>
        <p:nvSpPr>
          <p:cNvPr id="20" name="ZoneTexte 19">
            <a:extLst>
              <a:ext uri="{FF2B5EF4-FFF2-40B4-BE49-F238E27FC236}">
                <a16:creationId xmlns:a16="http://schemas.microsoft.com/office/drawing/2014/main" id="{579CCC00-CA28-4472-9800-961C2EB98FA7}"/>
              </a:ext>
            </a:extLst>
          </p:cNvPr>
          <p:cNvSpPr txBox="1"/>
          <p:nvPr/>
        </p:nvSpPr>
        <p:spPr>
          <a:xfrm>
            <a:off x="9459251" y="4050271"/>
            <a:ext cx="1567541" cy="276999"/>
          </a:xfrm>
          <a:prstGeom prst="rect">
            <a:avLst/>
          </a:prstGeom>
          <a:noFill/>
        </p:spPr>
        <p:txBody>
          <a:bodyPr wrap="square">
            <a:spAutoFit/>
          </a:bodyPr>
          <a:lstStyle/>
          <a:p>
            <a:pPr algn="ctr"/>
            <a:r>
              <a:rPr lang="fr-FR" sz="1200" i="1" dirty="0">
                <a:solidFill>
                  <a:srgbClr val="1F4E79"/>
                </a:solidFill>
                <a:ea typeface="Gadugi" panose="020B0502040204020203" pitchFamily="34" charset="0"/>
              </a:rPr>
              <a:t>novembre</a:t>
            </a:r>
            <a:endParaRPr lang="fr-FR" sz="1200" i="1" dirty="0">
              <a:solidFill>
                <a:srgbClr val="1F4E79"/>
              </a:solidFill>
            </a:endParaRPr>
          </a:p>
        </p:txBody>
      </p:sp>
      <p:sp>
        <p:nvSpPr>
          <p:cNvPr id="21" name="Flèche : droite 20">
            <a:extLst>
              <a:ext uri="{FF2B5EF4-FFF2-40B4-BE49-F238E27FC236}">
                <a16:creationId xmlns:a16="http://schemas.microsoft.com/office/drawing/2014/main" id="{8C643C48-04B6-4282-B00D-EC703DF18DE4}"/>
              </a:ext>
            </a:extLst>
          </p:cNvPr>
          <p:cNvSpPr/>
          <p:nvPr/>
        </p:nvSpPr>
        <p:spPr>
          <a:xfrm>
            <a:off x="11026793" y="5470129"/>
            <a:ext cx="833046" cy="504000"/>
          </a:xfrm>
          <a:prstGeom prst="rightArrow">
            <a:avLst>
              <a:gd name="adj1" fmla="val 80939"/>
              <a:gd name="adj2" fmla="val 15746"/>
            </a:avLst>
          </a:prstGeom>
          <a:solidFill>
            <a:srgbClr val="6DBAE8"/>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200" dirty="0">
              <a:ea typeface="Gadugi" panose="020B0502040204020203" pitchFamily="34" charset="0"/>
            </a:endParaRPr>
          </a:p>
        </p:txBody>
      </p:sp>
      <p:sp>
        <p:nvSpPr>
          <p:cNvPr id="22" name="ZoneTexte 21">
            <a:extLst>
              <a:ext uri="{FF2B5EF4-FFF2-40B4-BE49-F238E27FC236}">
                <a16:creationId xmlns:a16="http://schemas.microsoft.com/office/drawing/2014/main" id="{568C1B37-2ECC-4CB9-8A58-F68B02E2C8CB}"/>
              </a:ext>
            </a:extLst>
          </p:cNvPr>
          <p:cNvSpPr txBox="1"/>
          <p:nvPr/>
        </p:nvSpPr>
        <p:spPr>
          <a:xfrm>
            <a:off x="8786950" y="5653223"/>
            <a:ext cx="2895912" cy="492443"/>
          </a:xfrm>
          <a:prstGeom prst="rect">
            <a:avLst/>
          </a:prstGeom>
          <a:solidFill>
            <a:srgbClr val="F2F2F2">
              <a:alpha val="92157"/>
            </a:srgbClr>
          </a:solidFill>
        </p:spPr>
        <p:txBody>
          <a:bodyPr wrap="square" lIns="0" rIns="0">
            <a:spAutoFit/>
          </a:bodyPr>
          <a:lstStyle/>
          <a:p>
            <a:pPr algn="ctr"/>
            <a:r>
              <a:rPr lang="fr-FR" sz="1300" dirty="0">
                <a:ea typeface="Gadugi" panose="020B0502040204020203" pitchFamily="34" charset="0"/>
              </a:rPr>
              <a:t>Retour d’expérience et préparation de la prochaine campagne</a:t>
            </a:r>
          </a:p>
        </p:txBody>
      </p:sp>
      <p:sp>
        <p:nvSpPr>
          <p:cNvPr id="23" name="ZoneTexte 22">
            <a:extLst>
              <a:ext uri="{FF2B5EF4-FFF2-40B4-BE49-F238E27FC236}">
                <a16:creationId xmlns:a16="http://schemas.microsoft.com/office/drawing/2014/main" id="{68C8659C-A850-4242-87E5-31B0798BC43C}"/>
              </a:ext>
            </a:extLst>
          </p:cNvPr>
          <p:cNvSpPr txBox="1"/>
          <p:nvPr/>
        </p:nvSpPr>
        <p:spPr>
          <a:xfrm>
            <a:off x="10624459" y="5239972"/>
            <a:ext cx="1567541" cy="276999"/>
          </a:xfrm>
          <a:prstGeom prst="rect">
            <a:avLst/>
          </a:prstGeom>
          <a:noFill/>
        </p:spPr>
        <p:txBody>
          <a:bodyPr wrap="square">
            <a:spAutoFit/>
          </a:bodyPr>
          <a:lstStyle/>
          <a:p>
            <a:pPr algn="ctr"/>
            <a:r>
              <a:rPr lang="fr-FR" sz="1200" i="1" dirty="0">
                <a:solidFill>
                  <a:srgbClr val="1F4E79"/>
                </a:solidFill>
                <a:ea typeface="Gadugi" panose="020B0502040204020203" pitchFamily="34" charset="0"/>
              </a:rPr>
              <a:t>décembre à janvier</a:t>
            </a:r>
            <a:endParaRPr lang="fr-FR" sz="1200" i="1" dirty="0">
              <a:solidFill>
                <a:srgbClr val="1F4E79"/>
              </a:solidFill>
            </a:endParaRPr>
          </a:p>
        </p:txBody>
      </p:sp>
      <p:cxnSp>
        <p:nvCxnSpPr>
          <p:cNvPr id="24" name="Connecteur droit 23">
            <a:extLst>
              <a:ext uri="{FF2B5EF4-FFF2-40B4-BE49-F238E27FC236}">
                <a16:creationId xmlns:a16="http://schemas.microsoft.com/office/drawing/2014/main" id="{CD19D0F6-334F-4A9B-8DCF-B7145A6F4297}"/>
              </a:ext>
            </a:extLst>
          </p:cNvPr>
          <p:cNvCxnSpPr/>
          <p:nvPr/>
        </p:nvCxnSpPr>
        <p:spPr>
          <a:xfrm>
            <a:off x="8769880" y="1591492"/>
            <a:ext cx="0" cy="1569582"/>
          </a:xfrm>
          <a:prstGeom prst="line">
            <a:avLst/>
          </a:prstGeom>
          <a:ln w="6350">
            <a:solidFill>
              <a:srgbClr val="6DBAE8"/>
            </a:solidFill>
            <a:prstDash val="dash"/>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ACB32D99-1CB9-4D71-A616-EB4C5A7621DB}"/>
              </a:ext>
            </a:extLst>
          </p:cNvPr>
          <p:cNvCxnSpPr/>
          <p:nvPr/>
        </p:nvCxnSpPr>
        <p:spPr>
          <a:xfrm>
            <a:off x="10644558" y="1601111"/>
            <a:ext cx="0" cy="2808000"/>
          </a:xfrm>
          <a:prstGeom prst="line">
            <a:avLst/>
          </a:prstGeom>
          <a:ln w="6350">
            <a:solidFill>
              <a:srgbClr val="6DBAE8"/>
            </a:solidFill>
            <a:prstDash val="dash"/>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BF5B95F0-D6BA-4145-B976-801A90FF18F4}"/>
              </a:ext>
            </a:extLst>
          </p:cNvPr>
          <p:cNvCxnSpPr/>
          <p:nvPr/>
        </p:nvCxnSpPr>
        <p:spPr>
          <a:xfrm>
            <a:off x="11581898" y="1563614"/>
            <a:ext cx="0" cy="3924000"/>
          </a:xfrm>
          <a:prstGeom prst="line">
            <a:avLst/>
          </a:prstGeom>
          <a:ln w="6350">
            <a:solidFill>
              <a:srgbClr val="6DBAE8"/>
            </a:solidFill>
            <a:prstDash val="dash"/>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03E9CA8B-3D76-4428-888C-F852281452B9}"/>
              </a:ext>
            </a:extLst>
          </p:cNvPr>
          <p:cNvCxnSpPr/>
          <p:nvPr/>
        </p:nvCxnSpPr>
        <p:spPr>
          <a:xfrm>
            <a:off x="333829" y="1601111"/>
            <a:ext cx="0" cy="432000"/>
          </a:xfrm>
          <a:prstGeom prst="line">
            <a:avLst/>
          </a:prstGeom>
          <a:ln w="6350">
            <a:solidFill>
              <a:srgbClr val="6DBAE8"/>
            </a:solidFill>
            <a:prstDash val="dash"/>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EE7F8933-A603-46BB-A561-1C2C8B7DA90E}"/>
              </a:ext>
            </a:extLst>
          </p:cNvPr>
          <p:cNvCxnSpPr/>
          <p:nvPr/>
        </p:nvCxnSpPr>
        <p:spPr>
          <a:xfrm>
            <a:off x="1271168" y="1601111"/>
            <a:ext cx="0" cy="432000"/>
          </a:xfrm>
          <a:prstGeom prst="line">
            <a:avLst/>
          </a:prstGeom>
          <a:ln w="6350">
            <a:solidFill>
              <a:srgbClr val="6DBAE8"/>
            </a:solidFill>
            <a:prstDash val="dash"/>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795E751F-46AC-45EE-AB45-A6E722E2C34C}"/>
              </a:ext>
            </a:extLst>
          </p:cNvPr>
          <p:cNvCxnSpPr/>
          <p:nvPr/>
        </p:nvCxnSpPr>
        <p:spPr>
          <a:xfrm>
            <a:off x="2208507" y="1601111"/>
            <a:ext cx="0" cy="432000"/>
          </a:xfrm>
          <a:prstGeom prst="line">
            <a:avLst/>
          </a:prstGeom>
          <a:ln w="6350">
            <a:solidFill>
              <a:srgbClr val="6DBAE8"/>
            </a:solidFill>
            <a:prstDash val="dash"/>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6A7AA01F-B306-42EB-A719-C07E699EE9B2}"/>
              </a:ext>
            </a:extLst>
          </p:cNvPr>
          <p:cNvCxnSpPr/>
          <p:nvPr/>
        </p:nvCxnSpPr>
        <p:spPr>
          <a:xfrm>
            <a:off x="3145846" y="1601111"/>
            <a:ext cx="0" cy="432000"/>
          </a:xfrm>
          <a:prstGeom prst="line">
            <a:avLst/>
          </a:prstGeom>
          <a:ln w="6350">
            <a:solidFill>
              <a:srgbClr val="6DBAE8"/>
            </a:solidFill>
            <a:prstDash val="dash"/>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4A7F181D-D3B9-4469-9ECB-9F96D630EC44}"/>
              </a:ext>
            </a:extLst>
          </p:cNvPr>
          <p:cNvCxnSpPr/>
          <p:nvPr/>
        </p:nvCxnSpPr>
        <p:spPr>
          <a:xfrm>
            <a:off x="4083185" y="1601111"/>
            <a:ext cx="0" cy="432000"/>
          </a:xfrm>
          <a:prstGeom prst="line">
            <a:avLst/>
          </a:prstGeom>
          <a:ln w="6350">
            <a:solidFill>
              <a:srgbClr val="6DBAE8"/>
            </a:solidFill>
            <a:prstDash val="dash"/>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544F0A21-E7AE-4E90-8837-FCE85DC699F1}"/>
              </a:ext>
            </a:extLst>
          </p:cNvPr>
          <p:cNvCxnSpPr/>
          <p:nvPr/>
        </p:nvCxnSpPr>
        <p:spPr>
          <a:xfrm>
            <a:off x="5020524" y="1601111"/>
            <a:ext cx="0" cy="432000"/>
          </a:xfrm>
          <a:prstGeom prst="line">
            <a:avLst/>
          </a:prstGeom>
          <a:ln w="6350">
            <a:solidFill>
              <a:srgbClr val="6DBAE8"/>
            </a:solidFill>
            <a:prstDash val="dash"/>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E64D5214-3DBB-4A1A-9BC7-B54B6F393E20}"/>
              </a:ext>
            </a:extLst>
          </p:cNvPr>
          <p:cNvCxnSpPr/>
          <p:nvPr/>
        </p:nvCxnSpPr>
        <p:spPr>
          <a:xfrm>
            <a:off x="5957863" y="1601111"/>
            <a:ext cx="0" cy="1569582"/>
          </a:xfrm>
          <a:prstGeom prst="line">
            <a:avLst/>
          </a:prstGeom>
          <a:ln w="6350">
            <a:solidFill>
              <a:srgbClr val="6DBAE8"/>
            </a:solidFill>
            <a:prstDash val="dash"/>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54A9E297-83AF-4A33-9F2D-29A50CC66E3C}"/>
              </a:ext>
            </a:extLst>
          </p:cNvPr>
          <p:cNvCxnSpPr/>
          <p:nvPr/>
        </p:nvCxnSpPr>
        <p:spPr>
          <a:xfrm>
            <a:off x="6895202" y="1601111"/>
            <a:ext cx="0" cy="1569582"/>
          </a:xfrm>
          <a:prstGeom prst="line">
            <a:avLst/>
          </a:prstGeom>
          <a:ln w="6350">
            <a:solidFill>
              <a:srgbClr val="6DBAE8"/>
            </a:solidFill>
            <a:prstDash val="dash"/>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4BFD8437-1041-4D28-A53A-222B0EC37DE9}"/>
              </a:ext>
            </a:extLst>
          </p:cNvPr>
          <p:cNvCxnSpPr/>
          <p:nvPr/>
        </p:nvCxnSpPr>
        <p:spPr>
          <a:xfrm>
            <a:off x="7832541" y="1601111"/>
            <a:ext cx="0" cy="1569582"/>
          </a:xfrm>
          <a:prstGeom prst="line">
            <a:avLst/>
          </a:prstGeom>
          <a:ln w="6350">
            <a:solidFill>
              <a:srgbClr val="6DBAE8"/>
            </a:solidFill>
            <a:prstDash val="dash"/>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39405F8A-9D2F-4B9E-AEC4-A9D8D575043B}"/>
              </a:ext>
            </a:extLst>
          </p:cNvPr>
          <p:cNvCxnSpPr/>
          <p:nvPr/>
        </p:nvCxnSpPr>
        <p:spPr>
          <a:xfrm>
            <a:off x="9707219" y="1601111"/>
            <a:ext cx="0" cy="1569582"/>
          </a:xfrm>
          <a:prstGeom prst="line">
            <a:avLst/>
          </a:prstGeom>
          <a:ln w="6350">
            <a:solidFill>
              <a:srgbClr val="6DBAE8"/>
            </a:solidFill>
            <a:prstDash val="dash"/>
          </a:ln>
        </p:spPr>
        <p:style>
          <a:lnRef idx="1">
            <a:schemeClr val="accent1"/>
          </a:lnRef>
          <a:fillRef idx="0">
            <a:schemeClr val="accent1"/>
          </a:fillRef>
          <a:effectRef idx="0">
            <a:schemeClr val="accent1"/>
          </a:effectRef>
          <a:fontRef idx="minor">
            <a:schemeClr val="tx1"/>
          </a:fontRef>
        </p:style>
      </p:cxnSp>
      <p:sp>
        <p:nvSpPr>
          <p:cNvPr id="38" name="Rectangle : coins arrondis 37">
            <a:extLst>
              <a:ext uri="{FF2B5EF4-FFF2-40B4-BE49-F238E27FC236}">
                <a16:creationId xmlns:a16="http://schemas.microsoft.com/office/drawing/2014/main" id="{369E47E2-A447-4148-ADAD-B655FE8A714B}"/>
              </a:ext>
            </a:extLst>
          </p:cNvPr>
          <p:cNvSpPr/>
          <p:nvPr/>
        </p:nvSpPr>
        <p:spPr>
          <a:xfrm>
            <a:off x="4935989" y="4822689"/>
            <a:ext cx="2012504" cy="995306"/>
          </a:xfrm>
          <a:prstGeom prst="roundRect">
            <a:avLst/>
          </a:prstGeom>
          <a:solidFill>
            <a:srgbClr val="3EBFB7"/>
          </a:solidFill>
          <a:ln>
            <a:solidFill>
              <a:srgbClr val="3EBF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Fin de la remontée des données</a:t>
            </a:r>
          </a:p>
          <a:p>
            <a:pPr algn="ctr"/>
            <a:r>
              <a:rPr lang="fr-FR" sz="1600" b="1" dirty="0"/>
              <a:t>30 juin 2021</a:t>
            </a:r>
          </a:p>
        </p:txBody>
      </p:sp>
      <p:sp>
        <p:nvSpPr>
          <p:cNvPr id="39" name="Rectangle : coins arrondis 38">
            <a:extLst>
              <a:ext uri="{FF2B5EF4-FFF2-40B4-BE49-F238E27FC236}">
                <a16:creationId xmlns:a16="http://schemas.microsoft.com/office/drawing/2014/main" id="{C8C90D17-D35A-40EE-91C1-EE8FC98C86C4}"/>
              </a:ext>
            </a:extLst>
          </p:cNvPr>
          <p:cNvSpPr/>
          <p:nvPr/>
        </p:nvSpPr>
        <p:spPr>
          <a:xfrm>
            <a:off x="1271168" y="4817946"/>
            <a:ext cx="2624410" cy="1000049"/>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Début de la phase de remontée des données</a:t>
            </a:r>
          </a:p>
          <a:p>
            <a:pPr algn="ctr"/>
            <a:r>
              <a:rPr lang="fr-FR" sz="1600" b="1" dirty="0"/>
              <a:t>12 mars 2021</a:t>
            </a:r>
          </a:p>
        </p:txBody>
      </p:sp>
    </p:spTree>
    <p:extLst>
      <p:ext uri="{BB962C8B-B14F-4D97-AF65-F5344CB8AC3E}">
        <p14:creationId xmlns:p14="http://schemas.microsoft.com/office/powerpoint/2010/main" val="2395604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 coins arrondis 43">
            <a:extLst>
              <a:ext uri="{FF2B5EF4-FFF2-40B4-BE49-F238E27FC236}">
                <a16:creationId xmlns:a16="http://schemas.microsoft.com/office/drawing/2014/main" id="{C9C115E9-1EEE-4869-B3EE-1D05663008B6}"/>
              </a:ext>
            </a:extLst>
          </p:cNvPr>
          <p:cNvSpPr/>
          <p:nvPr/>
        </p:nvSpPr>
        <p:spPr>
          <a:xfrm>
            <a:off x="6438900" y="3817721"/>
            <a:ext cx="5140292" cy="2640229"/>
          </a:xfrm>
          <a:prstGeom prst="roundRect">
            <a:avLst>
              <a:gd name="adj" fmla="val 984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rgbClr val="002060"/>
              </a:solidFill>
              <a:ea typeface="Gadugi" panose="020B0502040204020203" pitchFamily="34" charset="0"/>
            </a:endParaRPr>
          </a:p>
        </p:txBody>
      </p:sp>
      <p:sp>
        <p:nvSpPr>
          <p:cNvPr id="26" name="Titre 2">
            <a:extLst>
              <a:ext uri="{FF2B5EF4-FFF2-40B4-BE49-F238E27FC236}">
                <a16:creationId xmlns:a16="http://schemas.microsoft.com/office/drawing/2014/main" id="{C1D41FE9-38B3-4A81-B208-8142AC26CEE8}"/>
              </a:ext>
            </a:extLst>
          </p:cNvPr>
          <p:cNvSpPr txBox="1">
            <a:spLocks/>
          </p:cNvSpPr>
          <p:nvPr/>
        </p:nvSpPr>
        <p:spPr>
          <a:xfrm>
            <a:off x="330554" y="64547"/>
            <a:ext cx="11627717"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dirty="0">
                <a:solidFill>
                  <a:schemeClr val="accent1">
                    <a:lumMod val="50000"/>
                  </a:schemeClr>
                </a:solidFill>
                <a:latin typeface="Gadugi" panose="020B0502040204020203" pitchFamily="34" charset="0"/>
                <a:ea typeface="Gadugi" panose="020B0502040204020203" pitchFamily="34" charset="0"/>
              </a:rPr>
              <a:t>Résultats de la phase de collecte des données 2019 et 2020 pour l’OESTh 2021</a:t>
            </a:r>
          </a:p>
        </p:txBody>
      </p:sp>
      <p:sp>
        <p:nvSpPr>
          <p:cNvPr id="42" name="Espace réservé du numéro de diapositive 9">
            <a:extLst>
              <a:ext uri="{FF2B5EF4-FFF2-40B4-BE49-F238E27FC236}">
                <a16:creationId xmlns:a16="http://schemas.microsoft.com/office/drawing/2014/main" id="{6DCB4038-4708-4ECB-9C34-C6761C20E84F}"/>
              </a:ext>
            </a:extLst>
          </p:cNvPr>
          <p:cNvSpPr>
            <a:spLocks noGrp="1"/>
          </p:cNvSpPr>
          <p:nvPr>
            <p:ph type="sldNum" sz="quarter" idx="12"/>
          </p:nvPr>
        </p:nvSpPr>
        <p:spPr>
          <a:xfrm>
            <a:off x="9327667" y="643612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1973A-491D-4F21-9500-AEA459A2B14A}" type="slidenum">
              <a:rPr kumimoji="0" lang="fr-FR"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0AFAFCCA-4522-4853-B580-F11CEF82BC19}"/>
              </a:ext>
            </a:extLst>
          </p:cNvPr>
          <p:cNvSpPr txBox="1"/>
          <p:nvPr/>
        </p:nvSpPr>
        <p:spPr>
          <a:xfrm>
            <a:off x="1810073" y="4160094"/>
            <a:ext cx="1381469" cy="553998"/>
          </a:xfrm>
          <a:prstGeom prst="rect">
            <a:avLst/>
          </a:prstGeom>
          <a:noFill/>
        </p:spPr>
        <p:txBody>
          <a:bodyPr wrap="square" rtlCol="0">
            <a:spAutoFit/>
          </a:bodyPr>
          <a:lstStyle/>
          <a:p>
            <a:pPr algn="ctr"/>
            <a:r>
              <a:rPr lang="fr-FR" b="1" dirty="0">
                <a:solidFill>
                  <a:schemeClr val="bg1"/>
                </a:solidFill>
              </a:rPr>
              <a:t>CRASH TEST</a:t>
            </a:r>
          </a:p>
          <a:p>
            <a:pPr algn="ctr"/>
            <a:r>
              <a:rPr lang="fr-FR" sz="1200" dirty="0">
                <a:solidFill>
                  <a:schemeClr val="bg1"/>
                </a:solidFill>
              </a:rPr>
              <a:t>(12 stations)</a:t>
            </a:r>
          </a:p>
        </p:txBody>
      </p:sp>
      <p:sp>
        <p:nvSpPr>
          <p:cNvPr id="13" name="ZoneTexte 12">
            <a:extLst>
              <a:ext uri="{FF2B5EF4-FFF2-40B4-BE49-F238E27FC236}">
                <a16:creationId xmlns:a16="http://schemas.microsoft.com/office/drawing/2014/main" id="{FEE85CC2-E0EE-4D3C-8861-875C872BCE16}"/>
              </a:ext>
            </a:extLst>
          </p:cNvPr>
          <p:cNvSpPr txBox="1"/>
          <p:nvPr/>
        </p:nvSpPr>
        <p:spPr>
          <a:xfrm>
            <a:off x="5884626" y="828350"/>
            <a:ext cx="5862863" cy="1585049"/>
          </a:xfrm>
          <a:prstGeom prst="rect">
            <a:avLst/>
          </a:prstGeom>
          <a:noFill/>
        </p:spPr>
        <p:txBody>
          <a:bodyPr wrap="square" rtlCol="0">
            <a:spAutoFit/>
          </a:bodyPr>
          <a:lstStyle/>
          <a:p>
            <a:pPr algn="ctr">
              <a:spcAft>
                <a:spcPts val="600"/>
              </a:spcAft>
            </a:pPr>
            <a:r>
              <a:rPr lang="fr-FR" sz="3600" b="1" dirty="0"/>
              <a:t>177</a:t>
            </a:r>
            <a:r>
              <a:rPr lang="fr-FR" sz="2400" b="1" dirty="0"/>
              <a:t> </a:t>
            </a:r>
            <a:r>
              <a:rPr lang="fr-FR" sz="2000" b="1" dirty="0"/>
              <a:t>formulaires reçus et exploités au total et un taux de réponse compris entre 47% et 79%</a:t>
            </a:r>
            <a:br>
              <a:rPr lang="fr-FR" sz="2000" b="1" dirty="0"/>
            </a:br>
            <a:r>
              <a:rPr lang="fr-FR" sz="1600" dirty="0">
                <a:solidFill>
                  <a:prstClr val="black"/>
                </a:solidFill>
              </a:rPr>
              <a:t>(Note : certains formulaires </a:t>
            </a:r>
            <a:r>
              <a:rPr kumimoji="0" lang="fr-FR" sz="1600" b="0" i="0" u="none" strike="noStrike" kern="1200" cap="none" spc="0" normalizeH="0" baseline="0" noProof="0" dirty="0">
                <a:ln>
                  <a:noFill/>
                </a:ln>
                <a:solidFill>
                  <a:prstClr val="black"/>
                </a:solidFill>
                <a:effectLst/>
                <a:uLnTx/>
                <a:uFillTx/>
                <a:ea typeface="Calibri" panose="020F0502020204030204" pitchFamily="34" charset="0"/>
                <a:cs typeface="+mn-cs"/>
              </a:rPr>
              <a:t>étaient incomplets) </a:t>
            </a:r>
          </a:p>
          <a:p>
            <a:pPr algn="ctr">
              <a:spcAft>
                <a:spcPts val="600"/>
              </a:spcAft>
            </a:pPr>
            <a:endParaRPr lang="fr-FR" sz="2000" b="1" dirty="0"/>
          </a:p>
        </p:txBody>
      </p:sp>
      <p:sp>
        <p:nvSpPr>
          <p:cNvPr id="14" name="ZoneTexte 13">
            <a:extLst>
              <a:ext uri="{FF2B5EF4-FFF2-40B4-BE49-F238E27FC236}">
                <a16:creationId xmlns:a16="http://schemas.microsoft.com/office/drawing/2014/main" id="{9F0B3491-46DA-4D63-B828-5A04352C6C47}"/>
              </a:ext>
            </a:extLst>
          </p:cNvPr>
          <p:cNvSpPr txBox="1"/>
          <p:nvPr/>
        </p:nvSpPr>
        <p:spPr>
          <a:xfrm>
            <a:off x="2707540" y="3873205"/>
            <a:ext cx="1381469" cy="553998"/>
          </a:xfrm>
          <a:prstGeom prst="rect">
            <a:avLst/>
          </a:prstGeom>
          <a:noFill/>
        </p:spPr>
        <p:txBody>
          <a:bodyPr wrap="square" rtlCol="0">
            <a:spAutoFit/>
          </a:bodyPr>
          <a:lstStyle/>
          <a:p>
            <a:pPr algn="ctr"/>
            <a:r>
              <a:rPr lang="fr-FR" b="1" dirty="0">
                <a:solidFill>
                  <a:schemeClr val="bg1"/>
                </a:solidFill>
              </a:rPr>
              <a:t>CRASH TEST</a:t>
            </a:r>
          </a:p>
          <a:p>
            <a:pPr algn="ctr"/>
            <a:r>
              <a:rPr lang="fr-FR" sz="1200" dirty="0">
                <a:solidFill>
                  <a:schemeClr val="bg1"/>
                </a:solidFill>
              </a:rPr>
              <a:t>(3 stations)</a:t>
            </a:r>
          </a:p>
        </p:txBody>
      </p:sp>
      <p:sp>
        <p:nvSpPr>
          <p:cNvPr id="5" name="Rectangle : coins arrondis 4">
            <a:extLst>
              <a:ext uri="{FF2B5EF4-FFF2-40B4-BE49-F238E27FC236}">
                <a16:creationId xmlns:a16="http://schemas.microsoft.com/office/drawing/2014/main" id="{A11B976D-2AE5-4714-BA70-E98033EA2B89}"/>
              </a:ext>
            </a:extLst>
          </p:cNvPr>
          <p:cNvSpPr/>
          <p:nvPr/>
        </p:nvSpPr>
        <p:spPr>
          <a:xfrm>
            <a:off x="1216241" y="794687"/>
            <a:ext cx="3764550" cy="733425"/>
          </a:xfrm>
          <a:prstGeom prst="roundRect">
            <a:avLst/>
          </a:prstGeom>
          <a:solidFill>
            <a:srgbClr val="83D7D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dirty="0">
                <a:solidFill>
                  <a:srgbClr val="002060"/>
                </a:solidFill>
                <a:ea typeface="Gadugi" panose="020B0502040204020203" pitchFamily="34" charset="0"/>
              </a:rPr>
              <a:t>Offices de tourisme </a:t>
            </a:r>
            <a:r>
              <a:rPr lang="fr-FR" dirty="0">
                <a:solidFill>
                  <a:srgbClr val="002060"/>
                </a:solidFill>
                <a:ea typeface="Gadugi" panose="020B0502040204020203" pitchFamily="34" charset="0"/>
              </a:rPr>
              <a:t>: </a:t>
            </a:r>
          </a:p>
          <a:p>
            <a:pPr algn="ctr"/>
            <a:r>
              <a:rPr lang="fr-FR" sz="2800" b="1" dirty="0">
                <a:solidFill>
                  <a:srgbClr val="2A827C"/>
                </a:solidFill>
                <a:ea typeface="Gadugi" panose="020B0502040204020203" pitchFamily="34" charset="0"/>
              </a:rPr>
              <a:t>54</a:t>
            </a:r>
            <a:r>
              <a:rPr lang="fr-FR" sz="2000" dirty="0">
                <a:solidFill>
                  <a:srgbClr val="002060"/>
                </a:solidFill>
                <a:ea typeface="Gadugi" panose="020B0502040204020203" pitchFamily="34" charset="0"/>
              </a:rPr>
              <a:t> formulaires reçus (62 %)</a:t>
            </a:r>
          </a:p>
        </p:txBody>
      </p:sp>
      <p:sp>
        <p:nvSpPr>
          <p:cNvPr id="18" name="Rectangle : coins arrondis 17">
            <a:extLst>
              <a:ext uri="{FF2B5EF4-FFF2-40B4-BE49-F238E27FC236}">
                <a16:creationId xmlns:a16="http://schemas.microsoft.com/office/drawing/2014/main" id="{6B072018-316A-4774-804C-CB53040C56A2}"/>
              </a:ext>
            </a:extLst>
          </p:cNvPr>
          <p:cNvSpPr/>
          <p:nvPr/>
        </p:nvSpPr>
        <p:spPr>
          <a:xfrm>
            <a:off x="1216241" y="1772265"/>
            <a:ext cx="3764550" cy="733425"/>
          </a:xfrm>
          <a:prstGeom prst="roundRect">
            <a:avLst/>
          </a:prstGeom>
          <a:solidFill>
            <a:srgbClr val="37CB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dirty="0">
                <a:solidFill>
                  <a:srgbClr val="002060"/>
                </a:solidFill>
                <a:ea typeface="Gadugi" panose="020B0502040204020203" pitchFamily="34" charset="0"/>
              </a:rPr>
              <a:t>Etablissements thermaux </a:t>
            </a:r>
            <a:r>
              <a:rPr lang="fr-FR" dirty="0">
                <a:solidFill>
                  <a:srgbClr val="002060"/>
                </a:solidFill>
                <a:ea typeface="Gadugi" panose="020B0502040204020203" pitchFamily="34" charset="0"/>
              </a:rPr>
              <a:t>: </a:t>
            </a:r>
          </a:p>
          <a:p>
            <a:pPr algn="ctr"/>
            <a:r>
              <a:rPr lang="fr-FR" sz="2800" b="1" dirty="0">
                <a:solidFill>
                  <a:schemeClr val="accent1">
                    <a:lumMod val="50000"/>
                  </a:schemeClr>
                </a:solidFill>
                <a:ea typeface="Gadugi" panose="020B0502040204020203" pitchFamily="34" charset="0"/>
              </a:rPr>
              <a:t>83</a:t>
            </a:r>
            <a:r>
              <a:rPr lang="fr-FR" sz="2000" dirty="0">
                <a:solidFill>
                  <a:srgbClr val="002060"/>
                </a:solidFill>
                <a:ea typeface="Gadugi" panose="020B0502040204020203" pitchFamily="34" charset="0"/>
              </a:rPr>
              <a:t> formulaires reçus (79 %)</a:t>
            </a:r>
          </a:p>
        </p:txBody>
      </p:sp>
      <p:sp>
        <p:nvSpPr>
          <p:cNvPr id="19" name="Rectangle : coins arrondis 18">
            <a:extLst>
              <a:ext uri="{FF2B5EF4-FFF2-40B4-BE49-F238E27FC236}">
                <a16:creationId xmlns:a16="http://schemas.microsoft.com/office/drawing/2014/main" id="{DA4DF0CE-F4BE-44B8-AFFF-02A20267A2A6}"/>
              </a:ext>
            </a:extLst>
          </p:cNvPr>
          <p:cNvSpPr/>
          <p:nvPr/>
        </p:nvSpPr>
        <p:spPr>
          <a:xfrm>
            <a:off x="1216239" y="2749843"/>
            <a:ext cx="3764551" cy="733425"/>
          </a:xfrm>
          <a:prstGeom prst="roundRect">
            <a:avLst/>
          </a:prstGeom>
          <a:solidFill>
            <a:srgbClr val="FB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dirty="0">
                <a:solidFill>
                  <a:srgbClr val="002060"/>
                </a:solidFill>
                <a:ea typeface="Gadugi" panose="020B0502040204020203" pitchFamily="34" charset="0"/>
              </a:rPr>
              <a:t>Services généraux </a:t>
            </a:r>
            <a:r>
              <a:rPr lang="fr-FR" dirty="0">
                <a:solidFill>
                  <a:srgbClr val="002060"/>
                </a:solidFill>
                <a:ea typeface="Gadugi" panose="020B0502040204020203" pitchFamily="34" charset="0"/>
              </a:rPr>
              <a:t>: </a:t>
            </a:r>
          </a:p>
          <a:p>
            <a:pPr algn="ctr"/>
            <a:r>
              <a:rPr lang="fr-FR" sz="2800" b="1" dirty="0">
                <a:solidFill>
                  <a:srgbClr val="FF6600"/>
                </a:solidFill>
                <a:ea typeface="Gadugi" panose="020B0502040204020203" pitchFamily="34" charset="0"/>
              </a:rPr>
              <a:t>41</a:t>
            </a:r>
            <a:r>
              <a:rPr lang="fr-FR" sz="2000" dirty="0">
                <a:solidFill>
                  <a:srgbClr val="002060"/>
                </a:solidFill>
                <a:ea typeface="Gadugi" panose="020B0502040204020203" pitchFamily="34" charset="0"/>
              </a:rPr>
              <a:t> formulaires reçus (47 %)</a:t>
            </a:r>
          </a:p>
        </p:txBody>
      </p:sp>
      <p:sp>
        <p:nvSpPr>
          <p:cNvPr id="20" name="Accolade ouvrante 19">
            <a:extLst>
              <a:ext uri="{FF2B5EF4-FFF2-40B4-BE49-F238E27FC236}">
                <a16:creationId xmlns:a16="http://schemas.microsoft.com/office/drawing/2014/main" id="{EF33906B-B090-4E34-AF9F-766CDF3F018D}"/>
              </a:ext>
            </a:extLst>
          </p:cNvPr>
          <p:cNvSpPr/>
          <p:nvPr/>
        </p:nvSpPr>
        <p:spPr>
          <a:xfrm rot="10800000">
            <a:off x="5273251" y="794686"/>
            <a:ext cx="400594" cy="2688582"/>
          </a:xfrm>
          <a:prstGeom prst="leftBrace">
            <a:avLst>
              <a:gd name="adj1" fmla="val 8333"/>
              <a:gd name="adj2" fmla="val 66830"/>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3" name="ZoneTexte 22">
            <a:extLst>
              <a:ext uri="{FF2B5EF4-FFF2-40B4-BE49-F238E27FC236}">
                <a16:creationId xmlns:a16="http://schemas.microsoft.com/office/drawing/2014/main" id="{967436A9-CB91-4583-B374-1A6234E809B1}"/>
              </a:ext>
            </a:extLst>
          </p:cNvPr>
          <p:cNvSpPr txBox="1"/>
          <p:nvPr/>
        </p:nvSpPr>
        <p:spPr>
          <a:xfrm>
            <a:off x="6130751" y="2490314"/>
            <a:ext cx="4416041" cy="869469"/>
          </a:xfrm>
          <a:prstGeom prst="rect">
            <a:avLst/>
          </a:prstGeom>
          <a:solidFill>
            <a:schemeClr val="bg1">
              <a:lumMod val="95000"/>
            </a:schemeClr>
          </a:solidFill>
        </p:spPr>
        <p:txBody>
          <a:bodyPr wrap="square" rtlCol="0">
            <a:spAutoFit/>
          </a:bodyPr>
          <a:lstStyle/>
          <a:p>
            <a:pPr algn="ctr">
              <a:spcAft>
                <a:spcPts val="300"/>
              </a:spcAft>
            </a:pPr>
            <a:r>
              <a:rPr lang="fr-FR" sz="2400" b="1" dirty="0"/>
              <a:t>30 rapports de station</a:t>
            </a:r>
          </a:p>
          <a:p>
            <a:pPr algn="ctr">
              <a:spcAft>
                <a:spcPts val="300"/>
              </a:spcAft>
            </a:pPr>
            <a:r>
              <a:rPr lang="fr-FR" sz="2400" b="1" dirty="0"/>
              <a:t>1 rapport national</a:t>
            </a:r>
            <a:endParaRPr lang="fr-FR" sz="2000" b="1" i="1" u="sng" dirty="0"/>
          </a:p>
        </p:txBody>
      </p:sp>
      <p:sp>
        <p:nvSpPr>
          <p:cNvPr id="24" name="Flèche : droite 23">
            <a:extLst>
              <a:ext uri="{FF2B5EF4-FFF2-40B4-BE49-F238E27FC236}">
                <a16:creationId xmlns:a16="http://schemas.microsoft.com/office/drawing/2014/main" id="{3D7F00F9-2F98-4872-8F61-5D76BA107ED7}"/>
              </a:ext>
            </a:extLst>
          </p:cNvPr>
          <p:cNvSpPr/>
          <p:nvPr/>
        </p:nvSpPr>
        <p:spPr>
          <a:xfrm rot="5400000">
            <a:off x="8160908" y="2110751"/>
            <a:ext cx="355726" cy="275089"/>
          </a:xfrm>
          <a:prstGeom prst="rightArrow">
            <a:avLst/>
          </a:prstGeom>
          <a:solidFill>
            <a:srgbClr val="83D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Flèche : droite 26">
            <a:extLst>
              <a:ext uri="{FF2B5EF4-FFF2-40B4-BE49-F238E27FC236}">
                <a16:creationId xmlns:a16="http://schemas.microsoft.com/office/drawing/2014/main" id="{A580D7B4-A66E-4A80-80C0-ACEA276E5DCB}"/>
              </a:ext>
            </a:extLst>
          </p:cNvPr>
          <p:cNvSpPr/>
          <p:nvPr/>
        </p:nvSpPr>
        <p:spPr>
          <a:xfrm rot="16200000">
            <a:off x="8160588" y="3456044"/>
            <a:ext cx="355726" cy="275089"/>
          </a:xfrm>
          <a:prstGeom prst="rightArrow">
            <a:avLst/>
          </a:prstGeom>
          <a:solidFill>
            <a:srgbClr val="83D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 name="Rectangle : coins arrondis 27">
            <a:extLst>
              <a:ext uri="{FF2B5EF4-FFF2-40B4-BE49-F238E27FC236}">
                <a16:creationId xmlns:a16="http://schemas.microsoft.com/office/drawing/2014/main" id="{F6431D80-0984-496D-A1F9-C5BF1333F5C4}"/>
              </a:ext>
            </a:extLst>
          </p:cNvPr>
          <p:cNvSpPr/>
          <p:nvPr/>
        </p:nvSpPr>
        <p:spPr>
          <a:xfrm>
            <a:off x="1216238" y="3817721"/>
            <a:ext cx="5851311" cy="2640229"/>
          </a:xfrm>
          <a:prstGeom prst="roundRect">
            <a:avLst>
              <a:gd name="adj" fmla="val 984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i="1" dirty="0">
                <a:solidFill>
                  <a:srgbClr val="002060"/>
                </a:solidFill>
                <a:ea typeface="Gadugi" panose="020B0502040204020203" pitchFamily="34" charset="0"/>
              </a:rPr>
              <a:t>Enquêtes terrain</a:t>
            </a:r>
            <a:endParaRPr lang="fr-FR" dirty="0">
              <a:solidFill>
                <a:srgbClr val="002060"/>
              </a:solidFill>
              <a:ea typeface="Gadugi" panose="020B0502040204020203" pitchFamily="34" charset="0"/>
            </a:endParaRPr>
          </a:p>
          <a:p>
            <a:r>
              <a:rPr lang="fr-FR" sz="2800" b="1" dirty="0">
                <a:solidFill>
                  <a:srgbClr val="002060"/>
                </a:solidFill>
                <a:ea typeface="Gadugi" panose="020B0502040204020203" pitchFamily="34" charset="0"/>
              </a:rPr>
              <a:t>4</a:t>
            </a:r>
            <a:r>
              <a:rPr lang="fr-FR" sz="2000" dirty="0">
                <a:solidFill>
                  <a:srgbClr val="002060"/>
                </a:solidFill>
                <a:ea typeface="Gadugi" panose="020B0502040204020203" pitchFamily="34" charset="0"/>
              </a:rPr>
              <a:t> </a:t>
            </a:r>
            <a:r>
              <a:rPr lang="fr-FR" dirty="0">
                <a:solidFill>
                  <a:srgbClr val="002060"/>
                </a:solidFill>
                <a:ea typeface="Gadugi" panose="020B0502040204020203" pitchFamily="34" charset="0"/>
              </a:rPr>
              <a:t>stations qui représentent </a:t>
            </a:r>
            <a:r>
              <a:rPr lang="fr-FR" b="1" dirty="0">
                <a:solidFill>
                  <a:srgbClr val="002060"/>
                </a:solidFill>
                <a:ea typeface="Gadugi" panose="020B0502040204020203" pitchFamily="34" charset="0"/>
              </a:rPr>
              <a:t>15 %</a:t>
            </a:r>
            <a:r>
              <a:rPr lang="fr-FR" b="1" dirty="0">
                <a:solidFill>
                  <a:srgbClr val="FFC000"/>
                </a:solidFill>
                <a:ea typeface="Gadugi" panose="020B0502040204020203" pitchFamily="34" charset="0"/>
              </a:rPr>
              <a:t> </a:t>
            </a:r>
            <a:r>
              <a:rPr lang="fr-FR" dirty="0">
                <a:solidFill>
                  <a:srgbClr val="002060"/>
                </a:solidFill>
                <a:ea typeface="Gadugi" panose="020B0502040204020203" pitchFamily="34" charset="0"/>
              </a:rPr>
              <a:t>de la population de curistes conventionnés annuels</a:t>
            </a:r>
            <a:endParaRPr lang="fr-FR" sz="2000" dirty="0">
              <a:solidFill>
                <a:srgbClr val="002060"/>
              </a:solidFill>
              <a:ea typeface="Gadugi" panose="020B0502040204020203" pitchFamily="34" charset="0"/>
            </a:endParaRPr>
          </a:p>
          <a:p>
            <a:r>
              <a:rPr lang="fr-FR" sz="2800" b="1" dirty="0">
                <a:solidFill>
                  <a:srgbClr val="002060"/>
                </a:solidFill>
                <a:ea typeface="Gadugi" panose="020B0502040204020203" pitchFamily="34" charset="0"/>
              </a:rPr>
              <a:t>818</a:t>
            </a:r>
            <a:r>
              <a:rPr lang="fr-FR" sz="2000" dirty="0">
                <a:solidFill>
                  <a:srgbClr val="002060"/>
                </a:solidFill>
                <a:ea typeface="Gadugi" panose="020B0502040204020203" pitchFamily="34" charset="0"/>
              </a:rPr>
              <a:t> </a:t>
            </a:r>
            <a:r>
              <a:rPr lang="fr-FR" dirty="0">
                <a:solidFill>
                  <a:srgbClr val="002060"/>
                </a:solidFill>
                <a:ea typeface="Gadugi" panose="020B0502040204020203" pitchFamily="34" charset="0"/>
              </a:rPr>
              <a:t>répondants </a:t>
            </a:r>
            <a:endParaRPr lang="fr-FR" sz="2000" dirty="0">
              <a:solidFill>
                <a:srgbClr val="002060"/>
              </a:solidFill>
              <a:ea typeface="Gadugi" panose="020B0502040204020203" pitchFamily="34" charset="0"/>
            </a:endParaRPr>
          </a:p>
          <a:p>
            <a:r>
              <a:rPr lang="fr-FR" sz="2800" b="1" dirty="0">
                <a:solidFill>
                  <a:srgbClr val="002060"/>
                </a:solidFill>
                <a:ea typeface="Gadugi" panose="020B0502040204020203" pitchFamily="34" charset="0"/>
              </a:rPr>
              <a:t>1 639 </a:t>
            </a:r>
            <a:r>
              <a:rPr lang="fr-FR" dirty="0">
                <a:solidFill>
                  <a:srgbClr val="002060"/>
                </a:solidFill>
                <a:ea typeface="Gadugi" panose="020B0502040204020203" pitchFamily="34" charset="0"/>
              </a:rPr>
              <a:t>clients représentés</a:t>
            </a:r>
            <a:endParaRPr lang="fr-FR" sz="2000" dirty="0">
              <a:solidFill>
                <a:srgbClr val="002060"/>
              </a:solidFill>
              <a:ea typeface="Gadugi" panose="020B0502040204020203" pitchFamily="34" charset="0"/>
            </a:endParaRPr>
          </a:p>
        </p:txBody>
      </p:sp>
      <p:sp>
        <p:nvSpPr>
          <p:cNvPr id="17" name="ZoneTexte 16">
            <a:extLst>
              <a:ext uri="{FF2B5EF4-FFF2-40B4-BE49-F238E27FC236}">
                <a16:creationId xmlns:a16="http://schemas.microsoft.com/office/drawing/2014/main" id="{E48511E7-8F06-40BA-88D3-241403F57549}"/>
              </a:ext>
            </a:extLst>
          </p:cNvPr>
          <p:cNvSpPr txBox="1"/>
          <p:nvPr/>
        </p:nvSpPr>
        <p:spPr>
          <a:xfrm>
            <a:off x="1351341" y="6211190"/>
            <a:ext cx="6352647" cy="265457"/>
          </a:xfrm>
          <a:prstGeom prst="rect">
            <a:avLst/>
          </a:prstGeom>
          <a:noFill/>
        </p:spPr>
        <p:txBody>
          <a:bodyPr wrap="square">
            <a:spAutoFit/>
          </a:bodyPr>
          <a:lstStyle/>
          <a:p>
            <a:pPr algn="just">
              <a:lnSpc>
                <a:spcPct val="107000"/>
              </a:lnSpc>
              <a:spcBef>
                <a:spcPts val="600"/>
              </a:spcBef>
              <a:spcAft>
                <a:spcPts val="300"/>
              </a:spcAft>
              <a:defRPr/>
            </a:pPr>
            <a:r>
              <a:rPr lang="fr-FR" sz="1100" b="1" dirty="0">
                <a:solidFill>
                  <a:srgbClr val="333F50"/>
                </a:solidFill>
                <a:ea typeface="Gadugi"/>
                <a:cs typeface="Times New Roman"/>
                <a:sym typeface="Wingdings" panose="05000000000000000000" pitchFamily="2" charset="2"/>
              </a:rPr>
              <a:t>Note : des enquêtes terrain seront réalisées dans 3 stations supplémentaires en 2022</a:t>
            </a:r>
          </a:p>
        </p:txBody>
      </p:sp>
      <p:grpSp>
        <p:nvGrpSpPr>
          <p:cNvPr id="4" name="Groupe 3">
            <a:extLst>
              <a:ext uri="{FF2B5EF4-FFF2-40B4-BE49-F238E27FC236}">
                <a16:creationId xmlns:a16="http://schemas.microsoft.com/office/drawing/2014/main" id="{809A6E00-C723-4FDC-8AF7-AF0212DDBBF9}"/>
              </a:ext>
            </a:extLst>
          </p:cNvPr>
          <p:cNvGrpSpPr>
            <a:grpSpLocks noChangeAspect="1"/>
          </p:cNvGrpSpPr>
          <p:nvPr/>
        </p:nvGrpSpPr>
        <p:grpSpPr>
          <a:xfrm>
            <a:off x="7949642" y="3675202"/>
            <a:ext cx="2409926" cy="2896131"/>
            <a:chOff x="7248356" y="3539996"/>
            <a:chExt cx="2668468" cy="3206834"/>
          </a:xfrm>
        </p:grpSpPr>
        <p:pic>
          <p:nvPicPr>
            <p:cNvPr id="25" name="Image 24">
              <a:extLst>
                <a:ext uri="{FF2B5EF4-FFF2-40B4-BE49-F238E27FC236}">
                  <a16:creationId xmlns:a16="http://schemas.microsoft.com/office/drawing/2014/main" id="{C5B35364-4C0D-4358-B57B-40400B24151B}"/>
                </a:ext>
              </a:extLst>
            </p:cNvPr>
            <p:cNvPicPr>
              <a:picLocks noChangeAspect="1"/>
            </p:cNvPicPr>
            <p:nvPr/>
          </p:nvPicPr>
          <p:blipFill>
            <a:blip r:embed="rId3">
              <a:clrChange>
                <a:clrFrom>
                  <a:srgbClr val="000000"/>
                </a:clrFrom>
                <a:clrTo>
                  <a:srgbClr val="000000">
                    <a:alpha val="0"/>
                  </a:srgbClr>
                </a:clrTo>
              </a:clrChange>
              <a:duotone>
                <a:schemeClr val="accent1">
                  <a:shade val="45000"/>
                  <a:satMod val="135000"/>
                </a:schemeClr>
                <a:prstClr val="white"/>
              </a:duotone>
            </a:blip>
            <a:stretch>
              <a:fillRect/>
            </a:stretch>
          </p:blipFill>
          <p:spPr>
            <a:xfrm>
              <a:off x="7248356" y="3539996"/>
              <a:ext cx="2668468" cy="3206834"/>
            </a:xfrm>
            <a:prstGeom prst="rect">
              <a:avLst/>
            </a:prstGeom>
          </p:spPr>
        </p:pic>
        <p:pic>
          <p:nvPicPr>
            <p:cNvPr id="38" name="Graphique 37" descr="Repère avec un remplissage uni">
              <a:extLst>
                <a:ext uri="{FF2B5EF4-FFF2-40B4-BE49-F238E27FC236}">
                  <a16:creationId xmlns:a16="http://schemas.microsoft.com/office/drawing/2014/main" id="{9CD3C376-0C96-4573-9933-A5CBA604F5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72615" y="5573024"/>
              <a:ext cx="368508" cy="368508"/>
            </a:xfrm>
            <a:prstGeom prst="rect">
              <a:avLst/>
            </a:prstGeom>
          </p:spPr>
        </p:pic>
        <p:pic>
          <p:nvPicPr>
            <p:cNvPr id="40" name="Graphique 39" descr="Repère avec un remplissage uni">
              <a:extLst>
                <a:ext uri="{FF2B5EF4-FFF2-40B4-BE49-F238E27FC236}">
                  <a16:creationId xmlns:a16="http://schemas.microsoft.com/office/drawing/2014/main" id="{E92DBCA2-21BF-4ABD-A4C7-7BFD3CA756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49850" y="5540520"/>
              <a:ext cx="368508" cy="368508"/>
            </a:xfrm>
            <a:prstGeom prst="rect">
              <a:avLst/>
            </a:prstGeom>
          </p:spPr>
        </p:pic>
        <p:pic>
          <p:nvPicPr>
            <p:cNvPr id="41" name="Graphique 40" descr="Repère avec un remplissage uni">
              <a:extLst>
                <a:ext uri="{FF2B5EF4-FFF2-40B4-BE49-F238E27FC236}">
                  <a16:creationId xmlns:a16="http://schemas.microsoft.com/office/drawing/2014/main" id="{4FAAB6F1-73B4-4569-AB47-570272E98F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88210" y="5781452"/>
              <a:ext cx="368508" cy="368508"/>
            </a:xfrm>
            <a:prstGeom prst="rect">
              <a:avLst/>
            </a:prstGeom>
          </p:spPr>
        </p:pic>
        <p:pic>
          <p:nvPicPr>
            <p:cNvPr id="43" name="Graphique 42" descr="Repère avec un remplissage uni">
              <a:extLst>
                <a:ext uri="{FF2B5EF4-FFF2-40B4-BE49-F238E27FC236}">
                  <a16:creationId xmlns:a16="http://schemas.microsoft.com/office/drawing/2014/main" id="{1356EC8F-094D-42B8-A99C-1C7E2EB714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98100" y="5051970"/>
              <a:ext cx="368508" cy="368508"/>
            </a:xfrm>
            <a:prstGeom prst="rect">
              <a:avLst/>
            </a:prstGeom>
          </p:spPr>
        </p:pic>
      </p:grpSp>
      <p:pic>
        <p:nvPicPr>
          <p:cNvPr id="29" name="Image 28" descr="Une image contenant bâtiment&#10;&#10;Description générée automatiquement">
            <a:extLst>
              <a:ext uri="{FF2B5EF4-FFF2-40B4-BE49-F238E27FC236}">
                <a16:creationId xmlns:a16="http://schemas.microsoft.com/office/drawing/2014/main" id="{2423260E-54E0-4F54-B7B6-3AAA2637C7F4}"/>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88729" y="1900836"/>
            <a:ext cx="540703" cy="540703"/>
          </a:xfrm>
          <a:prstGeom prst="rect">
            <a:avLst/>
          </a:prstGeom>
        </p:spPr>
      </p:pic>
      <p:pic>
        <p:nvPicPr>
          <p:cNvPr id="30" name="Image 29">
            <a:extLst>
              <a:ext uri="{FF2B5EF4-FFF2-40B4-BE49-F238E27FC236}">
                <a16:creationId xmlns:a16="http://schemas.microsoft.com/office/drawing/2014/main" id="{55D0C137-9991-4537-BDB8-B04DCA944050}"/>
              </a:ext>
            </a:extLst>
          </p:cNvPr>
          <p:cNvPicPr>
            <a:picLocks noChangeAspect="1"/>
          </p:cNvPicPr>
          <p:nvPr/>
        </p:nvPicPr>
        <p:blipFill rotWithShape="1">
          <a:blip r:embed="rId7">
            <a:duotone>
              <a:schemeClr val="accent2">
                <a:shade val="45000"/>
                <a:satMod val="135000"/>
              </a:schemeClr>
              <a:prstClr val="white"/>
            </a:duotone>
            <a:extLst>
              <a:ext uri="{BEBA8EAE-BF5A-486C-A8C5-ECC9F3942E4B}">
                <a14:imgProps xmlns:a14="http://schemas.microsoft.com/office/drawing/2010/main">
                  <a14:imgLayer r:embed="rId8">
                    <a14:imgEffect>
                      <a14:backgroundRemoval t="10000" b="90000" l="10000" r="90000">
                        <a14:foregroundMark x1="49645" y1="42553" x2="49645" y2="42553"/>
                        <a14:foregroundMark x1="60993" y1="45863" x2="60993" y2="45863"/>
                        <a14:foregroundMark x1="51537" y1="18676" x2="51537" y2="18676"/>
                        <a14:foregroundMark x1="58392" y1="21277" x2="58392" y2="21277"/>
                        <a14:foregroundMark x1="58156" y1="18676" x2="58156" y2="18676"/>
                        <a14:foregroundMark x1="57447" y1="16785" x2="57447" y2="16785"/>
                        <a14:foregroundMark x1="57447" y1="19385" x2="57447" y2="19385"/>
                        <a14:foregroundMark x1="62175" y1="19385" x2="62175" y2="19385"/>
                        <a14:foregroundMark x1="62175" y1="19385" x2="62175" y2="19385"/>
                      </a14:backgroundRemoval>
                    </a14:imgEffect>
                  </a14:imgLayer>
                </a14:imgProps>
              </a:ext>
            </a:extLst>
          </a:blip>
          <a:srcRect l="12799" t="14973" r="13494" b="11845"/>
          <a:stretch/>
        </p:blipFill>
        <p:spPr>
          <a:xfrm>
            <a:off x="488981" y="2811768"/>
            <a:ext cx="540704" cy="536854"/>
          </a:xfrm>
          <a:prstGeom prst="rect">
            <a:avLst/>
          </a:prstGeom>
        </p:spPr>
      </p:pic>
      <p:pic>
        <p:nvPicPr>
          <p:cNvPr id="31" name="Image 30">
            <a:extLst>
              <a:ext uri="{FF2B5EF4-FFF2-40B4-BE49-F238E27FC236}">
                <a16:creationId xmlns:a16="http://schemas.microsoft.com/office/drawing/2014/main" id="{B2DAC9A0-706F-4A97-A698-77CC1C591DE7}"/>
              </a:ext>
            </a:extLst>
          </p:cNvPr>
          <p:cNvPicPr>
            <a:picLocks noChangeAspect="1"/>
          </p:cNvPicPr>
          <p:nvPr/>
        </p:nvPicPr>
        <p:blipFill>
          <a:blip r:embed="rId9"/>
          <a:stretch>
            <a:fillRect/>
          </a:stretch>
        </p:blipFill>
        <p:spPr>
          <a:xfrm>
            <a:off x="267915" y="962524"/>
            <a:ext cx="880992" cy="401166"/>
          </a:xfrm>
          <a:prstGeom prst="rect">
            <a:avLst/>
          </a:prstGeom>
        </p:spPr>
      </p:pic>
      <p:pic>
        <p:nvPicPr>
          <p:cNvPr id="32" name="Graphique 31" descr="Public cible avec un remplissage uni">
            <a:extLst>
              <a:ext uri="{FF2B5EF4-FFF2-40B4-BE49-F238E27FC236}">
                <a16:creationId xmlns:a16="http://schemas.microsoft.com/office/drawing/2014/main" id="{8AF13BCB-0E21-428A-8431-AE1BFC3CF1F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60599" y="4908170"/>
            <a:ext cx="698878" cy="698878"/>
          </a:xfrm>
          <a:prstGeom prst="rect">
            <a:avLst/>
          </a:prstGeom>
        </p:spPr>
      </p:pic>
      <p:sp>
        <p:nvSpPr>
          <p:cNvPr id="33" name="Rectangle 32">
            <a:extLst>
              <a:ext uri="{FF2B5EF4-FFF2-40B4-BE49-F238E27FC236}">
                <a16:creationId xmlns:a16="http://schemas.microsoft.com/office/drawing/2014/main" id="{186C420B-5339-421E-A5C6-BF5FD2641324}"/>
              </a:ext>
            </a:extLst>
          </p:cNvPr>
          <p:cNvSpPr/>
          <p:nvPr/>
        </p:nvSpPr>
        <p:spPr>
          <a:xfrm>
            <a:off x="8828905" y="5914163"/>
            <a:ext cx="1475840" cy="430887"/>
          </a:xfrm>
          <a:prstGeom prst="rect">
            <a:avLst/>
          </a:prstGeom>
          <a:solidFill>
            <a:schemeClr val="tx2">
              <a:lumMod val="20000"/>
              <a:lumOff val="80000"/>
            </a:schemeClr>
          </a:solidFill>
        </p:spPr>
        <p:txBody>
          <a:bodyPr wrap="square" lIns="0" tIns="0" rIns="0" bIns="0" anchor="ctr">
            <a:spAutoFit/>
          </a:bodyPr>
          <a:lstStyle/>
          <a:p>
            <a:pPr marL="0" marR="0" lvl="0" indent="0" defTabSz="914400" rtl="0" eaLnBrk="1" fontAlgn="auto" latinLnBrk="0" hangingPunct="1">
              <a:buClrTx/>
              <a:buSzTx/>
              <a:buFontTx/>
              <a:buNone/>
              <a:tabLst/>
              <a:defRPr/>
            </a:pPr>
            <a:r>
              <a:rPr lang="fr-FR" sz="1400" b="1" i="1" dirty="0">
                <a:solidFill>
                  <a:srgbClr val="333F50"/>
                </a:solidFill>
              </a:rPr>
              <a:t>Bagnères-de-Bigorre</a:t>
            </a:r>
          </a:p>
        </p:txBody>
      </p:sp>
      <p:sp>
        <p:nvSpPr>
          <p:cNvPr id="34" name="Rectangle 33">
            <a:extLst>
              <a:ext uri="{FF2B5EF4-FFF2-40B4-BE49-F238E27FC236}">
                <a16:creationId xmlns:a16="http://schemas.microsoft.com/office/drawing/2014/main" id="{3003B372-00B9-4E27-9228-B9C43E0A3E7F}"/>
              </a:ext>
            </a:extLst>
          </p:cNvPr>
          <p:cNvSpPr/>
          <p:nvPr/>
        </p:nvSpPr>
        <p:spPr>
          <a:xfrm>
            <a:off x="8088091" y="5678955"/>
            <a:ext cx="442197" cy="215444"/>
          </a:xfrm>
          <a:prstGeom prst="rect">
            <a:avLst/>
          </a:prstGeom>
          <a:solidFill>
            <a:schemeClr val="tx2">
              <a:lumMod val="20000"/>
              <a:lumOff val="80000"/>
            </a:schemeClr>
          </a:solidFill>
        </p:spPr>
        <p:txBody>
          <a:bodyPr wrap="square" lIns="0" tIns="0" rIns="0" bIns="0" anchor="ctr">
            <a:spAutoFit/>
          </a:bodyPr>
          <a:lstStyle/>
          <a:p>
            <a:pPr marL="0" marR="0" lvl="0" indent="0" defTabSz="914400" rtl="0" eaLnBrk="1" fontAlgn="auto" latinLnBrk="0" hangingPunct="1">
              <a:buClrTx/>
              <a:buSzTx/>
              <a:buFontTx/>
              <a:buNone/>
              <a:tabLst/>
              <a:defRPr/>
            </a:pPr>
            <a:r>
              <a:rPr lang="fr-FR" sz="1400" b="1" i="1" dirty="0">
                <a:solidFill>
                  <a:srgbClr val="333F50"/>
                </a:solidFill>
              </a:rPr>
              <a:t>Dax</a:t>
            </a:r>
          </a:p>
        </p:txBody>
      </p:sp>
      <p:sp>
        <p:nvSpPr>
          <p:cNvPr id="35" name="Rectangle 34">
            <a:extLst>
              <a:ext uri="{FF2B5EF4-FFF2-40B4-BE49-F238E27FC236}">
                <a16:creationId xmlns:a16="http://schemas.microsoft.com/office/drawing/2014/main" id="{B2219F30-ADB3-4797-9EAA-FC4EBC5C8688}"/>
              </a:ext>
            </a:extLst>
          </p:cNvPr>
          <p:cNvSpPr/>
          <p:nvPr/>
        </p:nvSpPr>
        <p:spPr>
          <a:xfrm>
            <a:off x="8084712" y="5168431"/>
            <a:ext cx="544600" cy="215444"/>
          </a:xfrm>
          <a:prstGeom prst="rect">
            <a:avLst/>
          </a:prstGeom>
          <a:solidFill>
            <a:schemeClr val="tx2">
              <a:lumMod val="20000"/>
              <a:lumOff val="80000"/>
            </a:schemeClr>
          </a:solidFill>
        </p:spPr>
        <p:txBody>
          <a:bodyPr wrap="square" lIns="0" tIns="0" rIns="0" bIns="0" anchor="ctr">
            <a:spAutoFit/>
          </a:bodyPr>
          <a:lstStyle/>
          <a:p>
            <a:pPr marL="0" marR="0" lvl="0" indent="0" defTabSz="914400" rtl="0" eaLnBrk="1" fontAlgn="auto" latinLnBrk="0" hangingPunct="1">
              <a:buClrTx/>
              <a:buSzTx/>
              <a:buFontTx/>
              <a:buNone/>
              <a:tabLst/>
              <a:defRPr/>
            </a:pPr>
            <a:r>
              <a:rPr lang="fr-FR" sz="1400" b="1" i="1" dirty="0">
                <a:solidFill>
                  <a:srgbClr val="333F50"/>
                </a:solidFill>
              </a:rPr>
              <a:t>Jonzac</a:t>
            </a:r>
          </a:p>
        </p:txBody>
      </p:sp>
      <p:sp>
        <p:nvSpPr>
          <p:cNvPr id="36" name="Rectangle 35">
            <a:extLst>
              <a:ext uri="{FF2B5EF4-FFF2-40B4-BE49-F238E27FC236}">
                <a16:creationId xmlns:a16="http://schemas.microsoft.com/office/drawing/2014/main" id="{2DED089E-8B12-4FA6-82F1-4BD2DBF2A66B}"/>
              </a:ext>
            </a:extLst>
          </p:cNvPr>
          <p:cNvSpPr/>
          <p:nvPr/>
        </p:nvSpPr>
        <p:spPr>
          <a:xfrm>
            <a:off x="10010237" y="5565563"/>
            <a:ext cx="1473351" cy="215444"/>
          </a:xfrm>
          <a:prstGeom prst="rect">
            <a:avLst/>
          </a:prstGeom>
          <a:solidFill>
            <a:schemeClr val="tx2">
              <a:lumMod val="20000"/>
              <a:lumOff val="80000"/>
            </a:schemeClr>
          </a:solidFill>
        </p:spPr>
        <p:txBody>
          <a:bodyPr wrap="square" lIns="0" tIns="0" rIns="0" bIns="0" anchor="ctr">
            <a:spAutoFit/>
          </a:bodyPr>
          <a:lstStyle/>
          <a:p>
            <a:pPr marL="0" marR="0" lvl="0" indent="0" defTabSz="914400" rtl="0" eaLnBrk="1" fontAlgn="auto" latinLnBrk="0" hangingPunct="1">
              <a:buClrTx/>
              <a:buSzTx/>
              <a:buFontTx/>
              <a:buNone/>
              <a:tabLst/>
              <a:defRPr/>
            </a:pPr>
            <a:r>
              <a:rPr lang="fr-FR" sz="1400" b="1" i="1" dirty="0">
                <a:solidFill>
                  <a:srgbClr val="333F50"/>
                </a:solidFill>
              </a:rPr>
              <a:t>Montbrun-les-Bains</a:t>
            </a:r>
          </a:p>
        </p:txBody>
      </p:sp>
    </p:spTree>
    <p:extLst>
      <p:ext uri="{BB962C8B-B14F-4D97-AF65-F5344CB8AC3E}">
        <p14:creationId xmlns:p14="http://schemas.microsoft.com/office/powerpoint/2010/main" val="4108550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2">
            <a:extLst>
              <a:ext uri="{FF2B5EF4-FFF2-40B4-BE49-F238E27FC236}">
                <a16:creationId xmlns:a16="http://schemas.microsoft.com/office/drawing/2014/main" id="{C1D41FE9-38B3-4A81-B208-8142AC26CEE8}"/>
              </a:ext>
            </a:extLst>
          </p:cNvPr>
          <p:cNvSpPr txBox="1">
            <a:spLocks/>
          </p:cNvSpPr>
          <p:nvPr/>
        </p:nvSpPr>
        <p:spPr>
          <a:xfrm>
            <a:off x="330554" y="64547"/>
            <a:ext cx="11627717"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dirty="0">
                <a:solidFill>
                  <a:schemeClr val="accent1">
                    <a:lumMod val="50000"/>
                  </a:schemeClr>
                </a:solidFill>
                <a:latin typeface="Gadugi" panose="020B0502040204020203" pitchFamily="34" charset="0"/>
                <a:ea typeface="Gadugi" panose="020B0502040204020203" pitchFamily="34" charset="0"/>
              </a:rPr>
              <a:t>Travaux à venir en 2022</a:t>
            </a:r>
          </a:p>
        </p:txBody>
      </p:sp>
      <p:sp>
        <p:nvSpPr>
          <p:cNvPr id="42" name="Espace réservé du numéro de diapositive 9">
            <a:extLst>
              <a:ext uri="{FF2B5EF4-FFF2-40B4-BE49-F238E27FC236}">
                <a16:creationId xmlns:a16="http://schemas.microsoft.com/office/drawing/2014/main" id="{6DCB4038-4708-4ECB-9C34-C6761C20E84F}"/>
              </a:ext>
            </a:extLst>
          </p:cNvPr>
          <p:cNvSpPr>
            <a:spLocks noGrp="1"/>
          </p:cNvSpPr>
          <p:nvPr>
            <p:ph type="sldNum" sz="quarter" idx="12"/>
          </p:nvPr>
        </p:nvSpPr>
        <p:spPr>
          <a:xfrm>
            <a:off x="9327667" y="643612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1973A-491D-4F21-9500-AEA459A2B14A}" type="slidenum">
              <a:rPr kumimoji="0" lang="fr-FR"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A213E7AC-BBAB-4877-9150-A0654C193B2A}"/>
              </a:ext>
            </a:extLst>
          </p:cNvPr>
          <p:cNvSpPr txBox="1"/>
          <p:nvPr/>
        </p:nvSpPr>
        <p:spPr>
          <a:xfrm>
            <a:off x="1560944" y="2025435"/>
            <a:ext cx="10030692" cy="1616212"/>
          </a:xfrm>
          <a:prstGeom prst="rect">
            <a:avLst/>
          </a:prstGeom>
          <a:noFill/>
        </p:spPr>
        <p:txBody>
          <a:bodyPr wrap="square" lIns="91440" tIns="45720" rIns="91440" bIns="45720" rtlCol="0" anchor="t">
            <a:spAutoFit/>
          </a:bodyPr>
          <a:lstStyle/>
          <a:p>
            <a:pPr algn="just">
              <a:lnSpc>
                <a:spcPct val="107000"/>
              </a:lnSpc>
              <a:spcBef>
                <a:spcPts val="600"/>
              </a:spcBef>
              <a:spcAft>
                <a:spcPts val="300"/>
              </a:spcAft>
              <a:defRPr/>
            </a:pPr>
            <a:r>
              <a:rPr lang="fr-FR" sz="2000" dirty="0">
                <a:solidFill>
                  <a:srgbClr val="333F50"/>
                </a:solidFill>
                <a:latin typeface="Gadugi" panose="020B0502040204020203" pitchFamily="34" charset="0"/>
                <a:ea typeface="Gadugi" panose="020B0502040204020203" pitchFamily="34" charset="0"/>
                <a:cs typeface="Times New Roman"/>
              </a:rPr>
              <a:t>Elaboration d’une typologie des stations et analyse segmentée d’une sélection d’indicateurs</a:t>
            </a:r>
          </a:p>
          <a:p>
            <a:pPr algn="just">
              <a:lnSpc>
                <a:spcPct val="107000"/>
              </a:lnSpc>
              <a:spcBef>
                <a:spcPts val="600"/>
              </a:spcBef>
              <a:spcAft>
                <a:spcPts val="300"/>
              </a:spcAft>
              <a:defRPr/>
            </a:pPr>
            <a:endParaRPr lang="fr-FR" sz="2000" dirty="0">
              <a:solidFill>
                <a:srgbClr val="333F50"/>
              </a:solidFill>
              <a:latin typeface="Gadugi" panose="020B0502040204020203" pitchFamily="34" charset="0"/>
              <a:ea typeface="Gadugi" panose="020B0502040204020203" pitchFamily="34" charset="0"/>
              <a:cs typeface="Times New Roman"/>
            </a:endParaRPr>
          </a:p>
          <a:p>
            <a:pPr algn="just">
              <a:lnSpc>
                <a:spcPct val="107000"/>
              </a:lnSpc>
              <a:spcBef>
                <a:spcPts val="600"/>
              </a:spcBef>
              <a:spcAft>
                <a:spcPts val="300"/>
              </a:spcAft>
              <a:defRPr/>
            </a:pPr>
            <a:r>
              <a:rPr lang="fr-FR" sz="2000" dirty="0">
                <a:solidFill>
                  <a:srgbClr val="333F50"/>
                </a:solidFill>
                <a:latin typeface="Gadugi" panose="020B0502040204020203" pitchFamily="34" charset="0"/>
                <a:ea typeface="Gadugi" panose="020B0502040204020203" pitchFamily="34" charset="0"/>
                <a:cs typeface="Times New Roman"/>
                <a:sym typeface="Wingdings" panose="05000000000000000000" pitchFamily="2" charset="2"/>
              </a:rPr>
              <a:t>Réalisation d’enquêtes terrain dans 3 stations supplémentaires</a:t>
            </a:r>
          </a:p>
        </p:txBody>
      </p:sp>
      <p:pic>
        <p:nvPicPr>
          <p:cNvPr id="3" name="Graphique 2" descr="Public cible avec un remplissage uni">
            <a:extLst>
              <a:ext uri="{FF2B5EF4-FFF2-40B4-BE49-F238E27FC236}">
                <a16:creationId xmlns:a16="http://schemas.microsoft.com/office/drawing/2014/main" id="{D86E99E3-8E1B-4685-AA15-15F0CC1F63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5301" y="3069966"/>
            <a:ext cx="571681" cy="571681"/>
          </a:xfrm>
          <a:prstGeom prst="rect">
            <a:avLst/>
          </a:prstGeom>
        </p:spPr>
      </p:pic>
      <p:pic>
        <p:nvPicPr>
          <p:cNvPr id="5" name="Graphique 4" descr="Filtrer avec un remplissage uni">
            <a:extLst>
              <a:ext uri="{FF2B5EF4-FFF2-40B4-BE49-F238E27FC236}">
                <a16:creationId xmlns:a16="http://schemas.microsoft.com/office/drawing/2014/main" id="{463FA759-79C9-44A7-A656-E10AD9D770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5301" y="1903779"/>
            <a:ext cx="571681" cy="571681"/>
          </a:xfrm>
          <a:prstGeom prst="rect">
            <a:avLst/>
          </a:prstGeom>
        </p:spPr>
      </p:pic>
    </p:spTree>
    <p:extLst>
      <p:ext uri="{BB962C8B-B14F-4D97-AF65-F5344CB8AC3E}">
        <p14:creationId xmlns:p14="http://schemas.microsoft.com/office/powerpoint/2010/main" val="549739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eau, vague, sport, nageant&#10;&#10;Description générée automatiquement">
            <a:extLst>
              <a:ext uri="{FF2B5EF4-FFF2-40B4-BE49-F238E27FC236}">
                <a16:creationId xmlns:a16="http://schemas.microsoft.com/office/drawing/2014/main" id="{E03975F8-EE8A-4A20-A9D8-772A76C8114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0" y="0"/>
            <a:ext cx="12191980" cy="6858000"/>
          </a:xfrm>
          <a:prstGeom prst="rect">
            <a:avLst/>
          </a:prstGeom>
        </p:spPr>
      </p:pic>
      <p:sp>
        <p:nvSpPr>
          <p:cNvPr id="2" name="Ellipse 1">
            <a:extLst>
              <a:ext uri="{FF2B5EF4-FFF2-40B4-BE49-F238E27FC236}">
                <a16:creationId xmlns:a16="http://schemas.microsoft.com/office/drawing/2014/main" id="{F8E53373-E74E-4F5B-BA4A-60BD4F60D15F}"/>
              </a:ext>
            </a:extLst>
          </p:cNvPr>
          <p:cNvSpPr/>
          <p:nvPr/>
        </p:nvSpPr>
        <p:spPr>
          <a:xfrm>
            <a:off x="1956874" y="1733283"/>
            <a:ext cx="2880000" cy="2880000"/>
          </a:xfrm>
          <a:prstGeom prst="ellipse">
            <a:avLst/>
          </a:prstGeom>
          <a:solidFill>
            <a:srgbClr val="3EBFB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Ellipse 4">
            <a:extLst>
              <a:ext uri="{FF2B5EF4-FFF2-40B4-BE49-F238E27FC236}">
                <a16:creationId xmlns:a16="http://schemas.microsoft.com/office/drawing/2014/main" id="{544F2571-FDD9-43E4-82C5-51971056C4A8}"/>
              </a:ext>
            </a:extLst>
          </p:cNvPr>
          <p:cNvSpPr>
            <a:spLocks noChangeAspect="1"/>
          </p:cNvSpPr>
          <p:nvPr/>
        </p:nvSpPr>
        <p:spPr>
          <a:xfrm>
            <a:off x="4759347" y="4297529"/>
            <a:ext cx="1005608" cy="1005608"/>
          </a:xfrm>
          <a:prstGeom prst="ellipse">
            <a:avLst/>
          </a:prstGeom>
          <a:solidFill>
            <a:srgbClr val="3E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Ellipse 5">
            <a:extLst>
              <a:ext uri="{FF2B5EF4-FFF2-40B4-BE49-F238E27FC236}">
                <a16:creationId xmlns:a16="http://schemas.microsoft.com/office/drawing/2014/main" id="{E11ADFA8-98C0-4948-B6F4-66FDEAC5481A}"/>
              </a:ext>
            </a:extLst>
          </p:cNvPr>
          <p:cNvSpPr>
            <a:spLocks noChangeAspect="1"/>
          </p:cNvSpPr>
          <p:nvPr/>
        </p:nvSpPr>
        <p:spPr>
          <a:xfrm>
            <a:off x="3673836" y="5048063"/>
            <a:ext cx="510147" cy="510147"/>
          </a:xfrm>
          <a:prstGeom prst="ellipse">
            <a:avLst/>
          </a:prstGeom>
          <a:solidFill>
            <a:srgbClr val="3E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BF81D5EE-E777-4870-9194-AF46654E5E0D}"/>
              </a:ext>
            </a:extLst>
          </p:cNvPr>
          <p:cNvPicPr>
            <a:picLocks noChangeAspect="1" noChangeArrowheads="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0875546" y="6571652"/>
            <a:ext cx="201220" cy="201220"/>
          </a:xfrm>
          <a:prstGeom prst="rect">
            <a:avLst/>
          </a:prstGeom>
          <a:noFill/>
          <a:ln>
            <a:noFill/>
          </a:ln>
        </p:spPr>
      </p:pic>
      <p:sp>
        <p:nvSpPr>
          <p:cNvPr id="9" name="ZoneTexte 8">
            <a:extLst>
              <a:ext uri="{FF2B5EF4-FFF2-40B4-BE49-F238E27FC236}">
                <a16:creationId xmlns:a16="http://schemas.microsoft.com/office/drawing/2014/main" id="{B24B3F72-0B4A-43B5-AF36-5FC7669F2A55}"/>
              </a:ext>
            </a:extLst>
          </p:cNvPr>
          <p:cNvSpPr txBox="1"/>
          <p:nvPr/>
        </p:nvSpPr>
        <p:spPr>
          <a:xfrm>
            <a:off x="11076766" y="6569889"/>
            <a:ext cx="1019155"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dirty="0">
                <a:ln>
                  <a:noFill/>
                </a:ln>
                <a:solidFill>
                  <a:srgbClr val="E7E6E6"/>
                </a:solidFill>
                <a:effectLst/>
                <a:uLnTx/>
                <a:uFillTx/>
                <a:latin typeface="Gadugi" panose="020B0502040204020203" pitchFamily="34" charset="0"/>
                <a:ea typeface="Gadugi" panose="020B0502040204020203" pitchFamily="34" charset="0"/>
                <a:cs typeface="+mn-cs"/>
              </a:rPr>
              <a:t>Efe Kumaz</a:t>
            </a:r>
          </a:p>
        </p:txBody>
      </p:sp>
      <p:sp>
        <p:nvSpPr>
          <p:cNvPr id="10" name="Rectangle 9">
            <a:extLst>
              <a:ext uri="{FF2B5EF4-FFF2-40B4-BE49-F238E27FC236}">
                <a16:creationId xmlns:a16="http://schemas.microsoft.com/office/drawing/2014/main" id="{319B8B21-17D4-40F0-809F-820526842EFD}"/>
              </a:ext>
            </a:extLst>
          </p:cNvPr>
          <p:cNvSpPr/>
          <p:nvPr/>
        </p:nvSpPr>
        <p:spPr>
          <a:xfrm>
            <a:off x="2026114" y="2699266"/>
            <a:ext cx="2741519" cy="1384995"/>
          </a:xfrm>
          <a:prstGeom prst="rect">
            <a:avLst/>
          </a:prstGeom>
        </p:spPr>
        <p:txBody>
          <a:bodyPr wrap="square" lIns="91440" tIns="45720" rIns="91440" bIns="45720" anchor="t">
            <a:spAutoFit/>
          </a:bodyPr>
          <a:lstStyle/>
          <a:p>
            <a:pPr lvl="0" algn="ctr">
              <a:defRPr/>
            </a:pPr>
            <a:r>
              <a:rPr lang="fr-FR" sz="2800" b="1" dirty="0">
                <a:solidFill>
                  <a:srgbClr val="FFFFFF"/>
                </a:solidFill>
              </a:rPr>
              <a:t>Présentation des résultats de l’OESTh</a:t>
            </a:r>
            <a:endParaRPr kumimoji="0" lang="fr-FR" sz="2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Espace réservé du numéro de diapositive 2">
            <a:extLst>
              <a:ext uri="{FF2B5EF4-FFF2-40B4-BE49-F238E27FC236}">
                <a16:creationId xmlns:a16="http://schemas.microsoft.com/office/drawing/2014/main" id="{F9C64A8C-C4AA-4DB9-9F01-D821EE99D9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6CE3AC-7635-4513-84B4-22088CACD6A6}" type="slidenum">
              <a:rPr kumimoji="0" lang="fr-FR" sz="1200" b="0" i="0" u="none" strike="noStrike" kern="1200" cap="none" spc="0" normalizeH="0" baseline="0" noProof="0" smtClean="0">
                <a:ln>
                  <a:noFill/>
                </a:ln>
                <a:solidFill>
                  <a:prstClr val="black"/>
                </a:solidFill>
                <a:effectLst/>
                <a:uLnTx/>
                <a:uFillTx/>
                <a:latin typeface="ClanOT-Blac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dirty="0">
              <a:ln>
                <a:noFill/>
              </a:ln>
              <a:solidFill>
                <a:prstClr val="black"/>
              </a:solidFill>
              <a:effectLst/>
              <a:uLnTx/>
              <a:uFillTx/>
              <a:latin typeface="ClanOT-Black"/>
              <a:ea typeface="+mn-ea"/>
              <a:cs typeface="+mn-cs"/>
            </a:endParaRPr>
          </a:p>
        </p:txBody>
      </p:sp>
    </p:spTree>
    <p:extLst>
      <p:ext uri="{BB962C8B-B14F-4D97-AF65-F5344CB8AC3E}">
        <p14:creationId xmlns:p14="http://schemas.microsoft.com/office/powerpoint/2010/main" val="3358537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2">
            <a:extLst>
              <a:ext uri="{FF2B5EF4-FFF2-40B4-BE49-F238E27FC236}">
                <a16:creationId xmlns:a16="http://schemas.microsoft.com/office/drawing/2014/main" id="{C1D41FE9-38B3-4A81-B208-8142AC26CEE8}"/>
              </a:ext>
            </a:extLst>
          </p:cNvPr>
          <p:cNvSpPr txBox="1">
            <a:spLocks/>
          </p:cNvSpPr>
          <p:nvPr/>
        </p:nvSpPr>
        <p:spPr>
          <a:xfrm>
            <a:off x="330554" y="64547"/>
            <a:ext cx="11627717"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dirty="0">
                <a:solidFill>
                  <a:schemeClr val="accent1">
                    <a:lumMod val="50000"/>
                  </a:schemeClr>
                </a:solidFill>
                <a:latin typeface="Gadugi" panose="020B0502040204020203" pitchFamily="34" charset="0"/>
                <a:ea typeface="Gadugi" panose="020B0502040204020203" pitchFamily="34" charset="0"/>
              </a:rPr>
              <a:t>Résumé</a:t>
            </a:r>
          </a:p>
        </p:txBody>
      </p:sp>
      <p:sp>
        <p:nvSpPr>
          <p:cNvPr id="42" name="Espace réservé du numéro de diapositive 9">
            <a:extLst>
              <a:ext uri="{FF2B5EF4-FFF2-40B4-BE49-F238E27FC236}">
                <a16:creationId xmlns:a16="http://schemas.microsoft.com/office/drawing/2014/main" id="{6DCB4038-4708-4ECB-9C34-C6761C20E84F}"/>
              </a:ext>
            </a:extLst>
          </p:cNvPr>
          <p:cNvSpPr>
            <a:spLocks noGrp="1"/>
          </p:cNvSpPr>
          <p:nvPr>
            <p:ph type="sldNum" sz="quarter" idx="12"/>
          </p:nvPr>
        </p:nvSpPr>
        <p:spPr>
          <a:xfrm>
            <a:off x="9327667" y="643612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1973A-491D-4F21-9500-AEA459A2B14A}" type="slidenum">
              <a:rPr kumimoji="0" lang="fr-FR"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e 1">
            <a:extLst>
              <a:ext uri="{FF2B5EF4-FFF2-40B4-BE49-F238E27FC236}">
                <a16:creationId xmlns:a16="http://schemas.microsoft.com/office/drawing/2014/main" id="{FEB0C61A-8F99-4220-ADCB-72F5843D445E}"/>
              </a:ext>
            </a:extLst>
          </p:cNvPr>
          <p:cNvGrpSpPr/>
          <p:nvPr/>
        </p:nvGrpSpPr>
        <p:grpSpPr>
          <a:xfrm>
            <a:off x="233729" y="693474"/>
            <a:ext cx="11680690" cy="5742653"/>
            <a:chOff x="125025" y="624161"/>
            <a:chExt cx="11680690" cy="5742653"/>
          </a:xfrm>
        </p:grpSpPr>
        <p:sp>
          <p:nvSpPr>
            <p:cNvPr id="4" name="Pentagon 33">
              <a:extLst>
                <a:ext uri="{FF2B5EF4-FFF2-40B4-BE49-F238E27FC236}">
                  <a16:creationId xmlns:a16="http://schemas.microsoft.com/office/drawing/2014/main" id="{07722D6A-D2A5-4DDE-91F4-3F88381DE75E}"/>
                </a:ext>
              </a:extLst>
            </p:cNvPr>
            <p:cNvSpPr/>
            <p:nvPr/>
          </p:nvSpPr>
          <p:spPr bwMode="auto">
            <a:xfrm>
              <a:off x="4473918" y="3069096"/>
              <a:ext cx="900000" cy="900000"/>
            </a:xfrm>
            <a:prstGeom prst="roundRect">
              <a:avLst/>
            </a:prstGeom>
            <a:solidFill>
              <a:srgbClr val="44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Pentagon 19">
              <a:extLst>
                <a:ext uri="{FF2B5EF4-FFF2-40B4-BE49-F238E27FC236}">
                  <a16:creationId xmlns:a16="http://schemas.microsoft.com/office/drawing/2014/main" id="{CBEDB3D2-A0BE-4138-B20F-C40CD0CE7AAB}"/>
                </a:ext>
              </a:extLst>
            </p:cNvPr>
            <p:cNvSpPr/>
            <p:nvPr/>
          </p:nvSpPr>
          <p:spPr bwMode="auto">
            <a:xfrm>
              <a:off x="4473919" y="1869152"/>
              <a:ext cx="900000" cy="900000"/>
            </a:xfrm>
            <a:prstGeom prst="roundRect">
              <a:avLst/>
            </a:prstGeom>
            <a:solidFill>
              <a:srgbClr val="0F7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6" name="Pentagon 26">
              <a:extLst>
                <a:ext uri="{FF2B5EF4-FFF2-40B4-BE49-F238E27FC236}">
                  <a16:creationId xmlns:a16="http://schemas.microsoft.com/office/drawing/2014/main" id="{BAB813F3-A064-4982-B8C5-02350652B6F3}"/>
                </a:ext>
              </a:extLst>
            </p:cNvPr>
            <p:cNvSpPr/>
            <p:nvPr/>
          </p:nvSpPr>
          <p:spPr bwMode="auto">
            <a:xfrm>
              <a:off x="4473919" y="689514"/>
              <a:ext cx="900000" cy="900000"/>
            </a:xfrm>
            <a:prstGeom prst="roundRect">
              <a:avLst/>
            </a:prstGeom>
            <a:solidFill>
              <a:srgbClr val="214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 name="Pentagon 47">
              <a:extLst>
                <a:ext uri="{FF2B5EF4-FFF2-40B4-BE49-F238E27FC236}">
                  <a16:creationId xmlns:a16="http://schemas.microsoft.com/office/drawing/2014/main" id="{3993A6FD-5388-442F-B95F-791E49470025}"/>
                </a:ext>
              </a:extLst>
            </p:cNvPr>
            <p:cNvSpPr/>
            <p:nvPr/>
          </p:nvSpPr>
          <p:spPr bwMode="auto">
            <a:xfrm>
              <a:off x="4473919" y="4228428"/>
              <a:ext cx="900000" cy="900000"/>
            </a:xfrm>
            <a:prstGeom prst="round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8" name="Pentagon 33">
              <a:extLst>
                <a:ext uri="{FF2B5EF4-FFF2-40B4-BE49-F238E27FC236}">
                  <a16:creationId xmlns:a16="http://schemas.microsoft.com/office/drawing/2014/main" id="{F77E0A85-9B9D-4D37-B3FB-B23D392679B5}"/>
                </a:ext>
              </a:extLst>
            </p:cNvPr>
            <p:cNvSpPr/>
            <p:nvPr/>
          </p:nvSpPr>
          <p:spPr bwMode="auto">
            <a:xfrm>
              <a:off x="6039483" y="1869152"/>
              <a:ext cx="900000" cy="900000"/>
            </a:xfrm>
            <a:prstGeom prst="roundRect">
              <a:avLst/>
            </a:prstGeom>
            <a:solidFill>
              <a:srgbClr val="44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9" name="Pentagon 19">
              <a:extLst>
                <a:ext uri="{FF2B5EF4-FFF2-40B4-BE49-F238E27FC236}">
                  <a16:creationId xmlns:a16="http://schemas.microsoft.com/office/drawing/2014/main" id="{D716B0B1-A1FC-4E26-8213-02661A6F3FF9}"/>
                </a:ext>
              </a:extLst>
            </p:cNvPr>
            <p:cNvSpPr/>
            <p:nvPr/>
          </p:nvSpPr>
          <p:spPr bwMode="auto">
            <a:xfrm>
              <a:off x="6039483" y="3048790"/>
              <a:ext cx="900000" cy="900000"/>
            </a:xfrm>
            <a:prstGeom prst="roundRect">
              <a:avLst/>
            </a:prstGeom>
            <a:solidFill>
              <a:srgbClr val="0F7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0" name="Pentagon 26">
              <a:extLst>
                <a:ext uri="{FF2B5EF4-FFF2-40B4-BE49-F238E27FC236}">
                  <a16:creationId xmlns:a16="http://schemas.microsoft.com/office/drawing/2014/main" id="{2AF08D74-0D66-4B3B-A37D-FE9557563B0C}"/>
                </a:ext>
              </a:extLst>
            </p:cNvPr>
            <p:cNvSpPr/>
            <p:nvPr/>
          </p:nvSpPr>
          <p:spPr bwMode="auto">
            <a:xfrm>
              <a:off x="6039483" y="4228428"/>
              <a:ext cx="900000" cy="900000"/>
            </a:xfrm>
            <a:prstGeom prst="roundRect">
              <a:avLst/>
            </a:prstGeom>
            <a:solidFill>
              <a:srgbClr val="214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1" name="Pentagon 47" descr="{&quot;Key&quot;:&quot;POWER_USER_SHAPE_ICON&quot;,&quot;Value&quot;:&quot;POWER_USER_SHAPE_ICON_STYLE_1&quot;}">
              <a:extLst>
                <a:ext uri="{FF2B5EF4-FFF2-40B4-BE49-F238E27FC236}">
                  <a16:creationId xmlns:a16="http://schemas.microsoft.com/office/drawing/2014/main" id="{56EA5CBF-B2F8-4E93-B0DF-1C1B1A280194}"/>
                </a:ext>
              </a:extLst>
            </p:cNvPr>
            <p:cNvSpPr/>
            <p:nvPr/>
          </p:nvSpPr>
          <p:spPr bwMode="auto">
            <a:xfrm>
              <a:off x="6039483" y="689514"/>
              <a:ext cx="900000" cy="900000"/>
            </a:xfrm>
            <a:prstGeom prst="round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2" name="Rectangle 11">
              <a:extLst>
                <a:ext uri="{FF2B5EF4-FFF2-40B4-BE49-F238E27FC236}">
                  <a16:creationId xmlns:a16="http://schemas.microsoft.com/office/drawing/2014/main" id="{882A33D7-8018-468C-8961-99D15351FCAC}"/>
                </a:ext>
              </a:extLst>
            </p:cNvPr>
            <p:cNvSpPr/>
            <p:nvPr/>
          </p:nvSpPr>
          <p:spPr bwMode="auto">
            <a:xfrm>
              <a:off x="7022884" y="1866490"/>
              <a:ext cx="4170217" cy="902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lstStyle/>
            <a:p>
              <a:pPr marL="0" marR="0" lvl="0" indent="0" algn="l" defTabSz="914400" rtl="0" eaLnBrk="1" fontAlgn="base" latinLnBrk="0" hangingPunct="1">
                <a:lnSpc>
                  <a:spcPct val="90000"/>
                </a:lnSpc>
                <a:spcBef>
                  <a:spcPts val="0"/>
                </a:spcBef>
                <a:spcAft>
                  <a:spcPts val="0"/>
                </a:spcAft>
                <a:buClrTx/>
                <a:buSzTx/>
                <a:buFontTx/>
                <a:buNone/>
                <a:tabLst/>
                <a:defRPr/>
              </a:pPr>
              <a:r>
                <a:rPr kumimoji="0" lang="fr-FR" sz="1600" b="1"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6.</a:t>
              </a:r>
            </a:p>
            <a:p>
              <a:pPr marL="0" marR="0" lvl="0" indent="0" algn="l" defTabSz="914400" rtl="0" eaLnBrk="1" fontAlgn="base" latinLnBrk="0" hangingPunct="1">
                <a:lnSpc>
                  <a:spcPct val="90000"/>
                </a:lnSpc>
                <a:spcBef>
                  <a:spcPts val="0"/>
                </a:spcBef>
                <a:spcAft>
                  <a:spcPts val="0"/>
                </a:spcAft>
                <a:buClrTx/>
                <a:buSzTx/>
                <a:buFontTx/>
                <a:buNone/>
                <a:tabLst/>
                <a:defRPr/>
              </a:pPr>
              <a:r>
                <a:rPr lang="fr-FR" sz="1600" b="1" i="0" u="none" strike="noStrike" dirty="0">
                  <a:solidFill>
                    <a:srgbClr val="4472C4"/>
                  </a:solidFill>
                  <a:effectLst/>
                  <a:latin typeface="Calibri" panose="020F0502020204030204" pitchFamily="34" charset="0"/>
                </a:rPr>
                <a:t>L’économie du thermalisme : 4 880 M€ de richesse et 25 804 ETP générés</a:t>
              </a:r>
              <a:r>
                <a:rPr lang="fr-FR" sz="1600" b="0" i="0" dirty="0">
                  <a:solidFill>
                    <a:srgbClr val="000000"/>
                  </a:solidFill>
                  <a:effectLst/>
                  <a:latin typeface="Calibri" panose="020F0502020204030204" pitchFamily="34" charset="0"/>
                </a:rPr>
                <a:t>​ </a:t>
              </a:r>
              <a:r>
                <a:rPr lang="fr-FR" sz="1600" b="1" dirty="0">
                  <a:solidFill>
                    <a:srgbClr val="4472C4"/>
                  </a:solidFill>
                  <a:latin typeface="Calibri" panose="020F0502020204030204" pitchFamily="34" charset="0"/>
                </a:rPr>
                <a:t>en 2019</a:t>
              </a:r>
            </a:p>
          </p:txBody>
        </p:sp>
        <p:sp>
          <p:nvSpPr>
            <p:cNvPr id="13" name="Rectangle 12">
              <a:extLst>
                <a:ext uri="{FF2B5EF4-FFF2-40B4-BE49-F238E27FC236}">
                  <a16:creationId xmlns:a16="http://schemas.microsoft.com/office/drawing/2014/main" id="{F7813D53-E71E-4DF9-AF28-F138883D01EB}"/>
                </a:ext>
              </a:extLst>
            </p:cNvPr>
            <p:cNvSpPr/>
            <p:nvPr/>
          </p:nvSpPr>
          <p:spPr bwMode="auto">
            <a:xfrm>
              <a:off x="7022884" y="3043466"/>
              <a:ext cx="4170217" cy="902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lstStyle/>
            <a:p>
              <a:pPr marL="0" marR="0" lvl="0" indent="0" algn="l" defTabSz="914400" rtl="0" eaLnBrk="1" fontAlgn="base" latinLnBrk="0" hangingPunct="1">
                <a:lnSpc>
                  <a:spcPct val="90000"/>
                </a:lnSpc>
                <a:spcBef>
                  <a:spcPts val="0"/>
                </a:spcBef>
                <a:spcAft>
                  <a:spcPts val="0"/>
                </a:spcAft>
                <a:buClrTx/>
                <a:buSzTx/>
                <a:buFontTx/>
                <a:buNone/>
                <a:tabLst/>
                <a:defRPr/>
              </a:pPr>
              <a:r>
                <a:rPr kumimoji="0" lang="fr-FR" sz="1600" b="1"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7.</a:t>
              </a:r>
            </a:p>
            <a:p>
              <a:pPr marL="0" marR="0" lvl="0" indent="0" algn="l" defTabSz="914400" rtl="0" eaLnBrk="1" fontAlgn="base" latinLnBrk="0" hangingPunct="1">
                <a:lnSpc>
                  <a:spcPct val="90000"/>
                </a:lnSpc>
                <a:spcBef>
                  <a:spcPts val="0"/>
                </a:spcBef>
                <a:spcAft>
                  <a:spcPts val="0"/>
                </a:spcAft>
                <a:buClrTx/>
                <a:buSzTx/>
                <a:buFontTx/>
                <a:buNone/>
                <a:tabLst/>
                <a:defRPr/>
              </a:pPr>
              <a:r>
                <a:rPr lang="fr-FR" sz="1600" b="1" i="0" u="none" strike="noStrike" dirty="0">
                  <a:solidFill>
                    <a:srgbClr val="4472C4"/>
                  </a:solidFill>
                  <a:effectLst/>
                  <a:latin typeface="Calibri" panose="020F0502020204030204" pitchFamily="34" charset="0"/>
                </a:rPr>
                <a:t>Un soutien essentiel à l’économie locale, avec un fort rayonnement </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p>
          </p:txBody>
        </p:sp>
        <p:sp>
          <p:nvSpPr>
            <p:cNvPr id="14" name="Rectangle 13">
              <a:extLst>
                <a:ext uri="{FF2B5EF4-FFF2-40B4-BE49-F238E27FC236}">
                  <a16:creationId xmlns:a16="http://schemas.microsoft.com/office/drawing/2014/main" id="{14EF1DA6-8C7E-4B83-9058-F11C2B56A854}"/>
                </a:ext>
              </a:extLst>
            </p:cNvPr>
            <p:cNvSpPr/>
            <p:nvPr/>
          </p:nvSpPr>
          <p:spPr bwMode="auto">
            <a:xfrm>
              <a:off x="7022884" y="4220442"/>
              <a:ext cx="4170217" cy="902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lstStyle/>
            <a:p>
              <a:pPr marL="0" marR="0" lvl="0" indent="0" algn="l" defTabSz="914400" rtl="0" eaLnBrk="1" fontAlgn="base" latinLnBrk="0" hangingPunct="1">
                <a:lnSpc>
                  <a:spcPct val="90000"/>
                </a:lnSpc>
                <a:spcBef>
                  <a:spcPts val="0"/>
                </a:spcBef>
                <a:spcAft>
                  <a:spcPts val="0"/>
                </a:spcAft>
                <a:buClrTx/>
                <a:buSzTx/>
                <a:buFontTx/>
                <a:buNone/>
                <a:tabLst/>
                <a:defRPr/>
              </a:pPr>
              <a:r>
                <a:rPr kumimoji="0" lang="fr-FR" sz="1600" b="1"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8.</a:t>
              </a:r>
            </a:p>
            <a:p>
              <a:pPr marL="0" marR="0" lvl="0" indent="0" algn="l" defTabSz="914400" rtl="0" eaLnBrk="1" fontAlgn="base" latinLnBrk="0" hangingPunct="1">
                <a:lnSpc>
                  <a:spcPct val="90000"/>
                </a:lnSpc>
                <a:spcBef>
                  <a:spcPts val="0"/>
                </a:spcBef>
                <a:spcAft>
                  <a:spcPts val="0"/>
                </a:spcAft>
                <a:buClrTx/>
                <a:buSzTx/>
                <a:buFontTx/>
                <a:buNone/>
                <a:tabLst/>
                <a:defRPr/>
              </a:pPr>
              <a:r>
                <a:rPr lang="fr-FR" sz="1600" b="1" i="0" u="none" strike="noStrike" dirty="0">
                  <a:solidFill>
                    <a:srgbClr val="4472C4"/>
                  </a:solidFill>
                  <a:effectLst/>
                  <a:latin typeface="Calibri" panose="020F0502020204030204" pitchFamily="34" charset="0"/>
                </a:rPr>
                <a:t>La performance environnementale, un axe de développement pour l’avenir</a:t>
              </a:r>
              <a:endPar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endParaRPr>
            </a:p>
          </p:txBody>
        </p:sp>
        <p:sp>
          <p:nvSpPr>
            <p:cNvPr id="16" name="Rectangle 15">
              <a:extLst>
                <a:ext uri="{FF2B5EF4-FFF2-40B4-BE49-F238E27FC236}">
                  <a16:creationId xmlns:a16="http://schemas.microsoft.com/office/drawing/2014/main" id="{2A064FFF-93C5-45F8-B428-0C1A9A93F75B}"/>
                </a:ext>
              </a:extLst>
            </p:cNvPr>
            <p:cNvSpPr/>
            <p:nvPr/>
          </p:nvSpPr>
          <p:spPr bwMode="auto">
            <a:xfrm>
              <a:off x="7022884" y="624161"/>
              <a:ext cx="4782831" cy="11743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lstStyle/>
            <a:p>
              <a:pPr marL="0" marR="0" lvl="0" indent="0" algn="l" defTabSz="914400" rtl="0" eaLnBrk="1" fontAlgn="base" latinLnBrk="0" hangingPunct="1">
                <a:lnSpc>
                  <a:spcPct val="90000"/>
                </a:lnSpc>
                <a:spcBef>
                  <a:spcPts val="0"/>
                </a:spcBef>
                <a:spcAft>
                  <a:spcPts val="0"/>
                </a:spcAft>
                <a:buClrTx/>
                <a:buSzTx/>
                <a:buFontTx/>
                <a:buNone/>
                <a:tabLst/>
                <a:defRPr/>
              </a:pPr>
              <a:r>
                <a:rPr lang="fr-FR" sz="1600" b="1" kern="0" dirty="0">
                  <a:solidFill>
                    <a:srgbClr val="000000"/>
                  </a:solidFill>
                  <a:latin typeface="Calibri" panose="020F0502020204030204" pitchFamily="34" charset="0"/>
                  <a:cs typeface="Arial" pitchFamily="34" charset="0"/>
                </a:rPr>
                <a:t>5.</a:t>
              </a:r>
              <a:endParaRPr kumimoji="0" lang="fr-FR" sz="1600" b="1"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endParaRPr>
            </a:p>
            <a:p>
              <a:pPr algn="l" rtl="0" fontAlgn="base"/>
              <a:r>
                <a:rPr lang="fr-FR" sz="1600" b="1" i="0" u="none" strike="noStrike" dirty="0">
                  <a:solidFill>
                    <a:srgbClr val="4472C4"/>
                  </a:solidFill>
                  <a:effectLst/>
                  <a:latin typeface="Calibri" panose="020F0502020204030204" pitchFamily="34" charset="0"/>
                </a:rPr>
                <a:t>L’attractivité des stations, résultat de politiques volontaristes en matière de fonctionnement et d’investissement et traduisant une vision de long terme</a:t>
              </a:r>
              <a:r>
                <a:rPr lang="en-US" sz="1600" b="0" i="0" dirty="0">
                  <a:solidFill>
                    <a:srgbClr val="000000"/>
                  </a:solidFill>
                  <a:effectLst/>
                  <a:latin typeface="Calibri" panose="020F0502020204030204" pitchFamily="34" charset="0"/>
                </a:rPr>
                <a:t>​</a:t>
              </a:r>
              <a:endParaRPr lang="en-US" sz="1600" b="0" i="0" dirty="0">
                <a:solidFill>
                  <a:srgbClr val="000000"/>
                </a:solidFill>
                <a:effectLst/>
                <a:latin typeface="Arial" panose="020B0604020202020204" pitchFamily="34" charset="0"/>
              </a:endParaRPr>
            </a:p>
          </p:txBody>
        </p:sp>
        <p:sp>
          <p:nvSpPr>
            <p:cNvPr id="17" name="Rectangle 16">
              <a:extLst>
                <a:ext uri="{FF2B5EF4-FFF2-40B4-BE49-F238E27FC236}">
                  <a16:creationId xmlns:a16="http://schemas.microsoft.com/office/drawing/2014/main" id="{F500FEE2-AF70-4A87-B576-887047845231}"/>
                </a:ext>
              </a:extLst>
            </p:cNvPr>
            <p:cNvSpPr/>
            <p:nvPr/>
          </p:nvSpPr>
          <p:spPr bwMode="auto">
            <a:xfrm>
              <a:off x="178157" y="624161"/>
              <a:ext cx="4170217" cy="902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lstStyle/>
            <a:p>
              <a:pPr marL="0" marR="0" lvl="0" indent="0" algn="r" defTabSz="914400" rtl="0" eaLnBrk="1" fontAlgn="base" latinLnBrk="0" hangingPunct="1">
                <a:lnSpc>
                  <a:spcPct val="90000"/>
                </a:lnSpc>
                <a:spcBef>
                  <a:spcPts val="0"/>
                </a:spcBef>
                <a:spcAft>
                  <a:spcPts val="0"/>
                </a:spcAft>
                <a:buClrTx/>
                <a:buSzTx/>
                <a:buFontTx/>
                <a:buNone/>
                <a:tabLst/>
                <a:defRPr/>
              </a:pPr>
              <a:r>
                <a:rPr lang="fr-FR" sz="1600" b="1" kern="0" dirty="0">
                  <a:solidFill>
                    <a:srgbClr val="000000"/>
                  </a:solidFill>
                  <a:latin typeface="Calibri" panose="020F0502020204030204" pitchFamily="34" charset="0"/>
                  <a:cs typeface="Arial" pitchFamily="34" charset="0"/>
                </a:rPr>
                <a:t>1.</a:t>
              </a:r>
              <a:endParaRPr kumimoji="0" lang="fr-FR" sz="1600" b="1"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endParaRPr>
            </a:p>
            <a:p>
              <a:pPr algn="r" fontAlgn="base">
                <a:lnSpc>
                  <a:spcPct val="90000"/>
                </a:lnSpc>
                <a:defRPr/>
              </a:pPr>
              <a:r>
                <a:rPr lang="fr-FR" sz="1600" b="1" i="0" u="none" strike="noStrike" dirty="0">
                  <a:solidFill>
                    <a:srgbClr val="4472C4"/>
                  </a:solidFill>
                  <a:effectLst/>
                  <a:latin typeface="Calibri" panose="020F0502020204030204" pitchFamily="34" charset="0"/>
                </a:rPr>
                <a:t>Des stations thermales dynamiques...</a:t>
              </a:r>
              <a:r>
                <a:rPr lang="fr-FR" sz="1600" b="0" i="0" dirty="0">
                  <a:solidFill>
                    <a:srgbClr val="000000"/>
                  </a:solidFill>
                  <a:effectLst/>
                  <a:latin typeface="Calibri" panose="020F0502020204030204" pitchFamily="34" charset="0"/>
                </a:rPr>
                <a:t>​</a:t>
              </a:r>
              <a:endParaRPr lang="fr-FR" sz="1600" b="0" i="0" dirty="0">
                <a:solidFill>
                  <a:srgbClr val="000000"/>
                </a:solidFill>
                <a:effectLst/>
                <a:latin typeface="Arial" panose="020B0604020202020204" pitchFamily="34" charset="0"/>
              </a:endParaRPr>
            </a:p>
            <a:p>
              <a:pPr marL="0" marR="0" lvl="0" indent="0" algn="r" defTabSz="914400" rtl="0" eaLnBrk="1" fontAlgn="base" latinLnBrk="0" hangingPunct="1">
                <a:lnSpc>
                  <a:spcPct val="9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p>
          </p:txBody>
        </p:sp>
        <p:sp>
          <p:nvSpPr>
            <p:cNvPr id="18" name="Rectangle 17">
              <a:extLst>
                <a:ext uri="{FF2B5EF4-FFF2-40B4-BE49-F238E27FC236}">
                  <a16:creationId xmlns:a16="http://schemas.microsoft.com/office/drawing/2014/main" id="{CD3F4263-99F6-48A3-961E-94E9BA7731E0}"/>
                </a:ext>
              </a:extLst>
            </p:cNvPr>
            <p:cNvSpPr/>
            <p:nvPr/>
          </p:nvSpPr>
          <p:spPr bwMode="auto">
            <a:xfrm>
              <a:off x="221878" y="1750293"/>
              <a:ext cx="4170217" cy="902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lstStyle/>
            <a:p>
              <a:pPr marL="0" marR="0" lvl="0" indent="0" algn="r" defTabSz="914400" rtl="0" eaLnBrk="1" fontAlgn="base" latinLnBrk="0" hangingPunct="1">
                <a:lnSpc>
                  <a:spcPct val="90000"/>
                </a:lnSpc>
                <a:spcBef>
                  <a:spcPts val="0"/>
                </a:spcBef>
                <a:spcAft>
                  <a:spcPts val="0"/>
                </a:spcAft>
                <a:buClrTx/>
                <a:buSzTx/>
                <a:buFontTx/>
                <a:buNone/>
                <a:tabLst/>
                <a:defRPr/>
              </a:pPr>
              <a:endParaRPr kumimoji="0" lang="fr-FR" sz="1600" b="1"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endParaRPr>
            </a:p>
            <a:p>
              <a:pPr marL="0" marR="0" lvl="0" indent="0" algn="r" defTabSz="914400" rtl="0" eaLnBrk="1" fontAlgn="base" latinLnBrk="0" hangingPunct="1">
                <a:lnSpc>
                  <a:spcPct val="90000"/>
                </a:lnSpc>
                <a:spcBef>
                  <a:spcPts val="0"/>
                </a:spcBef>
                <a:spcAft>
                  <a:spcPts val="0"/>
                </a:spcAft>
                <a:buClrTx/>
                <a:buSzTx/>
                <a:buFontTx/>
                <a:buNone/>
                <a:tabLst/>
                <a:defRPr/>
              </a:pPr>
              <a:r>
                <a:rPr kumimoji="0" lang="fr-FR" sz="1600" b="1"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2.</a:t>
              </a:r>
            </a:p>
            <a:p>
              <a:pPr marL="0" marR="0" lvl="0" indent="0" algn="r" defTabSz="914400" rtl="0" eaLnBrk="1" fontAlgn="base" latinLnBrk="0" hangingPunct="1">
                <a:lnSpc>
                  <a:spcPct val="90000"/>
                </a:lnSpc>
                <a:spcBef>
                  <a:spcPts val="0"/>
                </a:spcBef>
                <a:spcAft>
                  <a:spcPts val="0"/>
                </a:spcAft>
                <a:buClrTx/>
                <a:buSzTx/>
                <a:buFontTx/>
                <a:buNone/>
                <a:tabLst/>
                <a:defRPr/>
              </a:pPr>
              <a:r>
                <a:rPr lang="fr-FR" sz="1600" b="1" i="0" u="none" strike="noStrike" dirty="0">
                  <a:solidFill>
                    <a:srgbClr val="4472C4"/>
                  </a:solidFill>
                  <a:effectLst/>
                  <a:latin typeface="Calibri" panose="020F0502020204030204" pitchFamily="34" charset="0"/>
                </a:rPr>
                <a:t>….et attractives</a:t>
              </a:r>
              <a:r>
                <a:rPr lang="en-US" sz="1600" b="0" i="0" dirty="0">
                  <a:solidFill>
                    <a:srgbClr val="000000"/>
                  </a:solidFill>
                  <a:effectLst/>
                  <a:latin typeface="Calibri" panose="020F0502020204030204" pitchFamily="34" charset="0"/>
                </a:rPr>
                <a:t>​</a:t>
              </a:r>
              <a:endParaRPr kumimoji="0" lang="fr-FR" sz="1600" b="1"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endParaRPr>
            </a:p>
            <a:p>
              <a:pPr marL="0" marR="0" lvl="0" indent="0" algn="r" defTabSz="914400" rtl="0" eaLnBrk="1" fontAlgn="base" latinLnBrk="0" hangingPunct="1">
                <a:lnSpc>
                  <a:spcPct val="9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p>
          </p:txBody>
        </p:sp>
        <p:sp>
          <p:nvSpPr>
            <p:cNvPr id="19" name="Rectangle 18">
              <a:extLst>
                <a:ext uri="{FF2B5EF4-FFF2-40B4-BE49-F238E27FC236}">
                  <a16:creationId xmlns:a16="http://schemas.microsoft.com/office/drawing/2014/main" id="{A90FE3B6-2AC4-49FF-8F17-302AA0E8C2FC}"/>
                </a:ext>
              </a:extLst>
            </p:cNvPr>
            <p:cNvSpPr/>
            <p:nvPr/>
          </p:nvSpPr>
          <p:spPr bwMode="auto">
            <a:xfrm>
              <a:off x="178157" y="2960490"/>
              <a:ext cx="4170217" cy="902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lstStyle/>
            <a:p>
              <a:pPr marL="0" marR="0" lvl="0" indent="0" algn="r" defTabSz="914400" rtl="0" eaLnBrk="1" fontAlgn="base" latinLnBrk="0" hangingPunct="1">
                <a:lnSpc>
                  <a:spcPct val="90000"/>
                </a:lnSpc>
                <a:spcBef>
                  <a:spcPts val="0"/>
                </a:spcBef>
                <a:spcAft>
                  <a:spcPts val="0"/>
                </a:spcAft>
                <a:buClrTx/>
                <a:buSzTx/>
                <a:buFontTx/>
                <a:buNone/>
                <a:tabLst/>
                <a:defRPr/>
              </a:pPr>
              <a:r>
                <a:rPr lang="fr-FR" sz="1600" b="1" kern="0" dirty="0">
                  <a:solidFill>
                    <a:srgbClr val="000000"/>
                  </a:solidFill>
                  <a:latin typeface="Calibri" panose="020F0502020204030204" pitchFamily="34" charset="0"/>
                  <a:cs typeface="Arial" pitchFamily="34" charset="0"/>
                </a:rPr>
                <a:t>3.</a:t>
              </a:r>
              <a:endParaRPr kumimoji="0" lang="fr-FR" sz="1600" b="1"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endParaRPr>
            </a:p>
            <a:p>
              <a:pPr marL="0" marR="0" lvl="0" indent="0" algn="r" defTabSz="914400" rtl="0" eaLnBrk="1" fontAlgn="base" latinLnBrk="0" hangingPunct="1">
                <a:lnSpc>
                  <a:spcPct val="90000"/>
                </a:lnSpc>
                <a:spcBef>
                  <a:spcPts val="0"/>
                </a:spcBef>
                <a:spcAft>
                  <a:spcPts val="0"/>
                </a:spcAft>
                <a:buClrTx/>
                <a:buSzTx/>
                <a:buFontTx/>
                <a:buNone/>
                <a:tabLst/>
                <a:defRPr/>
              </a:pPr>
              <a:r>
                <a:rPr lang="fr-FR" sz="1600" b="1" i="0" u="none" strike="noStrike" dirty="0">
                  <a:solidFill>
                    <a:srgbClr val="4472C4"/>
                  </a:solidFill>
                  <a:effectLst/>
                  <a:latin typeface="Calibri" panose="020F0502020204030204" pitchFamily="34" charset="0"/>
                </a:rPr>
                <a:t>Avec cependant quelques points de vigilance</a:t>
              </a:r>
              <a:r>
                <a:rPr lang="fr-FR" sz="1600" b="0" i="0" dirty="0">
                  <a:solidFill>
                    <a:srgbClr val="000000"/>
                  </a:solidFill>
                  <a:effectLst/>
                  <a:latin typeface="Calibri" panose="020F0502020204030204" pitchFamily="34" charset="0"/>
                </a:rPr>
                <a:t>​</a:t>
              </a:r>
              <a:endParaRPr lang="fr-FR" sz="1600" b="0" i="0" dirty="0">
                <a:solidFill>
                  <a:srgbClr val="000000"/>
                </a:solidFill>
                <a:effectLst/>
                <a:latin typeface="Arial" panose="020B0604020202020204" pitchFamily="34" charset="0"/>
              </a:endParaRPr>
            </a:p>
          </p:txBody>
        </p:sp>
        <p:sp>
          <p:nvSpPr>
            <p:cNvPr id="20" name="Rectangle 19">
              <a:extLst>
                <a:ext uri="{FF2B5EF4-FFF2-40B4-BE49-F238E27FC236}">
                  <a16:creationId xmlns:a16="http://schemas.microsoft.com/office/drawing/2014/main" id="{C8EC876B-082B-472F-964D-6CC6BB4698AD}"/>
                </a:ext>
              </a:extLst>
            </p:cNvPr>
            <p:cNvSpPr/>
            <p:nvPr/>
          </p:nvSpPr>
          <p:spPr bwMode="auto">
            <a:xfrm>
              <a:off x="125025" y="4130714"/>
              <a:ext cx="4170217" cy="902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lstStyle/>
            <a:p>
              <a:pPr marL="0" marR="0" lvl="0" indent="0" algn="r" defTabSz="914400" rtl="0" eaLnBrk="1" fontAlgn="base" latinLnBrk="0" hangingPunct="1">
                <a:lnSpc>
                  <a:spcPct val="90000"/>
                </a:lnSpc>
                <a:spcBef>
                  <a:spcPts val="0"/>
                </a:spcBef>
                <a:spcAft>
                  <a:spcPts val="0"/>
                </a:spcAft>
                <a:buClrTx/>
                <a:buSzTx/>
                <a:buFontTx/>
                <a:buNone/>
                <a:tabLst/>
                <a:defRPr/>
              </a:pPr>
              <a:r>
                <a:rPr kumimoji="0" lang="fr-FR" sz="1600" b="1"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4.</a:t>
              </a:r>
              <a:endParaRPr lang="fr-FR" sz="1600" b="1" kern="0" dirty="0">
                <a:solidFill>
                  <a:srgbClr val="000000"/>
                </a:solidFill>
                <a:latin typeface="Calibri" panose="020F0502020204030204" pitchFamily="34" charset="0"/>
                <a:cs typeface="Arial" pitchFamily="34" charset="0"/>
              </a:endParaRPr>
            </a:p>
            <a:p>
              <a:pPr marL="0" marR="0" lvl="0" indent="0" algn="r" defTabSz="914400" rtl="0" eaLnBrk="1" fontAlgn="base" latinLnBrk="0" hangingPunct="1">
                <a:lnSpc>
                  <a:spcPct val="90000"/>
                </a:lnSpc>
                <a:spcBef>
                  <a:spcPts val="0"/>
                </a:spcBef>
                <a:spcAft>
                  <a:spcPts val="0"/>
                </a:spcAft>
                <a:buClrTx/>
                <a:buSzTx/>
                <a:buFontTx/>
                <a:buNone/>
                <a:tabLst/>
                <a:defRPr/>
              </a:pPr>
              <a:r>
                <a:rPr lang="fr-FR" sz="1600" b="1" i="0" u="none" strike="noStrike" dirty="0">
                  <a:solidFill>
                    <a:srgbClr val="4472C4"/>
                  </a:solidFill>
                  <a:effectLst/>
                  <a:latin typeface="Calibri" panose="020F0502020204030204" pitchFamily="34" charset="0"/>
                </a:rPr>
                <a:t>Une offre touristique spécifique</a:t>
              </a:r>
              <a:r>
                <a:rPr lang="fr-FR" sz="1600" b="0" i="0" dirty="0">
                  <a:solidFill>
                    <a:srgbClr val="000000"/>
                  </a:solidFill>
                  <a:effectLst/>
                  <a:latin typeface="Calibri" panose="020F0502020204030204" pitchFamily="34" charset="0"/>
                </a:rPr>
                <a:t>​</a:t>
              </a:r>
              <a:endParaRPr lang="fr-FR" sz="1600" b="0" i="0" dirty="0">
                <a:solidFill>
                  <a:srgbClr val="000000"/>
                </a:solidFill>
                <a:effectLst/>
                <a:latin typeface="Arial" panose="020B0604020202020204" pitchFamily="34" charset="0"/>
              </a:endParaRPr>
            </a:p>
          </p:txBody>
        </p:sp>
        <p:cxnSp>
          <p:nvCxnSpPr>
            <p:cNvPr id="21" name="Straight Connector 4">
              <a:extLst>
                <a:ext uri="{FF2B5EF4-FFF2-40B4-BE49-F238E27FC236}">
                  <a16:creationId xmlns:a16="http://schemas.microsoft.com/office/drawing/2014/main" id="{1D81192C-863A-422A-BF94-47131E086C3B}"/>
                </a:ext>
              </a:extLst>
            </p:cNvPr>
            <p:cNvCxnSpPr/>
            <p:nvPr/>
          </p:nvCxnSpPr>
          <p:spPr>
            <a:xfrm>
              <a:off x="5692846" y="686852"/>
              <a:ext cx="0" cy="4433590"/>
            </a:xfrm>
            <a:prstGeom prst="line">
              <a:avLst/>
            </a:prstGeom>
            <a:ln>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2205270E-3483-473D-9064-F6B6F5C41A2D}"/>
                </a:ext>
              </a:extLst>
            </p:cNvPr>
            <p:cNvSpPr txBox="1"/>
            <p:nvPr/>
          </p:nvSpPr>
          <p:spPr>
            <a:xfrm>
              <a:off x="6253367" y="5501315"/>
              <a:ext cx="3665782" cy="830997"/>
            </a:xfrm>
            <a:prstGeom prst="rect">
              <a:avLst/>
            </a:prstGeom>
            <a:noFill/>
          </p:spPr>
          <p:txBody>
            <a:bodyPr wrap="square">
              <a:spAutoFit/>
            </a:bodyPr>
            <a:lstStyle/>
            <a:p>
              <a:pPr rtl="0" fontAlgn="base"/>
              <a:r>
                <a:rPr lang="fr-FR" sz="1600" b="1" i="0" dirty="0">
                  <a:solidFill>
                    <a:srgbClr val="000000"/>
                  </a:solidFill>
                  <a:effectLst/>
                  <a:latin typeface="Calibri" panose="020F0502020204030204" pitchFamily="34" charset="0"/>
                </a:rPr>
                <a:t>​9.</a:t>
              </a:r>
              <a:endParaRPr lang="fr-FR" sz="1600" b="1" i="0" dirty="0">
                <a:solidFill>
                  <a:srgbClr val="000000"/>
                </a:solidFill>
                <a:effectLst/>
                <a:latin typeface="Arial" panose="020B0604020202020204" pitchFamily="34" charset="0"/>
              </a:endParaRPr>
            </a:p>
            <a:p>
              <a:pPr rtl="0" fontAlgn="base"/>
              <a:r>
                <a:rPr lang="fr-FR" sz="1600" b="1" i="0" u="none" strike="noStrike" dirty="0">
                  <a:solidFill>
                    <a:srgbClr val="4472C4"/>
                  </a:solidFill>
                  <a:effectLst/>
                  <a:latin typeface="Calibri" panose="020F0502020204030204" pitchFamily="34" charset="0"/>
                </a:rPr>
                <a:t>Quels impacts de la crise sanitaire sur l’économie des stations thermales ?</a:t>
              </a:r>
              <a:endParaRPr lang="fr-FR" sz="1600" b="0" i="0" dirty="0">
                <a:solidFill>
                  <a:srgbClr val="000000"/>
                </a:solidFill>
                <a:effectLst/>
                <a:latin typeface="Arial" panose="020B0604020202020204" pitchFamily="34" charset="0"/>
              </a:endParaRPr>
            </a:p>
          </p:txBody>
        </p:sp>
        <p:sp>
          <p:nvSpPr>
            <p:cNvPr id="23" name="Pentagon 26">
              <a:extLst>
                <a:ext uri="{FF2B5EF4-FFF2-40B4-BE49-F238E27FC236}">
                  <a16:creationId xmlns:a16="http://schemas.microsoft.com/office/drawing/2014/main" id="{B91B2620-67ED-44AE-9135-98C069ECEDAF}"/>
                </a:ext>
              </a:extLst>
            </p:cNvPr>
            <p:cNvSpPr/>
            <p:nvPr/>
          </p:nvSpPr>
          <p:spPr bwMode="auto">
            <a:xfrm>
              <a:off x="5255978" y="5466814"/>
              <a:ext cx="900000" cy="900000"/>
            </a:xfrm>
            <a:prstGeom prst="roundRect">
              <a:avLst/>
            </a:prstGeom>
            <a:solidFill>
              <a:srgbClr val="70BB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5" name="Freeform 15">
              <a:extLst>
                <a:ext uri="{FF2B5EF4-FFF2-40B4-BE49-F238E27FC236}">
                  <a16:creationId xmlns:a16="http://schemas.microsoft.com/office/drawing/2014/main" id="{7BBD8690-0497-41AB-9DD4-8A3BBE2ADD94}"/>
                </a:ext>
              </a:extLst>
            </p:cNvPr>
            <p:cNvSpPr>
              <a:spLocks/>
            </p:cNvSpPr>
            <p:nvPr/>
          </p:nvSpPr>
          <p:spPr bwMode="auto">
            <a:xfrm>
              <a:off x="5065325" y="837833"/>
              <a:ext cx="105728" cy="110014"/>
            </a:xfrm>
            <a:custGeom>
              <a:avLst/>
              <a:gdLst>
                <a:gd name="T0" fmla="*/ 144 w 154"/>
                <a:gd name="T1" fmla="*/ 161 h 161"/>
                <a:gd name="T2" fmla="*/ 0 w 154"/>
                <a:gd name="T3" fmla="*/ 51 h 161"/>
                <a:gd name="T4" fmla="*/ 154 w 154"/>
                <a:gd name="T5" fmla="*/ 0 h 161"/>
                <a:gd name="T6" fmla="*/ 144 w 154"/>
                <a:gd name="T7" fmla="*/ 161 h 161"/>
              </a:gdLst>
              <a:ahLst/>
              <a:cxnLst>
                <a:cxn ang="0">
                  <a:pos x="T0" y="T1"/>
                </a:cxn>
                <a:cxn ang="0">
                  <a:pos x="T2" y="T3"/>
                </a:cxn>
                <a:cxn ang="0">
                  <a:pos x="T4" y="T5"/>
                </a:cxn>
                <a:cxn ang="0">
                  <a:pos x="T6" y="T7"/>
                </a:cxn>
              </a:cxnLst>
              <a:rect l="0" t="0" r="r" b="b"/>
              <a:pathLst>
                <a:path w="154" h="161">
                  <a:moveTo>
                    <a:pt x="144" y="161"/>
                  </a:moveTo>
                  <a:lnTo>
                    <a:pt x="0" y="51"/>
                  </a:lnTo>
                  <a:lnTo>
                    <a:pt x="154" y="0"/>
                  </a:lnTo>
                  <a:lnTo>
                    <a:pt x="144" y="16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Rectangle 107">
              <a:extLst>
                <a:ext uri="{FF2B5EF4-FFF2-40B4-BE49-F238E27FC236}">
                  <a16:creationId xmlns:a16="http://schemas.microsoft.com/office/drawing/2014/main" id="{3FA50DCA-2A6E-4B65-8B1A-FFBF91065401}"/>
                </a:ext>
              </a:extLst>
            </p:cNvPr>
            <p:cNvSpPr>
              <a:spLocks noChangeArrowheads="1"/>
            </p:cNvSpPr>
            <p:nvPr/>
          </p:nvSpPr>
          <p:spPr bwMode="auto">
            <a:xfrm>
              <a:off x="5053895" y="1233596"/>
              <a:ext cx="165735" cy="65723"/>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108">
              <a:extLst>
                <a:ext uri="{FF2B5EF4-FFF2-40B4-BE49-F238E27FC236}">
                  <a16:creationId xmlns:a16="http://schemas.microsoft.com/office/drawing/2014/main" id="{5E37329A-1B11-45C9-9002-371054589651}"/>
                </a:ext>
              </a:extLst>
            </p:cNvPr>
            <p:cNvSpPr>
              <a:spLocks noChangeArrowheads="1"/>
            </p:cNvSpPr>
            <p:nvPr/>
          </p:nvSpPr>
          <p:spPr bwMode="auto">
            <a:xfrm>
              <a:off x="5053895" y="1150729"/>
              <a:ext cx="165735" cy="65723"/>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ectangle 109">
              <a:extLst>
                <a:ext uri="{FF2B5EF4-FFF2-40B4-BE49-F238E27FC236}">
                  <a16:creationId xmlns:a16="http://schemas.microsoft.com/office/drawing/2014/main" id="{ADF88E20-FA43-4FBC-99D6-84C1FBC96F18}"/>
                </a:ext>
              </a:extLst>
            </p:cNvPr>
            <p:cNvSpPr>
              <a:spLocks noChangeArrowheads="1"/>
            </p:cNvSpPr>
            <p:nvPr/>
          </p:nvSpPr>
          <p:spPr bwMode="auto">
            <a:xfrm>
              <a:off x="5053895" y="1070719"/>
              <a:ext cx="165735" cy="65723"/>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Rectangle 110">
              <a:extLst>
                <a:ext uri="{FF2B5EF4-FFF2-40B4-BE49-F238E27FC236}">
                  <a16:creationId xmlns:a16="http://schemas.microsoft.com/office/drawing/2014/main" id="{8D7EEA48-E99B-407A-9F1D-725C2D48A904}"/>
                </a:ext>
              </a:extLst>
            </p:cNvPr>
            <p:cNvSpPr>
              <a:spLocks noChangeArrowheads="1"/>
            </p:cNvSpPr>
            <p:nvPr/>
          </p:nvSpPr>
          <p:spPr bwMode="auto">
            <a:xfrm>
              <a:off x="5053895" y="1315036"/>
              <a:ext cx="165735" cy="65723"/>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Freeform 111">
              <a:extLst>
                <a:ext uri="{FF2B5EF4-FFF2-40B4-BE49-F238E27FC236}">
                  <a16:creationId xmlns:a16="http://schemas.microsoft.com/office/drawing/2014/main" id="{CB1C4020-14E3-41F5-BBE7-9BC5AD7D4FA5}"/>
                </a:ext>
              </a:extLst>
            </p:cNvPr>
            <p:cNvSpPr>
              <a:spLocks/>
            </p:cNvSpPr>
            <p:nvPr/>
          </p:nvSpPr>
          <p:spPr bwMode="auto">
            <a:xfrm>
              <a:off x="4685277" y="889268"/>
              <a:ext cx="447200" cy="361474"/>
            </a:xfrm>
            <a:custGeom>
              <a:avLst/>
              <a:gdLst>
                <a:gd name="T0" fmla="*/ 22 w 313"/>
                <a:gd name="T1" fmla="*/ 253 h 253"/>
                <a:gd name="T2" fmla="*/ 0 w 313"/>
                <a:gd name="T3" fmla="*/ 233 h 253"/>
                <a:gd name="T4" fmla="*/ 114 w 313"/>
                <a:gd name="T5" fmla="*/ 106 h 253"/>
                <a:gd name="T6" fmla="*/ 160 w 313"/>
                <a:gd name="T7" fmla="*/ 145 h 253"/>
                <a:gd name="T8" fmla="*/ 291 w 313"/>
                <a:gd name="T9" fmla="*/ 0 h 253"/>
                <a:gd name="T10" fmla="*/ 313 w 313"/>
                <a:gd name="T11" fmla="*/ 20 h 253"/>
                <a:gd name="T12" fmla="*/ 163 w 313"/>
                <a:gd name="T13" fmla="*/ 187 h 253"/>
                <a:gd name="T14" fmla="*/ 116 w 313"/>
                <a:gd name="T15" fmla="*/ 148 h 253"/>
                <a:gd name="T16" fmla="*/ 22 w 313"/>
                <a:gd name="T17"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253">
                  <a:moveTo>
                    <a:pt x="22" y="253"/>
                  </a:moveTo>
                  <a:lnTo>
                    <a:pt x="0" y="233"/>
                  </a:lnTo>
                  <a:lnTo>
                    <a:pt x="114" y="106"/>
                  </a:lnTo>
                  <a:lnTo>
                    <a:pt x="160" y="145"/>
                  </a:lnTo>
                  <a:lnTo>
                    <a:pt x="291" y="0"/>
                  </a:lnTo>
                  <a:lnTo>
                    <a:pt x="313" y="20"/>
                  </a:lnTo>
                  <a:lnTo>
                    <a:pt x="163" y="187"/>
                  </a:lnTo>
                  <a:lnTo>
                    <a:pt x="116" y="148"/>
                  </a:lnTo>
                  <a:lnTo>
                    <a:pt x="22" y="25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Rectangle 112">
              <a:extLst>
                <a:ext uri="{FF2B5EF4-FFF2-40B4-BE49-F238E27FC236}">
                  <a16:creationId xmlns:a16="http://schemas.microsoft.com/office/drawing/2014/main" id="{092D9BAE-2EBE-49CE-9F24-DCAB57308284}"/>
                </a:ext>
              </a:extLst>
            </p:cNvPr>
            <p:cNvSpPr>
              <a:spLocks noChangeArrowheads="1"/>
            </p:cNvSpPr>
            <p:nvPr/>
          </p:nvSpPr>
          <p:spPr bwMode="auto">
            <a:xfrm>
              <a:off x="4856727" y="1233596"/>
              <a:ext cx="167164" cy="65723"/>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Rectangle 113">
              <a:extLst>
                <a:ext uri="{FF2B5EF4-FFF2-40B4-BE49-F238E27FC236}">
                  <a16:creationId xmlns:a16="http://schemas.microsoft.com/office/drawing/2014/main" id="{DF8DC9F0-C886-4A05-9BA9-20F12EA795D3}"/>
                </a:ext>
              </a:extLst>
            </p:cNvPr>
            <p:cNvSpPr>
              <a:spLocks noChangeArrowheads="1"/>
            </p:cNvSpPr>
            <p:nvPr/>
          </p:nvSpPr>
          <p:spPr bwMode="auto">
            <a:xfrm>
              <a:off x="4856727" y="1150729"/>
              <a:ext cx="167164" cy="65723"/>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Rectangle 114">
              <a:extLst>
                <a:ext uri="{FF2B5EF4-FFF2-40B4-BE49-F238E27FC236}">
                  <a16:creationId xmlns:a16="http://schemas.microsoft.com/office/drawing/2014/main" id="{C93BCA26-F92C-462C-BEC8-87C657CA0E63}"/>
                </a:ext>
              </a:extLst>
            </p:cNvPr>
            <p:cNvSpPr>
              <a:spLocks noChangeArrowheads="1"/>
            </p:cNvSpPr>
            <p:nvPr/>
          </p:nvSpPr>
          <p:spPr bwMode="auto">
            <a:xfrm>
              <a:off x="4856727" y="1315036"/>
              <a:ext cx="167164" cy="65723"/>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Rectangle 115">
              <a:extLst>
                <a:ext uri="{FF2B5EF4-FFF2-40B4-BE49-F238E27FC236}">
                  <a16:creationId xmlns:a16="http://schemas.microsoft.com/office/drawing/2014/main" id="{BECE9FCF-BB13-43FE-83DA-E71985DFDB68}"/>
                </a:ext>
              </a:extLst>
            </p:cNvPr>
            <p:cNvSpPr>
              <a:spLocks noChangeArrowheads="1"/>
            </p:cNvSpPr>
            <p:nvPr/>
          </p:nvSpPr>
          <p:spPr bwMode="auto">
            <a:xfrm>
              <a:off x="4662417" y="1315036"/>
              <a:ext cx="165735" cy="65723"/>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Like" descr="{&quot;Key&quot;:&quot;POWER_USER_SHAPE_ICON&quot;,&quot;Value&quot;:&quot;POWER_USER_SHAPE_ICON_STYLE_1&quot;}">
              <a:extLst>
                <a:ext uri="{FF2B5EF4-FFF2-40B4-BE49-F238E27FC236}">
                  <a16:creationId xmlns:a16="http://schemas.microsoft.com/office/drawing/2014/main" id="{B8FD325F-FAA9-43DA-B4FE-2919C569AEFE}"/>
                </a:ext>
              </a:extLst>
            </p:cNvPr>
            <p:cNvSpPr>
              <a:spLocks noChangeAspect="1" noEditPoints="1"/>
            </p:cNvSpPr>
            <p:nvPr>
              <p:custDataLst>
                <p:tags r:id="rId1"/>
              </p:custDataLst>
            </p:nvPr>
          </p:nvSpPr>
          <p:spPr bwMode="auto">
            <a:xfrm>
              <a:off x="4664433" y="2014989"/>
              <a:ext cx="518971" cy="542925"/>
            </a:xfrm>
            <a:custGeom>
              <a:avLst/>
              <a:gdLst>
                <a:gd name="T0" fmla="*/ 0 w 18355"/>
                <a:gd name="T1" fmla="*/ 10698 h 19176"/>
                <a:gd name="T2" fmla="*/ 742 w 18355"/>
                <a:gd name="T3" fmla="*/ 9956 h 19176"/>
                <a:gd name="T4" fmla="*/ 3063 w 18355"/>
                <a:gd name="T5" fmla="*/ 9956 h 19176"/>
                <a:gd name="T6" fmla="*/ 3805 w 18355"/>
                <a:gd name="T7" fmla="*/ 10698 h 19176"/>
                <a:gd name="T8" fmla="*/ 3805 w 18355"/>
                <a:gd name="T9" fmla="*/ 17937 h 19176"/>
                <a:gd name="T10" fmla="*/ 3063 w 18355"/>
                <a:gd name="T11" fmla="*/ 18679 h 19176"/>
                <a:gd name="T12" fmla="*/ 742 w 18355"/>
                <a:gd name="T13" fmla="*/ 18679 h 19176"/>
                <a:gd name="T14" fmla="*/ 0 w 18355"/>
                <a:gd name="T15" fmla="*/ 17937 h 19176"/>
                <a:gd name="T16" fmla="*/ 0 w 18355"/>
                <a:gd name="T17" fmla="*/ 10698 h 19176"/>
                <a:gd name="T18" fmla="*/ 10840 w 18355"/>
                <a:gd name="T19" fmla="*/ 92 h 19176"/>
                <a:gd name="T20" fmla="*/ 13072 w 18355"/>
                <a:gd name="T21" fmla="*/ 2026 h 19176"/>
                <a:gd name="T22" fmla="*/ 12337 w 18355"/>
                <a:gd name="T23" fmla="*/ 5373 h 19176"/>
                <a:gd name="T24" fmla="*/ 11729 w 18355"/>
                <a:gd name="T25" fmla="*/ 7584 h 19176"/>
                <a:gd name="T26" fmla="*/ 13683 w 18355"/>
                <a:gd name="T27" fmla="*/ 7624 h 19176"/>
                <a:gd name="T28" fmla="*/ 16822 w 18355"/>
                <a:gd name="T29" fmla="*/ 7828 h 19176"/>
                <a:gd name="T30" fmla="*/ 18138 w 18355"/>
                <a:gd name="T31" fmla="*/ 9606 h 19176"/>
                <a:gd name="T32" fmla="*/ 17763 w 18355"/>
                <a:gd name="T33" fmla="*/ 11473 h 19176"/>
                <a:gd name="T34" fmla="*/ 17482 w 18355"/>
                <a:gd name="T35" fmla="*/ 13229 h 19176"/>
                <a:gd name="T36" fmla="*/ 17588 w 18355"/>
                <a:gd name="T37" fmla="*/ 15339 h 19176"/>
                <a:gd name="T38" fmla="*/ 16648 w 18355"/>
                <a:gd name="T39" fmla="*/ 17031 h 19176"/>
                <a:gd name="T40" fmla="*/ 15433 w 18355"/>
                <a:gd name="T41" fmla="*/ 18694 h 19176"/>
                <a:gd name="T42" fmla="*/ 12293 w 18355"/>
                <a:gd name="T43" fmla="*/ 19075 h 19176"/>
                <a:gd name="T44" fmla="*/ 7061 w 18355"/>
                <a:gd name="T45" fmla="*/ 18594 h 19176"/>
                <a:gd name="T46" fmla="*/ 4593 w 18355"/>
                <a:gd name="T47" fmla="*/ 18133 h 19176"/>
                <a:gd name="T48" fmla="*/ 4569 w 18355"/>
                <a:gd name="T49" fmla="*/ 10352 h 19176"/>
                <a:gd name="T50" fmla="*/ 6184 w 18355"/>
                <a:gd name="T51" fmla="*/ 9421 h 19176"/>
                <a:gd name="T52" fmla="*/ 8014 w 18355"/>
                <a:gd name="T53" fmla="*/ 5820 h 19176"/>
                <a:gd name="T54" fmla="*/ 9930 w 18355"/>
                <a:gd name="T55" fmla="*/ 3631 h 19176"/>
                <a:gd name="T56" fmla="*/ 10549 w 18355"/>
                <a:gd name="T57" fmla="*/ 314 h 19176"/>
                <a:gd name="T58" fmla="*/ 10839 w 18355"/>
                <a:gd name="T59" fmla="*/ 92 h 19176"/>
                <a:gd name="T60" fmla="*/ 10840 w 18355"/>
                <a:gd name="T61" fmla="*/ 92 h 19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55" h="19176">
                  <a:moveTo>
                    <a:pt x="0" y="10698"/>
                  </a:moveTo>
                  <a:cubicBezTo>
                    <a:pt x="0" y="10288"/>
                    <a:pt x="332" y="9956"/>
                    <a:pt x="742" y="9956"/>
                  </a:cubicBezTo>
                  <a:lnTo>
                    <a:pt x="3063" y="9956"/>
                  </a:lnTo>
                  <a:cubicBezTo>
                    <a:pt x="3473" y="9956"/>
                    <a:pt x="3805" y="10288"/>
                    <a:pt x="3805" y="10698"/>
                  </a:cubicBezTo>
                  <a:lnTo>
                    <a:pt x="3805" y="17937"/>
                  </a:lnTo>
                  <a:cubicBezTo>
                    <a:pt x="3805" y="18347"/>
                    <a:pt x="3473" y="18679"/>
                    <a:pt x="3063" y="18679"/>
                  </a:cubicBezTo>
                  <a:lnTo>
                    <a:pt x="742" y="18679"/>
                  </a:lnTo>
                  <a:cubicBezTo>
                    <a:pt x="332" y="18679"/>
                    <a:pt x="0" y="18347"/>
                    <a:pt x="0" y="17937"/>
                  </a:cubicBezTo>
                  <a:lnTo>
                    <a:pt x="0" y="10698"/>
                  </a:lnTo>
                  <a:close/>
                  <a:moveTo>
                    <a:pt x="10840" y="92"/>
                  </a:moveTo>
                  <a:cubicBezTo>
                    <a:pt x="11958" y="0"/>
                    <a:pt x="12945" y="940"/>
                    <a:pt x="13072" y="2026"/>
                  </a:cubicBezTo>
                  <a:cubicBezTo>
                    <a:pt x="13300" y="3194"/>
                    <a:pt x="12920" y="4369"/>
                    <a:pt x="12337" y="5373"/>
                  </a:cubicBezTo>
                  <a:cubicBezTo>
                    <a:pt x="12027" y="6063"/>
                    <a:pt x="11561" y="6798"/>
                    <a:pt x="11729" y="7584"/>
                  </a:cubicBezTo>
                  <a:cubicBezTo>
                    <a:pt x="12314" y="7745"/>
                    <a:pt x="13043" y="7564"/>
                    <a:pt x="13683" y="7624"/>
                  </a:cubicBezTo>
                  <a:cubicBezTo>
                    <a:pt x="14728" y="7649"/>
                    <a:pt x="15799" y="7579"/>
                    <a:pt x="16822" y="7828"/>
                  </a:cubicBezTo>
                  <a:cubicBezTo>
                    <a:pt x="17509" y="8150"/>
                    <a:pt x="17959" y="8889"/>
                    <a:pt x="18138" y="9606"/>
                  </a:cubicBezTo>
                  <a:cubicBezTo>
                    <a:pt x="18095" y="10265"/>
                    <a:pt x="17082" y="10804"/>
                    <a:pt x="17763" y="11473"/>
                  </a:cubicBezTo>
                  <a:cubicBezTo>
                    <a:pt x="18355" y="12055"/>
                    <a:pt x="18034" y="12765"/>
                    <a:pt x="17482" y="13229"/>
                  </a:cubicBezTo>
                  <a:cubicBezTo>
                    <a:pt x="16974" y="13913"/>
                    <a:pt x="18112" y="14638"/>
                    <a:pt x="17588" y="15339"/>
                  </a:cubicBezTo>
                  <a:cubicBezTo>
                    <a:pt x="17208" y="15869"/>
                    <a:pt x="16454" y="16264"/>
                    <a:pt x="16648" y="17031"/>
                  </a:cubicBezTo>
                  <a:cubicBezTo>
                    <a:pt x="16737" y="17802"/>
                    <a:pt x="15981" y="18300"/>
                    <a:pt x="15433" y="18694"/>
                  </a:cubicBezTo>
                  <a:cubicBezTo>
                    <a:pt x="14469" y="19176"/>
                    <a:pt x="13339" y="19050"/>
                    <a:pt x="12293" y="19075"/>
                  </a:cubicBezTo>
                  <a:cubicBezTo>
                    <a:pt x="10541" y="19020"/>
                    <a:pt x="8775" y="18998"/>
                    <a:pt x="7061" y="18594"/>
                  </a:cubicBezTo>
                  <a:cubicBezTo>
                    <a:pt x="6239" y="18438"/>
                    <a:pt x="5413" y="18300"/>
                    <a:pt x="4593" y="18133"/>
                  </a:cubicBezTo>
                  <a:lnTo>
                    <a:pt x="4569" y="10352"/>
                  </a:lnTo>
                  <a:cubicBezTo>
                    <a:pt x="5261" y="10450"/>
                    <a:pt x="5818" y="9955"/>
                    <a:pt x="6184" y="9421"/>
                  </a:cubicBezTo>
                  <a:cubicBezTo>
                    <a:pt x="6994" y="8330"/>
                    <a:pt x="7434" y="7033"/>
                    <a:pt x="8014" y="5820"/>
                  </a:cubicBezTo>
                  <a:cubicBezTo>
                    <a:pt x="8556" y="5003"/>
                    <a:pt x="9613" y="4619"/>
                    <a:pt x="9930" y="3631"/>
                  </a:cubicBezTo>
                  <a:cubicBezTo>
                    <a:pt x="10381" y="2585"/>
                    <a:pt x="10429" y="1430"/>
                    <a:pt x="10549" y="314"/>
                  </a:cubicBezTo>
                  <a:cubicBezTo>
                    <a:pt x="10498" y="170"/>
                    <a:pt x="10943" y="88"/>
                    <a:pt x="10839" y="92"/>
                  </a:cubicBezTo>
                  <a:lnTo>
                    <a:pt x="10840" y="9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Caution" descr="{&quot;Key&quot;:&quot;POWER_USER_SHAPE_ICON&quot;,&quot;Value&quot;:&quot;POWER_USER_SHAPE_ICON_STYLE_1&quot;}">
              <a:extLst>
                <a:ext uri="{FF2B5EF4-FFF2-40B4-BE49-F238E27FC236}">
                  <a16:creationId xmlns:a16="http://schemas.microsoft.com/office/drawing/2014/main" id="{AA3F6DB0-0585-4DD6-8D88-341E03A0ADDF}"/>
                </a:ext>
              </a:extLst>
            </p:cNvPr>
            <p:cNvSpPr>
              <a:spLocks noChangeAspect="1"/>
            </p:cNvSpPr>
            <p:nvPr/>
          </p:nvSpPr>
          <p:spPr>
            <a:xfrm>
              <a:off x="4607605" y="3231034"/>
              <a:ext cx="629793" cy="542925"/>
            </a:xfrm>
            <a:custGeom>
              <a:avLst/>
              <a:gdLst>
                <a:gd name="connsiteX0" fmla="*/ 957551 w 1915105"/>
                <a:gd name="connsiteY0" fmla="*/ 1312007 h 1650953"/>
                <a:gd name="connsiteX1" fmla="*/ 1058240 w 1915105"/>
                <a:gd name="connsiteY1" fmla="*/ 1412696 h 1650953"/>
                <a:gd name="connsiteX2" fmla="*/ 957551 w 1915105"/>
                <a:gd name="connsiteY2" fmla="*/ 1513385 h 1650953"/>
                <a:gd name="connsiteX3" fmla="*/ 856862 w 1915105"/>
                <a:gd name="connsiteY3" fmla="*/ 1412696 h 1650953"/>
                <a:gd name="connsiteX4" fmla="*/ 957551 w 1915105"/>
                <a:gd name="connsiteY4" fmla="*/ 1312007 h 1650953"/>
                <a:gd name="connsiteX5" fmla="*/ 957553 w 1915105"/>
                <a:gd name="connsiteY5" fmla="*/ 439775 h 1650953"/>
                <a:gd name="connsiteX6" fmla="*/ 1026486 w 1915105"/>
                <a:gd name="connsiteY6" fmla="*/ 508708 h 1650953"/>
                <a:gd name="connsiteX7" fmla="*/ 1026485 w 1915105"/>
                <a:gd name="connsiteY7" fmla="*/ 1135578 h 1650953"/>
                <a:gd name="connsiteX8" fmla="*/ 957552 w 1915105"/>
                <a:gd name="connsiteY8" fmla="*/ 1204511 h 1650953"/>
                <a:gd name="connsiteX9" fmla="*/ 957553 w 1915105"/>
                <a:gd name="connsiteY9" fmla="*/ 1204510 h 1650953"/>
                <a:gd name="connsiteX10" fmla="*/ 888620 w 1915105"/>
                <a:gd name="connsiteY10" fmla="*/ 1135577 h 1650953"/>
                <a:gd name="connsiteX11" fmla="*/ 888620 w 1915105"/>
                <a:gd name="connsiteY11" fmla="*/ 508708 h 1650953"/>
                <a:gd name="connsiteX12" fmla="*/ 957553 w 1915105"/>
                <a:gd name="connsiteY12" fmla="*/ 439775 h 1650953"/>
                <a:gd name="connsiteX13" fmla="*/ 957553 w 1915105"/>
                <a:gd name="connsiteY13" fmla="*/ 100443 h 1650953"/>
                <a:gd name="connsiteX14" fmla="*/ 87050 w 1915105"/>
                <a:gd name="connsiteY14" fmla="*/ 1601309 h 1650953"/>
                <a:gd name="connsiteX15" fmla="*/ 1828055 w 1915105"/>
                <a:gd name="connsiteY15" fmla="*/ 1601309 h 1650953"/>
                <a:gd name="connsiteX16" fmla="*/ 957553 w 1915105"/>
                <a:gd name="connsiteY16" fmla="*/ 0 h 1650953"/>
                <a:gd name="connsiteX17" fmla="*/ 1915105 w 1915105"/>
                <a:gd name="connsiteY17" fmla="*/ 1650953 h 1650953"/>
                <a:gd name="connsiteX18" fmla="*/ 0 w 1915105"/>
                <a:gd name="connsiteY18" fmla="*/ 1650953 h 165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5105" h="1650953">
                  <a:moveTo>
                    <a:pt x="957551" y="1312007"/>
                  </a:moveTo>
                  <a:cubicBezTo>
                    <a:pt x="1013160" y="1312007"/>
                    <a:pt x="1058240" y="1357087"/>
                    <a:pt x="1058240" y="1412696"/>
                  </a:cubicBezTo>
                  <a:cubicBezTo>
                    <a:pt x="1058240" y="1468305"/>
                    <a:pt x="1013160" y="1513385"/>
                    <a:pt x="957551" y="1513385"/>
                  </a:cubicBezTo>
                  <a:cubicBezTo>
                    <a:pt x="901942" y="1513385"/>
                    <a:pt x="856862" y="1468305"/>
                    <a:pt x="856862" y="1412696"/>
                  </a:cubicBezTo>
                  <a:cubicBezTo>
                    <a:pt x="856862" y="1357087"/>
                    <a:pt x="901942" y="1312007"/>
                    <a:pt x="957551" y="1312007"/>
                  </a:cubicBezTo>
                  <a:close/>
                  <a:moveTo>
                    <a:pt x="957553" y="439775"/>
                  </a:moveTo>
                  <a:cubicBezTo>
                    <a:pt x="995624" y="439775"/>
                    <a:pt x="1026486" y="470637"/>
                    <a:pt x="1026486" y="508708"/>
                  </a:cubicBezTo>
                  <a:cubicBezTo>
                    <a:pt x="1026486" y="717665"/>
                    <a:pt x="1026485" y="926621"/>
                    <a:pt x="1026485" y="1135578"/>
                  </a:cubicBezTo>
                  <a:cubicBezTo>
                    <a:pt x="1026485" y="1173649"/>
                    <a:pt x="995623" y="1204511"/>
                    <a:pt x="957552" y="1204511"/>
                  </a:cubicBezTo>
                  <a:lnTo>
                    <a:pt x="957553" y="1204510"/>
                  </a:lnTo>
                  <a:cubicBezTo>
                    <a:pt x="919482" y="1204510"/>
                    <a:pt x="888620" y="1173648"/>
                    <a:pt x="888620" y="1135577"/>
                  </a:cubicBezTo>
                  <a:lnTo>
                    <a:pt x="888620" y="508708"/>
                  </a:lnTo>
                  <a:cubicBezTo>
                    <a:pt x="888620" y="470637"/>
                    <a:pt x="919482" y="439775"/>
                    <a:pt x="957553" y="439775"/>
                  </a:cubicBezTo>
                  <a:close/>
                  <a:moveTo>
                    <a:pt x="957553" y="100443"/>
                  </a:moveTo>
                  <a:lnTo>
                    <a:pt x="87050" y="1601309"/>
                  </a:lnTo>
                  <a:lnTo>
                    <a:pt x="1828055" y="1601309"/>
                  </a:lnTo>
                  <a:close/>
                  <a:moveTo>
                    <a:pt x="957553" y="0"/>
                  </a:moveTo>
                  <a:lnTo>
                    <a:pt x="1915105" y="1650953"/>
                  </a:lnTo>
                  <a:lnTo>
                    <a:pt x="0" y="165095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8" name="Image 37">
              <a:extLst>
                <a:ext uri="{FF2B5EF4-FFF2-40B4-BE49-F238E27FC236}">
                  <a16:creationId xmlns:a16="http://schemas.microsoft.com/office/drawing/2014/main" id="{87E6A19F-72FF-48F7-A28B-547FB380D647}"/>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100000" contrast="70000"/>
                      </a14:imgEffect>
                    </a14:imgLayer>
                  </a14:imgProps>
                </a:ext>
                <a:ext uri="{28A0092B-C50C-407E-A947-70E740481C1C}">
                  <a14:useLocalDpi xmlns:a14="http://schemas.microsoft.com/office/drawing/2010/main" val="0"/>
                </a:ext>
              </a:extLst>
            </a:blip>
            <a:stretch>
              <a:fillRect/>
            </a:stretch>
          </p:blipFill>
          <p:spPr>
            <a:xfrm>
              <a:off x="4562913" y="4297141"/>
              <a:ext cx="716601" cy="716601"/>
            </a:xfrm>
            <a:prstGeom prst="rect">
              <a:avLst/>
            </a:prstGeom>
          </p:spPr>
        </p:pic>
        <p:sp>
          <p:nvSpPr>
            <p:cNvPr id="40" name="Calendar">
              <a:extLst>
                <a:ext uri="{FF2B5EF4-FFF2-40B4-BE49-F238E27FC236}">
                  <a16:creationId xmlns:a16="http://schemas.microsoft.com/office/drawing/2014/main" id="{F62E3088-C32C-4F8D-A151-4B096BEAB7C1}"/>
                </a:ext>
              </a:extLst>
            </p:cNvPr>
            <p:cNvSpPr>
              <a:spLocks/>
            </p:cNvSpPr>
            <p:nvPr>
              <p:custDataLst>
                <p:tags r:id="rId2"/>
              </p:custDataLst>
            </p:nvPr>
          </p:nvSpPr>
          <p:spPr bwMode="auto">
            <a:xfrm>
              <a:off x="6218561" y="952826"/>
              <a:ext cx="516775" cy="455758"/>
            </a:xfrm>
            <a:custGeom>
              <a:avLst/>
              <a:gdLst>
                <a:gd name="T0" fmla="*/ 229 w 286"/>
                <a:gd name="T1" fmla="*/ 252 h 252"/>
                <a:gd name="T2" fmla="*/ 57 w 286"/>
                <a:gd name="T3" fmla="*/ 252 h 252"/>
                <a:gd name="T4" fmla="*/ 0 w 286"/>
                <a:gd name="T5" fmla="*/ 190 h 252"/>
                <a:gd name="T6" fmla="*/ 0 w 286"/>
                <a:gd name="T7" fmla="*/ 6 h 252"/>
                <a:gd name="T8" fmla="*/ 6 w 286"/>
                <a:gd name="T9" fmla="*/ 0 h 252"/>
                <a:gd name="T10" fmla="*/ 45 w 286"/>
                <a:gd name="T11" fmla="*/ 0 h 252"/>
                <a:gd name="T12" fmla="*/ 51 w 286"/>
                <a:gd name="T13" fmla="*/ 6 h 252"/>
                <a:gd name="T14" fmla="*/ 45 w 286"/>
                <a:gd name="T15" fmla="*/ 12 h 252"/>
                <a:gd name="T16" fmla="*/ 12 w 286"/>
                <a:gd name="T17" fmla="*/ 12 h 252"/>
                <a:gd name="T18" fmla="*/ 12 w 286"/>
                <a:gd name="T19" fmla="*/ 190 h 252"/>
                <a:gd name="T20" fmla="*/ 57 w 286"/>
                <a:gd name="T21" fmla="*/ 240 h 252"/>
                <a:gd name="T22" fmla="*/ 229 w 286"/>
                <a:gd name="T23" fmla="*/ 240 h 252"/>
                <a:gd name="T24" fmla="*/ 274 w 286"/>
                <a:gd name="T25" fmla="*/ 190 h 252"/>
                <a:gd name="T26" fmla="*/ 274 w 286"/>
                <a:gd name="T27" fmla="*/ 12 h 252"/>
                <a:gd name="T28" fmla="*/ 241 w 286"/>
                <a:gd name="T29" fmla="*/ 12 h 252"/>
                <a:gd name="T30" fmla="*/ 235 w 286"/>
                <a:gd name="T31" fmla="*/ 6 h 252"/>
                <a:gd name="T32" fmla="*/ 241 w 286"/>
                <a:gd name="T33" fmla="*/ 0 h 252"/>
                <a:gd name="T34" fmla="*/ 280 w 286"/>
                <a:gd name="T35" fmla="*/ 0 h 252"/>
                <a:gd name="T36" fmla="*/ 286 w 286"/>
                <a:gd name="T37" fmla="*/ 6 h 252"/>
                <a:gd name="T38" fmla="*/ 286 w 286"/>
                <a:gd name="T39" fmla="*/ 190 h 252"/>
                <a:gd name="T40" fmla="*/ 229 w 286"/>
                <a:gd name="T41"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6" h="252">
                  <a:moveTo>
                    <a:pt x="229" y="252"/>
                  </a:moveTo>
                  <a:lnTo>
                    <a:pt x="57" y="252"/>
                  </a:lnTo>
                  <a:cubicBezTo>
                    <a:pt x="25" y="252"/>
                    <a:pt x="0" y="224"/>
                    <a:pt x="0" y="190"/>
                  </a:cubicBezTo>
                  <a:lnTo>
                    <a:pt x="0" y="6"/>
                  </a:lnTo>
                  <a:cubicBezTo>
                    <a:pt x="0" y="2"/>
                    <a:pt x="2" y="0"/>
                    <a:pt x="6" y="0"/>
                  </a:cubicBezTo>
                  <a:lnTo>
                    <a:pt x="45" y="0"/>
                  </a:lnTo>
                  <a:cubicBezTo>
                    <a:pt x="48" y="0"/>
                    <a:pt x="51" y="2"/>
                    <a:pt x="51" y="6"/>
                  </a:cubicBezTo>
                  <a:cubicBezTo>
                    <a:pt x="51" y="9"/>
                    <a:pt x="48" y="12"/>
                    <a:pt x="45" y="12"/>
                  </a:cubicBezTo>
                  <a:lnTo>
                    <a:pt x="12" y="12"/>
                  </a:lnTo>
                  <a:lnTo>
                    <a:pt x="12" y="190"/>
                  </a:lnTo>
                  <a:cubicBezTo>
                    <a:pt x="12" y="218"/>
                    <a:pt x="32" y="240"/>
                    <a:pt x="57" y="240"/>
                  </a:cubicBezTo>
                  <a:lnTo>
                    <a:pt x="229" y="240"/>
                  </a:lnTo>
                  <a:cubicBezTo>
                    <a:pt x="254" y="240"/>
                    <a:pt x="274" y="218"/>
                    <a:pt x="274" y="190"/>
                  </a:cubicBezTo>
                  <a:lnTo>
                    <a:pt x="274" y="12"/>
                  </a:lnTo>
                  <a:lnTo>
                    <a:pt x="241" y="12"/>
                  </a:lnTo>
                  <a:cubicBezTo>
                    <a:pt x="238" y="12"/>
                    <a:pt x="235" y="9"/>
                    <a:pt x="235" y="6"/>
                  </a:cubicBezTo>
                  <a:cubicBezTo>
                    <a:pt x="235" y="2"/>
                    <a:pt x="238" y="0"/>
                    <a:pt x="241" y="0"/>
                  </a:cubicBezTo>
                  <a:lnTo>
                    <a:pt x="280" y="0"/>
                  </a:lnTo>
                  <a:cubicBezTo>
                    <a:pt x="284" y="0"/>
                    <a:pt x="286" y="2"/>
                    <a:pt x="286" y="6"/>
                  </a:cubicBezTo>
                  <a:lnTo>
                    <a:pt x="286" y="190"/>
                  </a:lnTo>
                  <a:cubicBezTo>
                    <a:pt x="286" y="224"/>
                    <a:pt x="261" y="252"/>
                    <a:pt x="229" y="252"/>
                  </a:cubicBezTo>
                  <a:close/>
                </a:path>
              </a:pathLst>
            </a:custGeom>
            <a:solidFill>
              <a:schemeClr val="bg1"/>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Calendar">
              <a:extLst>
                <a:ext uri="{FF2B5EF4-FFF2-40B4-BE49-F238E27FC236}">
                  <a16:creationId xmlns:a16="http://schemas.microsoft.com/office/drawing/2014/main" id="{07040392-DA3F-4A3F-AA8F-FFDF477E91FA}"/>
                </a:ext>
              </a:extLst>
            </p:cNvPr>
            <p:cNvSpPr>
              <a:spLocks/>
            </p:cNvSpPr>
            <p:nvPr>
              <p:custDataLst>
                <p:tags r:id="rId3"/>
              </p:custDataLst>
            </p:nvPr>
          </p:nvSpPr>
          <p:spPr bwMode="auto">
            <a:xfrm>
              <a:off x="6349311" y="952826"/>
              <a:ext cx="256520" cy="21169"/>
            </a:xfrm>
            <a:custGeom>
              <a:avLst/>
              <a:gdLst>
                <a:gd name="T0" fmla="*/ 136 w 142"/>
                <a:gd name="T1" fmla="*/ 12 h 12"/>
                <a:gd name="T2" fmla="*/ 6 w 142"/>
                <a:gd name="T3" fmla="*/ 12 h 12"/>
                <a:gd name="T4" fmla="*/ 0 w 142"/>
                <a:gd name="T5" fmla="*/ 6 h 12"/>
                <a:gd name="T6" fmla="*/ 6 w 142"/>
                <a:gd name="T7" fmla="*/ 0 h 12"/>
                <a:gd name="T8" fmla="*/ 136 w 142"/>
                <a:gd name="T9" fmla="*/ 0 h 12"/>
                <a:gd name="T10" fmla="*/ 142 w 142"/>
                <a:gd name="T11" fmla="*/ 6 h 12"/>
                <a:gd name="T12" fmla="*/ 136 w 14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42" h="12">
                  <a:moveTo>
                    <a:pt x="136" y="12"/>
                  </a:moveTo>
                  <a:lnTo>
                    <a:pt x="6" y="12"/>
                  </a:lnTo>
                  <a:cubicBezTo>
                    <a:pt x="3" y="12"/>
                    <a:pt x="0" y="9"/>
                    <a:pt x="0" y="6"/>
                  </a:cubicBezTo>
                  <a:cubicBezTo>
                    <a:pt x="0" y="2"/>
                    <a:pt x="3" y="0"/>
                    <a:pt x="6" y="0"/>
                  </a:cubicBezTo>
                  <a:lnTo>
                    <a:pt x="136" y="0"/>
                  </a:lnTo>
                  <a:cubicBezTo>
                    <a:pt x="140" y="0"/>
                    <a:pt x="142" y="2"/>
                    <a:pt x="142" y="6"/>
                  </a:cubicBezTo>
                  <a:cubicBezTo>
                    <a:pt x="142" y="9"/>
                    <a:pt x="140" y="12"/>
                    <a:pt x="136" y="12"/>
                  </a:cubicBezTo>
                  <a:close/>
                </a:path>
              </a:pathLst>
            </a:custGeom>
            <a:solidFill>
              <a:schemeClr val="bg1"/>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Calendar">
              <a:extLst>
                <a:ext uri="{FF2B5EF4-FFF2-40B4-BE49-F238E27FC236}">
                  <a16:creationId xmlns:a16="http://schemas.microsoft.com/office/drawing/2014/main" id="{3EA7D549-8E04-4625-88BB-DDD49BD43DEC}"/>
                </a:ext>
              </a:extLst>
            </p:cNvPr>
            <p:cNvSpPr>
              <a:spLocks/>
            </p:cNvSpPr>
            <p:nvPr>
              <p:custDataLst>
                <p:tags r:id="rId4"/>
              </p:custDataLst>
            </p:nvPr>
          </p:nvSpPr>
          <p:spPr bwMode="auto">
            <a:xfrm>
              <a:off x="6349311" y="952826"/>
              <a:ext cx="256520" cy="21169"/>
            </a:xfrm>
            <a:custGeom>
              <a:avLst/>
              <a:gdLst>
                <a:gd name="T0" fmla="*/ 136 w 142"/>
                <a:gd name="T1" fmla="*/ 12 h 12"/>
                <a:gd name="T2" fmla="*/ 6 w 142"/>
                <a:gd name="T3" fmla="*/ 12 h 12"/>
                <a:gd name="T4" fmla="*/ 0 w 142"/>
                <a:gd name="T5" fmla="*/ 6 h 12"/>
                <a:gd name="T6" fmla="*/ 6 w 142"/>
                <a:gd name="T7" fmla="*/ 0 h 12"/>
                <a:gd name="T8" fmla="*/ 136 w 142"/>
                <a:gd name="T9" fmla="*/ 0 h 12"/>
                <a:gd name="T10" fmla="*/ 142 w 142"/>
                <a:gd name="T11" fmla="*/ 6 h 12"/>
                <a:gd name="T12" fmla="*/ 136 w 14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42" h="12">
                  <a:moveTo>
                    <a:pt x="136" y="12"/>
                  </a:moveTo>
                  <a:lnTo>
                    <a:pt x="6" y="12"/>
                  </a:lnTo>
                  <a:cubicBezTo>
                    <a:pt x="3" y="12"/>
                    <a:pt x="0" y="9"/>
                    <a:pt x="0" y="6"/>
                  </a:cubicBezTo>
                  <a:cubicBezTo>
                    <a:pt x="0" y="2"/>
                    <a:pt x="3" y="0"/>
                    <a:pt x="6" y="0"/>
                  </a:cubicBezTo>
                  <a:lnTo>
                    <a:pt x="136" y="0"/>
                  </a:lnTo>
                  <a:cubicBezTo>
                    <a:pt x="140" y="0"/>
                    <a:pt x="142" y="2"/>
                    <a:pt x="142" y="6"/>
                  </a:cubicBezTo>
                  <a:cubicBezTo>
                    <a:pt x="142" y="9"/>
                    <a:pt x="140" y="12"/>
                    <a:pt x="136" y="12"/>
                  </a:cubicBezTo>
                  <a:close/>
                </a:path>
              </a:pathLst>
            </a:custGeom>
            <a:solidFill>
              <a:schemeClr val="bg1"/>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Calendar">
              <a:extLst>
                <a:ext uri="{FF2B5EF4-FFF2-40B4-BE49-F238E27FC236}">
                  <a16:creationId xmlns:a16="http://schemas.microsoft.com/office/drawing/2014/main" id="{A2556B89-19D7-4767-8A94-9E4B7F69A6C1}"/>
                </a:ext>
              </a:extLst>
            </p:cNvPr>
            <p:cNvSpPr>
              <a:spLocks/>
            </p:cNvSpPr>
            <p:nvPr>
              <p:custDataLst>
                <p:tags r:id="rId5"/>
              </p:custDataLst>
            </p:nvPr>
          </p:nvSpPr>
          <p:spPr bwMode="auto">
            <a:xfrm>
              <a:off x="6218561" y="952826"/>
              <a:ext cx="516775" cy="115807"/>
            </a:xfrm>
            <a:custGeom>
              <a:avLst/>
              <a:gdLst>
                <a:gd name="T0" fmla="*/ 280 w 286"/>
                <a:gd name="T1" fmla="*/ 64 h 64"/>
                <a:gd name="T2" fmla="*/ 6 w 286"/>
                <a:gd name="T3" fmla="*/ 64 h 64"/>
                <a:gd name="T4" fmla="*/ 0 w 286"/>
                <a:gd name="T5" fmla="*/ 58 h 64"/>
                <a:gd name="T6" fmla="*/ 0 w 286"/>
                <a:gd name="T7" fmla="*/ 6 h 64"/>
                <a:gd name="T8" fmla="*/ 6 w 286"/>
                <a:gd name="T9" fmla="*/ 0 h 64"/>
                <a:gd name="T10" fmla="*/ 45 w 286"/>
                <a:gd name="T11" fmla="*/ 0 h 64"/>
                <a:gd name="T12" fmla="*/ 51 w 286"/>
                <a:gd name="T13" fmla="*/ 6 h 64"/>
                <a:gd name="T14" fmla="*/ 45 w 286"/>
                <a:gd name="T15" fmla="*/ 12 h 64"/>
                <a:gd name="T16" fmla="*/ 12 w 286"/>
                <a:gd name="T17" fmla="*/ 12 h 64"/>
                <a:gd name="T18" fmla="*/ 12 w 286"/>
                <a:gd name="T19" fmla="*/ 52 h 64"/>
                <a:gd name="T20" fmla="*/ 274 w 286"/>
                <a:gd name="T21" fmla="*/ 52 h 64"/>
                <a:gd name="T22" fmla="*/ 274 w 286"/>
                <a:gd name="T23" fmla="*/ 12 h 64"/>
                <a:gd name="T24" fmla="*/ 241 w 286"/>
                <a:gd name="T25" fmla="*/ 12 h 64"/>
                <a:gd name="T26" fmla="*/ 235 w 286"/>
                <a:gd name="T27" fmla="*/ 6 h 64"/>
                <a:gd name="T28" fmla="*/ 241 w 286"/>
                <a:gd name="T29" fmla="*/ 0 h 64"/>
                <a:gd name="T30" fmla="*/ 280 w 286"/>
                <a:gd name="T31" fmla="*/ 0 h 64"/>
                <a:gd name="T32" fmla="*/ 286 w 286"/>
                <a:gd name="T33" fmla="*/ 6 h 64"/>
                <a:gd name="T34" fmla="*/ 286 w 286"/>
                <a:gd name="T35" fmla="*/ 58 h 64"/>
                <a:gd name="T36" fmla="*/ 280 w 286"/>
                <a:gd name="T3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6" h="64">
                  <a:moveTo>
                    <a:pt x="280" y="64"/>
                  </a:moveTo>
                  <a:lnTo>
                    <a:pt x="6" y="64"/>
                  </a:lnTo>
                  <a:cubicBezTo>
                    <a:pt x="2" y="64"/>
                    <a:pt x="0" y="61"/>
                    <a:pt x="0" y="58"/>
                  </a:cubicBezTo>
                  <a:lnTo>
                    <a:pt x="0" y="6"/>
                  </a:lnTo>
                  <a:cubicBezTo>
                    <a:pt x="0" y="2"/>
                    <a:pt x="2" y="0"/>
                    <a:pt x="6" y="0"/>
                  </a:cubicBezTo>
                  <a:lnTo>
                    <a:pt x="45" y="0"/>
                  </a:lnTo>
                  <a:cubicBezTo>
                    <a:pt x="48" y="0"/>
                    <a:pt x="51" y="2"/>
                    <a:pt x="51" y="6"/>
                  </a:cubicBezTo>
                  <a:cubicBezTo>
                    <a:pt x="51" y="9"/>
                    <a:pt x="48" y="12"/>
                    <a:pt x="45" y="12"/>
                  </a:cubicBezTo>
                  <a:lnTo>
                    <a:pt x="12" y="12"/>
                  </a:lnTo>
                  <a:lnTo>
                    <a:pt x="12" y="52"/>
                  </a:lnTo>
                  <a:lnTo>
                    <a:pt x="274" y="52"/>
                  </a:lnTo>
                  <a:lnTo>
                    <a:pt x="274" y="12"/>
                  </a:lnTo>
                  <a:lnTo>
                    <a:pt x="241" y="12"/>
                  </a:lnTo>
                  <a:cubicBezTo>
                    <a:pt x="238" y="12"/>
                    <a:pt x="235" y="9"/>
                    <a:pt x="235" y="6"/>
                  </a:cubicBezTo>
                  <a:cubicBezTo>
                    <a:pt x="235" y="2"/>
                    <a:pt x="238" y="0"/>
                    <a:pt x="241" y="0"/>
                  </a:cubicBezTo>
                  <a:lnTo>
                    <a:pt x="280" y="0"/>
                  </a:lnTo>
                  <a:cubicBezTo>
                    <a:pt x="284" y="0"/>
                    <a:pt x="286" y="2"/>
                    <a:pt x="286" y="6"/>
                  </a:cubicBezTo>
                  <a:lnTo>
                    <a:pt x="286" y="58"/>
                  </a:lnTo>
                  <a:cubicBezTo>
                    <a:pt x="286" y="61"/>
                    <a:pt x="284" y="64"/>
                    <a:pt x="280" y="64"/>
                  </a:cubicBezTo>
                  <a:close/>
                </a:path>
              </a:pathLst>
            </a:custGeom>
            <a:solidFill>
              <a:schemeClr val="bg1"/>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Calendar">
              <a:extLst>
                <a:ext uri="{FF2B5EF4-FFF2-40B4-BE49-F238E27FC236}">
                  <a16:creationId xmlns:a16="http://schemas.microsoft.com/office/drawing/2014/main" id="{614C5284-5EC5-4853-A842-B216FCDB8D91}"/>
                </a:ext>
              </a:extLst>
            </p:cNvPr>
            <p:cNvSpPr>
              <a:spLocks noEditPoints="1"/>
            </p:cNvSpPr>
            <p:nvPr>
              <p:custDataLst>
                <p:tags r:id="rId6"/>
              </p:custDataLst>
            </p:nvPr>
          </p:nvSpPr>
          <p:spPr bwMode="auto">
            <a:xfrm>
              <a:off x="6289540" y="865659"/>
              <a:ext cx="80941" cy="163127"/>
            </a:xfrm>
            <a:custGeom>
              <a:avLst/>
              <a:gdLst>
                <a:gd name="T0" fmla="*/ 22 w 45"/>
                <a:gd name="T1" fmla="*/ 90 h 90"/>
                <a:gd name="T2" fmla="*/ 0 w 45"/>
                <a:gd name="T3" fmla="*/ 67 h 90"/>
                <a:gd name="T4" fmla="*/ 0 w 45"/>
                <a:gd name="T5" fmla="*/ 22 h 90"/>
                <a:gd name="T6" fmla="*/ 22 w 45"/>
                <a:gd name="T7" fmla="*/ 0 h 90"/>
                <a:gd name="T8" fmla="*/ 45 w 45"/>
                <a:gd name="T9" fmla="*/ 22 h 90"/>
                <a:gd name="T10" fmla="*/ 45 w 45"/>
                <a:gd name="T11" fmla="*/ 67 h 90"/>
                <a:gd name="T12" fmla="*/ 22 w 45"/>
                <a:gd name="T13" fmla="*/ 90 h 90"/>
                <a:gd name="T14" fmla="*/ 22 w 45"/>
                <a:gd name="T15" fmla="*/ 12 h 90"/>
                <a:gd name="T16" fmla="*/ 12 w 45"/>
                <a:gd name="T17" fmla="*/ 22 h 90"/>
                <a:gd name="T18" fmla="*/ 12 w 45"/>
                <a:gd name="T19" fmla="*/ 67 h 90"/>
                <a:gd name="T20" fmla="*/ 22 w 45"/>
                <a:gd name="T21" fmla="*/ 78 h 90"/>
                <a:gd name="T22" fmla="*/ 33 w 45"/>
                <a:gd name="T23" fmla="*/ 67 h 90"/>
                <a:gd name="T24" fmla="*/ 33 w 45"/>
                <a:gd name="T25" fmla="*/ 22 h 90"/>
                <a:gd name="T26" fmla="*/ 22 w 45"/>
                <a:gd name="T27" fmla="*/ 1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90">
                  <a:moveTo>
                    <a:pt x="22" y="90"/>
                  </a:moveTo>
                  <a:cubicBezTo>
                    <a:pt x="10" y="90"/>
                    <a:pt x="0" y="80"/>
                    <a:pt x="0" y="67"/>
                  </a:cubicBezTo>
                  <a:lnTo>
                    <a:pt x="0" y="22"/>
                  </a:lnTo>
                  <a:cubicBezTo>
                    <a:pt x="0" y="10"/>
                    <a:pt x="10" y="0"/>
                    <a:pt x="22" y="0"/>
                  </a:cubicBezTo>
                  <a:cubicBezTo>
                    <a:pt x="35" y="0"/>
                    <a:pt x="45" y="10"/>
                    <a:pt x="45" y="22"/>
                  </a:cubicBezTo>
                  <a:lnTo>
                    <a:pt x="45" y="67"/>
                  </a:lnTo>
                  <a:cubicBezTo>
                    <a:pt x="45" y="80"/>
                    <a:pt x="35" y="90"/>
                    <a:pt x="22" y="90"/>
                  </a:cubicBezTo>
                  <a:close/>
                  <a:moveTo>
                    <a:pt x="22" y="12"/>
                  </a:moveTo>
                  <a:cubicBezTo>
                    <a:pt x="17" y="12"/>
                    <a:pt x="12" y="17"/>
                    <a:pt x="12" y="22"/>
                  </a:cubicBezTo>
                  <a:lnTo>
                    <a:pt x="12" y="67"/>
                  </a:lnTo>
                  <a:cubicBezTo>
                    <a:pt x="12" y="73"/>
                    <a:pt x="17" y="78"/>
                    <a:pt x="22" y="78"/>
                  </a:cubicBezTo>
                  <a:cubicBezTo>
                    <a:pt x="28" y="78"/>
                    <a:pt x="33" y="73"/>
                    <a:pt x="33" y="67"/>
                  </a:cubicBezTo>
                  <a:lnTo>
                    <a:pt x="33" y="22"/>
                  </a:lnTo>
                  <a:cubicBezTo>
                    <a:pt x="33" y="17"/>
                    <a:pt x="28" y="12"/>
                    <a:pt x="22" y="12"/>
                  </a:cubicBezTo>
                  <a:close/>
                </a:path>
              </a:pathLst>
            </a:custGeom>
            <a:solidFill>
              <a:schemeClr val="bg1"/>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Calendar">
              <a:extLst>
                <a:ext uri="{FF2B5EF4-FFF2-40B4-BE49-F238E27FC236}">
                  <a16:creationId xmlns:a16="http://schemas.microsoft.com/office/drawing/2014/main" id="{3CAD0B1B-C5F7-4D40-AC9A-F3CE85B2031F}"/>
                </a:ext>
              </a:extLst>
            </p:cNvPr>
            <p:cNvSpPr>
              <a:spLocks noEditPoints="1"/>
            </p:cNvSpPr>
            <p:nvPr>
              <p:custDataLst>
                <p:tags r:id="rId7"/>
              </p:custDataLst>
            </p:nvPr>
          </p:nvSpPr>
          <p:spPr bwMode="auto">
            <a:xfrm>
              <a:off x="6583417" y="865659"/>
              <a:ext cx="80941" cy="163127"/>
            </a:xfrm>
            <a:custGeom>
              <a:avLst/>
              <a:gdLst>
                <a:gd name="T0" fmla="*/ 23 w 45"/>
                <a:gd name="T1" fmla="*/ 90 h 90"/>
                <a:gd name="T2" fmla="*/ 0 w 45"/>
                <a:gd name="T3" fmla="*/ 67 h 90"/>
                <a:gd name="T4" fmla="*/ 0 w 45"/>
                <a:gd name="T5" fmla="*/ 22 h 90"/>
                <a:gd name="T6" fmla="*/ 23 w 45"/>
                <a:gd name="T7" fmla="*/ 0 h 90"/>
                <a:gd name="T8" fmla="*/ 45 w 45"/>
                <a:gd name="T9" fmla="*/ 22 h 90"/>
                <a:gd name="T10" fmla="*/ 45 w 45"/>
                <a:gd name="T11" fmla="*/ 67 h 90"/>
                <a:gd name="T12" fmla="*/ 23 w 45"/>
                <a:gd name="T13" fmla="*/ 90 h 90"/>
                <a:gd name="T14" fmla="*/ 23 w 45"/>
                <a:gd name="T15" fmla="*/ 12 h 90"/>
                <a:gd name="T16" fmla="*/ 12 w 45"/>
                <a:gd name="T17" fmla="*/ 22 h 90"/>
                <a:gd name="T18" fmla="*/ 12 w 45"/>
                <a:gd name="T19" fmla="*/ 67 h 90"/>
                <a:gd name="T20" fmla="*/ 23 w 45"/>
                <a:gd name="T21" fmla="*/ 78 h 90"/>
                <a:gd name="T22" fmla="*/ 33 w 45"/>
                <a:gd name="T23" fmla="*/ 67 h 90"/>
                <a:gd name="T24" fmla="*/ 33 w 45"/>
                <a:gd name="T25" fmla="*/ 22 h 90"/>
                <a:gd name="T26" fmla="*/ 23 w 45"/>
                <a:gd name="T27" fmla="*/ 1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90">
                  <a:moveTo>
                    <a:pt x="23" y="90"/>
                  </a:moveTo>
                  <a:cubicBezTo>
                    <a:pt x="10" y="90"/>
                    <a:pt x="0" y="80"/>
                    <a:pt x="0" y="67"/>
                  </a:cubicBezTo>
                  <a:lnTo>
                    <a:pt x="0" y="22"/>
                  </a:lnTo>
                  <a:cubicBezTo>
                    <a:pt x="0" y="10"/>
                    <a:pt x="10" y="0"/>
                    <a:pt x="23" y="0"/>
                  </a:cubicBezTo>
                  <a:cubicBezTo>
                    <a:pt x="35" y="0"/>
                    <a:pt x="45" y="10"/>
                    <a:pt x="45" y="22"/>
                  </a:cubicBezTo>
                  <a:lnTo>
                    <a:pt x="45" y="67"/>
                  </a:lnTo>
                  <a:cubicBezTo>
                    <a:pt x="45" y="80"/>
                    <a:pt x="35" y="90"/>
                    <a:pt x="23" y="90"/>
                  </a:cubicBezTo>
                  <a:close/>
                  <a:moveTo>
                    <a:pt x="23" y="12"/>
                  </a:moveTo>
                  <a:cubicBezTo>
                    <a:pt x="17" y="12"/>
                    <a:pt x="12" y="17"/>
                    <a:pt x="12" y="22"/>
                  </a:cubicBezTo>
                  <a:lnTo>
                    <a:pt x="12" y="67"/>
                  </a:lnTo>
                  <a:cubicBezTo>
                    <a:pt x="12" y="73"/>
                    <a:pt x="17" y="78"/>
                    <a:pt x="23" y="78"/>
                  </a:cubicBezTo>
                  <a:cubicBezTo>
                    <a:pt x="28" y="78"/>
                    <a:pt x="33" y="73"/>
                    <a:pt x="33" y="67"/>
                  </a:cubicBezTo>
                  <a:lnTo>
                    <a:pt x="33" y="22"/>
                  </a:lnTo>
                  <a:cubicBezTo>
                    <a:pt x="33" y="17"/>
                    <a:pt x="28" y="12"/>
                    <a:pt x="23" y="12"/>
                  </a:cubicBezTo>
                  <a:close/>
                </a:path>
              </a:pathLst>
            </a:custGeom>
            <a:solidFill>
              <a:schemeClr val="bg1"/>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Calendar">
              <a:extLst>
                <a:ext uri="{FF2B5EF4-FFF2-40B4-BE49-F238E27FC236}">
                  <a16:creationId xmlns:a16="http://schemas.microsoft.com/office/drawing/2014/main" id="{4A27A0AE-21D4-4F4D-B372-7648F512C525}"/>
                </a:ext>
              </a:extLst>
            </p:cNvPr>
            <p:cNvSpPr>
              <a:spLocks noChangeArrowheads="1"/>
            </p:cNvSpPr>
            <p:nvPr>
              <p:custDataLst>
                <p:tags r:id="rId8"/>
              </p:custDataLst>
            </p:nvPr>
          </p:nvSpPr>
          <p:spPr bwMode="auto">
            <a:xfrm>
              <a:off x="6315690" y="1160781"/>
              <a:ext cx="63507" cy="63507"/>
            </a:xfrm>
            <a:prstGeom prst="ellipse">
              <a:avLst/>
            </a:prstGeom>
            <a:solidFill>
              <a:schemeClr val="bg1"/>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Calendar">
              <a:extLst>
                <a:ext uri="{FF2B5EF4-FFF2-40B4-BE49-F238E27FC236}">
                  <a16:creationId xmlns:a16="http://schemas.microsoft.com/office/drawing/2014/main" id="{033E7CAB-812B-41A0-A0E3-5E576E2F9A56}"/>
                </a:ext>
              </a:extLst>
            </p:cNvPr>
            <p:cNvSpPr>
              <a:spLocks noChangeArrowheads="1"/>
            </p:cNvSpPr>
            <p:nvPr>
              <p:custDataLst>
                <p:tags r:id="rId9"/>
              </p:custDataLst>
            </p:nvPr>
          </p:nvSpPr>
          <p:spPr bwMode="auto">
            <a:xfrm>
              <a:off x="6443950" y="1160781"/>
              <a:ext cx="65998" cy="63507"/>
            </a:xfrm>
            <a:prstGeom prst="ellipse">
              <a:avLst/>
            </a:prstGeom>
            <a:solidFill>
              <a:schemeClr val="bg1"/>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Calendar">
              <a:extLst>
                <a:ext uri="{FF2B5EF4-FFF2-40B4-BE49-F238E27FC236}">
                  <a16:creationId xmlns:a16="http://schemas.microsoft.com/office/drawing/2014/main" id="{14E8817F-5E47-4249-979D-4D3888B10B3C}"/>
                </a:ext>
              </a:extLst>
            </p:cNvPr>
            <p:cNvSpPr>
              <a:spLocks noChangeArrowheads="1"/>
            </p:cNvSpPr>
            <p:nvPr>
              <p:custDataLst>
                <p:tags r:id="rId10"/>
              </p:custDataLst>
            </p:nvPr>
          </p:nvSpPr>
          <p:spPr bwMode="auto">
            <a:xfrm>
              <a:off x="6574700" y="1160781"/>
              <a:ext cx="63507" cy="63507"/>
            </a:xfrm>
            <a:prstGeom prst="ellipse">
              <a:avLst/>
            </a:prstGeom>
            <a:solidFill>
              <a:schemeClr val="bg1"/>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166">
              <a:extLst>
                <a:ext uri="{FF2B5EF4-FFF2-40B4-BE49-F238E27FC236}">
                  <a16:creationId xmlns:a16="http://schemas.microsoft.com/office/drawing/2014/main" id="{BCEC9538-A771-44D3-A124-E5FF960A4B5A}"/>
                </a:ext>
              </a:extLst>
            </p:cNvPr>
            <p:cNvSpPr>
              <a:spLocks/>
            </p:cNvSpPr>
            <p:nvPr/>
          </p:nvSpPr>
          <p:spPr bwMode="auto">
            <a:xfrm>
              <a:off x="6350930" y="2406411"/>
              <a:ext cx="28839" cy="21316"/>
            </a:xfrm>
            <a:custGeom>
              <a:avLst/>
              <a:gdLst>
                <a:gd name="T0" fmla="*/ 42 w 47"/>
                <a:gd name="T1" fmla="*/ 6 h 34"/>
                <a:gd name="T2" fmla="*/ 39 w 47"/>
                <a:gd name="T3" fmla="*/ 4 h 34"/>
                <a:gd name="T4" fmla="*/ 35 w 47"/>
                <a:gd name="T5" fmla="*/ 2 h 34"/>
                <a:gd name="T6" fmla="*/ 31 w 47"/>
                <a:gd name="T7" fmla="*/ 1 h 34"/>
                <a:gd name="T8" fmla="*/ 27 w 47"/>
                <a:gd name="T9" fmla="*/ 0 h 34"/>
                <a:gd name="T10" fmla="*/ 23 w 47"/>
                <a:gd name="T11" fmla="*/ 0 h 34"/>
                <a:gd name="T12" fmla="*/ 18 w 47"/>
                <a:gd name="T13" fmla="*/ 1 h 34"/>
                <a:gd name="T14" fmla="*/ 14 w 47"/>
                <a:gd name="T15" fmla="*/ 2 h 34"/>
                <a:gd name="T16" fmla="*/ 10 w 47"/>
                <a:gd name="T17" fmla="*/ 4 h 34"/>
                <a:gd name="T18" fmla="*/ 4 w 47"/>
                <a:gd name="T19" fmla="*/ 10 h 34"/>
                <a:gd name="T20" fmla="*/ 1 w 47"/>
                <a:gd name="T21" fmla="*/ 16 h 34"/>
                <a:gd name="T22" fmla="*/ 1 w 47"/>
                <a:gd name="T23" fmla="*/ 22 h 34"/>
                <a:gd name="T24" fmla="*/ 5 w 47"/>
                <a:gd name="T25" fmla="*/ 28 h 34"/>
                <a:gd name="T26" fmla="*/ 8 w 47"/>
                <a:gd name="T27" fmla="*/ 31 h 34"/>
                <a:gd name="T28" fmla="*/ 12 w 47"/>
                <a:gd name="T29" fmla="*/ 32 h 34"/>
                <a:gd name="T30" fmla="*/ 16 w 47"/>
                <a:gd name="T31" fmla="*/ 33 h 34"/>
                <a:gd name="T32" fmla="*/ 20 w 47"/>
                <a:gd name="T33" fmla="*/ 34 h 34"/>
                <a:gd name="T34" fmla="*/ 25 w 47"/>
                <a:gd name="T35" fmla="*/ 34 h 34"/>
                <a:gd name="T36" fmla="*/ 29 w 47"/>
                <a:gd name="T37" fmla="*/ 33 h 34"/>
                <a:gd name="T38" fmla="*/ 33 w 47"/>
                <a:gd name="T39" fmla="*/ 32 h 34"/>
                <a:gd name="T40" fmla="*/ 37 w 47"/>
                <a:gd name="T41" fmla="*/ 30 h 34"/>
                <a:gd name="T42" fmla="*/ 43 w 47"/>
                <a:gd name="T43" fmla="*/ 25 h 34"/>
                <a:gd name="T44" fmla="*/ 46 w 47"/>
                <a:gd name="T45" fmla="*/ 18 h 34"/>
                <a:gd name="T46" fmla="*/ 46 w 47"/>
                <a:gd name="T47" fmla="*/ 12 h 34"/>
                <a:gd name="T48" fmla="*/ 42 w 47"/>
                <a:gd name="T49" fmla="*/ 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4">
                  <a:moveTo>
                    <a:pt x="42" y="6"/>
                  </a:moveTo>
                  <a:cubicBezTo>
                    <a:pt x="41" y="5"/>
                    <a:pt x="40" y="4"/>
                    <a:pt x="39" y="4"/>
                  </a:cubicBezTo>
                  <a:cubicBezTo>
                    <a:pt x="38" y="3"/>
                    <a:pt x="36" y="3"/>
                    <a:pt x="35" y="2"/>
                  </a:cubicBezTo>
                  <a:cubicBezTo>
                    <a:pt x="34" y="2"/>
                    <a:pt x="33" y="1"/>
                    <a:pt x="31" y="1"/>
                  </a:cubicBezTo>
                  <a:cubicBezTo>
                    <a:pt x="30" y="1"/>
                    <a:pt x="28" y="0"/>
                    <a:pt x="27" y="0"/>
                  </a:cubicBezTo>
                  <a:cubicBezTo>
                    <a:pt x="25" y="0"/>
                    <a:pt x="24" y="0"/>
                    <a:pt x="23" y="0"/>
                  </a:cubicBezTo>
                  <a:cubicBezTo>
                    <a:pt x="21" y="1"/>
                    <a:pt x="20" y="1"/>
                    <a:pt x="18" y="1"/>
                  </a:cubicBezTo>
                  <a:cubicBezTo>
                    <a:pt x="17" y="1"/>
                    <a:pt x="15" y="2"/>
                    <a:pt x="14" y="2"/>
                  </a:cubicBezTo>
                  <a:cubicBezTo>
                    <a:pt x="12" y="3"/>
                    <a:pt x="11" y="4"/>
                    <a:pt x="10" y="4"/>
                  </a:cubicBezTo>
                  <a:cubicBezTo>
                    <a:pt x="7" y="6"/>
                    <a:pt x="5" y="8"/>
                    <a:pt x="4" y="10"/>
                  </a:cubicBezTo>
                  <a:cubicBezTo>
                    <a:pt x="2" y="12"/>
                    <a:pt x="1" y="14"/>
                    <a:pt x="1" y="16"/>
                  </a:cubicBezTo>
                  <a:cubicBezTo>
                    <a:pt x="0" y="18"/>
                    <a:pt x="0" y="20"/>
                    <a:pt x="1" y="22"/>
                  </a:cubicBezTo>
                  <a:cubicBezTo>
                    <a:pt x="2" y="24"/>
                    <a:pt x="3" y="27"/>
                    <a:pt x="5" y="28"/>
                  </a:cubicBezTo>
                  <a:cubicBezTo>
                    <a:pt x="6" y="29"/>
                    <a:pt x="7" y="30"/>
                    <a:pt x="8" y="31"/>
                  </a:cubicBezTo>
                  <a:cubicBezTo>
                    <a:pt x="9" y="31"/>
                    <a:pt x="11" y="32"/>
                    <a:pt x="12" y="32"/>
                  </a:cubicBezTo>
                  <a:cubicBezTo>
                    <a:pt x="13" y="33"/>
                    <a:pt x="15" y="33"/>
                    <a:pt x="16" y="33"/>
                  </a:cubicBezTo>
                  <a:cubicBezTo>
                    <a:pt x="17" y="34"/>
                    <a:pt x="19" y="34"/>
                    <a:pt x="20" y="34"/>
                  </a:cubicBezTo>
                  <a:cubicBezTo>
                    <a:pt x="22" y="34"/>
                    <a:pt x="23" y="34"/>
                    <a:pt x="25" y="34"/>
                  </a:cubicBezTo>
                  <a:cubicBezTo>
                    <a:pt x="26" y="34"/>
                    <a:pt x="28" y="34"/>
                    <a:pt x="29" y="33"/>
                  </a:cubicBezTo>
                  <a:cubicBezTo>
                    <a:pt x="30" y="33"/>
                    <a:pt x="32" y="32"/>
                    <a:pt x="33" y="32"/>
                  </a:cubicBezTo>
                  <a:cubicBezTo>
                    <a:pt x="35" y="31"/>
                    <a:pt x="36" y="31"/>
                    <a:pt x="37" y="30"/>
                  </a:cubicBezTo>
                  <a:cubicBezTo>
                    <a:pt x="40" y="28"/>
                    <a:pt x="42" y="27"/>
                    <a:pt x="43" y="25"/>
                  </a:cubicBezTo>
                  <a:cubicBezTo>
                    <a:pt x="45" y="23"/>
                    <a:pt x="46" y="20"/>
                    <a:pt x="46" y="18"/>
                  </a:cubicBezTo>
                  <a:cubicBezTo>
                    <a:pt x="47" y="16"/>
                    <a:pt x="47" y="14"/>
                    <a:pt x="46" y="12"/>
                  </a:cubicBezTo>
                  <a:cubicBezTo>
                    <a:pt x="45" y="10"/>
                    <a:pt x="44" y="8"/>
                    <a:pt x="42" y="6"/>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Freeform 167">
              <a:extLst>
                <a:ext uri="{FF2B5EF4-FFF2-40B4-BE49-F238E27FC236}">
                  <a16:creationId xmlns:a16="http://schemas.microsoft.com/office/drawing/2014/main" id="{90E84731-0598-4EB8-96CE-FE7DF68C5898}"/>
                </a:ext>
              </a:extLst>
            </p:cNvPr>
            <p:cNvSpPr>
              <a:spLocks/>
            </p:cNvSpPr>
            <p:nvPr/>
          </p:nvSpPr>
          <p:spPr bwMode="auto">
            <a:xfrm>
              <a:off x="6234320" y="2298579"/>
              <a:ext cx="27585" cy="20062"/>
            </a:xfrm>
            <a:custGeom>
              <a:avLst/>
              <a:gdLst>
                <a:gd name="T0" fmla="*/ 41 w 45"/>
                <a:gd name="T1" fmla="*/ 6 h 32"/>
                <a:gd name="T2" fmla="*/ 38 w 45"/>
                <a:gd name="T3" fmla="*/ 3 h 32"/>
                <a:gd name="T4" fmla="*/ 34 w 45"/>
                <a:gd name="T5" fmla="*/ 2 h 32"/>
                <a:gd name="T6" fmla="*/ 31 w 45"/>
                <a:gd name="T7" fmla="*/ 1 h 32"/>
                <a:gd name="T8" fmla="*/ 26 w 45"/>
                <a:gd name="T9" fmla="*/ 0 h 32"/>
                <a:gd name="T10" fmla="*/ 22 w 45"/>
                <a:gd name="T11" fmla="*/ 0 h 32"/>
                <a:gd name="T12" fmla="*/ 18 w 45"/>
                <a:gd name="T13" fmla="*/ 1 h 32"/>
                <a:gd name="T14" fmla="*/ 14 w 45"/>
                <a:gd name="T15" fmla="*/ 2 h 32"/>
                <a:gd name="T16" fmla="*/ 10 w 45"/>
                <a:gd name="T17" fmla="*/ 4 h 32"/>
                <a:gd name="T18" fmla="*/ 4 w 45"/>
                <a:gd name="T19" fmla="*/ 9 h 32"/>
                <a:gd name="T20" fmla="*/ 1 w 45"/>
                <a:gd name="T21" fmla="*/ 15 h 32"/>
                <a:gd name="T22" fmla="*/ 1 w 45"/>
                <a:gd name="T23" fmla="*/ 21 h 32"/>
                <a:gd name="T24" fmla="*/ 4 w 45"/>
                <a:gd name="T25" fmla="*/ 27 h 32"/>
                <a:gd name="T26" fmla="*/ 7 w 45"/>
                <a:gd name="T27" fmla="*/ 29 h 32"/>
                <a:gd name="T28" fmla="*/ 11 w 45"/>
                <a:gd name="T29" fmla="*/ 31 h 32"/>
                <a:gd name="T30" fmla="*/ 15 w 45"/>
                <a:gd name="T31" fmla="*/ 32 h 32"/>
                <a:gd name="T32" fmla="*/ 19 w 45"/>
                <a:gd name="T33" fmla="*/ 32 h 32"/>
                <a:gd name="T34" fmla="*/ 23 w 45"/>
                <a:gd name="T35" fmla="*/ 32 h 32"/>
                <a:gd name="T36" fmla="*/ 28 w 45"/>
                <a:gd name="T37" fmla="*/ 31 h 32"/>
                <a:gd name="T38" fmla="*/ 32 w 45"/>
                <a:gd name="T39" fmla="*/ 30 h 32"/>
                <a:gd name="T40" fmla="*/ 36 w 45"/>
                <a:gd name="T41" fmla="*/ 28 h 32"/>
                <a:gd name="T42" fmla="*/ 42 w 45"/>
                <a:gd name="T43" fmla="*/ 23 h 32"/>
                <a:gd name="T44" fmla="*/ 45 w 45"/>
                <a:gd name="T45" fmla="*/ 17 h 32"/>
                <a:gd name="T46" fmla="*/ 45 w 45"/>
                <a:gd name="T47" fmla="*/ 11 h 32"/>
                <a:gd name="T48" fmla="*/ 41 w 45"/>
                <a:gd name="T49"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32">
                  <a:moveTo>
                    <a:pt x="41" y="6"/>
                  </a:moveTo>
                  <a:cubicBezTo>
                    <a:pt x="40" y="5"/>
                    <a:pt x="39" y="4"/>
                    <a:pt x="38" y="3"/>
                  </a:cubicBezTo>
                  <a:cubicBezTo>
                    <a:pt x="37" y="3"/>
                    <a:pt x="36" y="2"/>
                    <a:pt x="34" y="2"/>
                  </a:cubicBezTo>
                  <a:cubicBezTo>
                    <a:pt x="33" y="1"/>
                    <a:pt x="32" y="1"/>
                    <a:pt x="31" y="1"/>
                  </a:cubicBezTo>
                  <a:cubicBezTo>
                    <a:pt x="29" y="0"/>
                    <a:pt x="28" y="0"/>
                    <a:pt x="26" y="0"/>
                  </a:cubicBezTo>
                  <a:cubicBezTo>
                    <a:pt x="25" y="0"/>
                    <a:pt x="23" y="0"/>
                    <a:pt x="22" y="0"/>
                  </a:cubicBezTo>
                  <a:cubicBezTo>
                    <a:pt x="21" y="0"/>
                    <a:pt x="19" y="1"/>
                    <a:pt x="18" y="1"/>
                  </a:cubicBezTo>
                  <a:cubicBezTo>
                    <a:pt x="16" y="1"/>
                    <a:pt x="15" y="2"/>
                    <a:pt x="14" y="2"/>
                  </a:cubicBezTo>
                  <a:cubicBezTo>
                    <a:pt x="12" y="3"/>
                    <a:pt x="11" y="3"/>
                    <a:pt x="10" y="4"/>
                  </a:cubicBezTo>
                  <a:cubicBezTo>
                    <a:pt x="7" y="5"/>
                    <a:pt x="5" y="7"/>
                    <a:pt x="4" y="9"/>
                  </a:cubicBezTo>
                  <a:cubicBezTo>
                    <a:pt x="2" y="11"/>
                    <a:pt x="1" y="13"/>
                    <a:pt x="1" y="15"/>
                  </a:cubicBezTo>
                  <a:cubicBezTo>
                    <a:pt x="0" y="17"/>
                    <a:pt x="0" y="19"/>
                    <a:pt x="1" y="21"/>
                  </a:cubicBezTo>
                  <a:cubicBezTo>
                    <a:pt x="1" y="23"/>
                    <a:pt x="3" y="25"/>
                    <a:pt x="4" y="27"/>
                  </a:cubicBezTo>
                  <a:cubicBezTo>
                    <a:pt x="5" y="28"/>
                    <a:pt x="6" y="28"/>
                    <a:pt x="7" y="29"/>
                  </a:cubicBezTo>
                  <a:cubicBezTo>
                    <a:pt x="8" y="30"/>
                    <a:pt x="10" y="30"/>
                    <a:pt x="11" y="31"/>
                  </a:cubicBezTo>
                  <a:cubicBezTo>
                    <a:pt x="12" y="31"/>
                    <a:pt x="13" y="31"/>
                    <a:pt x="15" y="32"/>
                  </a:cubicBezTo>
                  <a:cubicBezTo>
                    <a:pt x="16" y="32"/>
                    <a:pt x="18" y="32"/>
                    <a:pt x="19" y="32"/>
                  </a:cubicBezTo>
                  <a:cubicBezTo>
                    <a:pt x="20" y="32"/>
                    <a:pt x="22" y="32"/>
                    <a:pt x="23" y="32"/>
                  </a:cubicBezTo>
                  <a:cubicBezTo>
                    <a:pt x="25" y="32"/>
                    <a:pt x="26" y="32"/>
                    <a:pt x="28" y="31"/>
                  </a:cubicBezTo>
                  <a:cubicBezTo>
                    <a:pt x="29" y="31"/>
                    <a:pt x="31" y="31"/>
                    <a:pt x="32" y="30"/>
                  </a:cubicBezTo>
                  <a:cubicBezTo>
                    <a:pt x="33" y="30"/>
                    <a:pt x="35" y="29"/>
                    <a:pt x="36" y="28"/>
                  </a:cubicBezTo>
                  <a:cubicBezTo>
                    <a:pt x="38" y="27"/>
                    <a:pt x="40" y="25"/>
                    <a:pt x="42" y="23"/>
                  </a:cubicBezTo>
                  <a:cubicBezTo>
                    <a:pt x="43" y="21"/>
                    <a:pt x="44" y="19"/>
                    <a:pt x="45" y="17"/>
                  </a:cubicBezTo>
                  <a:cubicBezTo>
                    <a:pt x="45" y="15"/>
                    <a:pt x="45" y="13"/>
                    <a:pt x="45" y="11"/>
                  </a:cubicBezTo>
                  <a:cubicBezTo>
                    <a:pt x="44" y="9"/>
                    <a:pt x="43" y="7"/>
                    <a:pt x="41" y="6"/>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Freeform 169">
              <a:extLst>
                <a:ext uri="{FF2B5EF4-FFF2-40B4-BE49-F238E27FC236}">
                  <a16:creationId xmlns:a16="http://schemas.microsoft.com/office/drawing/2014/main" id="{12C0F3C0-4FE5-4A48-9B70-0949B4F5C0B9}"/>
                </a:ext>
              </a:extLst>
            </p:cNvPr>
            <p:cNvSpPr>
              <a:spLocks/>
            </p:cNvSpPr>
            <p:nvPr/>
          </p:nvSpPr>
          <p:spPr bwMode="auto">
            <a:xfrm>
              <a:off x="6596688" y="2090437"/>
              <a:ext cx="26332" cy="17554"/>
            </a:xfrm>
            <a:custGeom>
              <a:avLst/>
              <a:gdLst>
                <a:gd name="T0" fmla="*/ 5 w 43"/>
                <a:gd name="T1" fmla="*/ 24 h 29"/>
                <a:gd name="T2" fmla="*/ 8 w 43"/>
                <a:gd name="T3" fmla="*/ 26 h 29"/>
                <a:gd name="T4" fmla="*/ 11 w 43"/>
                <a:gd name="T5" fmla="*/ 28 h 29"/>
                <a:gd name="T6" fmla="*/ 15 w 43"/>
                <a:gd name="T7" fmla="*/ 29 h 29"/>
                <a:gd name="T8" fmla="*/ 19 w 43"/>
                <a:gd name="T9" fmla="*/ 29 h 29"/>
                <a:gd name="T10" fmla="*/ 23 w 43"/>
                <a:gd name="T11" fmla="*/ 29 h 29"/>
                <a:gd name="T12" fmla="*/ 27 w 43"/>
                <a:gd name="T13" fmla="*/ 28 h 29"/>
                <a:gd name="T14" fmla="*/ 31 w 43"/>
                <a:gd name="T15" fmla="*/ 27 h 29"/>
                <a:gd name="T16" fmla="*/ 35 w 43"/>
                <a:gd name="T17" fmla="*/ 25 h 29"/>
                <a:gd name="T18" fmla="*/ 40 w 43"/>
                <a:gd name="T19" fmla="*/ 21 h 29"/>
                <a:gd name="T20" fmla="*/ 43 w 43"/>
                <a:gd name="T21" fmla="*/ 15 h 29"/>
                <a:gd name="T22" fmla="*/ 42 w 43"/>
                <a:gd name="T23" fmla="*/ 10 h 29"/>
                <a:gd name="T24" fmla="*/ 38 w 43"/>
                <a:gd name="T25" fmla="*/ 5 h 29"/>
                <a:gd name="T26" fmla="*/ 35 w 43"/>
                <a:gd name="T27" fmla="*/ 3 h 29"/>
                <a:gd name="T28" fmla="*/ 32 w 43"/>
                <a:gd name="T29" fmla="*/ 1 h 29"/>
                <a:gd name="T30" fmla="*/ 28 w 43"/>
                <a:gd name="T31" fmla="*/ 0 h 29"/>
                <a:gd name="T32" fmla="*/ 24 w 43"/>
                <a:gd name="T33" fmla="*/ 0 h 29"/>
                <a:gd name="T34" fmla="*/ 19 w 43"/>
                <a:gd name="T35" fmla="*/ 0 h 29"/>
                <a:gd name="T36" fmla="*/ 15 w 43"/>
                <a:gd name="T37" fmla="*/ 0 h 29"/>
                <a:gd name="T38" fmla="*/ 11 w 43"/>
                <a:gd name="T39" fmla="*/ 2 h 29"/>
                <a:gd name="T40" fmla="*/ 8 w 43"/>
                <a:gd name="T41" fmla="*/ 3 h 29"/>
                <a:gd name="T42" fmla="*/ 2 w 43"/>
                <a:gd name="T43" fmla="*/ 8 h 29"/>
                <a:gd name="T44" fmla="*/ 0 w 43"/>
                <a:gd name="T45" fmla="*/ 14 h 29"/>
                <a:gd name="T46" fmla="*/ 1 w 43"/>
                <a:gd name="T47" fmla="*/ 19 h 29"/>
                <a:gd name="T48" fmla="*/ 5 w 43"/>
                <a:gd name="T49"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29">
                  <a:moveTo>
                    <a:pt x="5" y="24"/>
                  </a:moveTo>
                  <a:cubicBezTo>
                    <a:pt x="5" y="25"/>
                    <a:pt x="6" y="26"/>
                    <a:pt x="8" y="26"/>
                  </a:cubicBezTo>
                  <a:cubicBezTo>
                    <a:pt x="9" y="27"/>
                    <a:pt x="10" y="27"/>
                    <a:pt x="11" y="28"/>
                  </a:cubicBezTo>
                  <a:cubicBezTo>
                    <a:pt x="12" y="28"/>
                    <a:pt x="14" y="28"/>
                    <a:pt x="15" y="29"/>
                  </a:cubicBezTo>
                  <a:cubicBezTo>
                    <a:pt x="16" y="29"/>
                    <a:pt x="18" y="29"/>
                    <a:pt x="19" y="29"/>
                  </a:cubicBezTo>
                  <a:cubicBezTo>
                    <a:pt x="20" y="29"/>
                    <a:pt x="22" y="29"/>
                    <a:pt x="23" y="29"/>
                  </a:cubicBezTo>
                  <a:cubicBezTo>
                    <a:pt x="25" y="29"/>
                    <a:pt x="26" y="29"/>
                    <a:pt x="27" y="28"/>
                  </a:cubicBezTo>
                  <a:cubicBezTo>
                    <a:pt x="29" y="28"/>
                    <a:pt x="30" y="28"/>
                    <a:pt x="31" y="27"/>
                  </a:cubicBezTo>
                  <a:cubicBezTo>
                    <a:pt x="33" y="27"/>
                    <a:pt x="34" y="26"/>
                    <a:pt x="35" y="25"/>
                  </a:cubicBezTo>
                  <a:cubicBezTo>
                    <a:pt x="37" y="24"/>
                    <a:pt x="39" y="23"/>
                    <a:pt x="40" y="21"/>
                  </a:cubicBezTo>
                  <a:cubicBezTo>
                    <a:pt x="42" y="19"/>
                    <a:pt x="42" y="17"/>
                    <a:pt x="43" y="15"/>
                  </a:cubicBezTo>
                  <a:cubicBezTo>
                    <a:pt x="43" y="13"/>
                    <a:pt x="43" y="12"/>
                    <a:pt x="42" y="10"/>
                  </a:cubicBezTo>
                  <a:cubicBezTo>
                    <a:pt x="41" y="8"/>
                    <a:pt x="40" y="6"/>
                    <a:pt x="38" y="5"/>
                  </a:cubicBezTo>
                  <a:cubicBezTo>
                    <a:pt x="37" y="4"/>
                    <a:pt x="36" y="3"/>
                    <a:pt x="35" y="3"/>
                  </a:cubicBezTo>
                  <a:cubicBezTo>
                    <a:pt x="34" y="2"/>
                    <a:pt x="33" y="2"/>
                    <a:pt x="32" y="1"/>
                  </a:cubicBezTo>
                  <a:cubicBezTo>
                    <a:pt x="30" y="1"/>
                    <a:pt x="29" y="0"/>
                    <a:pt x="28" y="0"/>
                  </a:cubicBezTo>
                  <a:cubicBezTo>
                    <a:pt x="26" y="0"/>
                    <a:pt x="25" y="0"/>
                    <a:pt x="24" y="0"/>
                  </a:cubicBezTo>
                  <a:cubicBezTo>
                    <a:pt x="22" y="0"/>
                    <a:pt x="21" y="0"/>
                    <a:pt x="19" y="0"/>
                  </a:cubicBezTo>
                  <a:cubicBezTo>
                    <a:pt x="18" y="0"/>
                    <a:pt x="17" y="0"/>
                    <a:pt x="15" y="0"/>
                  </a:cubicBezTo>
                  <a:cubicBezTo>
                    <a:pt x="14" y="1"/>
                    <a:pt x="13" y="1"/>
                    <a:pt x="11" y="2"/>
                  </a:cubicBezTo>
                  <a:cubicBezTo>
                    <a:pt x="10" y="2"/>
                    <a:pt x="9" y="3"/>
                    <a:pt x="8" y="3"/>
                  </a:cubicBezTo>
                  <a:cubicBezTo>
                    <a:pt x="5" y="5"/>
                    <a:pt x="4" y="6"/>
                    <a:pt x="2" y="8"/>
                  </a:cubicBezTo>
                  <a:cubicBezTo>
                    <a:pt x="1" y="10"/>
                    <a:pt x="0" y="12"/>
                    <a:pt x="0" y="14"/>
                  </a:cubicBezTo>
                  <a:cubicBezTo>
                    <a:pt x="0" y="15"/>
                    <a:pt x="0" y="17"/>
                    <a:pt x="1" y="19"/>
                  </a:cubicBezTo>
                  <a:cubicBezTo>
                    <a:pt x="1" y="21"/>
                    <a:pt x="3" y="23"/>
                    <a:pt x="5" y="24"/>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Freeform 170">
              <a:extLst>
                <a:ext uri="{FF2B5EF4-FFF2-40B4-BE49-F238E27FC236}">
                  <a16:creationId xmlns:a16="http://schemas.microsoft.com/office/drawing/2014/main" id="{1B8C059F-228A-42C6-9449-6706435053FD}"/>
                </a:ext>
              </a:extLst>
            </p:cNvPr>
            <p:cNvSpPr>
              <a:spLocks noEditPoints="1"/>
            </p:cNvSpPr>
            <p:nvPr/>
          </p:nvSpPr>
          <p:spPr bwMode="auto">
            <a:xfrm>
              <a:off x="6179150" y="2054074"/>
              <a:ext cx="620665" cy="542925"/>
            </a:xfrm>
            <a:custGeom>
              <a:avLst/>
              <a:gdLst>
                <a:gd name="T0" fmla="*/ 591 w 1031"/>
                <a:gd name="T1" fmla="*/ 699 h 902"/>
                <a:gd name="T2" fmla="*/ 307 w 1031"/>
                <a:gd name="T3" fmla="*/ 255 h 902"/>
                <a:gd name="T4" fmla="*/ 752 w 1031"/>
                <a:gd name="T5" fmla="*/ 396 h 902"/>
                <a:gd name="T6" fmla="*/ 368 w 1031"/>
                <a:gd name="T7" fmla="*/ 437 h 902"/>
                <a:gd name="T8" fmla="*/ 312 w 1031"/>
                <a:gd name="T9" fmla="*/ 434 h 902"/>
                <a:gd name="T10" fmla="*/ 368 w 1031"/>
                <a:gd name="T11" fmla="*/ 437 h 902"/>
                <a:gd name="T12" fmla="*/ 292 w 1031"/>
                <a:gd name="T13" fmla="*/ 275 h 902"/>
                <a:gd name="T14" fmla="*/ 175 w 1031"/>
                <a:gd name="T15" fmla="*/ 388 h 902"/>
                <a:gd name="T16" fmla="*/ 189 w 1031"/>
                <a:gd name="T17" fmla="*/ 427 h 902"/>
                <a:gd name="T18" fmla="*/ 158 w 1031"/>
                <a:gd name="T19" fmla="*/ 464 h 902"/>
                <a:gd name="T20" fmla="*/ 276 w 1031"/>
                <a:gd name="T21" fmla="*/ 554 h 902"/>
                <a:gd name="T22" fmla="*/ 305 w 1031"/>
                <a:gd name="T23" fmla="*/ 548 h 902"/>
                <a:gd name="T24" fmla="*/ 334 w 1031"/>
                <a:gd name="T25" fmla="*/ 549 h 902"/>
                <a:gd name="T26" fmla="*/ 359 w 1031"/>
                <a:gd name="T27" fmla="*/ 559 h 902"/>
                <a:gd name="T28" fmla="*/ 526 w 1031"/>
                <a:gd name="T29" fmla="*/ 473 h 902"/>
                <a:gd name="T30" fmla="*/ 297 w 1031"/>
                <a:gd name="T31" fmla="*/ 659 h 902"/>
                <a:gd name="T32" fmla="*/ 665 w 1031"/>
                <a:gd name="T33" fmla="*/ 227 h 902"/>
                <a:gd name="T34" fmla="*/ 720 w 1031"/>
                <a:gd name="T35" fmla="*/ 229 h 902"/>
                <a:gd name="T36" fmla="*/ 665 w 1031"/>
                <a:gd name="T37" fmla="*/ 227 h 902"/>
                <a:gd name="T38" fmla="*/ 989 w 1031"/>
                <a:gd name="T39" fmla="*/ 243 h 902"/>
                <a:gd name="T40" fmla="*/ 733 w 1031"/>
                <a:gd name="T41" fmla="*/ 349 h 902"/>
                <a:gd name="T42" fmla="*/ 845 w 1031"/>
                <a:gd name="T43" fmla="*/ 256 h 902"/>
                <a:gd name="T44" fmla="*/ 850 w 1031"/>
                <a:gd name="T45" fmla="*/ 217 h 902"/>
                <a:gd name="T46" fmla="*/ 760 w 1031"/>
                <a:gd name="T47" fmla="*/ 112 h 902"/>
                <a:gd name="T48" fmla="*/ 734 w 1031"/>
                <a:gd name="T49" fmla="*/ 122 h 902"/>
                <a:gd name="T50" fmla="*/ 707 w 1031"/>
                <a:gd name="T51" fmla="*/ 125 h 902"/>
                <a:gd name="T52" fmla="*/ 680 w 1031"/>
                <a:gd name="T53" fmla="*/ 120 h 902"/>
                <a:gd name="T54" fmla="*/ 658 w 1031"/>
                <a:gd name="T55" fmla="*/ 108 h 902"/>
                <a:gd name="T56" fmla="*/ 496 w 1031"/>
                <a:gd name="T57" fmla="*/ 158 h 902"/>
                <a:gd name="T58" fmla="*/ 777 w 1031"/>
                <a:gd name="T59" fmla="*/ 398 h 902"/>
                <a:gd name="T60" fmla="*/ 726 w 1031"/>
                <a:gd name="T61" fmla="*/ 0 h 902"/>
                <a:gd name="T62" fmla="*/ 467 w 1031"/>
                <a:gd name="T63" fmla="*/ 134 h 902"/>
                <a:gd name="T64" fmla="*/ 274 w 1031"/>
                <a:gd name="T65" fmla="*/ 260 h 902"/>
                <a:gd name="T66" fmla="*/ 290 w 1031"/>
                <a:gd name="T67" fmla="*/ 692 h 902"/>
                <a:gd name="T68" fmla="*/ 566 w 1031"/>
                <a:gd name="T69" fmla="*/ 565 h 902"/>
                <a:gd name="T70" fmla="*/ 0 w 1031"/>
                <a:gd name="T71" fmla="*/ 449 h 902"/>
                <a:gd name="T72" fmla="*/ 290 w 1031"/>
                <a:gd name="T73" fmla="*/ 762 h 902"/>
                <a:gd name="T74" fmla="*/ 566 w 1031"/>
                <a:gd name="T75" fmla="*/ 634 h 902"/>
                <a:gd name="T76" fmla="*/ 0 w 1031"/>
                <a:gd name="T77" fmla="*/ 519 h 902"/>
                <a:gd name="T78" fmla="*/ 290 w 1031"/>
                <a:gd name="T79" fmla="*/ 832 h 902"/>
                <a:gd name="T80" fmla="*/ 566 w 1031"/>
                <a:gd name="T81" fmla="*/ 702 h 902"/>
                <a:gd name="T82" fmla="*/ 0 w 1031"/>
                <a:gd name="T83" fmla="*/ 589 h 902"/>
                <a:gd name="T84" fmla="*/ 290 w 1031"/>
                <a:gd name="T85" fmla="*/ 902 h 902"/>
                <a:gd name="T86" fmla="*/ 566 w 1031"/>
                <a:gd name="T87" fmla="*/ 744 h 902"/>
                <a:gd name="T88" fmla="*/ 777 w 1031"/>
                <a:gd name="T89" fmla="*/ 597 h 902"/>
                <a:gd name="T90" fmla="*/ 1031 w 1031"/>
                <a:gd name="T91" fmla="*/ 416 h 902"/>
                <a:gd name="T92" fmla="*/ 777 w 1031"/>
                <a:gd name="T93" fmla="*/ 530 h 902"/>
                <a:gd name="T94" fmla="*/ 1031 w 1031"/>
                <a:gd name="T95" fmla="*/ 351 h 902"/>
                <a:gd name="T96" fmla="*/ 777 w 1031"/>
                <a:gd name="T97" fmla="*/ 462 h 902"/>
                <a:gd name="T98" fmla="*/ 1031 w 1031"/>
                <a:gd name="T99" fmla="*/ 283 h 902"/>
                <a:gd name="T100" fmla="*/ 777 w 1031"/>
                <a:gd name="T101" fmla="*/ 398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1" h="902">
                  <a:moveTo>
                    <a:pt x="752" y="598"/>
                  </a:moveTo>
                  <a:lnTo>
                    <a:pt x="591" y="699"/>
                  </a:lnTo>
                  <a:lnTo>
                    <a:pt x="591" y="496"/>
                  </a:lnTo>
                  <a:lnTo>
                    <a:pt x="307" y="255"/>
                  </a:lnTo>
                  <a:lnTo>
                    <a:pt x="464" y="165"/>
                  </a:lnTo>
                  <a:lnTo>
                    <a:pt x="752" y="396"/>
                  </a:lnTo>
                  <a:lnTo>
                    <a:pt x="752" y="598"/>
                  </a:lnTo>
                  <a:close/>
                  <a:moveTo>
                    <a:pt x="368" y="437"/>
                  </a:moveTo>
                  <a:lnTo>
                    <a:pt x="336" y="456"/>
                  </a:lnTo>
                  <a:lnTo>
                    <a:pt x="312" y="434"/>
                  </a:lnTo>
                  <a:lnTo>
                    <a:pt x="344" y="415"/>
                  </a:lnTo>
                  <a:lnTo>
                    <a:pt x="368" y="437"/>
                  </a:lnTo>
                  <a:close/>
                  <a:moveTo>
                    <a:pt x="42" y="419"/>
                  </a:moveTo>
                  <a:lnTo>
                    <a:pt x="292" y="275"/>
                  </a:lnTo>
                  <a:lnTo>
                    <a:pt x="324" y="302"/>
                  </a:lnTo>
                  <a:lnTo>
                    <a:pt x="175" y="388"/>
                  </a:lnTo>
                  <a:cubicBezTo>
                    <a:pt x="181" y="394"/>
                    <a:pt x="185" y="400"/>
                    <a:pt x="188" y="406"/>
                  </a:cubicBezTo>
                  <a:cubicBezTo>
                    <a:pt x="190" y="413"/>
                    <a:pt x="190" y="420"/>
                    <a:pt x="189" y="427"/>
                  </a:cubicBezTo>
                  <a:cubicBezTo>
                    <a:pt x="187" y="434"/>
                    <a:pt x="184" y="440"/>
                    <a:pt x="179" y="447"/>
                  </a:cubicBezTo>
                  <a:cubicBezTo>
                    <a:pt x="174" y="453"/>
                    <a:pt x="167" y="459"/>
                    <a:pt x="158" y="464"/>
                  </a:cubicBezTo>
                  <a:lnTo>
                    <a:pt x="263" y="561"/>
                  </a:lnTo>
                  <a:cubicBezTo>
                    <a:pt x="267" y="558"/>
                    <a:pt x="272" y="556"/>
                    <a:pt x="276" y="554"/>
                  </a:cubicBezTo>
                  <a:cubicBezTo>
                    <a:pt x="281" y="553"/>
                    <a:pt x="286" y="551"/>
                    <a:pt x="290" y="550"/>
                  </a:cubicBezTo>
                  <a:cubicBezTo>
                    <a:pt x="295" y="549"/>
                    <a:pt x="300" y="548"/>
                    <a:pt x="305" y="548"/>
                  </a:cubicBezTo>
                  <a:cubicBezTo>
                    <a:pt x="310" y="547"/>
                    <a:pt x="315" y="547"/>
                    <a:pt x="320" y="547"/>
                  </a:cubicBezTo>
                  <a:cubicBezTo>
                    <a:pt x="324" y="548"/>
                    <a:pt x="329" y="548"/>
                    <a:pt x="334" y="549"/>
                  </a:cubicBezTo>
                  <a:cubicBezTo>
                    <a:pt x="338" y="550"/>
                    <a:pt x="343" y="551"/>
                    <a:pt x="347" y="553"/>
                  </a:cubicBezTo>
                  <a:cubicBezTo>
                    <a:pt x="351" y="555"/>
                    <a:pt x="356" y="556"/>
                    <a:pt x="359" y="559"/>
                  </a:cubicBezTo>
                  <a:cubicBezTo>
                    <a:pt x="363" y="561"/>
                    <a:pt x="367" y="564"/>
                    <a:pt x="370" y="566"/>
                  </a:cubicBezTo>
                  <a:lnTo>
                    <a:pt x="526" y="473"/>
                  </a:lnTo>
                  <a:lnTo>
                    <a:pt x="559" y="501"/>
                  </a:lnTo>
                  <a:lnTo>
                    <a:pt x="297" y="659"/>
                  </a:lnTo>
                  <a:lnTo>
                    <a:pt x="42" y="419"/>
                  </a:lnTo>
                  <a:close/>
                  <a:moveTo>
                    <a:pt x="665" y="227"/>
                  </a:moveTo>
                  <a:lnTo>
                    <a:pt x="695" y="209"/>
                  </a:lnTo>
                  <a:lnTo>
                    <a:pt x="720" y="229"/>
                  </a:lnTo>
                  <a:lnTo>
                    <a:pt x="689" y="247"/>
                  </a:lnTo>
                  <a:lnTo>
                    <a:pt x="665" y="227"/>
                  </a:lnTo>
                  <a:close/>
                  <a:moveTo>
                    <a:pt x="722" y="27"/>
                  </a:moveTo>
                  <a:lnTo>
                    <a:pt x="989" y="243"/>
                  </a:lnTo>
                  <a:lnTo>
                    <a:pt x="767" y="376"/>
                  </a:lnTo>
                  <a:lnTo>
                    <a:pt x="733" y="349"/>
                  </a:lnTo>
                  <a:lnTo>
                    <a:pt x="859" y="273"/>
                  </a:lnTo>
                  <a:cubicBezTo>
                    <a:pt x="852" y="268"/>
                    <a:pt x="847" y="262"/>
                    <a:pt x="845" y="256"/>
                  </a:cubicBezTo>
                  <a:cubicBezTo>
                    <a:pt x="842" y="249"/>
                    <a:pt x="841" y="243"/>
                    <a:pt x="842" y="236"/>
                  </a:cubicBezTo>
                  <a:cubicBezTo>
                    <a:pt x="843" y="229"/>
                    <a:pt x="845" y="223"/>
                    <a:pt x="850" y="217"/>
                  </a:cubicBezTo>
                  <a:cubicBezTo>
                    <a:pt x="854" y="211"/>
                    <a:pt x="860" y="205"/>
                    <a:pt x="868" y="201"/>
                  </a:cubicBezTo>
                  <a:lnTo>
                    <a:pt x="760" y="112"/>
                  </a:lnTo>
                  <a:cubicBezTo>
                    <a:pt x="756" y="115"/>
                    <a:pt x="752" y="117"/>
                    <a:pt x="747" y="118"/>
                  </a:cubicBezTo>
                  <a:cubicBezTo>
                    <a:pt x="743" y="120"/>
                    <a:pt x="739" y="121"/>
                    <a:pt x="734" y="122"/>
                  </a:cubicBezTo>
                  <a:cubicBezTo>
                    <a:pt x="730" y="123"/>
                    <a:pt x="725" y="124"/>
                    <a:pt x="720" y="124"/>
                  </a:cubicBezTo>
                  <a:cubicBezTo>
                    <a:pt x="716" y="125"/>
                    <a:pt x="711" y="125"/>
                    <a:pt x="707" y="125"/>
                  </a:cubicBezTo>
                  <a:cubicBezTo>
                    <a:pt x="702" y="124"/>
                    <a:pt x="697" y="124"/>
                    <a:pt x="693" y="123"/>
                  </a:cubicBezTo>
                  <a:cubicBezTo>
                    <a:pt x="689" y="122"/>
                    <a:pt x="684" y="121"/>
                    <a:pt x="680" y="120"/>
                  </a:cubicBezTo>
                  <a:cubicBezTo>
                    <a:pt x="676" y="118"/>
                    <a:pt x="672" y="117"/>
                    <a:pt x="668" y="115"/>
                  </a:cubicBezTo>
                  <a:cubicBezTo>
                    <a:pt x="665" y="113"/>
                    <a:pt x="661" y="111"/>
                    <a:pt x="658" y="108"/>
                  </a:cubicBezTo>
                  <a:lnTo>
                    <a:pt x="528" y="184"/>
                  </a:lnTo>
                  <a:lnTo>
                    <a:pt x="496" y="158"/>
                  </a:lnTo>
                  <a:lnTo>
                    <a:pt x="722" y="27"/>
                  </a:lnTo>
                  <a:close/>
                  <a:moveTo>
                    <a:pt x="777" y="398"/>
                  </a:moveTo>
                  <a:lnTo>
                    <a:pt x="1031" y="244"/>
                  </a:lnTo>
                  <a:lnTo>
                    <a:pt x="726" y="0"/>
                  </a:lnTo>
                  <a:lnTo>
                    <a:pt x="477" y="143"/>
                  </a:lnTo>
                  <a:lnTo>
                    <a:pt x="467" y="134"/>
                  </a:lnTo>
                  <a:lnTo>
                    <a:pt x="264" y="251"/>
                  </a:lnTo>
                  <a:lnTo>
                    <a:pt x="274" y="260"/>
                  </a:lnTo>
                  <a:lnTo>
                    <a:pt x="0" y="417"/>
                  </a:lnTo>
                  <a:lnTo>
                    <a:pt x="290" y="692"/>
                  </a:lnTo>
                  <a:lnTo>
                    <a:pt x="566" y="525"/>
                  </a:lnTo>
                  <a:lnTo>
                    <a:pt x="566" y="565"/>
                  </a:lnTo>
                  <a:lnTo>
                    <a:pt x="290" y="732"/>
                  </a:lnTo>
                  <a:lnTo>
                    <a:pt x="0" y="449"/>
                  </a:lnTo>
                  <a:lnTo>
                    <a:pt x="0" y="482"/>
                  </a:lnTo>
                  <a:lnTo>
                    <a:pt x="290" y="762"/>
                  </a:lnTo>
                  <a:lnTo>
                    <a:pt x="566" y="592"/>
                  </a:lnTo>
                  <a:lnTo>
                    <a:pt x="566" y="634"/>
                  </a:lnTo>
                  <a:lnTo>
                    <a:pt x="290" y="802"/>
                  </a:lnTo>
                  <a:lnTo>
                    <a:pt x="0" y="519"/>
                  </a:lnTo>
                  <a:lnTo>
                    <a:pt x="0" y="550"/>
                  </a:lnTo>
                  <a:lnTo>
                    <a:pt x="290" y="832"/>
                  </a:lnTo>
                  <a:lnTo>
                    <a:pt x="566" y="661"/>
                  </a:lnTo>
                  <a:lnTo>
                    <a:pt x="566" y="702"/>
                  </a:lnTo>
                  <a:lnTo>
                    <a:pt x="290" y="872"/>
                  </a:lnTo>
                  <a:lnTo>
                    <a:pt x="0" y="589"/>
                  </a:lnTo>
                  <a:lnTo>
                    <a:pt x="0" y="620"/>
                  </a:lnTo>
                  <a:lnTo>
                    <a:pt x="290" y="902"/>
                  </a:lnTo>
                  <a:lnTo>
                    <a:pt x="566" y="729"/>
                  </a:lnTo>
                  <a:lnTo>
                    <a:pt x="566" y="744"/>
                  </a:lnTo>
                  <a:lnTo>
                    <a:pt x="777" y="611"/>
                  </a:lnTo>
                  <a:lnTo>
                    <a:pt x="777" y="597"/>
                  </a:lnTo>
                  <a:lnTo>
                    <a:pt x="1031" y="438"/>
                  </a:lnTo>
                  <a:lnTo>
                    <a:pt x="1031" y="416"/>
                  </a:lnTo>
                  <a:lnTo>
                    <a:pt x="777" y="572"/>
                  </a:lnTo>
                  <a:lnTo>
                    <a:pt x="777" y="530"/>
                  </a:lnTo>
                  <a:lnTo>
                    <a:pt x="1031" y="373"/>
                  </a:lnTo>
                  <a:lnTo>
                    <a:pt x="1031" y="351"/>
                  </a:lnTo>
                  <a:lnTo>
                    <a:pt x="777" y="505"/>
                  </a:lnTo>
                  <a:lnTo>
                    <a:pt x="777" y="462"/>
                  </a:lnTo>
                  <a:lnTo>
                    <a:pt x="1031" y="305"/>
                  </a:lnTo>
                  <a:lnTo>
                    <a:pt x="1031" y="283"/>
                  </a:lnTo>
                  <a:lnTo>
                    <a:pt x="777" y="437"/>
                  </a:lnTo>
                  <a:lnTo>
                    <a:pt x="777" y="398"/>
                  </a:ln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Freeform 39">
              <a:extLst>
                <a:ext uri="{FF2B5EF4-FFF2-40B4-BE49-F238E27FC236}">
                  <a16:creationId xmlns:a16="http://schemas.microsoft.com/office/drawing/2014/main" id="{4DD61551-6619-43BB-B543-3B6A7DBF2AEC}"/>
                </a:ext>
              </a:extLst>
            </p:cNvPr>
            <p:cNvSpPr>
              <a:spLocks/>
            </p:cNvSpPr>
            <p:nvPr/>
          </p:nvSpPr>
          <p:spPr bwMode="auto">
            <a:xfrm>
              <a:off x="6469326" y="3464537"/>
              <a:ext cx="235498" cy="248307"/>
            </a:xfrm>
            <a:custGeom>
              <a:avLst/>
              <a:gdLst>
                <a:gd name="T0" fmla="*/ 55 w 499"/>
                <a:gd name="T1" fmla="*/ 227 h 524"/>
                <a:gd name="T2" fmla="*/ 12 w 499"/>
                <a:gd name="T3" fmla="*/ 227 h 524"/>
                <a:gd name="T4" fmla="*/ 12 w 499"/>
                <a:gd name="T5" fmla="*/ 269 h 524"/>
                <a:gd name="T6" fmla="*/ 191 w 499"/>
                <a:gd name="T7" fmla="*/ 449 h 524"/>
                <a:gd name="T8" fmla="*/ 417 w 499"/>
                <a:gd name="T9" fmla="*/ 442 h 524"/>
                <a:gd name="T10" fmla="*/ 453 w 499"/>
                <a:gd name="T11" fmla="*/ 196 h 524"/>
                <a:gd name="T12" fmla="*/ 420 w 499"/>
                <a:gd name="T13" fmla="*/ 41 h 524"/>
                <a:gd name="T14" fmla="*/ 361 w 499"/>
                <a:gd name="T15" fmla="*/ 135 h 524"/>
                <a:gd name="T16" fmla="*/ 368 w 499"/>
                <a:gd name="T17" fmla="*/ 171 h 524"/>
                <a:gd name="T18" fmla="*/ 212 w 499"/>
                <a:gd name="T19" fmla="*/ 16 h 524"/>
                <a:gd name="T20" fmla="*/ 165 w 499"/>
                <a:gd name="T21" fmla="*/ 16 h 524"/>
                <a:gd name="T22" fmla="*/ 165 w 499"/>
                <a:gd name="T23" fmla="*/ 62 h 524"/>
                <a:gd name="T24" fmla="*/ 290 w 499"/>
                <a:gd name="T25" fmla="*/ 187 h 524"/>
                <a:gd name="T26" fmla="*/ 269 w 499"/>
                <a:gd name="T27" fmla="*/ 196 h 524"/>
                <a:gd name="T28" fmla="*/ 125 w 499"/>
                <a:gd name="T29" fmla="*/ 51 h 524"/>
                <a:gd name="T30" fmla="*/ 78 w 499"/>
                <a:gd name="T31" fmla="*/ 51 h 524"/>
                <a:gd name="T32" fmla="*/ 78 w 499"/>
                <a:gd name="T33" fmla="*/ 98 h 524"/>
                <a:gd name="T34" fmla="*/ 214 w 499"/>
                <a:gd name="T35" fmla="*/ 233 h 524"/>
                <a:gd name="T36" fmla="*/ 199 w 499"/>
                <a:gd name="T37" fmla="*/ 249 h 524"/>
                <a:gd name="T38" fmla="*/ 75 w 499"/>
                <a:gd name="T39" fmla="*/ 125 h 524"/>
                <a:gd name="T40" fmla="*/ 29 w 499"/>
                <a:gd name="T41" fmla="*/ 125 h 524"/>
                <a:gd name="T42" fmla="*/ 29 w 499"/>
                <a:gd name="T43" fmla="*/ 171 h 524"/>
                <a:gd name="T44" fmla="*/ 165 w 499"/>
                <a:gd name="T45" fmla="*/ 308 h 524"/>
                <a:gd name="T46" fmla="*/ 158 w 499"/>
                <a:gd name="T47" fmla="*/ 331 h 524"/>
                <a:gd name="T48" fmla="*/ 55 w 499"/>
                <a:gd name="T49" fmla="*/ 227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9" h="524">
                  <a:moveTo>
                    <a:pt x="55" y="227"/>
                  </a:moveTo>
                  <a:cubicBezTo>
                    <a:pt x="45" y="217"/>
                    <a:pt x="25" y="214"/>
                    <a:pt x="12" y="227"/>
                  </a:cubicBezTo>
                  <a:cubicBezTo>
                    <a:pt x="0" y="240"/>
                    <a:pt x="2" y="259"/>
                    <a:pt x="12" y="269"/>
                  </a:cubicBezTo>
                  <a:lnTo>
                    <a:pt x="191" y="449"/>
                  </a:lnTo>
                  <a:cubicBezTo>
                    <a:pt x="266" y="524"/>
                    <a:pt x="356" y="504"/>
                    <a:pt x="417" y="442"/>
                  </a:cubicBezTo>
                  <a:cubicBezTo>
                    <a:pt x="493" y="365"/>
                    <a:pt x="499" y="300"/>
                    <a:pt x="453" y="196"/>
                  </a:cubicBezTo>
                  <a:cubicBezTo>
                    <a:pt x="412" y="102"/>
                    <a:pt x="435" y="46"/>
                    <a:pt x="420" y="41"/>
                  </a:cubicBezTo>
                  <a:cubicBezTo>
                    <a:pt x="384" y="29"/>
                    <a:pt x="341" y="76"/>
                    <a:pt x="361" y="135"/>
                  </a:cubicBezTo>
                  <a:cubicBezTo>
                    <a:pt x="365" y="148"/>
                    <a:pt x="366" y="160"/>
                    <a:pt x="368" y="171"/>
                  </a:cubicBezTo>
                  <a:lnTo>
                    <a:pt x="212" y="16"/>
                  </a:lnTo>
                  <a:cubicBezTo>
                    <a:pt x="202" y="6"/>
                    <a:pt x="181" y="0"/>
                    <a:pt x="165" y="16"/>
                  </a:cubicBezTo>
                  <a:cubicBezTo>
                    <a:pt x="152" y="29"/>
                    <a:pt x="154" y="51"/>
                    <a:pt x="165" y="62"/>
                  </a:cubicBezTo>
                  <a:lnTo>
                    <a:pt x="290" y="187"/>
                  </a:lnTo>
                  <a:cubicBezTo>
                    <a:pt x="283" y="189"/>
                    <a:pt x="276" y="192"/>
                    <a:pt x="269" y="196"/>
                  </a:cubicBezTo>
                  <a:lnTo>
                    <a:pt x="125" y="51"/>
                  </a:lnTo>
                  <a:cubicBezTo>
                    <a:pt x="115" y="42"/>
                    <a:pt x="94" y="36"/>
                    <a:pt x="78" y="51"/>
                  </a:cubicBezTo>
                  <a:cubicBezTo>
                    <a:pt x="66" y="64"/>
                    <a:pt x="65" y="84"/>
                    <a:pt x="78" y="98"/>
                  </a:cubicBezTo>
                  <a:lnTo>
                    <a:pt x="214" y="233"/>
                  </a:lnTo>
                  <a:cubicBezTo>
                    <a:pt x="214" y="233"/>
                    <a:pt x="206" y="241"/>
                    <a:pt x="199" y="249"/>
                  </a:cubicBezTo>
                  <a:lnTo>
                    <a:pt x="75" y="125"/>
                  </a:lnTo>
                  <a:cubicBezTo>
                    <a:pt x="64" y="114"/>
                    <a:pt x="44" y="110"/>
                    <a:pt x="29" y="125"/>
                  </a:cubicBezTo>
                  <a:cubicBezTo>
                    <a:pt x="17" y="137"/>
                    <a:pt x="15" y="158"/>
                    <a:pt x="29" y="171"/>
                  </a:cubicBezTo>
                  <a:lnTo>
                    <a:pt x="165" y="308"/>
                  </a:lnTo>
                  <a:cubicBezTo>
                    <a:pt x="162" y="315"/>
                    <a:pt x="160" y="323"/>
                    <a:pt x="158" y="331"/>
                  </a:cubicBezTo>
                  <a:lnTo>
                    <a:pt x="55" y="227"/>
                  </a:ln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Freeform 40">
              <a:extLst>
                <a:ext uri="{FF2B5EF4-FFF2-40B4-BE49-F238E27FC236}">
                  <a16:creationId xmlns:a16="http://schemas.microsoft.com/office/drawing/2014/main" id="{6F126BC2-C036-4EA6-A006-3C7D44671BD0}"/>
                </a:ext>
              </a:extLst>
            </p:cNvPr>
            <p:cNvSpPr>
              <a:spLocks/>
            </p:cNvSpPr>
            <p:nvPr/>
          </p:nvSpPr>
          <p:spPr bwMode="auto">
            <a:xfrm>
              <a:off x="6242697" y="3288160"/>
              <a:ext cx="236483" cy="247322"/>
            </a:xfrm>
            <a:custGeom>
              <a:avLst/>
              <a:gdLst>
                <a:gd name="T0" fmla="*/ 309 w 500"/>
                <a:gd name="T1" fmla="*/ 75 h 524"/>
                <a:gd name="T2" fmla="*/ 83 w 500"/>
                <a:gd name="T3" fmla="*/ 82 h 524"/>
                <a:gd name="T4" fmla="*/ 46 w 500"/>
                <a:gd name="T5" fmla="*/ 328 h 524"/>
                <a:gd name="T6" fmla="*/ 80 w 500"/>
                <a:gd name="T7" fmla="*/ 483 h 524"/>
                <a:gd name="T8" fmla="*/ 139 w 500"/>
                <a:gd name="T9" fmla="*/ 388 h 524"/>
                <a:gd name="T10" fmla="*/ 132 w 500"/>
                <a:gd name="T11" fmla="*/ 352 h 524"/>
                <a:gd name="T12" fmla="*/ 288 w 500"/>
                <a:gd name="T13" fmla="*/ 508 h 524"/>
                <a:gd name="T14" fmla="*/ 334 w 500"/>
                <a:gd name="T15" fmla="*/ 508 h 524"/>
                <a:gd name="T16" fmla="*/ 334 w 500"/>
                <a:gd name="T17" fmla="*/ 462 h 524"/>
                <a:gd name="T18" fmla="*/ 209 w 500"/>
                <a:gd name="T19" fmla="*/ 337 h 524"/>
                <a:gd name="T20" fmla="*/ 231 w 500"/>
                <a:gd name="T21" fmla="*/ 328 h 524"/>
                <a:gd name="T22" fmla="*/ 375 w 500"/>
                <a:gd name="T23" fmla="*/ 472 h 524"/>
                <a:gd name="T24" fmla="*/ 422 w 500"/>
                <a:gd name="T25" fmla="*/ 472 h 524"/>
                <a:gd name="T26" fmla="*/ 422 w 500"/>
                <a:gd name="T27" fmla="*/ 426 h 524"/>
                <a:gd name="T28" fmla="*/ 286 w 500"/>
                <a:gd name="T29" fmla="*/ 290 h 524"/>
                <a:gd name="T30" fmla="*/ 301 w 500"/>
                <a:gd name="T31" fmla="*/ 275 h 524"/>
                <a:gd name="T32" fmla="*/ 424 w 500"/>
                <a:gd name="T33" fmla="*/ 399 h 524"/>
                <a:gd name="T34" fmla="*/ 471 w 500"/>
                <a:gd name="T35" fmla="*/ 399 h 524"/>
                <a:gd name="T36" fmla="*/ 471 w 500"/>
                <a:gd name="T37" fmla="*/ 352 h 524"/>
                <a:gd name="T38" fmla="*/ 335 w 500"/>
                <a:gd name="T39" fmla="*/ 216 h 524"/>
                <a:gd name="T40" fmla="*/ 341 w 500"/>
                <a:gd name="T41" fmla="*/ 193 h 524"/>
                <a:gd name="T42" fmla="*/ 445 w 500"/>
                <a:gd name="T43" fmla="*/ 297 h 524"/>
                <a:gd name="T44" fmla="*/ 487 w 500"/>
                <a:gd name="T45" fmla="*/ 297 h 524"/>
                <a:gd name="T46" fmla="*/ 487 w 500"/>
                <a:gd name="T47" fmla="*/ 254 h 524"/>
                <a:gd name="T48" fmla="*/ 309 w 500"/>
                <a:gd name="T49" fmla="*/ 75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0" h="524">
                  <a:moveTo>
                    <a:pt x="309" y="75"/>
                  </a:moveTo>
                  <a:cubicBezTo>
                    <a:pt x="234" y="0"/>
                    <a:pt x="144" y="20"/>
                    <a:pt x="83" y="82"/>
                  </a:cubicBezTo>
                  <a:cubicBezTo>
                    <a:pt x="7" y="158"/>
                    <a:pt x="0" y="224"/>
                    <a:pt x="46" y="328"/>
                  </a:cubicBezTo>
                  <a:cubicBezTo>
                    <a:pt x="88" y="421"/>
                    <a:pt x="65" y="478"/>
                    <a:pt x="80" y="483"/>
                  </a:cubicBezTo>
                  <a:cubicBezTo>
                    <a:pt x="116" y="495"/>
                    <a:pt x="158" y="448"/>
                    <a:pt x="139" y="388"/>
                  </a:cubicBezTo>
                  <a:cubicBezTo>
                    <a:pt x="135" y="376"/>
                    <a:pt x="133" y="363"/>
                    <a:pt x="132" y="352"/>
                  </a:cubicBezTo>
                  <a:lnTo>
                    <a:pt x="288" y="508"/>
                  </a:lnTo>
                  <a:cubicBezTo>
                    <a:pt x="298" y="518"/>
                    <a:pt x="319" y="524"/>
                    <a:pt x="334" y="508"/>
                  </a:cubicBezTo>
                  <a:cubicBezTo>
                    <a:pt x="348" y="494"/>
                    <a:pt x="346" y="473"/>
                    <a:pt x="334" y="462"/>
                  </a:cubicBezTo>
                  <a:lnTo>
                    <a:pt x="209" y="337"/>
                  </a:lnTo>
                  <a:cubicBezTo>
                    <a:pt x="217" y="334"/>
                    <a:pt x="224" y="332"/>
                    <a:pt x="231" y="328"/>
                  </a:cubicBezTo>
                  <a:lnTo>
                    <a:pt x="375" y="472"/>
                  </a:lnTo>
                  <a:cubicBezTo>
                    <a:pt x="385" y="482"/>
                    <a:pt x="406" y="488"/>
                    <a:pt x="422" y="472"/>
                  </a:cubicBezTo>
                  <a:cubicBezTo>
                    <a:pt x="434" y="460"/>
                    <a:pt x="435" y="439"/>
                    <a:pt x="422" y="426"/>
                  </a:cubicBezTo>
                  <a:lnTo>
                    <a:pt x="286" y="290"/>
                  </a:lnTo>
                  <a:cubicBezTo>
                    <a:pt x="286" y="290"/>
                    <a:pt x="294" y="283"/>
                    <a:pt x="301" y="275"/>
                  </a:cubicBezTo>
                  <a:lnTo>
                    <a:pt x="424" y="399"/>
                  </a:lnTo>
                  <a:cubicBezTo>
                    <a:pt x="435" y="410"/>
                    <a:pt x="456" y="414"/>
                    <a:pt x="471" y="399"/>
                  </a:cubicBezTo>
                  <a:cubicBezTo>
                    <a:pt x="483" y="387"/>
                    <a:pt x="485" y="366"/>
                    <a:pt x="471" y="352"/>
                  </a:cubicBezTo>
                  <a:lnTo>
                    <a:pt x="335" y="216"/>
                  </a:lnTo>
                  <a:cubicBezTo>
                    <a:pt x="338" y="209"/>
                    <a:pt x="340" y="201"/>
                    <a:pt x="341" y="193"/>
                  </a:cubicBezTo>
                  <a:lnTo>
                    <a:pt x="445" y="297"/>
                  </a:lnTo>
                  <a:cubicBezTo>
                    <a:pt x="455" y="307"/>
                    <a:pt x="475" y="310"/>
                    <a:pt x="487" y="297"/>
                  </a:cubicBezTo>
                  <a:cubicBezTo>
                    <a:pt x="500" y="284"/>
                    <a:pt x="498" y="265"/>
                    <a:pt x="487" y="254"/>
                  </a:cubicBezTo>
                  <a:lnTo>
                    <a:pt x="309" y="75"/>
                  </a:ln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Freeform 41">
              <a:extLst>
                <a:ext uri="{FF2B5EF4-FFF2-40B4-BE49-F238E27FC236}">
                  <a16:creationId xmlns:a16="http://schemas.microsoft.com/office/drawing/2014/main" id="{E1D586FE-11CD-4755-B148-970FC8F32220}"/>
                </a:ext>
              </a:extLst>
            </p:cNvPr>
            <p:cNvSpPr>
              <a:spLocks/>
            </p:cNvSpPr>
            <p:nvPr/>
          </p:nvSpPr>
          <p:spPr bwMode="auto">
            <a:xfrm>
              <a:off x="6477209" y="3231010"/>
              <a:ext cx="247322" cy="236483"/>
            </a:xfrm>
            <a:custGeom>
              <a:avLst/>
              <a:gdLst>
                <a:gd name="T0" fmla="*/ 16 w 524"/>
                <a:gd name="T1" fmla="*/ 334 h 500"/>
                <a:gd name="T2" fmla="*/ 62 w 524"/>
                <a:gd name="T3" fmla="*/ 334 h 500"/>
                <a:gd name="T4" fmla="*/ 187 w 524"/>
                <a:gd name="T5" fmla="*/ 209 h 500"/>
                <a:gd name="T6" fmla="*/ 196 w 524"/>
                <a:gd name="T7" fmla="*/ 231 h 500"/>
                <a:gd name="T8" fmla="*/ 52 w 524"/>
                <a:gd name="T9" fmla="*/ 375 h 500"/>
                <a:gd name="T10" fmla="*/ 52 w 524"/>
                <a:gd name="T11" fmla="*/ 421 h 500"/>
                <a:gd name="T12" fmla="*/ 98 w 524"/>
                <a:gd name="T13" fmla="*/ 421 h 500"/>
                <a:gd name="T14" fmla="*/ 234 w 524"/>
                <a:gd name="T15" fmla="*/ 286 h 500"/>
                <a:gd name="T16" fmla="*/ 249 w 524"/>
                <a:gd name="T17" fmla="*/ 300 h 500"/>
                <a:gd name="T18" fmla="*/ 125 w 524"/>
                <a:gd name="T19" fmla="*/ 424 h 500"/>
                <a:gd name="T20" fmla="*/ 125 w 524"/>
                <a:gd name="T21" fmla="*/ 471 h 500"/>
                <a:gd name="T22" fmla="*/ 172 w 524"/>
                <a:gd name="T23" fmla="*/ 471 h 500"/>
                <a:gd name="T24" fmla="*/ 308 w 524"/>
                <a:gd name="T25" fmla="*/ 335 h 500"/>
                <a:gd name="T26" fmla="*/ 331 w 524"/>
                <a:gd name="T27" fmla="*/ 341 h 500"/>
                <a:gd name="T28" fmla="*/ 227 w 524"/>
                <a:gd name="T29" fmla="*/ 445 h 500"/>
                <a:gd name="T30" fmla="*/ 227 w 524"/>
                <a:gd name="T31" fmla="*/ 487 h 500"/>
                <a:gd name="T32" fmla="*/ 270 w 524"/>
                <a:gd name="T33" fmla="*/ 487 h 500"/>
                <a:gd name="T34" fmla="*/ 449 w 524"/>
                <a:gd name="T35" fmla="*/ 309 h 500"/>
                <a:gd name="T36" fmla="*/ 442 w 524"/>
                <a:gd name="T37" fmla="*/ 82 h 500"/>
                <a:gd name="T38" fmla="*/ 196 w 524"/>
                <a:gd name="T39" fmla="*/ 46 h 500"/>
                <a:gd name="T40" fmla="*/ 41 w 524"/>
                <a:gd name="T41" fmla="*/ 80 h 500"/>
                <a:gd name="T42" fmla="*/ 136 w 524"/>
                <a:gd name="T43" fmla="*/ 139 h 500"/>
                <a:gd name="T44" fmla="*/ 172 w 524"/>
                <a:gd name="T45" fmla="*/ 132 h 500"/>
                <a:gd name="T46" fmla="*/ 16 w 524"/>
                <a:gd name="T47" fmla="*/ 288 h 500"/>
                <a:gd name="T48" fmla="*/ 16 w 524"/>
                <a:gd name="T49" fmla="*/ 334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4" h="500">
                  <a:moveTo>
                    <a:pt x="16" y="334"/>
                  </a:moveTo>
                  <a:cubicBezTo>
                    <a:pt x="30" y="348"/>
                    <a:pt x="51" y="346"/>
                    <a:pt x="62" y="334"/>
                  </a:cubicBezTo>
                  <a:lnTo>
                    <a:pt x="187" y="209"/>
                  </a:lnTo>
                  <a:cubicBezTo>
                    <a:pt x="190" y="217"/>
                    <a:pt x="192" y="224"/>
                    <a:pt x="196" y="231"/>
                  </a:cubicBezTo>
                  <a:lnTo>
                    <a:pt x="52" y="375"/>
                  </a:lnTo>
                  <a:cubicBezTo>
                    <a:pt x="42" y="385"/>
                    <a:pt x="36" y="406"/>
                    <a:pt x="52" y="421"/>
                  </a:cubicBezTo>
                  <a:cubicBezTo>
                    <a:pt x="64" y="434"/>
                    <a:pt x="85" y="435"/>
                    <a:pt x="98" y="421"/>
                  </a:cubicBezTo>
                  <a:lnTo>
                    <a:pt x="234" y="286"/>
                  </a:lnTo>
                  <a:cubicBezTo>
                    <a:pt x="234" y="286"/>
                    <a:pt x="241" y="294"/>
                    <a:pt x="249" y="300"/>
                  </a:cubicBezTo>
                  <a:lnTo>
                    <a:pt x="125" y="424"/>
                  </a:lnTo>
                  <a:cubicBezTo>
                    <a:pt x="114" y="435"/>
                    <a:pt x="110" y="456"/>
                    <a:pt x="125" y="471"/>
                  </a:cubicBezTo>
                  <a:cubicBezTo>
                    <a:pt x="137" y="483"/>
                    <a:pt x="158" y="485"/>
                    <a:pt x="172" y="471"/>
                  </a:cubicBezTo>
                  <a:lnTo>
                    <a:pt x="308" y="335"/>
                  </a:lnTo>
                  <a:cubicBezTo>
                    <a:pt x="315" y="337"/>
                    <a:pt x="323" y="340"/>
                    <a:pt x="331" y="341"/>
                  </a:cubicBezTo>
                  <a:lnTo>
                    <a:pt x="227" y="445"/>
                  </a:lnTo>
                  <a:cubicBezTo>
                    <a:pt x="217" y="455"/>
                    <a:pt x="214" y="474"/>
                    <a:pt x="227" y="487"/>
                  </a:cubicBezTo>
                  <a:cubicBezTo>
                    <a:pt x="240" y="500"/>
                    <a:pt x="259" y="498"/>
                    <a:pt x="270" y="487"/>
                  </a:cubicBezTo>
                  <a:lnTo>
                    <a:pt x="449" y="309"/>
                  </a:lnTo>
                  <a:cubicBezTo>
                    <a:pt x="524" y="233"/>
                    <a:pt x="504" y="144"/>
                    <a:pt x="442" y="82"/>
                  </a:cubicBezTo>
                  <a:cubicBezTo>
                    <a:pt x="366" y="7"/>
                    <a:pt x="300" y="0"/>
                    <a:pt x="196" y="46"/>
                  </a:cubicBezTo>
                  <a:cubicBezTo>
                    <a:pt x="103" y="88"/>
                    <a:pt x="46" y="65"/>
                    <a:pt x="41" y="80"/>
                  </a:cubicBezTo>
                  <a:cubicBezTo>
                    <a:pt x="29" y="116"/>
                    <a:pt x="76" y="158"/>
                    <a:pt x="136" y="139"/>
                  </a:cubicBezTo>
                  <a:cubicBezTo>
                    <a:pt x="148" y="135"/>
                    <a:pt x="161" y="133"/>
                    <a:pt x="172" y="132"/>
                  </a:cubicBezTo>
                  <a:lnTo>
                    <a:pt x="16" y="288"/>
                  </a:lnTo>
                  <a:cubicBezTo>
                    <a:pt x="6" y="297"/>
                    <a:pt x="0" y="319"/>
                    <a:pt x="16" y="334"/>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Freeform 42">
              <a:extLst>
                <a:ext uri="{FF2B5EF4-FFF2-40B4-BE49-F238E27FC236}">
                  <a16:creationId xmlns:a16="http://schemas.microsoft.com/office/drawing/2014/main" id="{61E0B18C-D135-44D4-AFDE-8CA55E7B8DC1}"/>
                </a:ext>
              </a:extLst>
            </p:cNvPr>
            <p:cNvSpPr>
              <a:spLocks/>
            </p:cNvSpPr>
            <p:nvPr/>
          </p:nvSpPr>
          <p:spPr bwMode="auto">
            <a:xfrm>
              <a:off x="6219049" y="3537452"/>
              <a:ext cx="248307" cy="236483"/>
            </a:xfrm>
            <a:custGeom>
              <a:avLst/>
              <a:gdLst>
                <a:gd name="T0" fmla="*/ 83 w 524"/>
                <a:gd name="T1" fmla="*/ 418 h 500"/>
                <a:gd name="T2" fmla="*/ 328 w 524"/>
                <a:gd name="T3" fmla="*/ 454 h 500"/>
                <a:gd name="T4" fmla="*/ 484 w 524"/>
                <a:gd name="T5" fmla="*/ 420 h 500"/>
                <a:gd name="T6" fmla="*/ 389 w 524"/>
                <a:gd name="T7" fmla="*/ 361 h 500"/>
                <a:gd name="T8" fmla="*/ 353 w 524"/>
                <a:gd name="T9" fmla="*/ 368 h 500"/>
                <a:gd name="T10" fmla="*/ 509 w 524"/>
                <a:gd name="T11" fmla="*/ 212 h 500"/>
                <a:gd name="T12" fmla="*/ 509 w 524"/>
                <a:gd name="T13" fmla="*/ 166 h 500"/>
                <a:gd name="T14" fmla="*/ 462 w 524"/>
                <a:gd name="T15" fmla="*/ 166 h 500"/>
                <a:gd name="T16" fmla="*/ 337 w 524"/>
                <a:gd name="T17" fmla="*/ 291 h 500"/>
                <a:gd name="T18" fmla="*/ 329 w 524"/>
                <a:gd name="T19" fmla="*/ 269 h 500"/>
                <a:gd name="T20" fmla="*/ 473 w 524"/>
                <a:gd name="T21" fmla="*/ 125 h 500"/>
                <a:gd name="T22" fmla="*/ 473 w 524"/>
                <a:gd name="T23" fmla="*/ 79 h 500"/>
                <a:gd name="T24" fmla="*/ 427 w 524"/>
                <a:gd name="T25" fmla="*/ 79 h 500"/>
                <a:gd name="T26" fmla="*/ 291 w 524"/>
                <a:gd name="T27" fmla="*/ 214 h 500"/>
                <a:gd name="T28" fmla="*/ 276 w 524"/>
                <a:gd name="T29" fmla="*/ 200 h 500"/>
                <a:gd name="T30" fmla="*/ 400 w 524"/>
                <a:gd name="T31" fmla="*/ 76 h 500"/>
                <a:gd name="T32" fmla="*/ 400 w 524"/>
                <a:gd name="T33" fmla="*/ 29 h 500"/>
                <a:gd name="T34" fmla="*/ 353 w 524"/>
                <a:gd name="T35" fmla="*/ 29 h 500"/>
                <a:gd name="T36" fmla="*/ 217 w 524"/>
                <a:gd name="T37" fmla="*/ 165 h 500"/>
                <a:gd name="T38" fmla="*/ 194 w 524"/>
                <a:gd name="T39" fmla="*/ 159 h 500"/>
                <a:gd name="T40" fmla="*/ 297 w 524"/>
                <a:gd name="T41" fmla="*/ 55 h 500"/>
                <a:gd name="T42" fmla="*/ 297 w 524"/>
                <a:gd name="T43" fmla="*/ 13 h 500"/>
                <a:gd name="T44" fmla="*/ 255 w 524"/>
                <a:gd name="T45" fmla="*/ 13 h 500"/>
                <a:gd name="T46" fmla="*/ 76 w 524"/>
                <a:gd name="T47" fmla="*/ 191 h 500"/>
                <a:gd name="T48" fmla="*/ 83 w 524"/>
                <a:gd name="T49" fmla="*/ 418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4" h="500">
                  <a:moveTo>
                    <a:pt x="83" y="418"/>
                  </a:moveTo>
                  <a:cubicBezTo>
                    <a:pt x="159" y="493"/>
                    <a:pt x="224" y="500"/>
                    <a:pt x="328" y="454"/>
                  </a:cubicBezTo>
                  <a:cubicBezTo>
                    <a:pt x="422" y="412"/>
                    <a:pt x="479" y="435"/>
                    <a:pt x="484" y="420"/>
                  </a:cubicBezTo>
                  <a:cubicBezTo>
                    <a:pt x="496" y="384"/>
                    <a:pt x="449" y="342"/>
                    <a:pt x="389" y="361"/>
                  </a:cubicBezTo>
                  <a:cubicBezTo>
                    <a:pt x="376" y="365"/>
                    <a:pt x="364" y="367"/>
                    <a:pt x="353" y="368"/>
                  </a:cubicBezTo>
                  <a:lnTo>
                    <a:pt x="509" y="212"/>
                  </a:lnTo>
                  <a:cubicBezTo>
                    <a:pt x="518" y="203"/>
                    <a:pt x="524" y="181"/>
                    <a:pt x="509" y="166"/>
                  </a:cubicBezTo>
                  <a:cubicBezTo>
                    <a:pt x="495" y="152"/>
                    <a:pt x="474" y="154"/>
                    <a:pt x="462" y="166"/>
                  </a:cubicBezTo>
                  <a:lnTo>
                    <a:pt x="337" y="291"/>
                  </a:lnTo>
                  <a:cubicBezTo>
                    <a:pt x="335" y="284"/>
                    <a:pt x="332" y="276"/>
                    <a:pt x="329" y="269"/>
                  </a:cubicBezTo>
                  <a:lnTo>
                    <a:pt x="473" y="125"/>
                  </a:lnTo>
                  <a:cubicBezTo>
                    <a:pt x="483" y="115"/>
                    <a:pt x="489" y="94"/>
                    <a:pt x="473" y="79"/>
                  </a:cubicBezTo>
                  <a:cubicBezTo>
                    <a:pt x="461" y="66"/>
                    <a:pt x="440" y="65"/>
                    <a:pt x="427" y="79"/>
                  </a:cubicBezTo>
                  <a:lnTo>
                    <a:pt x="291" y="214"/>
                  </a:lnTo>
                  <a:cubicBezTo>
                    <a:pt x="291" y="214"/>
                    <a:pt x="284" y="206"/>
                    <a:pt x="276" y="200"/>
                  </a:cubicBezTo>
                  <a:lnTo>
                    <a:pt x="400" y="76"/>
                  </a:lnTo>
                  <a:cubicBezTo>
                    <a:pt x="411" y="65"/>
                    <a:pt x="414" y="44"/>
                    <a:pt x="400" y="29"/>
                  </a:cubicBezTo>
                  <a:cubicBezTo>
                    <a:pt x="387" y="17"/>
                    <a:pt x="367" y="16"/>
                    <a:pt x="353" y="29"/>
                  </a:cubicBezTo>
                  <a:lnTo>
                    <a:pt x="217" y="165"/>
                  </a:lnTo>
                  <a:cubicBezTo>
                    <a:pt x="209" y="163"/>
                    <a:pt x="201" y="160"/>
                    <a:pt x="194" y="159"/>
                  </a:cubicBezTo>
                  <a:lnTo>
                    <a:pt x="297" y="55"/>
                  </a:lnTo>
                  <a:cubicBezTo>
                    <a:pt x="308" y="45"/>
                    <a:pt x="310" y="26"/>
                    <a:pt x="297" y="13"/>
                  </a:cubicBezTo>
                  <a:cubicBezTo>
                    <a:pt x="285" y="0"/>
                    <a:pt x="266" y="2"/>
                    <a:pt x="255" y="13"/>
                  </a:cubicBezTo>
                  <a:lnTo>
                    <a:pt x="76" y="191"/>
                  </a:lnTo>
                  <a:cubicBezTo>
                    <a:pt x="0" y="267"/>
                    <a:pt x="21" y="356"/>
                    <a:pt x="83" y="418"/>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Earth2">
              <a:extLst>
                <a:ext uri="{FF2B5EF4-FFF2-40B4-BE49-F238E27FC236}">
                  <a16:creationId xmlns:a16="http://schemas.microsoft.com/office/drawing/2014/main" id="{ABCC15B0-E2C2-47AD-B001-0ABAE4A4DBB7}"/>
                </a:ext>
              </a:extLst>
            </p:cNvPr>
            <p:cNvSpPr>
              <a:spLocks/>
            </p:cNvSpPr>
            <p:nvPr>
              <p:custDataLst>
                <p:tags r:id="rId11"/>
              </p:custDataLst>
            </p:nvPr>
          </p:nvSpPr>
          <p:spPr bwMode="auto">
            <a:xfrm>
              <a:off x="6635427" y="4575105"/>
              <a:ext cx="42356" cy="25670"/>
            </a:xfrm>
            <a:custGeom>
              <a:avLst/>
              <a:gdLst>
                <a:gd name="T0" fmla="*/ 9 w 88"/>
                <a:gd name="T1" fmla="*/ 53 h 55"/>
                <a:gd name="T2" fmla="*/ 48 w 88"/>
                <a:gd name="T3" fmla="*/ 47 h 55"/>
                <a:gd name="T4" fmla="*/ 77 w 88"/>
                <a:gd name="T5" fmla="*/ 55 h 55"/>
                <a:gd name="T6" fmla="*/ 88 w 88"/>
                <a:gd name="T7" fmla="*/ 35 h 55"/>
                <a:gd name="T8" fmla="*/ 20 w 88"/>
                <a:gd name="T9" fmla="*/ 0 h 55"/>
                <a:gd name="T10" fmla="*/ 0 w 88"/>
                <a:gd name="T11" fmla="*/ 37 h 55"/>
                <a:gd name="T12" fmla="*/ 9 w 88"/>
                <a:gd name="T13" fmla="*/ 53 h 55"/>
              </a:gdLst>
              <a:ahLst/>
              <a:cxnLst>
                <a:cxn ang="0">
                  <a:pos x="T0" y="T1"/>
                </a:cxn>
                <a:cxn ang="0">
                  <a:pos x="T2" y="T3"/>
                </a:cxn>
                <a:cxn ang="0">
                  <a:pos x="T4" y="T5"/>
                </a:cxn>
                <a:cxn ang="0">
                  <a:pos x="T6" y="T7"/>
                </a:cxn>
                <a:cxn ang="0">
                  <a:pos x="T8" y="T9"/>
                </a:cxn>
                <a:cxn ang="0">
                  <a:pos x="T10" y="T11"/>
                </a:cxn>
                <a:cxn ang="0">
                  <a:pos x="T12" y="T13"/>
                </a:cxn>
              </a:cxnLst>
              <a:rect l="0" t="0" r="r" b="b"/>
              <a:pathLst>
                <a:path w="88" h="55">
                  <a:moveTo>
                    <a:pt x="9" y="53"/>
                  </a:moveTo>
                  <a:lnTo>
                    <a:pt x="48" y="47"/>
                  </a:lnTo>
                  <a:lnTo>
                    <a:pt x="77" y="55"/>
                  </a:lnTo>
                  <a:lnTo>
                    <a:pt x="88" y="35"/>
                  </a:lnTo>
                  <a:lnTo>
                    <a:pt x="20" y="0"/>
                  </a:lnTo>
                  <a:lnTo>
                    <a:pt x="0" y="37"/>
                  </a:lnTo>
                  <a:lnTo>
                    <a:pt x="9" y="5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Earth2">
              <a:extLst>
                <a:ext uri="{FF2B5EF4-FFF2-40B4-BE49-F238E27FC236}">
                  <a16:creationId xmlns:a16="http://schemas.microsoft.com/office/drawing/2014/main" id="{A7BAF948-53FF-47BC-A633-D5DD58813A48}"/>
                </a:ext>
              </a:extLst>
            </p:cNvPr>
            <p:cNvSpPr>
              <a:spLocks noEditPoints="1"/>
            </p:cNvSpPr>
            <p:nvPr>
              <p:custDataLst>
                <p:tags r:id="rId12"/>
              </p:custDataLst>
            </p:nvPr>
          </p:nvSpPr>
          <p:spPr bwMode="auto">
            <a:xfrm>
              <a:off x="6219570" y="4406965"/>
              <a:ext cx="542925" cy="542925"/>
            </a:xfrm>
            <a:custGeom>
              <a:avLst/>
              <a:gdLst>
                <a:gd name="T0" fmla="*/ 761 w 1126"/>
                <a:gd name="T1" fmla="*/ 35 h 1125"/>
                <a:gd name="T2" fmla="*/ 719 w 1126"/>
                <a:gd name="T3" fmla="*/ 21 h 1125"/>
                <a:gd name="T4" fmla="*/ 656 w 1126"/>
                <a:gd name="T5" fmla="*/ 7 h 1125"/>
                <a:gd name="T6" fmla="*/ 608 w 1126"/>
                <a:gd name="T7" fmla="*/ 1 h 1125"/>
                <a:gd name="T8" fmla="*/ 544 w 1126"/>
                <a:gd name="T9" fmla="*/ 0 h 1125"/>
                <a:gd name="T10" fmla="*/ 506 w 1126"/>
                <a:gd name="T11" fmla="*/ 2 h 1125"/>
                <a:gd name="T12" fmla="*/ 469 w 1126"/>
                <a:gd name="T13" fmla="*/ 7 h 1125"/>
                <a:gd name="T14" fmla="*/ 437 w 1126"/>
                <a:gd name="T15" fmla="*/ 14 h 1125"/>
                <a:gd name="T16" fmla="*/ 400 w 1126"/>
                <a:gd name="T17" fmla="*/ 24 h 1125"/>
                <a:gd name="T18" fmla="*/ 371 w 1126"/>
                <a:gd name="T19" fmla="*/ 33 h 1125"/>
                <a:gd name="T20" fmla="*/ 334 w 1126"/>
                <a:gd name="T21" fmla="*/ 48 h 1125"/>
                <a:gd name="T22" fmla="*/ 308 w 1126"/>
                <a:gd name="T23" fmla="*/ 60 h 1125"/>
                <a:gd name="T24" fmla="*/ 273 w 1126"/>
                <a:gd name="T25" fmla="*/ 80 h 1125"/>
                <a:gd name="T26" fmla="*/ 250 w 1126"/>
                <a:gd name="T27" fmla="*/ 94 h 1125"/>
                <a:gd name="T28" fmla="*/ 218 w 1126"/>
                <a:gd name="T29" fmla="*/ 118 h 1125"/>
                <a:gd name="T30" fmla="*/ 197 w 1126"/>
                <a:gd name="T31" fmla="*/ 135 h 1125"/>
                <a:gd name="T32" fmla="*/ 167 w 1126"/>
                <a:gd name="T33" fmla="*/ 162 h 1125"/>
                <a:gd name="T34" fmla="*/ 48 w 1126"/>
                <a:gd name="T35" fmla="*/ 335 h 1125"/>
                <a:gd name="T36" fmla="*/ 35 w 1126"/>
                <a:gd name="T37" fmla="*/ 367 h 1125"/>
                <a:gd name="T38" fmla="*/ 17 w 1126"/>
                <a:gd name="T39" fmla="*/ 426 h 1125"/>
                <a:gd name="T40" fmla="*/ 9 w 1126"/>
                <a:gd name="T41" fmla="*/ 462 h 1125"/>
                <a:gd name="T42" fmla="*/ 3 w 1126"/>
                <a:gd name="T43" fmla="*/ 508 h 1125"/>
                <a:gd name="T44" fmla="*/ 1 w 1126"/>
                <a:gd name="T45" fmla="*/ 546 h 1125"/>
                <a:gd name="T46" fmla="*/ 1013 w 1126"/>
                <a:gd name="T47" fmla="*/ 344 h 1125"/>
                <a:gd name="T48" fmla="*/ 1015 w 1126"/>
                <a:gd name="T49" fmla="*/ 387 h 1125"/>
                <a:gd name="T50" fmla="*/ 1020 w 1126"/>
                <a:gd name="T51" fmla="*/ 494 h 1125"/>
                <a:gd name="T52" fmla="*/ 1062 w 1126"/>
                <a:gd name="T53" fmla="*/ 532 h 1125"/>
                <a:gd name="T54" fmla="*/ 953 w 1126"/>
                <a:gd name="T55" fmla="*/ 613 h 1125"/>
                <a:gd name="T56" fmla="*/ 916 w 1126"/>
                <a:gd name="T57" fmla="*/ 784 h 1125"/>
                <a:gd name="T58" fmla="*/ 745 w 1126"/>
                <a:gd name="T59" fmla="*/ 639 h 1125"/>
                <a:gd name="T60" fmla="*/ 758 w 1126"/>
                <a:gd name="T61" fmla="*/ 423 h 1125"/>
                <a:gd name="T62" fmla="*/ 903 w 1126"/>
                <a:gd name="T63" fmla="*/ 462 h 1125"/>
                <a:gd name="T64" fmla="*/ 832 w 1126"/>
                <a:gd name="T65" fmla="*/ 431 h 1125"/>
                <a:gd name="T66" fmla="*/ 773 w 1126"/>
                <a:gd name="T67" fmla="*/ 378 h 1125"/>
                <a:gd name="T68" fmla="*/ 709 w 1126"/>
                <a:gd name="T69" fmla="*/ 388 h 1125"/>
                <a:gd name="T70" fmla="*/ 674 w 1126"/>
                <a:gd name="T71" fmla="*/ 349 h 1125"/>
                <a:gd name="T72" fmla="*/ 741 w 1126"/>
                <a:gd name="T73" fmla="*/ 266 h 1125"/>
                <a:gd name="T74" fmla="*/ 846 w 1126"/>
                <a:gd name="T75" fmla="*/ 248 h 1125"/>
                <a:gd name="T76" fmla="*/ 824 w 1126"/>
                <a:gd name="T77" fmla="*/ 186 h 1125"/>
                <a:gd name="T78" fmla="*/ 838 w 1126"/>
                <a:gd name="T79" fmla="*/ 145 h 1125"/>
                <a:gd name="T80" fmla="*/ 999 w 1126"/>
                <a:gd name="T81" fmla="*/ 765 h 1125"/>
                <a:gd name="T82" fmla="*/ 524 w 1126"/>
                <a:gd name="T83" fmla="*/ 177 h 1125"/>
                <a:gd name="T84" fmla="*/ 393 w 1126"/>
                <a:gd name="T85" fmla="*/ 92 h 1125"/>
                <a:gd name="T86" fmla="*/ 812 w 1126"/>
                <a:gd name="T87" fmla="*/ 161 h 1125"/>
                <a:gd name="T88" fmla="*/ 761 w 1126"/>
                <a:gd name="T89" fmla="*/ 219 h 1125"/>
                <a:gd name="T90" fmla="*/ 765 w 1126"/>
                <a:gd name="T91" fmla="*/ 120 h 1125"/>
                <a:gd name="T92" fmla="*/ 631 w 1126"/>
                <a:gd name="T93" fmla="*/ 220 h 1125"/>
                <a:gd name="T94" fmla="*/ 696 w 1126"/>
                <a:gd name="T95" fmla="*/ 246 h 1125"/>
                <a:gd name="T96" fmla="*/ 316 w 1126"/>
                <a:gd name="T97" fmla="*/ 146 h 1125"/>
                <a:gd name="T98" fmla="*/ 316 w 1126"/>
                <a:gd name="T99" fmla="*/ 331 h 1125"/>
                <a:gd name="T100" fmla="*/ 446 w 1126"/>
                <a:gd name="T101" fmla="*/ 382 h 1125"/>
                <a:gd name="T102" fmla="*/ 281 w 1126"/>
                <a:gd name="T103" fmla="*/ 519 h 1125"/>
                <a:gd name="T104" fmla="*/ 238 w 1126"/>
                <a:gd name="T105" fmla="*/ 537 h 1125"/>
                <a:gd name="T106" fmla="*/ 297 w 1126"/>
                <a:gd name="T107" fmla="*/ 606 h 1125"/>
                <a:gd name="T108" fmla="*/ 526 w 1126"/>
                <a:gd name="T109" fmla="*/ 703 h 1125"/>
                <a:gd name="T110" fmla="*/ 316 w 1126"/>
                <a:gd name="T111" fmla="*/ 971 h 1125"/>
                <a:gd name="T112" fmla="*/ 328 w 1126"/>
                <a:gd name="T113" fmla="*/ 758 h 1125"/>
                <a:gd name="T114" fmla="*/ 244 w 1126"/>
                <a:gd name="T115" fmla="*/ 580 h 1125"/>
                <a:gd name="T116" fmla="*/ 86 w 1126"/>
                <a:gd name="T117" fmla="*/ 411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26" h="1125">
                  <a:moveTo>
                    <a:pt x="839" y="72"/>
                  </a:moveTo>
                  <a:cubicBezTo>
                    <a:pt x="839" y="72"/>
                    <a:pt x="839" y="72"/>
                    <a:pt x="839" y="72"/>
                  </a:cubicBezTo>
                  <a:cubicBezTo>
                    <a:pt x="826" y="65"/>
                    <a:pt x="814" y="58"/>
                    <a:pt x="801" y="52"/>
                  </a:cubicBezTo>
                  <a:cubicBezTo>
                    <a:pt x="801" y="52"/>
                    <a:pt x="800" y="52"/>
                    <a:pt x="800" y="52"/>
                  </a:cubicBezTo>
                  <a:cubicBezTo>
                    <a:pt x="787" y="46"/>
                    <a:pt x="774" y="40"/>
                    <a:pt x="761" y="35"/>
                  </a:cubicBezTo>
                  <a:cubicBezTo>
                    <a:pt x="761" y="35"/>
                    <a:pt x="760" y="35"/>
                    <a:pt x="760" y="35"/>
                  </a:cubicBezTo>
                  <a:cubicBezTo>
                    <a:pt x="753" y="32"/>
                    <a:pt x="747" y="30"/>
                    <a:pt x="740" y="28"/>
                  </a:cubicBezTo>
                  <a:cubicBezTo>
                    <a:pt x="740" y="28"/>
                    <a:pt x="739" y="28"/>
                    <a:pt x="738" y="27"/>
                  </a:cubicBezTo>
                  <a:cubicBezTo>
                    <a:pt x="732" y="25"/>
                    <a:pt x="725" y="23"/>
                    <a:pt x="719" y="21"/>
                  </a:cubicBezTo>
                  <a:cubicBezTo>
                    <a:pt x="719" y="21"/>
                    <a:pt x="719" y="21"/>
                    <a:pt x="719" y="21"/>
                  </a:cubicBezTo>
                  <a:cubicBezTo>
                    <a:pt x="712" y="19"/>
                    <a:pt x="705" y="18"/>
                    <a:pt x="699" y="16"/>
                  </a:cubicBezTo>
                  <a:cubicBezTo>
                    <a:pt x="698" y="16"/>
                    <a:pt x="697" y="15"/>
                    <a:pt x="696" y="15"/>
                  </a:cubicBezTo>
                  <a:cubicBezTo>
                    <a:pt x="689" y="14"/>
                    <a:pt x="682" y="12"/>
                    <a:pt x="676" y="11"/>
                  </a:cubicBezTo>
                  <a:lnTo>
                    <a:pt x="675" y="11"/>
                  </a:lnTo>
                  <a:cubicBezTo>
                    <a:pt x="669" y="9"/>
                    <a:pt x="662" y="8"/>
                    <a:pt x="656" y="7"/>
                  </a:cubicBezTo>
                  <a:cubicBezTo>
                    <a:pt x="654" y="7"/>
                    <a:pt x="653" y="7"/>
                    <a:pt x="652" y="7"/>
                  </a:cubicBezTo>
                  <a:cubicBezTo>
                    <a:pt x="646" y="5"/>
                    <a:pt x="639" y="5"/>
                    <a:pt x="632" y="4"/>
                  </a:cubicBezTo>
                  <a:cubicBezTo>
                    <a:pt x="631" y="4"/>
                    <a:pt x="630" y="3"/>
                    <a:pt x="629" y="3"/>
                  </a:cubicBezTo>
                  <a:cubicBezTo>
                    <a:pt x="623" y="3"/>
                    <a:pt x="617" y="2"/>
                    <a:pt x="611" y="2"/>
                  </a:cubicBezTo>
                  <a:cubicBezTo>
                    <a:pt x="610" y="1"/>
                    <a:pt x="609" y="1"/>
                    <a:pt x="608" y="1"/>
                  </a:cubicBezTo>
                  <a:cubicBezTo>
                    <a:pt x="601" y="1"/>
                    <a:pt x="595" y="0"/>
                    <a:pt x="588" y="0"/>
                  </a:cubicBezTo>
                  <a:cubicBezTo>
                    <a:pt x="586" y="0"/>
                    <a:pt x="585" y="0"/>
                    <a:pt x="583" y="0"/>
                  </a:cubicBezTo>
                  <a:cubicBezTo>
                    <a:pt x="577" y="0"/>
                    <a:pt x="570" y="0"/>
                    <a:pt x="563" y="0"/>
                  </a:cubicBezTo>
                  <a:cubicBezTo>
                    <a:pt x="558" y="0"/>
                    <a:pt x="553" y="0"/>
                    <a:pt x="548" y="0"/>
                  </a:cubicBezTo>
                  <a:cubicBezTo>
                    <a:pt x="547" y="0"/>
                    <a:pt x="546" y="0"/>
                    <a:pt x="544" y="0"/>
                  </a:cubicBezTo>
                  <a:cubicBezTo>
                    <a:pt x="541" y="0"/>
                    <a:pt x="538" y="0"/>
                    <a:pt x="534" y="0"/>
                  </a:cubicBezTo>
                  <a:cubicBezTo>
                    <a:pt x="532" y="0"/>
                    <a:pt x="530" y="0"/>
                    <a:pt x="528" y="1"/>
                  </a:cubicBezTo>
                  <a:cubicBezTo>
                    <a:pt x="525" y="1"/>
                    <a:pt x="522" y="1"/>
                    <a:pt x="520" y="1"/>
                  </a:cubicBezTo>
                  <a:cubicBezTo>
                    <a:pt x="517" y="1"/>
                    <a:pt x="515" y="2"/>
                    <a:pt x="513" y="2"/>
                  </a:cubicBezTo>
                  <a:cubicBezTo>
                    <a:pt x="511" y="2"/>
                    <a:pt x="508" y="2"/>
                    <a:pt x="506" y="2"/>
                  </a:cubicBezTo>
                  <a:cubicBezTo>
                    <a:pt x="503" y="3"/>
                    <a:pt x="501" y="3"/>
                    <a:pt x="498" y="3"/>
                  </a:cubicBezTo>
                  <a:cubicBezTo>
                    <a:pt x="496" y="4"/>
                    <a:pt x="494" y="4"/>
                    <a:pt x="492" y="4"/>
                  </a:cubicBezTo>
                  <a:cubicBezTo>
                    <a:pt x="489" y="4"/>
                    <a:pt x="486" y="5"/>
                    <a:pt x="483" y="5"/>
                  </a:cubicBezTo>
                  <a:cubicBezTo>
                    <a:pt x="481" y="5"/>
                    <a:pt x="480" y="6"/>
                    <a:pt x="478" y="6"/>
                  </a:cubicBezTo>
                  <a:cubicBezTo>
                    <a:pt x="475" y="6"/>
                    <a:pt x="472" y="7"/>
                    <a:pt x="469" y="7"/>
                  </a:cubicBezTo>
                  <a:cubicBezTo>
                    <a:pt x="467" y="8"/>
                    <a:pt x="465" y="8"/>
                    <a:pt x="464" y="8"/>
                  </a:cubicBezTo>
                  <a:cubicBezTo>
                    <a:pt x="461" y="9"/>
                    <a:pt x="458" y="9"/>
                    <a:pt x="455" y="10"/>
                  </a:cubicBezTo>
                  <a:cubicBezTo>
                    <a:pt x="453" y="10"/>
                    <a:pt x="452" y="10"/>
                    <a:pt x="450" y="11"/>
                  </a:cubicBezTo>
                  <a:cubicBezTo>
                    <a:pt x="447" y="11"/>
                    <a:pt x="444" y="12"/>
                    <a:pt x="441" y="13"/>
                  </a:cubicBezTo>
                  <a:cubicBezTo>
                    <a:pt x="439" y="13"/>
                    <a:pt x="438" y="13"/>
                    <a:pt x="437" y="14"/>
                  </a:cubicBezTo>
                  <a:cubicBezTo>
                    <a:pt x="433" y="15"/>
                    <a:pt x="430" y="15"/>
                    <a:pt x="427" y="16"/>
                  </a:cubicBezTo>
                  <a:cubicBezTo>
                    <a:pt x="426" y="16"/>
                    <a:pt x="424" y="17"/>
                    <a:pt x="423" y="17"/>
                  </a:cubicBezTo>
                  <a:cubicBezTo>
                    <a:pt x="420" y="18"/>
                    <a:pt x="417" y="19"/>
                    <a:pt x="413" y="20"/>
                  </a:cubicBezTo>
                  <a:cubicBezTo>
                    <a:pt x="412" y="20"/>
                    <a:pt x="411" y="20"/>
                    <a:pt x="410" y="21"/>
                  </a:cubicBezTo>
                  <a:cubicBezTo>
                    <a:pt x="406" y="22"/>
                    <a:pt x="403" y="23"/>
                    <a:pt x="400" y="24"/>
                  </a:cubicBezTo>
                  <a:cubicBezTo>
                    <a:pt x="399" y="24"/>
                    <a:pt x="398" y="24"/>
                    <a:pt x="397" y="25"/>
                  </a:cubicBezTo>
                  <a:cubicBezTo>
                    <a:pt x="393" y="26"/>
                    <a:pt x="390" y="27"/>
                    <a:pt x="386" y="28"/>
                  </a:cubicBezTo>
                  <a:cubicBezTo>
                    <a:pt x="385" y="28"/>
                    <a:pt x="384" y="28"/>
                    <a:pt x="383" y="29"/>
                  </a:cubicBezTo>
                  <a:cubicBezTo>
                    <a:pt x="380" y="30"/>
                    <a:pt x="376" y="31"/>
                    <a:pt x="373" y="32"/>
                  </a:cubicBezTo>
                  <a:cubicBezTo>
                    <a:pt x="372" y="33"/>
                    <a:pt x="371" y="33"/>
                    <a:pt x="371" y="33"/>
                  </a:cubicBezTo>
                  <a:cubicBezTo>
                    <a:pt x="367" y="35"/>
                    <a:pt x="363" y="36"/>
                    <a:pt x="360" y="37"/>
                  </a:cubicBezTo>
                  <a:cubicBezTo>
                    <a:pt x="359" y="38"/>
                    <a:pt x="359" y="38"/>
                    <a:pt x="358" y="38"/>
                  </a:cubicBezTo>
                  <a:cubicBezTo>
                    <a:pt x="354" y="40"/>
                    <a:pt x="351" y="41"/>
                    <a:pt x="347" y="42"/>
                  </a:cubicBezTo>
                  <a:cubicBezTo>
                    <a:pt x="346" y="43"/>
                    <a:pt x="346" y="43"/>
                    <a:pt x="345" y="43"/>
                  </a:cubicBezTo>
                  <a:cubicBezTo>
                    <a:pt x="342" y="45"/>
                    <a:pt x="338" y="46"/>
                    <a:pt x="334" y="48"/>
                  </a:cubicBezTo>
                  <a:cubicBezTo>
                    <a:pt x="334" y="48"/>
                    <a:pt x="333" y="48"/>
                    <a:pt x="333" y="49"/>
                  </a:cubicBezTo>
                  <a:cubicBezTo>
                    <a:pt x="329" y="50"/>
                    <a:pt x="325" y="52"/>
                    <a:pt x="322" y="54"/>
                  </a:cubicBezTo>
                  <a:cubicBezTo>
                    <a:pt x="321" y="54"/>
                    <a:pt x="321" y="54"/>
                    <a:pt x="320" y="54"/>
                  </a:cubicBezTo>
                  <a:cubicBezTo>
                    <a:pt x="317" y="56"/>
                    <a:pt x="313" y="58"/>
                    <a:pt x="309" y="60"/>
                  </a:cubicBezTo>
                  <a:cubicBezTo>
                    <a:pt x="309" y="60"/>
                    <a:pt x="309" y="60"/>
                    <a:pt x="308" y="60"/>
                  </a:cubicBezTo>
                  <a:cubicBezTo>
                    <a:pt x="305" y="62"/>
                    <a:pt x="301" y="64"/>
                    <a:pt x="297" y="66"/>
                  </a:cubicBezTo>
                  <a:cubicBezTo>
                    <a:pt x="297" y="66"/>
                    <a:pt x="297" y="67"/>
                    <a:pt x="296" y="67"/>
                  </a:cubicBezTo>
                  <a:cubicBezTo>
                    <a:pt x="293" y="69"/>
                    <a:pt x="289" y="71"/>
                    <a:pt x="285" y="73"/>
                  </a:cubicBezTo>
                  <a:cubicBezTo>
                    <a:pt x="285" y="73"/>
                    <a:pt x="285" y="73"/>
                    <a:pt x="285" y="73"/>
                  </a:cubicBezTo>
                  <a:cubicBezTo>
                    <a:pt x="281" y="75"/>
                    <a:pt x="277" y="77"/>
                    <a:pt x="273" y="80"/>
                  </a:cubicBezTo>
                  <a:lnTo>
                    <a:pt x="273" y="80"/>
                  </a:lnTo>
                  <a:cubicBezTo>
                    <a:pt x="269" y="82"/>
                    <a:pt x="266" y="85"/>
                    <a:pt x="262" y="87"/>
                  </a:cubicBezTo>
                  <a:lnTo>
                    <a:pt x="262" y="87"/>
                  </a:lnTo>
                  <a:cubicBezTo>
                    <a:pt x="258" y="89"/>
                    <a:pt x="254" y="92"/>
                    <a:pt x="251" y="94"/>
                  </a:cubicBezTo>
                  <a:cubicBezTo>
                    <a:pt x="250" y="94"/>
                    <a:pt x="250" y="94"/>
                    <a:pt x="250" y="94"/>
                  </a:cubicBezTo>
                  <a:cubicBezTo>
                    <a:pt x="247" y="97"/>
                    <a:pt x="243" y="99"/>
                    <a:pt x="239" y="102"/>
                  </a:cubicBezTo>
                  <a:lnTo>
                    <a:pt x="239" y="102"/>
                  </a:lnTo>
                  <a:cubicBezTo>
                    <a:pt x="236" y="105"/>
                    <a:pt x="232" y="107"/>
                    <a:pt x="228" y="110"/>
                  </a:cubicBezTo>
                  <a:lnTo>
                    <a:pt x="228" y="110"/>
                  </a:lnTo>
                  <a:cubicBezTo>
                    <a:pt x="225" y="113"/>
                    <a:pt x="221" y="115"/>
                    <a:pt x="218" y="118"/>
                  </a:cubicBezTo>
                  <a:lnTo>
                    <a:pt x="218" y="118"/>
                  </a:lnTo>
                  <a:cubicBezTo>
                    <a:pt x="214" y="121"/>
                    <a:pt x="211" y="124"/>
                    <a:pt x="207" y="126"/>
                  </a:cubicBezTo>
                  <a:lnTo>
                    <a:pt x="207" y="126"/>
                  </a:lnTo>
                  <a:cubicBezTo>
                    <a:pt x="204" y="129"/>
                    <a:pt x="200" y="132"/>
                    <a:pt x="197" y="135"/>
                  </a:cubicBezTo>
                  <a:lnTo>
                    <a:pt x="197" y="135"/>
                  </a:lnTo>
                  <a:cubicBezTo>
                    <a:pt x="193" y="138"/>
                    <a:pt x="190" y="141"/>
                    <a:pt x="187" y="144"/>
                  </a:cubicBezTo>
                  <a:lnTo>
                    <a:pt x="187" y="144"/>
                  </a:lnTo>
                  <a:cubicBezTo>
                    <a:pt x="184" y="147"/>
                    <a:pt x="180" y="150"/>
                    <a:pt x="177" y="153"/>
                  </a:cubicBezTo>
                  <a:lnTo>
                    <a:pt x="177" y="153"/>
                  </a:lnTo>
                  <a:cubicBezTo>
                    <a:pt x="174" y="156"/>
                    <a:pt x="171" y="159"/>
                    <a:pt x="167" y="162"/>
                  </a:cubicBezTo>
                  <a:cubicBezTo>
                    <a:pt x="167" y="162"/>
                    <a:pt x="167" y="162"/>
                    <a:pt x="167" y="162"/>
                  </a:cubicBezTo>
                  <a:lnTo>
                    <a:pt x="167" y="162"/>
                  </a:lnTo>
                  <a:cubicBezTo>
                    <a:pt x="121" y="208"/>
                    <a:pt x="83" y="261"/>
                    <a:pt x="55" y="321"/>
                  </a:cubicBezTo>
                  <a:cubicBezTo>
                    <a:pt x="54" y="322"/>
                    <a:pt x="54" y="323"/>
                    <a:pt x="53" y="324"/>
                  </a:cubicBezTo>
                  <a:cubicBezTo>
                    <a:pt x="52" y="327"/>
                    <a:pt x="50" y="331"/>
                    <a:pt x="48" y="335"/>
                  </a:cubicBezTo>
                  <a:cubicBezTo>
                    <a:pt x="48" y="336"/>
                    <a:pt x="47" y="337"/>
                    <a:pt x="47" y="338"/>
                  </a:cubicBezTo>
                  <a:cubicBezTo>
                    <a:pt x="45" y="342"/>
                    <a:pt x="44" y="345"/>
                    <a:pt x="42" y="349"/>
                  </a:cubicBezTo>
                  <a:cubicBezTo>
                    <a:pt x="42" y="350"/>
                    <a:pt x="41" y="351"/>
                    <a:pt x="41" y="353"/>
                  </a:cubicBezTo>
                  <a:cubicBezTo>
                    <a:pt x="39" y="356"/>
                    <a:pt x="38" y="360"/>
                    <a:pt x="36" y="364"/>
                  </a:cubicBezTo>
                  <a:cubicBezTo>
                    <a:pt x="36" y="365"/>
                    <a:pt x="36" y="366"/>
                    <a:pt x="35" y="367"/>
                  </a:cubicBezTo>
                  <a:cubicBezTo>
                    <a:pt x="32" y="377"/>
                    <a:pt x="28" y="386"/>
                    <a:pt x="25" y="396"/>
                  </a:cubicBezTo>
                  <a:cubicBezTo>
                    <a:pt x="25" y="397"/>
                    <a:pt x="25" y="399"/>
                    <a:pt x="24" y="400"/>
                  </a:cubicBezTo>
                  <a:cubicBezTo>
                    <a:pt x="23" y="403"/>
                    <a:pt x="22" y="407"/>
                    <a:pt x="21" y="411"/>
                  </a:cubicBezTo>
                  <a:cubicBezTo>
                    <a:pt x="21" y="413"/>
                    <a:pt x="20" y="414"/>
                    <a:pt x="20" y="416"/>
                  </a:cubicBezTo>
                  <a:cubicBezTo>
                    <a:pt x="19" y="419"/>
                    <a:pt x="18" y="423"/>
                    <a:pt x="17" y="426"/>
                  </a:cubicBezTo>
                  <a:cubicBezTo>
                    <a:pt x="17" y="428"/>
                    <a:pt x="16" y="429"/>
                    <a:pt x="16" y="431"/>
                  </a:cubicBezTo>
                  <a:cubicBezTo>
                    <a:pt x="15" y="435"/>
                    <a:pt x="14" y="438"/>
                    <a:pt x="13" y="442"/>
                  </a:cubicBezTo>
                  <a:cubicBezTo>
                    <a:pt x="13" y="443"/>
                    <a:pt x="13" y="445"/>
                    <a:pt x="12" y="446"/>
                  </a:cubicBezTo>
                  <a:cubicBezTo>
                    <a:pt x="12" y="451"/>
                    <a:pt x="11" y="455"/>
                    <a:pt x="10" y="459"/>
                  </a:cubicBezTo>
                  <a:cubicBezTo>
                    <a:pt x="10" y="460"/>
                    <a:pt x="10" y="461"/>
                    <a:pt x="9" y="462"/>
                  </a:cubicBezTo>
                  <a:cubicBezTo>
                    <a:pt x="8" y="467"/>
                    <a:pt x="8" y="472"/>
                    <a:pt x="7" y="477"/>
                  </a:cubicBezTo>
                  <a:cubicBezTo>
                    <a:pt x="7" y="478"/>
                    <a:pt x="7" y="479"/>
                    <a:pt x="6" y="480"/>
                  </a:cubicBezTo>
                  <a:cubicBezTo>
                    <a:pt x="6" y="484"/>
                    <a:pt x="5" y="489"/>
                    <a:pt x="5" y="493"/>
                  </a:cubicBezTo>
                  <a:cubicBezTo>
                    <a:pt x="5" y="494"/>
                    <a:pt x="4" y="496"/>
                    <a:pt x="4" y="498"/>
                  </a:cubicBezTo>
                  <a:cubicBezTo>
                    <a:pt x="4" y="501"/>
                    <a:pt x="3" y="505"/>
                    <a:pt x="3" y="508"/>
                  </a:cubicBezTo>
                  <a:cubicBezTo>
                    <a:pt x="3" y="510"/>
                    <a:pt x="3" y="512"/>
                    <a:pt x="3" y="514"/>
                  </a:cubicBezTo>
                  <a:cubicBezTo>
                    <a:pt x="2" y="517"/>
                    <a:pt x="2" y="521"/>
                    <a:pt x="2" y="524"/>
                  </a:cubicBezTo>
                  <a:cubicBezTo>
                    <a:pt x="2" y="526"/>
                    <a:pt x="2" y="528"/>
                    <a:pt x="1" y="530"/>
                  </a:cubicBezTo>
                  <a:cubicBezTo>
                    <a:pt x="1" y="534"/>
                    <a:pt x="1" y="537"/>
                    <a:pt x="1" y="541"/>
                  </a:cubicBezTo>
                  <a:cubicBezTo>
                    <a:pt x="1" y="543"/>
                    <a:pt x="1" y="544"/>
                    <a:pt x="1" y="546"/>
                  </a:cubicBezTo>
                  <a:cubicBezTo>
                    <a:pt x="1" y="551"/>
                    <a:pt x="0" y="557"/>
                    <a:pt x="0" y="562"/>
                  </a:cubicBezTo>
                  <a:cubicBezTo>
                    <a:pt x="0" y="873"/>
                    <a:pt x="252" y="1125"/>
                    <a:pt x="563" y="1125"/>
                  </a:cubicBezTo>
                  <a:cubicBezTo>
                    <a:pt x="874" y="1125"/>
                    <a:pt x="1126" y="873"/>
                    <a:pt x="1126" y="562"/>
                  </a:cubicBezTo>
                  <a:cubicBezTo>
                    <a:pt x="1126" y="352"/>
                    <a:pt x="1010" y="168"/>
                    <a:pt x="839" y="72"/>
                  </a:cubicBezTo>
                  <a:close/>
                  <a:moveTo>
                    <a:pt x="1013" y="344"/>
                  </a:moveTo>
                  <a:lnTo>
                    <a:pt x="977" y="364"/>
                  </a:lnTo>
                  <a:lnTo>
                    <a:pt x="991" y="400"/>
                  </a:lnTo>
                  <a:lnTo>
                    <a:pt x="985" y="425"/>
                  </a:lnTo>
                  <a:lnTo>
                    <a:pt x="1021" y="428"/>
                  </a:lnTo>
                  <a:lnTo>
                    <a:pt x="1015" y="387"/>
                  </a:lnTo>
                  <a:lnTo>
                    <a:pt x="1001" y="368"/>
                  </a:lnTo>
                  <a:lnTo>
                    <a:pt x="1017" y="361"/>
                  </a:lnTo>
                  <a:lnTo>
                    <a:pt x="1017" y="353"/>
                  </a:lnTo>
                  <a:cubicBezTo>
                    <a:pt x="1038" y="399"/>
                    <a:pt x="1053" y="449"/>
                    <a:pt x="1059" y="501"/>
                  </a:cubicBezTo>
                  <a:lnTo>
                    <a:pt x="1020" y="494"/>
                  </a:lnTo>
                  <a:lnTo>
                    <a:pt x="998" y="475"/>
                  </a:lnTo>
                  <a:lnTo>
                    <a:pt x="986" y="481"/>
                  </a:lnTo>
                  <a:lnTo>
                    <a:pt x="1003" y="520"/>
                  </a:lnTo>
                  <a:lnTo>
                    <a:pt x="1028" y="507"/>
                  </a:lnTo>
                  <a:lnTo>
                    <a:pt x="1062" y="532"/>
                  </a:lnTo>
                  <a:lnTo>
                    <a:pt x="1062" y="533"/>
                  </a:lnTo>
                  <a:lnTo>
                    <a:pt x="962" y="592"/>
                  </a:lnTo>
                  <a:lnTo>
                    <a:pt x="911" y="491"/>
                  </a:lnTo>
                  <a:lnTo>
                    <a:pt x="900" y="492"/>
                  </a:lnTo>
                  <a:lnTo>
                    <a:pt x="953" y="613"/>
                  </a:lnTo>
                  <a:lnTo>
                    <a:pt x="1004" y="589"/>
                  </a:lnTo>
                  <a:lnTo>
                    <a:pt x="988" y="645"/>
                  </a:lnTo>
                  <a:lnTo>
                    <a:pt x="937" y="692"/>
                  </a:lnTo>
                  <a:lnTo>
                    <a:pt x="944" y="761"/>
                  </a:lnTo>
                  <a:lnTo>
                    <a:pt x="916" y="784"/>
                  </a:lnTo>
                  <a:lnTo>
                    <a:pt x="862" y="884"/>
                  </a:lnTo>
                  <a:lnTo>
                    <a:pt x="809" y="894"/>
                  </a:lnTo>
                  <a:lnTo>
                    <a:pt x="762" y="781"/>
                  </a:lnTo>
                  <a:lnTo>
                    <a:pt x="774" y="729"/>
                  </a:lnTo>
                  <a:lnTo>
                    <a:pt x="745" y="639"/>
                  </a:lnTo>
                  <a:lnTo>
                    <a:pt x="646" y="645"/>
                  </a:lnTo>
                  <a:lnTo>
                    <a:pt x="592" y="592"/>
                  </a:lnTo>
                  <a:lnTo>
                    <a:pt x="601" y="505"/>
                  </a:lnTo>
                  <a:lnTo>
                    <a:pt x="654" y="441"/>
                  </a:lnTo>
                  <a:lnTo>
                    <a:pt x="758" y="423"/>
                  </a:lnTo>
                  <a:lnTo>
                    <a:pt x="764" y="450"/>
                  </a:lnTo>
                  <a:lnTo>
                    <a:pt x="806" y="478"/>
                  </a:lnTo>
                  <a:lnTo>
                    <a:pt x="822" y="455"/>
                  </a:lnTo>
                  <a:lnTo>
                    <a:pt x="886" y="472"/>
                  </a:lnTo>
                  <a:lnTo>
                    <a:pt x="903" y="462"/>
                  </a:lnTo>
                  <a:lnTo>
                    <a:pt x="910" y="437"/>
                  </a:lnTo>
                  <a:lnTo>
                    <a:pt x="866" y="430"/>
                  </a:lnTo>
                  <a:lnTo>
                    <a:pt x="851" y="405"/>
                  </a:lnTo>
                  <a:lnTo>
                    <a:pt x="841" y="400"/>
                  </a:lnTo>
                  <a:lnTo>
                    <a:pt x="832" y="431"/>
                  </a:lnTo>
                  <a:lnTo>
                    <a:pt x="812" y="407"/>
                  </a:lnTo>
                  <a:lnTo>
                    <a:pt x="814" y="386"/>
                  </a:lnTo>
                  <a:lnTo>
                    <a:pt x="787" y="365"/>
                  </a:lnTo>
                  <a:lnTo>
                    <a:pt x="772" y="357"/>
                  </a:lnTo>
                  <a:lnTo>
                    <a:pt x="773" y="378"/>
                  </a:lnTo>
                  <a:lnTo>
                    <a:pt x="806" y="400"/>
                  </a:lnTo>
                  <a:lnTo>
                    <a:pt x="789" y="420"/>
                  </a:lnTo>
                  <a:lnTo>
                    <a:pt x="765" y="388"/>
                  </a:lnTo>
                  <a:lnTo>
                    <a:pt x="748" y="369"/>
                  </a:lnTo>
                  <a:lnTo>
                    <a:pt x="709" y="388"/>
                  </a:lnTo>
                  <a:lnTo>
                    <a:pt x="682" y="432"/>
                  </a:lnTo>
                  <a:lnTo>
                    <a:pt x="640" y="425"/>
                  </a:lnTo>
                  <a:lnTo>
                    <a:pt x="637" y="373"/>
                  </a:lnTo>
                  <a:lnTo>
                    <a:pt x="691" y="377"/>
                  </a:lnTo>
                  <a:lnTo>
                    <a:pt x="674" y="349"/>
                  </a:lnTo>
                  <a:lnTo>
                    <a:pt x="663" y="327"/>
                  </a:lnTo>
                  <a:lnTo>
                    <a:pt x="704" y="314"/>
                  </a:lnTo>
                  <a:lnTo>
                    <a:pt x="726" y="284"/>
                  </a:lnTo>
                  <a:lnTo>
                    <a:pt x="744" y="283"/>
                  </a:lnTo>
                  <a:lnTo>
                    <a:pt x="741" y="266"/>
                  </a:lnTo>
                  <a:lnTo>
                    <a:pt x="752" y="250"/>
                  </a:lnTo>
                  <a:lnTo>
                    <a:pt x="761" y="276"/>
                  </a:lnTo>
                  <a:lnTo>
                    <a:pt x="812" y="277"/>
                  </a:lnTo>
                  <a:lnTo>
                    <a:pt x="827" y="241"/>
                  </a:lnTo>
                  <a:lnTo>
                    <a:pt x="846" y="248"/>
                  </a:lnTo>
                  <a:lnTo>
                    <a:pt x="840" y="223"/>
                  </a:lnTo>
                  <a:lnTo>
                    <a:pt x="870" y="213"/>
                  </a:lnTo>
                  <a:lnTo>
                    <a:pt x="861" y="202"/>
                  </a:lnTo>
                  <a:lnTo>
                    <a:pt x="833" y="210"/>
                  </a:lnTo>
                  <a:lnTo>
                    <a:pt x="824" y="186"/>
                  </a:lnTo>
                  <a:lnTo>
                    <a:pt x="822" y="186"/>
                  </a:lnTo>
                  <a:lnTo>
                    <a:pt x="823" y="184"/>
                  </a:lnTo>
                  <a:lnTo>
                    <a:pt x="819" y="174"/>
                  </a:lnTo>
                  <a:lnTo>
                    <a:pt x="830" y="167"/>
                  </a:lnTo>
                  <a:lnTo>
                    <a:pt x="838" y="145"/>
                  </a:lnTo>
                  <a:cubicBezTo>
                    <a:pt x="913" y="194"/>
                    <a:pt x="973" y="263"/>
                    <a:pt x="1013" y="344"/>
                  </a:cubicBezTo>
                  <a:close/>
                  <a:moveTo>
                    <a:pt x="957" y="819"/>
                  </a:moveTo>
                  <a:lnTo>
                    <a:pt x="958" y="767"/>
                  </a:lnTo>
                  <a:lnTo>
                    <a:pt x="994" y="739"/>
                  </a:lnTo>
                  <a:lnTo>
                    <a:pt x="999" y="765"/>
                  </a:lnTo>
                  <a:lnTo>
                    <a:pt x="978" y="828"/>
                  </a:lnTo>
                  <a:lnTo>
                    <a:pt x="957" y="819"/>
                  </a:lnTo>
                  <a:close/>
                  <a:moveTo>
                    <a:pt x="531" y="97"/>
                  </a:moveTo>
                  <a:lnTo>
                    <a:pt x="548" y="132"/>
                  </a:lnTo>
                  <a:lnTo>
                    <a:pt x="524" y="177"/>
                  </a:lnTo>
                  <a:lnTo>
                    <a:pt x="523" y="201"/>
                  </a:lnTo>
                  <a:lnTo>
                    <a:pt x="499" y="216"/>
                  </a:lnTo>
                  <a:lnTo>
                    <a:pt x="496" y="278"/>
                  </a:lnTo>
                  <a:lnTo>
                    <a:pt x="461" y="269"/>
                  </a:lnTo>
                  <a:lnTo>
                    <a:pt x="393" y="92"/>
                  </a:lnTo>
                  <a:cubicBezTo>
                    <a:pt x="431" y="78"/>
                    <a:pt x="471" y="69"/>
                    <a:pt x="512" y="65"/>
                  </a:cubicBezTo>
                  <a:lnTo>
                    <a:pt x="531" y="97"/>
                  </a:lnTo>
                  <a:close/>
                  <a:moveTo>
                    <a:pt x="832" y="141"/>
                  </a:moveTo>
                  <a:lnTo>
                    <a:pt x="829" y="141"/>
                  </a:lnTo>
                  <a:lnTo>
                    <a:pt x="812" y="161"/>
                  </a:lnTo>
                  <a:lnTo>
                    <a:pt x="798" y="193"/>
                  </a:lnTo>
                  <a:lnTo>
                    <a:pt x="814" y="210"/>
                  </a:lnTo>
                  <a:lnTo>
                    <a:pt x="798" y="251"/>
                  </a:lnTo>
                  <a:lnTo>
                    <a:pt x="775" y="260"/>
                  </a:lnTo>
                  <a:lnTo>
                    <a:pt x="761" y="219"/>
                  </a:lnTo>
                  <a:lnTo>
                    <a:pt x="734" y="234"/>
                  </a:lnTo>
                  <a:lnTo>
                    <a:pt x="721" y="227"/>
                  </a:lnTo>
                  <a:lnTo>
                    <a:pt x="722" y="186"/>
                  </a:lnTo>
                  <a:lnTo>
                    <a:pt x="746" y="168"/>
                  </a:lnTo>
                  <a:lnTo>
                    <a:pt x="765" y="120"/>
                  </a:lnTo>
                  <a:lnTo>
                    <a:pt x="780" y="112"/>
                  </a:lnTo>
                  <a:cubicBezTo>
                    <a:pt x="798" y="120"/>
                    <a:pt x="815" y="130"/>
                    <a:pt x="832" y="141"/>
                  </a:cubicBezTo>
                  <a:close/>
                  <a:moveTo>
                    <a:pt x="653" y="245"/>
                  </a:moveTo>
                  <a:lnTo>
                    <a:pt x="630" y="245"/>
                  </a:lnTo>
                  <a:lnTo>
                    <a:pt x="631" y="220"/>
                  </a:lnTo>
                  <a:lnTo>
                    <a:pt x="651" y="197"/>
                  </a:lnTo>
                  <a:lnTo>
                    <a:pt x="649" y="179"/>
                  </a:lnTo>
                  <a:lnTo>
                    <a:pt x="670" y="164"/>
                  </a:lnTo>
                  <a:lnTo>
                    <a:pt x="705" y="232"/>
                  </a:lnTo>
                  <a:lnTo>
                    <a:pt x="696" y="246"/>
                  </a:lnTo>
                  <a:lnTo>
                    <a:pt x="664" y="261"/>
                  </a:lnTo>
                  <a:lnTo>
                    <a:pt x="664" y="214"/>
                  </a:lnTo>
                  <a:lnTo>
                    <a:pt x="653" y="245"/>
                  </a:lnTo>
                  <a:close/>
                  <a:moveTo>
                    <a:pt x="280" y="150"/>
                  </a:moveTo>
                  <a:lnTo>
                    <a:pt x="316" y="146"/>
                  </a:lnTo>
                  <a:lnTo>
                    <a:pt x="316" y="224"/>
                  </a:lnTo>
                  <a:lnTo>
                    <a:pt x="254" y="236"/>
                  </a:lnTo>
                  <a:lnTo>
                    <a:pt x="242" y="269"/>
                  </a:lnTo>
                  <a:lnTo>
                    <a:pt x="301" y="333"/>
                  </a:lnTo>
                  <a:lnTo>
                    <a:pt x="316" y="331"/>
                  </a:lnTo>
                  <a:lnTo>
                    <a:pt x="326" y="251"/>
                  </a:lnTo>
                  <a:lnTo>
                    <a:pt x="365" y="249"/>
                  </a:lnTo>
                  <a:lnTo>
                    <a:pt x="381" y="294"/>
                  </a:lnTo>
                  <a:lnTo>
                    <a:pt x="401" y="281"/>
                  </a:lnTo>
                  <a:lnTo>
                    <a:pt x="446" y="382"/>
                  </a:lnTo>
                  <a:lnTo>
                    <a:pt x="383" y="411"/>
                  </a:lnTo>
                  <a:lnTo>
                    <a:pt x="334" y="437"/>
                  </a:lnTo>
                  <a:lnTo>
                    <a:pt x="295" y="490"/>
                  </a:lnTo>
                  <a:lnTo>
                    <a:pt x="295" y="517"/>
                  </a:lnTo>
                  <a:lnTo>
                    <a:pt x="281" y="519"/>
                  </a:lnTo>
                  <a:lnTo>
                    <a:pt x="271" y="490"/>
                  </a:lnTo>
                  <a:lnTo>
                    <a:pt x="215" y="499"/>
                  </a:lnTo>
                  <a:lnTo>
                    <a:pt x="203" y="533"/>
                  </a:lnTo>
                  <a:lnTo>
                    <a:pt x="217" y="554"/>
                  </a:lnTo>
                  <a:lnTo>
                    <a:pt x="238" y="537"/>
                  </a:lnTo>
                  <a:lnTo>
                    <a:pt x="258" y="539"/>
                  </a:lnTo>
                  <a:lnTo>
                    <a:pt x="248" y="568"/>
                  </a:lnTo>
                  <a:lnTo>
                    <a:pt x="273" y="570"/>
                  </a:lnTo>
                  <a:lnTo>
                    <a:pt x="281" y="601"/>
                  </a:lnTo>
                  <a:lnTo>
                    <a:pt x="297" y="606"/>
                  </a:lnTo>
                  <a:lnTo>
                    <a:pt x="309" y="586"/>
                  </a:lnTo>
                  <a:lnTo>
                    <a:pt x="391" y="595"/>
                  </a:lnTo>
                  <a:lnTo>
                    <a:pt x="446" y="636"/>
                  </a:lnTo>
                  <a:lnTo>
                    <a:pt x="455" y="668"/>
                  </a:lnTo>
                  <a:lnTo>
                    <a:pt x="526" y="703"/>
                  </a:lnTo>
                  <a:lnTo>
                    <a:pt x="485" y="787"/>
                  </a:lnTo>
                  <a:lnTo>
                    <a:pt x="445" y="793"/>
                  </a:lnTo>
                  <a:lnTo>
                    <a:pt x="438" y="826"/>
                  </a:lnTo>
                  <a:lnTo>
                    <a:pt x="354" y="898"/>
                  </a:lnTo>
                  <a:lnTo>
                    <a:pt x="316" y="971"/>
                  </a:lnTo>
                  <a:lnTo>
                    <a:pt x="344" y="1002"/>
                  </a:lnTo>
                  <a:lnTo>
                    <a:pt x="310" y="993"/>
                  </a:lnTo>
                  <a:cubicBezTo>
                    <a:pt x="305" y="990"/>
                    <a:pt x="300" y="987"/>
                    <a:pt x="295" y="984"/>
                  </a:cubicBezTo>
                  <a:lnTo>
                    <a:pt x="281" y="949"/>
                  </a:lnTo>
                  <a:lnTo>
                    <a:pt x="328" y="758"/>
                  </a:lnTo>
                  <a:lnTo>
                    <a:pt x="289" y="724"/>
                  </a:lnTo>
                  <a:lnTo>
                    <a:pt x="271" y="650"/>
                  </a:lnTo>
                  <a:lnTo>
                    <a:pt x="293" y="614"/>
                  </a:lnTo>
                  <a:lnTo>
                    <a:pt x="273" y="617"/>
                  </a:lnTo>
                  <a:lnTo>
                    <a:pt x="244" y="580"/>
                  </a:lnTo>
                  <a:lnTo>
                    <a:pt x="219" y="568"/>
                  </a:lnTo>
                  <a:lnTo>
                    <a:pt x="162" y="548"/>
                  </a:lnTo>
                  <a:lnTo>
                    <a:pt x="115" y="474"/>
                  </a:lnTo>
                  <a:lnTo>
                    <a:pt x="86" y="421"/>
                  </a:lnTo>
                  <a:lnTo>
                    <a:pt x="86" y="411"/>
                  </a:lnTo>
                  <a:cubicBezTo>
                    <a:pt x="120" y="304"/>
                    <a:pt x="189" y="213"/>
                    <a:pt x="280" y="15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Freeform 225">
              <a:extLst>
                <a:ext uri="{FF2B5EF4-FFF2-40B4-BE49-F238E27FC236}">
                  <a16:creationId xmlns:a16="http://schemas.microsoft.com/office/drawing/2014/main" id="{BA7A3A74-2515-46D1-B27B-E44D753A17E2}"/>
                </a:ext>
              </a:extLst>
            </p:cNvPr>
            <p:cNvSpPr>
              <a:spLocks/>
            </p:cNvSpPr>
            <p:nvPr/>
          </p:nvSpPr>
          <p:spPr bwMode="auto">
            <a:xfrm>
              <a:off x="5884376" y="5843420"/>
              <a:ext cx="163721" cy="170717"/>
            </a:xfrm>
            <a:custGeom>
              <a:avLst/>
              <a:gdLst>
                <a:gd name="T0" fmla="*/ 156 w 325"/>
                <a:gd name="T1" fmla="*/ 339 h 339"/>
                <a:gd name="T2" fmla="*/ 0 w 325"/>
                <a:gd name="T3" fmla="*/ 339 h 339"/>
                <a:gd name="T4" fmla="*/ 0 w 325"/>
                <a:gd name="T5" fmla="*/ 302 h 339"/>
                <a:gd name="T6" fmla="*/ 156 w 325"/>
                <a:gd name="T7" fmla="*/ 302 h 339"/>
                <a:gd name="T8" fmla="*/ 288 w 325"/>
                <a:gd name="T9" fmla="*/ 169 h 339"/>
                <a:gd name="T10" fmla="*/ 156 w 325"/>
                <a:gd name="T11" fmla="*/ 37 h 339"/>
                <a:gd name="T12" fmla="*/ 0 w 325"/>
                <a:gd name="T13" fmla="*/ 37 h 339"/>
                <a:gd name="T14" fmla="*/ 0 w 325"/>
                <a:gd name="T15" fmla="*/ 0 h 339"/>
                <a:gd name="T16" fmla="*/ 156 w 325"/>
                <a:gd name="T17" fmla="*/ 0 h 339"/>
                <a:gd name="T18" fmla="*/ 325 w 325"/>
                <a:gd name="T19" fmla="*/ 169 h 339"/>
                <a:gd name="T20" fmla="*/ 156 w 325"/>
                <a:gd name="T21" fmla="*/ 33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5" h="339">
                  <a:moveTo>
                    <a:pt x="156" y="339"/>
                  </a:moveTo>
                  <a:lnTo>
                    <a:pt x="0" y="339"/>
                  </a:lnTo>
                  <a:lnTo>
                    <a:pt x="0" y="302"/>
                  </a:lnTo>
                  <a:lnTo>
                    <a:pt x="156" y="302"/>
                  </a:lnTo>
                  <a:cubicBezTo>
                    <a:pt x="229" y="302"/>
                    <a:pt x="288" y="242"/>
                    <a:pt x="288" y="169"/>
                  </a:cubicBezTo>
                  <a:cubicBezTo>
                    <a:pt x="288" y="96"/>
                    <a:pt x="229" y="37"/>
                    <a:pt x="156" y="37"/>
                  </a:cubicBezTo>
                  <a:lnTo>
                    <a:pt x="0" y="37"/>
                  </a:lnTo>
                  <a:lnTo>
                    <a:pt x="0" y="0"/>
                  </a:lnTo>
                  <a:lnTo>
                    <a:pt x="156" y="0"/>
                  </a:lnTo>
                  <a:cubicBezTo>
                    <a:pt x="249" y="0"/>
                    <a:pt x="325" y="76"/>
                    <a:pt x="325" y="169"/>
                  </a:cubicBezTo>
                  <a:cubicBezTo>
                    <a:pt x="325" y="263"/>
                    <a:pt x="249" y="339"/>
                    <a:pt x="156" y="33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Freeform 226">
              <a:extLst>
                <a:ext uri="{FF2B5EF4-FFF2-40B4-BE49-F238E27FC236}">
                  <a16:creationId xmlns:a16="http://schemas.microsoft.com/office/drawing/2014/main" id="{E20C5BC7-B1DD-4BB2-8A30-C419DD3F6800}"/>
                </a:ext>
              </a:extLst>
            </p:cNvPr>
            <p:cNvSpPr>
              <a:spLocks/>
            </p:cNvSpPr>
            <p:nvPr/>
          </p:nvSpPr>
          <p:spPr bwMode="auto">
            <a:xfrm>
              <a:off x="5351235" y="5843420"/>
              <a:ext cx="162321" cy="170717"/>
            </a:xfrm>
            <a:custGeom>
              <a:avLst/>
              <a:gdLst>
                <a:gd name="T0" fmla="*/ 325 w 325"/>
                <a:gd name="T1" fmla="*/ 339 h 339"/>
                <a:gd name="T2" fmla="*/ 169 w 325"/>
                <a:gd name="T3" fmla="*/ 339 h 339"/>
                <a:gd name="T4" fmla="*/ 0 w 325"/>
                <a:gd name="T5" fmla="*/ 169 h 339"/>
                <a:gd name="T6" fmla="*/ 169 w 325"/>
                <a:gd name="T7" fmla="*/ 0 h 339"/>
                <a:gd name="T8" fmla="*/ 325 w 325"/>
                <a:gd name="T9" fmla="*/ 0 h 339"/>
                <a:gd name="T10" fmla="*/ 325 w 325"/>
                <a:gd name="T11" fmla="*/ 37 h 339"/>
                <a:gd name="T12" fmla="*/ 169 w 325"/>
                <a:gd name="T13" fmla="*/ 37 h 339"/>
                <a:gd name="T14" fmla="*/ 37 w 325"/>
                <a:gd name="T15" fmla="*/ 169 h 339"/>
                <a:gd name="T16" fmla="*/ 169 w 325"/>
                <a:gd name="T17" fmla="*/ 302 h 339"/>
                <a:gd name="T18" fmla="*/ 325 w 325"/>
                <a:gd name="T19" fmla="*/ 302 h 339"/>
                <a:gd name="T20" fmla="*/ 325 w 325"/>
                <a:gd name="T21" fmla="*/ 33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5" h="339">
                  <a:moveTo>
                    <a:pt x="325" y="339"/>
                  </a:moveTo>
                  <a:lnTo>
                    <a:pt x="169" y="339"/>
                  </a:lnTo>
                  <a:cubicBezTo>
                    <a:pt x="76" y="339"/>
                    <a:pt x="0" y="263"/>
                    <a:pt x="0" y="169"/>
                  </a:cubicBezTo>
                  <a:cubicBezTo>
                    <a:pt x="0" y="76"/>
                    <a:pt x="76" y="0"/>
                    <a:pt x="169" y="0"/>
                  </a:cubicBezTo>
                  <a:lnTo>
                    <a:pt x="325" y="0"/>
                  </a:lnTo>
                  <a:lnTo>
                    <a:pt x="325" y="37"/>
                  </a:lnTo>
                  <a:lnTo>
                    <a:pt x="169" y="37"/>
                  </a:lnTo>
                  <a:cubicBezTo>
                    <a:pt x="96" y="37"/>
                    <a:pt x="37" y="96"/>
                    <a:pt x="37" y="169"/>
                  </a:cubicBezTo>
                  <a:cubicBezTo>
                    <a:pt x="37" y="242"/>
                    <a:pt x="96" y="302"/>
                    <a:pt x="169" y="302"/>
                  </a:cubicBezTo>
                  <a:lnTo>
                    <a:pt x="325" y="302"/>
                  </a:lnTo>
                  <a:lnTo>
                    <a:pt x="325" y="339"/>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Freeform 227">
              <a:extLst>
                <a:ext uri="{FF2B5EF4-FFF2-40B4-BE49-F238E27FC236}">
                  <a16:creationId xmlns:a16="http://schemas.microsoft.com/office/drawing/2014/main" id="{A0E09185-CC92-48D4-AFCE-6138F64CDFCB}"/>
                </a:ext>
              </a:extLst>
            </p:cNvPr>
            <p:cNvSpPr>
              <a:spLocks/>
            </p:cNvSpPr>
            <p:nvPr/>
          </p:nvSpPr>
          <p:spPr bwMode="auto">
            <a:xfrm>
              <a:off x="5464580" y="5995946"/>
              <a:ext cx="48977" cy="18192"/>
            </a:xfrm>
            <a:custGeom>
              <a:avLst/>
              <a:gdLst>
                <a:gd name="T0" fmla="*/ 99 w 99"/>
                <a:gd name="T1" fmla="*/ 0 h 37"/>
                <a:gd name="T2" fmla="*/ 3 w 99"/>
                <a:gd name="T3" fmla="*/ 0 h 37"/>
                <a:gd name="T4" fmla="*/ 0 w 99"/>
                <a:gd name="T5" fmla="*/ 37 h 37"/>
                <a:gd name="T6" fmla="*/ 99 w 99"/>
                <a:gd name="T7" fmla="*/ 37 h 37"/>
                <a:gd name="T8" fmla="*/ 99 w 99"/>
                <a:gd name="T9" fmla="*/ 0 h 37"/>
              </a:gdLst>
              <a:ahLst/>
              <a:cxnLst>
                <a:cxn ang="0">
                  <a:pos x="T0" y="T1"/>
                </a:cxn>
                <a:cxn ang="0">
                  <a:pos x="T2" y="T3"/>
                </a:cxn>
                <a:cxn ang="0">
                  <a:pos x="T4" y="T5"/>
                </a:cxn>
                <a:cxn ang="0">
                  <a:pos x="T6" y="T7"/>
                </a:cxn>
                <a:cxn ang="0">
                  <a:pos x="T8" y="T9"/>
                </a:cxn>
              </a:cxnLst>
              <a:rect l="0" t="0" r="r" b="b"/>
              <a:pathLst>
                <a:path w="99" h="37">
                  <a:moveTo>
                    <a:pt x="99" y="0"/>
                  </a:moveTo>
                  <a:lnTo>
                    <a:pt x="3" y="0"/>
                  </a:lnTo>
                  <a:cubicBezTo>
                    <a:pt x="2" y="13"/>
                    <a:pt x="1" y="26"/>
                    <a:pt x="0" y="37"/>
                  </a:cubicBezTo>
                  <a:lnTo>
                    <a:pt x="99" y="37"/>
                  </a:lnTo>
                  <a:lnTo>
                    <a:pt x="99"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Freeform 228">
              <a:extLst>
                <a:ext uri="{FF2B5EF4-FFF2-40B4-BE49-F238E27FC236}">
                  <a16:creationId xmlns:a16="http://schemas.microsoft.com/office/drawing/2014/main" id="{D671C432-E57E-4A26-AB90-72DB91F91CCB}"/>
                </a:ext>
              </a:extLst>
            </p:cNvPr>
            <p:cNvSpPr>
              <a:spLocks/>
            </p:cNvSpPr>
            <p:nvPr/>
          </p:nvSpPr>
          <p:spPr bwMode="auto">
            <a:xfrm>
              <a:off x="5461782" y="5843420"/>
              <a:ext cx="51775" cy="19590"/>
            </a:xfrm>
            <a:custGeom>
              <a:avLst/>
              <a:gdLst>
                <a:gd name="T0" fmla="*/ 5 w 103"/>
                <a:gd name="T1" fmla="*/ 37 h 37"/>
                <a:gd name="T2" fmla="*/ 103 w 103"/>
                <a:gd name="T3" fmla="*/ 37 h 37"/>
                <a:gd name="T4" fmla="*/ 103 w 103"/>
                <a:gd name="T5" fmla="*/ 0 h 37"/>
                <a:gd name="T6" fmla="*/ 0 w 103"/>
                <a:gd name="T7" fmla="*/ 0 h 37"/>
                <a:gd name="T8" fmla="*/ 5 w 103"/>
                <a:gd name="T9" fmla="*/ 37 h 37"/>
              </a:gdLst>
              <a:ahLst/>
              <a:cxnLst>
                <a:cxn ang="0">
                  <a:pos x="T0" y="T1"/>
                </a:cxn>
                <a:cxn ang="0">
                  <a:pos x="T2" y="T3"/>
                </a:cxn>
                <a:cxn ang="0">
                  <a:pos x="T4" y="T5"/>
                </a:cxn>
                <a:cxn ang="0">
                  <a:pos x="T6" y="T7"/>
                </a:cxn>
                <a:cxn ang="0">
                  <a:pos x="T8" y="T9"/>
                </a:cxn>
              </a:cxnLst>
              <a:rect l="0" t="0" r="r" b="b"/>
              <a:pathLst>
                <a:path w="103" h="37">
                  <a:moveTo>
                    <a:pt x="5" y="37"/>
                  </a:moveTo>
                  <a:lnTo>
                    <a:pt x="103" y="37"/>
                  </a:lnTo>
                  <a:lnTo>
                    <a:pt x="103" y="0"/>
                  </a:lnTo>
                  <a:lnTo>
                    <a:pt x="0" y="0"/>
                  </a:lnTo>
                  <a:cubicBezTo>
                    <a:pt x="2" y="10"/>
                    <a:pt x="3" y="23"/>
                    <a:pt x="5" y="3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Freeform 229">
              <a:extLst>
                <a:ext uri="{FF2B5EF4-FFF2-40B4-BE49-F238E27FC236}">
                  <a16:creationId xmlns:a16="http://schemas.microsoft.com/office/drawing/2014/main" id="{A3CC37E1-957B-4432-9428-2F380142201D}"/>
                </a:ext>
              </a:extLst>
            </p:cNvPr>
            <p:cNvSpPr>
              <a:spLocks/>
            </p:cNvSpPr>
            <p:nvPr/>
          </p:nvSpPr>
          <p:spPr bwMode="auto">
            <a:xfrm>
              <a:off x="5884376" y="5843420"/>
              <a:ext cx="51775" cy="19590"/>
            </a:xfrm>
            <a:custGeom>
              <a:avLst/>
              <a:gdLst>
                <a:gd name="T0" fmla="*/ 0 w 103"/>
                <a:gd name="T1" fmla="*/ 37 h 37"/>
                <a:gd name="T2" fmla="*/ 98 w 103"/>
                <a:gd name="T3" fmla="*/ 37 h 37"/>
                <a:gd name="T4" fmla="*/ 103 w 103"/>
                <a:gd name="T5" fmla="*/ 0 h 37"/>
                <a:gd name="T6" fmla="*/ 0 w 103"/>
                <a:gd name="T7" fmla="*/ 0 h 37"/>
                <a:gd name="T8" fmla="*/ 0 w 103"/>
                <a:gd name="T9" fmla="*/ 37 h 37"/>
              </a:gdLst>
              <a:ahLst/>
              <a:cxnLst>
                <a:cxn ang="0">
                  <a:pos x="T0" y="T1"/>
                </a:cxn>
                <a:cxn ang="0">
                  <a:pos x="T2" y="T3"/>
                </a:cxn>
                <a:cxn ang="0">
                  <a:pos x="T4" y="T5"/>
                </a:cxn>
                <a:cxn ang="0">
                  <a:pos x="T6" y="T7"/>
                </a:cxn>
                <a:cxn ang="0">
                  <a:pos x="T8" y="T9"/>
                </a:cxn>
              </a:cxnLst>
              <a:rect l="0" t="0" r="r" b="b"/>
              <a:pathLst>
                <a:path w="103" h="37">
                  <a:moveTo>
                    <a:pt x="0" y="37"/>
                  </a:moveTo>
                  <a:lnTo>
                    <a:pt x="98" y="37"/>
                  </a:lnTo>
                  <a:cubicBezTo>
                    <a:pt x="100" y="23"/>
                    <a:pt x="101" y="10"/>
                    <a:pt x="103" y="0"/>
                  </a:cubicBezTo>
                  <a:lnTo>
                    <a:pt x="0" y="0"/>
                  </a:lnTo>
                  <a:lnTo>
                    <a:pt x="0" y="37"/>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Freeform 230">
              <a:extLst>
                <a:ext uri="{FF2B5EF4-FFF2-40B4-BE49-F238E27FC236}">
                  <a16:creationId xmlns:a16="http://schemas.microsoft.com/office/drawing/2014/main" id="{13B90D89-398B-4A6D-8C7D-110F06CD8608}"/>
                </a:ext>
              </a:extLst>
            </p:cNvPr>
            <p:cNvSpPr>
              <a:spLocks/>
            </p:cNvSpPr>
            <p:nvPr/>
          </p:nvSpPr>
          <p:spPr bwMode="auto">
            <a:xfrm>
              <a:off x="5884376" y="5995946"/>
              <a:ext cx="50376" cy="18192"/>
            </a:xfrm>
            <a:custGeom>
              <a:avLst/>
              <a:gdLst>
                <a:gd name="T0" fmla="*/ 96 w 99"/>
                <a:gd name="T1" fmla="*/ 0 h 37"/>
                <a:gd name="T2" fmla="*/ 0 w 99"/>
                <a:gd name="T3" fmla="*/ 0 h 37"/>
                <a:gd name="T4" fmla="*/ 0 w 99"/>
                <a:gd name="T5" fmla="*/ 37 h 37"/>
                <a:gd name="T6" fmla="*/ 99 w 99"/>
                <a:gd name="T7" fmla="*/ 37 h 37"/>
                <a:gd name="T8" fmla="*/ 96 w 99"/>
                <a:gd name="T9" fmla="*/ 0 h 37"/>
              </a:gdLst>
              <a:ahLst/>
              <a:cxnLst>
                <a:cxn ang="0">
                  <a:pos x="T0" y="T1"/>
                </a:cxn>
                <a:cxn ang="0">
                  <a:pos x="T2" y="T3"/>
                </a:cxn>
                <a:cxn ang="0">
                  <a:pos x="T4" y="T5"/>
                </a:cxn>
                <a:cxn ang="0">
                  <a:pos x="T6" y="T7"/>
                </a:cxn>
                <a:cxn ang="0">
                  <a:pos x="T8" y="T9"/>
                </a:cxn>
              </a:cxnLst>
              <a:rect l="0" t="0" r="r" b="b"/>
              <a:pathLst>
                <a:path w="99" h="37">
                  <a:moveTo>
                    <a:pt x="96" y="0"/>
                  </a:moveTo>
                  <a:lnTo>
                    <a:pt x="0" y="0"/>
                  </a:lnTo>
                  <a:lnTo>
                    <a:pt x="0" y="37"/>
                  </a:lnTo>
                  <a:lnTo>
                    <a:pt x="99" y="37"/>
                  </a:lnTo>
                  <a:cubicBezTo>
                    <a:pt x="98" y="26"/>
                    <a:pt x="97" y="13"/>
                    <a:pt x="96" y="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Freeform 231">
              <a:extLst>
                <a:ext uri="{FF2B5EF4-FFF2-40B4-BE49-F238E27FC236}">
                  <a16:creationId xmlns:a16="http://schemas.microsoft.com/office/drawing/2014/main" id="{BEF72F3B-590B-4D9D-A5A5-B7AA82C29073}"/>
                </a:ext>
              </a:extLst>
            </p:cNvPr>
            <p:cNvSpPr>
              <a:spLocks/>
            </p:cNvSpPr>
            <p:nvPr/>
          </p:nvSpPr>
          <p:spPr bwMode="auto">
            <a:xfrm>
              <a:off x="5492567" y="5786048"/>
              <a:ext cx="414199" cy="285461"/>
            </a:xfrm>
            <a:custGeom>
              <a:avLst/>
              <a:gdLst>
                <a:gd name="T0" fmla="*/ 412 w 824"/>
                <a:gd name="T1" fmla="*/ 566 h 566"/>
                <a:gd name="T2" fmla="*/ 139 w 824"/>
                <a:gd name="T3" fmla="*/ 535 h 566"/>
                <a:gd name="T4" fmla="*/ 33 w 824"/>
                <a:gd name="T5" fmla="*/ 517 h 566"/>
                <a:gd name="T6" fmla="*/ 10 w 824"/>
                <a:gd name="T7" fmla="*/ 505 h 566"/>
                <a:gd name="T8" fmla="*/ 2 w 824"/>
                <a:gd name="T9" fmla="*/ 474 h 566"/>
                <a:gd name="T10" fmla="*/ 14 w 824"/>
                <a:gd name="T11" fmla="*/ 295 h 566"/>
                <a:gd name="T12" fmla="*/ 2 w 824"/>
                <a:gd name="T13" fmla="*/ 117 h 566"/>
                <a:gd name="T14" fmla="*/ 10 w 824"/>
                <a:gd name="T15" fmla="*/ 86 h 566"/>
                <a:gd name="T16" fmla="*/ 34 w 824"/>
                <a:gd name="T17" fmla="*/ 74 h 566"/>
                <a:gd name="T18" fmla="*/ 233 w 824"/>
                <a:gd name="T19" fmla="*/ 34 h 566"/>
                <a:gd name="T20" fmla="*/ 412 w 824"/>
                <a:gd name="T21" fmla="*/ 0 h 566"/>
                <a:gd name="T22" fmla="*/ 591 w 824"/>
                <a:gd name="T23" fmla="*/ 34 h 566"/>
                <a:gd name="T24" fmla="*/ 790 w 824"/>
                <a:gd name="T25" fmla="*/ 74 h 566"/>
                <a:gd name="T26" fmla="*/ 814 w 824"/>
                <a:gd name="T27" fmla="*/ 86 h 566"/>
                <a:gd name="T28" fmla="*/ 822 w 824"/>
                <a:gd name="T29" fmla="*/ 117 h 566"/>
                <a:gd name="T30" fmla="*/ 810 w 824"/>
                <a:gd name="T31" fmla="*/ 295 h 566"/>
                <a:gd name="T32" fmla="*/ 822 w 824"/>
                <a:gd name="T33" fmla="*/ 474 h 566"/>
                <a:gd name="T34" fmla="*/ 814 w 824"/>
                <a:gd name="T35" fmla="*/ 505 h 566"/>
                <a:gd name="T36" fmla="*/ 791 w 824"/>
                <a:gd name="T37" fmla="*/ 517 h 566"/>
                <a:gd name="T38" fmla="*/ 685 w 824"/>
                <a:gd name="T39" fmla="*/ 535 h 566"/>
                <a:gd name="T40" fmla="*/ 412 w 824"/>
                <a:gd name="T41" fmla="*/ 56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4" h="566">
                  <a:moveTo>
                    <a:pt x="412" y="566"/>
                  </a:moveTo>
                  <a:cubicBezTo>
                    <a:pt x="286" y="566"/>
                    <a:pt x="205" y="549"/>
                    <a:pt x="139" y="535"/>
                  </a:cubicBezTo>
                  <a:cubicBezTo>
                    <a:pt x="101" y="527"/>
                    <a:pt x="68" y="520"/>
                    <a:pt x="33" y="517"/>
                  </a:cubicBezTo>
                  <a:cubicBezTo>
                    <a:pt x="24" y="517"/>
                    <a:pt x="16" y="512"/>
                    <a:pt x="10" y="505"/>
                  </a:cubicBezTo>
                  <a:cubicBezTo>
                    <a:pt x="3" y="496"/>
                    <a:pt x="0" y="485"/>
                    <a:pt x="2" y="474"/>
                  </a:cubicBezTo>
                  <a:cubicBezTo>
                    <a:pt x="6" y="444"/>
                    <a:pt x="14" y="381"/>
                    <a:pt x="14" y="295"/>
                  </a:cubicBezTo>
                  <a:cubicBezTo>
                    <a:pt x="14" y="210"/>
                    <a:pt x="6" y="147"/>
                    <a:pt x="2" y="117"/>
                  </a:cubicBezTo>
                  <a:cubicBezTo>
                    <a:pt x="0" y="106"/>
                    <a:pt x="3" y="94"/>
                    <a:pt x="10" y="86"/>
                  </a:cubicBezTo>
                  <a:cubicBezTo>
                    <a:pt x="16" y="78"/>
                    <a:pt x="25" y="74"/>
                    <a:pt x="34" y="74"/>
                  </a:cubicBezTo>
                  <a:cubicBezTo>
                    <a:pt x="115" y="71"/>
                    <a:pt x="175" y="52"/>
                    <a:pt x="233" y="34"/>
                  </a:cubicBezTo>
                  <a:cubicBezTo>
                    <a:pt x="291" y="17"/>
                    <a:pt x="345" y="0"/>
                    <a:pt x="412" y="0"/>
                  </a:cubicBezTo>
                  <a:cubicBezTo>
                    <a:pt x="479" y="0"/>
                    <a:pt x="533" y="17"/>
                    <a:pt x="591" y="34"/>
                  </a:cubicBezTo>
                  <a:cubicBezTo>
                    <a:pt x="649" y="52"/>
                    <a:pt x="709" y="71"/>
                    <a:pt x="790" y="74"/>
                  </a:cubicBezTo>
                  <a:cubicBezTo>
                    <a:pt x="799" y="74"/>
                    <a:pt x="808" y="78"/>
                    <a:pt x="814" y="86"/>
                  </a:cubicBezTo>
                  <a:cubicBezTo>
                    <a:pt x="821" y="94"/>
                    <a:pt x="824" y="106"/>
                    <a:pt x="822" y="117"/>
                  </a:cubicBezTo>
                  <a:cubicBezTo>
                    <a:pt x="818" y="147"/>
                    <a:pt x="810" y="210"/>
                    <a:pt x="810" y="295"/>
                  </a:cubicBezTo>
                  <a:cubicBezTo>
                    <a:pt x="810" y="381"/>
                    <a:pt x="818" y="444"/>
                    <a:pt x="822" y="474"/>
                  </a:cubicBezTo>
                  <a:cubicBezTo>
                    <a:pt x="824" y="485"/>
                    <a:pt x="821" y="496"/>
                    <a:pt x="814" y="505"/>
                  </a:cubicBezTo>
                  <a:cubicBezTo>
                    <a:pt x="808" y="512"/>
                    <a:pt x="800" y="517"/>
                    <a:pt x="791" y="517"/>
                  </a:cubicBezTo>
                  <a:cubicBezTo>
                    <a:pt x="756" y="520"/>
                    <a:pt x="723" y="527"/>
                    <a:pt x="685" y="535"/>
                  </a:cubicBezTo>
                  <a:cubicBezTo>
                    <a:pt x="619" y="549"/>
                    <a:pt x="538" y="566"/>
                    <a:pt x="412" y="56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 name="Freeform 232">
              <a:extLst>
                <a:ext uri="{FF2B5EF4-FFF2-40B4-BE49-F238E27FC236}">
                  <a16:creationId xmlns:a16="http://schemas.microsoft.com/office/drawing/2014/main" id="{94397800-1F8E-4705-85AB-22D6AE3DD679}"/>
                </a:ext>
              </a:extLst>
            </p:cNvPr>
            <p:cNvSpPr>
              <a:spLocks noEditPoints="1"/>
            </p:cNvSpPr>
            <p:nvPr/>
          </p:nvSpPr>
          <p:spPr bwMode="auto">
            <a:xfrm>
              <a:off x="5484171" y="5779051"/>
              <a:ext cx="429592" cy="299454"/>
            </a:xfrm>
            <a:custGeom>
              <a:avLst/>
              <a:gdLst>
                <a:gd name="T0" fmla="*/ 427 w 854"/>
                <a:gd name="T1" fmla="*/ 0 h 594"/>
                <a:gd name="T2" fmla="*/ 244 w 854"/>
                <a:gd name="T3" fmla="*/ 35 h 594"/>
                <a:gd name="T4" fmla="*/ 48 w 854"/>
                <a:gd name="T5" fmla="*/ 74 h 594"/>
                <a:gd name="T6" fmla="*/ 14 w 854"/>
                <a:gd name="T7" fmla="*/ 91 h 594"/>
                <a:gd name="T8" fmla="*/ 3 w 854"/>
                <a:gd name="T9" fmla="*/ 134 h 594"/>
                <a:gd name="T10" fmla="*/ 16 w 854"/>
                <a:gd name="T11" fmla="*/ 309 h 594"/>
                <a:gd name="T12" fmla="*/ 3 w 854"/>
                <a:gd name="T13" fmla="*/ 486 h 594"/>
                <a:gd name="T14" fmla="*/ 14 w 854"/>
                <a:gd name="T15" fmla="*/ 528 h 594"/>
                <a:gd name="T16" fmla="*/ 47 w 854"/>
                <a:gd name="T17" fmla="*/ 545 h 594"/>
                <a:gd name="T18" fmla="*/ 151 w 854"/>
                <a:gd name="T19" fmla="*/ 563 h 594"/>
                <a:gd name="T20" fmla="*/ 427 w 854"/>
                <a:gd name="T21" fmla="*/ 594 h 594"/>
                <a:gd name="T22" fmla="*/ 703 w 854"/>
                <a:gd name="T23" fmla="*/ 563 h 594"/>
                <a:gd name="T24" fmla="*/ 807 w 854"/>
                <a:gd name="T25" fmla="*/ 545 h 594"/>
                <a:gd name="T26" fmla="*/ 840 w 854"/>
                <a:gd name="T27" fmla="*/ 528 h 594"/>
                <a:gd name="T28" fmla="*/ 851 w 854"/>
                <a:gd name="T29" fmla="*/ 486 h 594"/>
                <a:gd name="T30" fmla="*/ 838 w 854"/>
                <a:gd name="T31" fmla="*/ 309 h 594"/>
                <a:gd name="T32" fmla="*/ 851 w 854"/>
                <a:gd name="T33" fmla="*/ 134 h 594"/>
                <a:gd name="T34" fmla="*/ 840 w 854"/>
                <a:gd name="T35" fmla="*/ 91 h 594"/>
                <a:gd name="T36" fmla="*/ 806 w 854"/>
                <a:gd name="T37" fmla="*/ 74 h 594"/>
                <a:gd name="T38" fmla="*/ 610 w 854"/>
                <a:gd name="T39" fmla="*/ 35 h 594"/>
                <a:gd name="T40" fmla="*/ 427 w 854"/>
                <a:gd name="T41" fmla="*/ 0 h 594"/>
                <a:gd name="T42" fmla="*/ 427 w 854"/>
                <a:gd name="T43" fmla="*/ 28 h 594"/>
                <a:gd name="T44" fmla="*/ 805 w 854"/>
                <a:gd name="T45" fmla="*/ 102 h 594"/>
                <a:gd name="T46" fmla="*/ 823 w 854"/>
                <a:gd name="T47" fmla="*/ 129 h 594"/>
                <a:gd name="T48" fmla="*/ 811 w 854"/>
                <a:gd name="T49" fmla="*/ 309 h 594"/>
                <a:gd name="T50" fmla="*/ 824 w 854"/>
                <a:gd name="T51" fmla="*/ 490 h 594"/>
                <a:gd name="T52" fmla="*/ 805 w 854"/>
                <a:gd name="T53" fmla="*/ 518 h 594"/>
                <a:gd name="T54" fmla="*/ 427 w 854"/>
                <a:gd name="T55" fmla="*/ 566 h 594"/>
                <a:gd name="T56" fmla="*/ 49 w 854"/>
                <a:gd name="T57" fmla="*/ 518 h 594"/>
                <a:gd name="T58" fmla="*/ 30 w 854"/>
                <a:gd name="T59" fmla="*/ 490 h 594"/>
                <a:gd name="T60" fmla="*/ 43 w 854"/>
                <a:gd name="T61" fmla="*/ 309 h 594"/>
                <a:gd name="T62" fmla="*/ 30 w 854"/>
                <a:gd name="T63" fmla="*/ 129 h 594"/>
                <a:gd name="T64" fmla="*/ 49 w 854"/>
                <a:gd name="T65" fmla="*/ 102 h 594"/>
                <a:gd name="T66" fmla="*/ 427 w 854"/>
                <a:gd name="T67" fmla="*/ 28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4" h="594">
                  <a:moveTo>
                    <a:pt x="427" y="0"/>
                  </a:moveTo>
                  <a:cubicBezTo>
                    <a:pt x="358" y="0"/>
                    <a:pt x="303" y="17"/>
                    <a:pt x="244" y="35"/>
                  </a:cubicBezTo>
                  <a:cubicBezTo>
                    <a:pt x="187" y="53"/>
                    <a:pt x="128" y="71"/>
                    <a:pt x="48" y="74"/>
                  </a:cubicBezTo>
                  <a:cubicBezTo>
                    <a:pt x="35" y="74"/>
                    <a:pt x="23" y="81"/>
                    <a:pt x="14" y="91"/>
                  </a:cubicBezTo>
                  <a:cubicBezTo>
                    <a:pt x="5" y="103"/>
                    <a:pt x="0" y="118"/>
                    <a:pt x="3" y="134"/>
                  </a:cubicBezTo>
                  <a:cubicBezTo>
                    <a:pt x="8" y="163"/>
                    <a:pt x="16" y="225"/>
                    <a:pt x="16" y="309"/>
                  </a:cubicBezTo>
                  <a:cubicBezTo>
                    <a:pt x="16" y="394"/>
                    <a:pt x="8" y="456"/>
                    <a:pt x="3" y="486"/>
                  </a:cubicBezTo>
                  <a:cubicBezTo>
                    <a:pt x="0" y="501"/>
                    <a:pt x="4" y="516"/>
                    <a:pt x="14" y="528"/>
                  </a:cubicBezTo>
                  <a:cubicBezTo>
                    <a:pt x="22" y="538"/>
                    <a:pt x="34" y="545"/>
                    <a:pt x="47" y="545"/>
                  </a:cubicBezTo>
                  <a:cubicBezTo>
                    <a:pt x="81" y="548"/>
                    <a:pt x="113" y="555"/>
                    <a:pt x="151" y="563"/>
                  </a:cubicBezTo>
                  <a:cubicBezTo>
                    <a:pt x="217" y="577"/>
                    <a:pt x="300" y="594"/>
                    <a:pt x="427" y="594"/>
                  </a:cubicBezTo>
                  <a:cubicBezTo>
                    <a:pt x="554" y="594"/>
                    <a:pt x="637" y="577"/>
                    <a:pt x="703" y="563"/>
                  </a:cubicBezTo>
                  <a:cubicBezTo>
                    <a:pt x="741" y="555"/>
                    <a:pt x="773" y="548"/>
                    <a:pt x="807" y="545"/>
                  </a:cubicBezTo>
                  <a:cubicBezTo>
                    <a:pt x="820" y="545"/>
                    <a:pt x="832" y="538"/>
                    <a:pt x="840" y="528"/>
                  </a:cubicBezTo>
                  <a:cubicBezTo>
                    <a:pt x="850" y="516"/>
                    <a:pt x="854" y="501"/>
                    <a:pt x="851" y="486"/>
                  </a:cubicBezTo>
                  <a:cubicBezTo>
                    <a:pt x="846" y="456"/>
                    <a:pt x="838" y="394"/>
                    <a:pt x="838" y="309"/>
                  </a:cubicBezTo>
                  <a:cubicBezTo>
                    <a:pt x="838" y="225"/>
                    <a:pt x="846" y="163"/>
                    <a:pt x="851" y="134"/>
                  </a:cubicBezTo>
                  <a:cubicBezTo>
                    <a:pt x="853" y="118"/>
                    <a:pt x="849" y="103"/>
                    <a:pt x="840" y="91"/>
                  </a:cubicBezTo>
                  <a:cubicBezTo>
                    <a:pt x="831" y="81"/>
                    <a:pt x="819" y="74"/>
                    <a:pt x="806" y="74"/>
                  </a:cubicBezTo>
                  <a:cubicBezTo>
                    <a:pt x="726" y="71"/>
                    <a:pt x="667" y="53"/>
                    <a:pt x="610" y="35"/>
                  </a:cubicBezTo>
                  <a:cubicBezTo>
                    <a:pt x="551" y="17"/>
                    <a:pt x="496" y="0"/>
                    <a:pt x="427" y="0"/>
                  </a:cubicBezTo>
                  <a:close/>
                  <a:moveTo>
                    <a:pt x="427" y="28"/>
                  </a:moveTo>
                  <a:cubicBezTo>
                    <a:pt x="560" y="28"/>
                    <a:pt x="642" y="96"/>
                    <a:pt x="805" y="102"/>
                  </a:cubicBezTo>
                  <a:cubicBezTo>
                    <a:pt x="817" y="102"/>
                    <a:pt x="826" y="115"/>
                    <a:pt x="823" y="129"/>
                  </a:cubicBezTo>
                  <a:cubicBezTo>
                    <a:pt x="818" y="163"/>
                    <a:pt x="811" y="225"/>
                    <a:pt x="811" y="309"/>
                  </a:cubicBezTo>
                  <a:cubicBezTo>
                    <a:pt x="811" y="394"/>
                    <a:pt x="818" y="457"/>
                    <a:pt x="824" y="490"/>
                  </a:cubicBezTo>
                  <a:cubicBezTo>
                    <a:pt x="826" y="504"/>
                    <a:pt x="817" y="517"/>
                    <a:pt x="805" y="518"/>
                  </a:cubicBezTo>
                  <a:cubicBezTo>
                    <a:pt x="708" y="524"/>
                    <a:pt x="624" y="566"/>
                    <a:pt x="427" y="566"/>
                  </a:cubicBezTo>
                  <a:cubicBezTo>
                    <a:pt x="230" y="566"/>
                    <a:pt x="146" y="524"/>
                    <a:pt x="49" y="518"/>
                  </a:cubicBezTo>
                  <a:cubicBezTo>
                    <a:pt x="37" y="517"/>
                    <a:pt x="28" y="504"/>
                    <a:pt x="30" y="490"/>
                  </a:cubicBezTo>
                  <a:cubicBezTo>
                    <a:pt x="36" y="457"/>
                    <a:pt x="43" y="394"/>
                    <a:pt x="43" y="309"/>
                  </a:cubicBezTo>
                  <a:cubicBezTo>
                    <a:pt x="43" y="225"/>
                    <a:pt x="36" y="163"/>
                    <a:pt x="30" y="129"/>
                  </a:cubicBezTo>
                  <a:cubicBezTo>
                    <a:pt x="28" y="115"/>
                    <a:pt x="37" y="102"/>
                    <a:pt x="49" y="102"/>
                  </a:cubicBezTo>
                  <a:cubicBezTo>
                    <a:pt x="212" y="96"/>
                    <a:pt x="294" y="28"/>
                    <a:pt x="427" y="28"/>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 name="Freeform 233">
              <a:extLst>
                <a:ext uri="{FF2B5EF4-FFF2-40B4-BE49-F238E27FC236}">
                  <a16:creationId xmlns:a16="http://schemas.microsoft.com/office/drawing/2014/main" id="{486A5D6B-47BA-41E3-997F-0CC0B11A249F}"/>
                </a:ext>
              </a:extLst>
            </p:cNvPr>
            <p:cNvSpPr>
              <a:spLocks/>
            </p:cNvSpPr>
            <p:nvPr/>
          </p:nvSpPr>
          <p:spPr bwMode="auto">
            <a:xfrm>
              <a:off x="5505160" y="5888198"/>
              <a:ext cx="387612" cy="25188"/>
            </a:xfrm>
            <a:custGeom>
              <a:avLst/>
              <a:gdLst>
                <a:gd name="T0" fmla="*/ 385 w 770"/>
                <a:gd name="T1" fmla="*/ 52 h 52"/>
                <a:gd name="T2" fmla="*/ 769 w 770"/>
                <a:gd name="T3" fmla="*/ 52 h 52"/>
                <a:gd name="T4" fmla="*/ 770 w 770"/>
                <a:gd name="T5" fmla="*/ 35 h 52"/>
                <a:gd name="T6" fmla="*/ 385 w 770"/>
                <a:gd name="T7" fmla="*/ 0 h 52"/>
                <a:gd name="T8" fmla="*/ 0 w 770"/>
                <a:gd name="T9" fmla="*/ 35 h 52"/>
                <a:gd name="T10" fmla="*/ 1 w 770"/>
                <a:gd name="T11" fmla="*/ 52 h 52"/>
                <a:gd name="T12" fmla="*/ 385 w 770"/>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770" h="52">
                  <a:moveTo>
                    <a:pt x="385" y="52"/>
                  </a:moveTo>
                  <a:lnTo>
                    <a:pt x="769" y="52"/>
                  </a:lnTo>
                  <a:cubicBezTo>
                    <a:pt x="769" y="46"/>
                    <a:pt x="770" y="41"/>
                    <a:pt x="770" y="35"/>
                  </a:cubicBezTo>
                  <a:cubicBezTo>
                    <a:pt x="696" y="26"/>
                    <a:pt x="488" y="0"/>
                    <a:pt x="385" y="0"/>
                  </a:cubicBezTo>
                  <a:cubicBezTo>
                    <a:pt x="282" y="0"/>
                    <a:pt x="74" y="26"/>
                    <a:pt x="0" y="35"/>
                  </a:cubicBezTo>
                  <a:cubicBezTo>
                    <a:pt x="0" y="41"/>
                    <a:pt x="1" y="46"/>
                    <a:pt x="1" y="52"/>
                  </a:cubicBezTo>
                  <a:lnTo>
                    <a:pt x="385" y="5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Freeform 234">
              <a:extLst>
                <a:ext uri="{FF2B5EF4-FFF2-40B4-BE49-F238E27FC236}">
                  <a16:creationId xmlns:a16="http://schemas.microsoft.com/office/drawing/2014/main" id="{3970F4E0-5D7F-4A92-BDE0-57546121FC1E}"/>
                </a:ext>
              </a:extLst>
            </p:cNvPr>
            <p:cNvSpPr>
              <a:spLocks/>
            </p:cNvSpPr>
            <p:nvPr/>
          </p:nvSpPr>
          <p:spPr bwMode="auto">
            <a:xfrm>
              <a:off x="5502362" y="5822430"/>
              <a:ext cx="393209" cy="48977"/>
            </a:xfrm>
            <a:custGeom>
              <a:avLst/>
              <a:gdLst>
                <a:gd name="T0" fmla="*/ 0 w 782"/>
                <a:gd name="T1" fmla="*/ 80 h 97"/>
                <a:gd name="T2" fmla="*/ 1 w 782"/>
                <a:gd name="T3" fmla="*/ 97 h 97"/>
                <a:gd name="T4" fmla="*/ 391 w 782"/>
                <a:gd name="T5" fmla="*/ 59 h 97"/>
                <a:gd name="T6" fmla="*/ 781 w 782"/>
                <a:gd name="T7" fmla="*/ 97 h 97"/>
                <a:gd name="T8" fmla="*/ 782 w 782"/>
                <a:gd name="T9" fmla="*/ 80 h 97"/>
                <a:gd name="T10" fmla="*/ 391 w 782"/>
                <a:gd name="T11" fmla="*/ 0 h 97"/>
                <a:gd name="T12" fmla="*/ 0 w 782"/>
                <a:gd name="T13" fmla="*/ 80 h 97"/>
              </a:gdLst>
              <a:ahLst/>
              <a:cxnLst>
                <a:cxn ang="0">
                  <a:pos x="T0" y="T1"/>
                </a:cxn>
                <a:cxn ang="0">
                  <a:pos x="T2" y="T3"/>
                </a:cxn>
                <a:cxn ang="0">
                  <a:pos x="T4" y="T5"/>
                </a:cxn>
                <a:cxn ang="0">
                  <a:pos x="T6" y="T7"/>
                </a:cxn>
                <a:cxn ang="0">
                  <a:pos x="T8" y="T9"/>
                </a:cxn>
                <a:cxn ang="0">
                  <a:pos x="T10" y="T11"/>
                </a:cxn>
                <a:cxn ang="0">
                  <a:pos x="T12" y="T13"/>
                </a:cxn>
              </a:cxnLst>
              <a:rect l="0" t="0" r="r" b="b"/>
              <a:pathLst>
                <a:path w="782" h="97">
                  <a:moveTo>
                    <a:pt x="0" y="80"/>
                  </a:moveTo>
                  <a:cubicBezTo>
                    <a:pt x="0" y="85"/>
                    <a:pt x="1" y="91"/>
                    <a:pt x="1" y="97"/>
                  </a:cubicBezTo>
                  <a:cubicBezTo>
                    <a:pt x="55" y="86"/>
                    <a:pt x="205" y="59"/>
                    <a:pt x="391" y="59"/>
                  </a:cubicBezTo>
                  <a:cubicBezTo>
                    <a:pt x="577" y="59"/>
                    <a:pt x="727" y="86"/>
                    <a:pt x="781" y="97"/>
                  </a:cubicBezTo>
                  <a:cubicBezTo>
                    <a:pt x="781" y="91"/>
                    <a:pt x="782" y="85"/>
                    <a:pt x="782" y="80"/>
                  </a:cubicBezTo>
                  <a:cubicBezTo>
                    <a:pt x="716" y="61"/>
                    <a:pt x="498" y="0"/>
                    <a:pt x="391" y="0"/>
                  </a:cubicBezTo>
                  <a:cubicBezTo>
                    <a:pt x="285" y="0"/>
                    <a:pt x="67" y="61"/>
                    <a:pt x="0" y="80"/>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Freeform 235">
              <a:extLst>
                <a:ext uri="{FF2B5EF4-FFF2-40B4-BE49-F238E27FC236}">
                  <a16:creationId xmlns:a16="http://schemas.microsoft.com/office/drawing/2014/main" id="{DB3B3120-1FFA-4222-AE7F-C6D7BED37A21}"/>
                </a:ext>
              </a:extLst>
            </p:cNvPr>
            <p:cNvSpPr>
              <a:spLocks/>
            </p:cNvSpPr>
            <p:nvPr/>
          </p:nvSpPr>
          <p:spPr bwMode="auto">
            <a:xfrm>
              <a:off x="5502362" y="5994546"/>
              <a:ext cx="393209" cy="48977"/>
            </a:xfrm>
            <a:custGeom>
              <a:avLst/>
              <a:gdLst>
                <a:gd name="T0" fmla="*/ 390 w 780"/>
                <a:gd name="T1" fmla="*/ 97 h 97"/>
                <a:gd name="T2" fmla="*/ 780 w 780"/>
                <a:gd name="T3" fmla="*/ 16 h 97"/>
                <a:gd name="T4" fmla="*/ 779 w 780"/>
                <a:gd name="T5" fmla="*/ 0 h 97"/>
                <a:gd name="T6" fmla="*/ 390 w 780"/>
                <a:gd name="T7" fmla="*/ 37 h 97"/>
                <a:gd name="T8" fmla="*/ 1 w 780"/>
                <a:gd name="T9" fmla="*/ 0 h 97"/>
                <a:gd name="T10" fmla="*/ 0 w 780"/>
                <a:gd name="T11" fmla="*/ 16 h 97"/>
                <a:gd name="T12" fmla="*/ 390 w 780"/>
                <a:gd name="T13" fmla="*/ 97 h 97"/>
              </a:gdLst>
              <a:ahLst/>
              <a:cxnLst>
                <a:cxn ang="0">
                  <a:pos x="T0" y="T1"/>
                </a:cxn>
                <a:cxn ang="0">
                  <a:pos x="T2" y="T3"/>
                </a:cxn>
                <a:cxn ang="0">
                  <a:pos x="T4" y="T5"/>
                </a:cxn>
                <a:cxn ang="0">
                  <a:pos x="T6" y="T7"/>
                </a:cxn>
                <a:cxn ang="0">
                  <a:pos x="T8" y="T9"/>
                </a:cxn>
                <a:cxn ang="0">
                  <a:pos x="T10" y="T11"/>
                </a:cxn>
                <a:cxn ang="0">
                  <a:pos x="T12" y="T13"/>
                </a:cxn>
              </a:cxnLst>
              <a:rect l="0" t="0" r="r" b="b"/>
              <a:pathLst>
                <a:path w="780" h="97">
                  <a:moveTo>
                    <a:pt x="390" y="97"/>
                  </a:moveTo>
                  <a:cubicBezTo>
                    <a:pt x="496" y="97"/>
                    <a:pt x="712" y="36"/>
                    <a:pt x="780" y="16"/>
                  </a:cubicBezTo>
                  <a:cubicBezTo>
                    <a:pt x="780" y="11"/>
                    <a:pt x="779" y="6"/>
                    <a:pt x="779" y="0"/>
                  </a:cubicBezTo>
                  <a:cubicBezTo>
                    <a:pt x="724" y="11"/>
                    <a:pt x="575" y="37"/>
                    <a:pt x="390" y="37"/>
                  </a:cubicBezTo>
                  <a:cubicBezTo>
                    <a:pt x="205" y="37"/>
                    <a:pt x="56" y="11"/>
                    <a:pt x="1" y="0"/>
                  </a:cubicBezTo>
                  <a:cubicBezTo>
                    <a:pt x="1" y="6"/>
                    <a:pt x="0" y="11"/>
                    <a:pt x="0" y="16"/>
                  </a:cubicBezTo>
                  <a:cubicBezTo>
                    <a:pt x="68" y="36"/>
                    <a:pt x="284" y="97"/>
                    <a:pt x="390" y="9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Freeform 236">
              <a:extLst>
                <a:ext uri="{FF2B5EF4-FFF2-40B4-BE49-F238E27FC236}">
                  <a16:creationId xmlns:a16="http://schemas.microsoft.com/office/drawing/2014/main" id="{A84A4100-3A9B-4859-9BA1-4FC848AEA404}"/>
                </a:ext>
              </a:extLst>
            </p:cNvPr>
            <p:cNvSpPr>
              <a:spLocks/>
            </p:cNvSpPr>
            <p:nvPr/>
          </p:nvSpPr>
          <p:spPr bwMode="auto">
            <a:xfrm>
              <a:off x="5505160" y="5951168"/>
              <a:ext cx="387612" cy="26587"/>
            </a:xfrm>
            <a:custGeom>
              <a:avLst/>
              <a:gdLst>
                <a:gd name="T0" fmla="*/ 385 w 769"/>
                <a:gd name="T1" fmla="*/ 52 h 52"/>
                <a:gd name="T2" fmla="*/ 769 w 769"/>
                <a:gd name="T3" fmla="*/ 17 h 52"/>
                <a:gd name="T4" fmla="*/ 769 w 769"/>
                <a:gd name="T5" fmla="*/ 0 h 52"/>
                <a:gd name="T6" fmla="*/ 385 w 769"/>
                <a:gd name="T7" fmla="*/ 0 h 52"/>
                <a:gd name="T8" fmla="*/ 1 w 769"/>
                <a:gd name="T9" fmla="*/ 0 h 52"/>
                <a:gd name="T10" fmla="*/ 0 w 769"/>
                <a:gd name="T11" fmla="*/ 17 h 52"/>
                <a:gd name="T12" fmla="*/ 385 w 769"/>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769" h="52">
                  <a:moveTo>
                    <a:pt x="385" y="52"/>
                  </a:moveTo>
                  <a:cubicBezTo>
                    <a:pt x="488" y="52"/>
                    <a:pt x="696" y="27"/>
                    <a:pt x="769" y="17"/>
                  </a:cubicBezTo>
                  <a:cubicBezTo>
                    <a:pt x="769" y="11"/>
                    <a:pt x="769" y="6"/>
                    <a:pt x="769" y="0"/>
                  </a:cubicBezTo>
                  <a:lnTo>
                    <a:pt x="385" y="0"/>
                  </a:lnTo>
                  <a:lnTo>
                    <a:pt x="1" y="0"/>
                  </a:lnTo>
                  <a:cubicBezTo>
                    <a:pt x="1" y="6"/>
                    <a:pt x="1" y="11"/>
                    <a:pt x="0" y="17"/>
                  </a:cubicBezTo>
                  <a:cubicBezTo>
                    <a:pt x="75" y="27"/>
                    <a:pt x="282" y="52"/>
                    <a:pt x="385" y="5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 name="Freeform 237">
              <a:extLst>
                <a:ext uri="{FF2B5EF4-FFF2-40B4-BE49-F238E27FC236}">
                  <a16:creationId xmlns:a16="http://schemas.microsoft.com/office/drawing/2014/main" id="{BD24FEA0-681F-4967-B9F1-E1989C80AD8D}"/>
                </a:ext>
              </a:extLst>
            </p:cNvPr>
            <p:cNvSpPr>
              <a:spLocks/>
            </p:cNvSpPr>
            <p:nvPr/>
          </p:nvSpPr>
          <p:spPr bwMode="auto">
            <a:xfrm>
              <a:off x="5492567" y="5786048"/>
              <a:ext cx="207099" cy="285461"/>
            </a:xfrm>
            <a:custGeom>
              <a:avLst/>
              <a:gdLst>
                <a:gd name="T0" fmla="*/ 233 w 412"/>
                <a:gd name="T1" fmla="*/ 34 h 566"/>
                <a:gd name="T2" fmla="*/ 34 w 412"/>
                <a:gd name="T3" fmla="*/ 74 h 566"/>
                <a:gd name="T4" fmla="*/ 10 w 412"/>
                <a:gd name="T5" fmla="*/ 86 h 566"/>
                <a:gd name="T6" fmla="*/ 2 w 412"/>
                <a:gd name="T7" fmla="*/ 117 h 566"/>
                <a:gd name="T8" fmla="*/ 14 w 412"/>
                <a:gd name="T9" fmla="*/ 295 h 566"/>
                <a:gd name="T10" fmla="*/ 2 w 412"/>
                <a:gd name="T11" fmla="*/ 474 h 566"/>
                <a:gd name="T12" fmla="*/ 10 w 412"/>
                <a:gd name="T13" fmla="*/ 505 h 566"/>
                <a:gd name="T14" fmla="*/ 33 w 412"/>
                <a:gd name="T15" fmla="*/ 517 h 566"/>
                <a:gd name="T16" fmla="*/ 139 w 412"/>
                <a:gd name="T17" fmla="*/ 535 h 566"/>
                <a:gd name="T18" fmla="*/ 412 w 412"/>
                <a:gd name="T19" fmla="*/ 566 h 566"/>
                <a:gd name="T20" fmla="*/ 412 w 412"/>
                <a:gd name="T21" fmla="*/ 0 h 566"/>
                <a:gd name="T22" fmla="*/ 233 w 412"/>
                <a:gd name="T23" fmla="*/ 34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566">
                  <a:moveTo>
                    <a:pt x="233" y="34"/>
                  </a:moveTo>
                  <a:cubicBezTo>
                    <a:pt x="175" y="52"/>
                    <a:pt x="115" y="71"/>
                    <a:pt x="34" y="74"/>
                  </a:cubicBezTo>
                  <a:cubicBezTo>
                    <a:pt x="25" y="74"/>
                    <a:pt x="16" y="78"/>
                    <a:pt x="10" y="86"/>
                  </a:cubicBezTo>
                  <a:cubicBezTo>
                    <a:pt x="3" y="94"/>
                    <a:pt x="0" y="106"/>
                    <a:pt x="2" y="117"/>
                  </a:cubicBezTo>
                  <a:cubicBezTo>
                    <a:pt x="6" y="147"/>
                    <a:pt x="14" y="210"/>
                    <a:pt x="14" y="295"/>
                  </a:cubicBezTo>
                  <a:cubicBezTo>
                    <a:pt x="14" y="381"/>
                    <a:pt x="6" y="444"/>
                    <a:pt x="2" y="474"/>
                  </a:cubicBezTo>
                  <a:cubicBezTo>
                    <a:pt x="0" y="485"/>
                    <a:pt x="3" y="496"/>
                    <a:pt x="10" y="505"/>
                  </a:cubicBezTo>
                  <a:cubicBezTo>
                    <a:pt x="16" y="512"/>
                    <a:pt x="24" y="517"/>
                    <a:pt x="33" y="517"/>
                  </a:cubicBezTo>
                  <a:cubicBezTo>
                    <a:pt x="68" y="520"/>
                    <a:pt x="101" y="527"/>
                    <a:pt x="139" y="535"/>
                  </a:cubicBezTo>
                  <a:cubicBezTo>
                    <a:pt x="205" y="549"/>
                    <a:pt x="286" y="566"/>
                    <a:pt x="412" y="566"/>
                  </a:cubicBezTo>
                  <a:lnTo>
                    <a:pt x="412" y="0"/>
                  </a:lnTo>
                  <a:cubicBezTo>
                    <a:pt x="345" y="0"/>
                    <a:pt x="291" y="17"/>
                    <a:pt x="233" y="34"/>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 name="Freeform 238">
              <a:extLst>
                <a:ext uri="{FF2B5EF4-FFF2-40B4-BE49-F238E27FC236}">
                  <a16:creationId xmlns:a16="http://schemas.microsoft.com/office/drawing/2014/main" id="{A53A4E7F-B0FC-4BC6-AA02-8A69EC885F82}"/>
                </a:ext>
              </a:extLst>
            </p:cNvPr>
            <p:cNvSpPr>
              <a:spLocks/>
            </p:cNvSpPr>
            <p:nvPr/>
          </p:nvSpPr>
          <p:spPr bwMode="auto">
            <a:xfrm>
              <a:off x="5484171" y="5779051"/>
              <a:ext cx="215495" cy="299454"/>
            </a:xfrm>
            <a:custGeom>
              <a:avLst/>
              <a:gdLst>
                <a:gd name="T0" fmla="*/ 49 w 427"/>
                <a:gd name="T1" fmla="*/ 102 h 594"/>
                <a:gd name="T2" fmla="*/ 427 w 427"/>
                <a:gd name="T3" fmla="*/ 28 h 594"/>
                <a:gd name="T4" fmla="*/ 427 w 427"/>
                <a:gd name="T5" fmla="*/ 0 h 594"/>
                <a:gd name="T6" fmla="*/ 244 w 427"/>
                <a:gd name="T7" fmla="*/ 35 h 594"/>
                <a:gd name="T8" fmla="*/ 48 w 427"/>
                <a:gd name="T9" fmla="*/ 74 h 594"/>
                <a:gd name="T10" fmla="*/ 14 w 427"/>
                <a:gd name="T11" fmla="*/ 91 h 594"/>
                <a:gd name="T12" fmla="*/ 3 w 427"/>
                <a:gd name="T13" fmla="*/ 134 h 594"/>
                <a:gd name="T14" fmla="*/ 16 w 427"/>
                <a:gd name="T15" fmla="*/ 309 h 594"/>
                <a:gd name="T16" fmla="*/ 3 w 427"/>
                <a:gd name="T17" fmla="*/ 486 h 594"/>
                <a:gd name="T18" fmla="*/ 14 w 427"/>
                <a:gd name="T19" fmla="*/ 528 h 594"/>
                <a:gd name="T20" fmla="*/ 47 w 427"/>
                <a:gd name="T21" fmla="*/ 545 h 594"/>
                <a:gd name="T22" fmla="*/ 151 w 427"/>
                <a:gd name="T23" fmla="*/ 563 h 594"/>
                <a:gd name="T24" fmla="*/ 427 w 427"/>
                <a:gd name="T25" fmla="*/ 594 h 594"/>
                <a:gd name="T26" fmla="*/ 427 w 427"/>
                <a:gd name="T27" fmla="*/ 566 h 594"/>
                <a:gd name="T28" fmla="*/ 49 w 427"/>
                <a:gd name="T29" fmla="*/ 518 h 594"/>
                <a:gd name="T30" fmla="*/ 30 w 427"/>
                <a:gd name="T31" fmla="*/ 490 h 594"/>
                <a:gd name="T32" fmla="*/ 43 w 427"/>
                <a:gd name="T33" fmla="*/ 309 h 594"/>
                <a:gd name="T34" fmla="*/ 30 w 427"/>
                <a:gd name="T35" fmla="*/ 129 h 594"/>
                <a:gd name="T36" fmla="*/ 49 w 427"/>
                <a:gd name="T37" fmla="*/ 102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7" h="594">
                  <a:moveTo>
                    <a:pt x="49" y="102"/>
                  </a:moveTo>
                  <a:cubicBezTo>
                    <a:pt x="212" y="96"/>
                    <a:pt x="294" y="28"/>
                    <a:pt x="427" y="28"/>
                  </a:cubicBezTo>
                  <a:lnTo>
                    <a:pt x="427" y="0"/>
                  </a:lnTo>
                  <a:cubicBezTo>
                    <a:pt x="358" y="0"/>
                    <a:pt x="303" y="17"/>
                    <a:pt x="244" y="35"/>
                  </a:cubicBezTo>
                  <a:cubicBezTo>
                    <a:pt x="187" y="53"/>
                    <a:pt x="128" y="71"/>
                    <a:pt x="48" y="74"/>
                  </a:cubicBezTo>
                  <a:cubicBezTo>
                    <a:pt x="35" y="74"/>
                    <a:pt x="23" y="81"/>
                    <a:pt x="14" y="91"/>
                  </a:cubicBezTo>
                  <a:cubicBezTo>
                    <a:pt x="5" y="103"/>
                    <a:pt x="0" y="118"/>
                    <a:pt x="3" y="134"/>
                  </a:cubicBezTo>
                  <a:cubicBezTo>
                    <a:pt x="8" y="163"/>
                    <a:pt x="16" y="225"/>
                    <a:pt x="16" y="309"/>
                  </a:cubicBezTo>
                  <a:cubicBezTo>
                    <a:pt x="16" y="394"/>
                    <a:pt x="8" y="456"/>
                    <a:pt x="3" y="486"/>
                  </a:cubicBezTo>
                  <a:cubicBezTo>
                    <a:pt x="0" y="501"/>
                    <a:pt x="4" y="516"/>
                    <a:pt x="14" y="528"/>
                  </a:cubicBezTo>
                  <a:cubicBezTo>
                    <a:pt x="22" y="538"/>
                    <a:pt x="34" y="545"/>
                    <a:pt x="47" y="545"/>
                  </a:cubicBezTo>
                  <a:cubicBezTo>
                    <a:pt x="81" y="548"/>
                    <a:pt x="113" y="555"/>
                    <a:pt x="151" y="563"/>
                  </a:cubicBezTo>
                  <a:cubicBezTo>
                    <a:pt x="217" y="577"/>
                    <a:pt x="300" y="594"/>
                    <a:pt x="427" y="594"/>
                  </a:cubicBezTo>
                  <a:lnTo>
                    <a:pt x="427" y="566"/>
                  </a:lnTo>
                  <a:cubicBezTo>
                    <a:pt x="230" y="566"/>
                    <a:pt x="146" y="524"/>
                    <a:pt x="49" y="518"/>
                  </a:cubicBezTo>
                  <a:cubicBezTo>
                    <a:pt x="37" y="517"/>
                    <a:pt x="28" y="504"/>
                    <a:pt x="30" y="490"/>
                  </a:cubicBezTo>
                  <a:cubicBezTo>
                    <a:pt x="36" y="457"/>
                    <a:pt x="43" y="394"/>
                    <a:pt x="43" y="309"/>
                  </a:cubicBezTo>
                  <a:cubicBezTo>
                    <a:pt x="43" y="225"/>
                    <a:pt x="36" y="163"/>
                    <a:pt x="30" y="129"/>
                  </a:cubicBezTo>
                  <a:cubicBezTo>
                    <a:pt x="28" y="115"/>
                    <a:pt x="37" y="102"/>
                    <a:pt x="49" y="102"/>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 name="Freeform 239">
              <a:extLst>
                <a:ext uri="{FF2B5EF4-FFF2-40B4-BE49-F238E27FC236}">
                  <a16:creationId xmlns:a16="http://schemas.microsoft.com/office/drawing/2014/main" id="{EEAEDC6A-1410-40F5-B9E9-DA9BDF55034A}"/>
                </a:ext>
              </a:extLst>
            </p:cNvPr>
            <p:cNvSpPr>
              <a:spLocks/>
            </p:cNvSpPr>
            <p:nvPr/>
          </p:nvSpPr>
          <p:spPr bwMode="auto">
            <a:xfrm>
              <a:off x="5505160" y="5888198"/>
              <a:ext cx="194506" cy="25188"/>
            </a:xfrm>
            <a:custGeom>
              <a:avLst/>
              <a:gdLst>
                <a:gd name="T0" fmla="*/ 1 w 385"/>
                <a:gd name="T1" fmla="*/ 52 h 52"/>
                <a:gd name="T2" fmla="*/ 385 w 385"/>
                <a:gd name="T3" fmla="*/ 52 h 52"/>
                <a:gd name="T4" fmla="*/ 385 w 385"/>
                <a:gd name="T5" fmla="*/ 0 h 52"/>
                <a:gd name="T6" fmla="*/ 0 w 385"/>
                <a:gd name="T7" fmla="*/ 35 h 52"/>
                <a:gd name="T8" fmla="*/ 1 w 385"/>
                <a:gd name="T9" fmla="*/ 52 h 52"/>
              </a:gdLst>
              <a:ahLst/>
              <a:cxnLst>
                <a:cxn ang="0">
                  <a:pos x="T0" y="T1"/>
                </a:cxn>
                <a:cxn ang="0">
                  <a:pos x="T2" y="T3"/>
                </a:cxn>
                <a:cxn ang="0">
                  <a:pos x="T4" y="T5"/>
                </a:cxn>
                <a:cxn ang="0">
                  <a:pos x="T6" y="T7"/>
                </a:cxn>
                <a:cxn ang="0">
                  <a:pos x="T8" y="T9"/>
                </a:cxn>
              </a:cxnLst>
              <a:rect l="0" t="0" r="r" b="b"/>
              <a:pathLst>
                <a:path w="385" h="52">
                  <a:moveTo>
                    <a:pt x="1" y="52"/>
                  </a:moveTo>
                  <a:lnTo>
                    <a:pt x="385" y="52"/>
                  </a:lnTo>
                  <a:lnTo>
                    <a:pt x="385" y="0"/>
                  </a:lnTo>
                  <a:cubicBezTo>
                    <a:pt x="282" y="0"/>
                    <a:pt x="74" y="26"/>
                    <a:pt x="0" y="35"/>
                  </a:cubicBezTo>
                  <a:cubicBezTo>
                    <a:pt x="0" y="41"/>
                    <a:pt x="1" y="46"/>
                    <a:pt x="1" y="52"/>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Freeform 240">
              <a:extLst>
                <a:ext uri="{FF2B5EF4-FFF2-40B4-BE49-F238E27FC236}">
                  <a16:creationId xmlns:a16="http://schemas.microsoft.com/office/drawing/2014/main" id="{1AE302E4-780D-4F35-92BB-414721D7363A}"/>
                </a:ext>
              </a:extLst>
            </p:cNvPr>
            <p:cNvSpPr>
              <a:spLocks/>
            </p:cNvSpPr>
            <p:nvPr/>
          </p:nvSpPr>
          <p:spPr bwMode="auto">
            <a:xfrm>
              <a:off x="5502362" y="5822430"/>
              <a:ext cx="197304" cy="48977"/>
            </a:xfrm>
            <a:custGeom>
              <a:avLst/>
              <a:gdLst>
                <a:gd name="T0" fmla="*/ 0 w 391"/>
                <a:gd name="T1" fmla="*/ 80 h 97"/>
                <a:gd name="T2" fmla="*/ 1 w 391"/>
                <a:gd name="T3" fmla="*/ 97 h 97"/>
                <a:gd name="T4" fmla="*/ 391 w 391"/>
                <a:gd name="T5" fmla="*/ 59 h 97"/>
                <a:gd name="T6" fmla="*/ 391 w 391"/>
                <a:gd name="T7" fmla="*/ 0 h 97"/>
                <a:gd name="T8" fmla="*/ 0 w 391"/>
                <a:gd name="T9" fmla="*/ 80 h 97"/>
              </a:gdLst>
              <a:ahLst/>
              <a:cxnLst>
                <a:cxn ang="0">
                  <a:pos x="T0" y="T1"/>
                </a:cxn>
                <a:cxn ang="0">
                  <a:pos x="T2" y="T3"/>
                </a:cxn>
                <a:cxn ang="0">
                  <a:pos x="T4" y="T5"/>
                </a:cxn>
                <a:cxn ang="0">
                  <a:pos x="T6" y="T7"/>
                </a:cxn>
                <a:cxn ang="0">
                  <a:pos x="T8" y="T9"/>
                </a:cxn>
              </a:cxnLst>
              <a:rect l="0" t="0" r="r" b="b"/>
              <a:pathLst>
                <a:path w="391" h="97">
                  <a:moveTo>
                    <a:pt x="0" y="80"/>
                  </a:moveTo>
                  <a:cubicBezTo>
                    <a:pt x="0" y="85"/>
                    <a:pt x="1" y="91"/>
                    <a:pt x="1" y="97"/>
                  </a:cubicBezTo>
                  <a:cubicBezTo>
                    <a:pt x="55" y="86"/>
                    <a:pt x="205" y="59"/>
                    <a:pt x="391" y="59"/>
                  </a:cubicBezTo>
                  <a:lnTo>
                    <a:pt x="391" y="0"/>
                  </a:lnTo>
                  <a:cubicBezTo>
                    <a:pt x="285" y="0"/>
                    <a:pt x="67" y="61"/>
                    <a:pt x="0" y="80"/>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Freeform 241">
              <a:extLst>
                <a:ext uri="{FF2B5EF4-FFF2-40B4-BE49-F238E27FC236}">
                  <a16:creationId xmlns:a16="http://schemas.microsoft.com/office/drawing/2014/main" id="{F74BAAE3-A1F8-4CA1-B930-619F3766B6D5}"/>
                </a:ext>
              </a:extLst>
            </p:cNvPr>
            <p:cNvSpPr>
              <a:spLocks/>
            </p:cNvSpPr>
            <p:nvPr/>
          </p:nvSpPr>
          <p:spPr bwMode="auto">
            <a:xfrm>
              <a:off x="5502362" y="5994546"/>
              <a:ext cx="197304" cy="48977"/>
            </a:xfrm>
            <a:custGeom>
              <a:avLst/>
              <a:gdLst>
                <a:gd name="T0" fmla="*/ 0 w 390"/>
                <a:gd name="T1" fmla="*/ 16 h 97"/>
                <a:gd name="T2" fmla="*/ 390 w 390"/>
                <a:gd name="T3" fmla="*/ 97 h 97"/>
                <a:gd name="T4" fmla="*/ 390 w 390"/>
                <a:gd name="T5" fmla="*/ 37 h 97"/>
                <a:gd name="T6" fmla="*/ 1 w 390"/>
                <a:gd name="T7" fmla="*/ 0 h 97"/>
                <a:gd name="T8" fmla="*/ 0 w 390"/>
                <a:gd name="T9" fmla="*/ 16 h 97"/>
              </a:gdLst>
              <a:ahLst/>
              <a:cxnLst>
                <a:cxn ang="0">
                  <a:pos x="T0" y="T1"/>
                </a:cxn>
                <a:cxn ang="0">
                  <a:pos x="T2" y="T3"/>
                </a:cxn>
                <a:cxn ang="0">
                  <a:pos x="T4" y="T5"/>
                </a:cxn>
                <a:cxn ang="0">
                  <a:pos x="T6" y="T7"/>
                </a:cxn>
                <a:cxn ang="0">
                  <a:pos x="T8" y="T9"/>
                </a:cxn>
              </a:cxnLst>
              <a:rect l="0" t="0" r="r" b="b"/>
              <a:pathLst>
                <a:path w="390" h="97">
                  <a:moveTo>
                    <a:pt x="0" y="16"/>
                  </a:moveTo>
                  <a:cubicBezTo>
                    <a:pt x="68" y="36"/>
                    <a:pt x="284" y="97"/>
                    <a:pt x="390" y="97"/>
                  </a:cubicBezTo>
                  <a:lnTo>
                    <a:pt x="390" y="37"/>
                  </a:lnTo>
                  <a:cubicBezTo>
                    <a:pt x="205" y="37"/>
                    <a:pt x="56" y="11"/>
                    <a:pt x="1" y="0"/>
                  </a:cubicBezTo>
                  <a:cubicBezTo>
                    <a:pt x="1" y="6"/>
                    <a:pt x="0" y="11"/>
                    <a:pt x="0" y="1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 name="Freeform 242">
              <a:extLst>
                <a:ext uri="{FF2B5EF4-FFF2-40B4-BE49-F238E27FC236}">
                  <a16:creationId xmlns:a16="http://schemas.microsoft.com/office/drawing/2014/main" id="{9F0B10E8-18E0-4C9A-AD10-80CF000A2FDD}"/>
                </a:ext>
              </a:extLst>
            </p:cNvPr>
            <p:cNvSpPr>
              <a:spLocks/>
            </p:cNvSpPr>
            <p:nvPr/>
          </p:nvSpPr>
          <p:spPr bwMode="auto">
            <a:xfrm>
              <a:off x="5505160" y="5951168"/>
              <a:ext cx="194506" cy="26587"/>
            </a:xfrm>
            <a:custGeom>
              <a:avLst/>
              <a:gdLst>
                <a:gd name="T0" fmla="*/ 0 w 385"/>
                <a:gd name="T1" fmla="*/ 17 h 52"/>
                <a:gd name="T2" fmla="*/ 385 w 385"/>
                <a:gd name="T3" fmla="*/ 52 h 52"/>
                <a:gd name="T4" fmla="*/ 385 w 385"/>
                <a:gd name="T5" fmla="*/ 0 h 52"/>
                <a:gd name="T6" fmla="*/ 1 w 385"/>
                <a:gd name="T7" fmla="*/ 0 h 52"/>
                <a:gd name="T8" fmla="*/ 0 w 385"/>
                <a:gd name="T9" fmla="*/ 17 h 52"/>
              </a:gdLst>
              <a:ahLst/>
              <a:cxnLst>
                <a:cxn ang="0">
                  <a:pos x="T0" y="T1"/>
                </a:cxn>
                <a:cxn ang="0">
                  <a:pos x="T2" y="T3"/>
                </a:cxn>
                <a:cxn ang="0">
                  <a:pos x="T4" y="T5"/>
                </a:cxn>
                <a:cxn ang="0">
                  <a:pos x="T6" y="T7"/>
                </a:cxn>
                <a:cxn ang="0">
                  <a:pos x="T8" y="T9"/>
                </a:cxn>
              </a:cxnLst>
              <a:rect l="0" t="0" r="r" b="b"/>
              <a:pathLst>
                <a:path w="385" h="52">
                  <a:moveTo>
                    <a:pt x="0" y="17"/>
                  </a:moveTo>
                  <a:cubicBezTo>
                    <a:pt x="75" y="27"/>
                    <a:pt x="282" y="52"/>
                    <a:pt x="385" y="52"/>
                  </a:cubicBezTo>
                  <a:lnTo>
                    <a:pt x="385" y="0"/>
                  </a:lnTo>
                  <a:lnTo>
                    <a:pt x="1" y="0"/>
                  </a:lnTo>
                  <a:cubicBezTo>
                    <a:pt x="1" y="6"/>
                    <a:pt x="1" y="11"/>
                    <a:pt x="0" y="17"/>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97478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CC30D9E-90BE-405D-9373-EFD97F15EE70}"/>
              </a:ext>
            </a:extLst>
          </p:cNvPr>
          <p:cNvSpPr txBox="1">
            <a:spLocks/>
          </p:cNvSpPr>
          <p:nvPr/>
        </p:nvSpPr>
        <p:spPr>
          <a:xfrm>
            <a:off x="841712" y="2695575"/>
            <a:ext cx="10064414"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lang="fr-FR" sz="4400" dirty="0">
                <a:solidFill>
                  <a:srgbClr val="3EBFB7"/>
                </a:solidFill>
                <a:latin typeface="Gadugi" panose="020B0502040204020203" pitchFamily="34" charset="0"/>
                <a:ea typeface="Gadugi" panose="020B0502040204020203" pitchFamily="34" charset="0"/>
              </a:rPr>
              <a:t>1. DES STATIONS THERMALES DYNAMIQUES…</a:t>
            </a:r>
            <a:endParaRPr kumimoji="0" lang="fr-FR" sz="4400" b="1" i="0" u="none" strike="noStrike" kern="1200" cap="none" spc="0" normalizeH="0" baseline="0" noProof="0" dirty="0">
              <a:ln>
                <a:noFill/>
              </a:ln>
              <a:solidFill>
                <a:srgbClr val="3EBFB7"/>
              </a:solidFill>
              <a:effectLst/>
              <a:uLnTx/>
              <a:uFillTx/>
              <a:latin typeface="Gadugi" panose="020B0502040204020203" pitchFamily="34" charset="0"/>
              <a:ea typeface="Gadugi" panose="020B0502040204020203" pitchFamily="34" charset="0"/>
            </a:endParaRPr>
          </a:p>
        </p:txBody>
      </p:sp>
      <p:cxnSp>
        <p:nvCxnSpPr>
          <p:cNvPr id="4" name="Connecteur droit 3">
            <a:extLst>
              <a:ext uri="{FF2B5EF4-FFF2-40B4-BE49-F238E27FC236}">
                <a16:creationId xmlns:a16="http://schemas.microsoft.com/office/drawing/2014/main" id="{4ACE4B85-6A7E-45A7-BB32-7166EDCCE43A}"/>
              </a:ext>
            </a:extLst>
          </p:cNvPr>
          <p:cNvCxnSpPr>
            <a:cxnSpLocks/>
          </p:cNvCxnSpPr>
          <p:nvPr/>
        </p:nvCxnSpPr>
        <p:spPr>
          <a:xfrm>
            <a:off x="0" y="3629025"/>
            <a:ext cx="10906126" cy="0"/>
          </a:xfrm>
          <a:prstGeom prst="line">
            <a:avLst/>
          </a:prstGeom>
          <a:ln w="38100">
            <a:solidFill>
              <a:srgbClr val="3EBF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7299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186765F-80AF-4851-9622-C47F0CD6B756}"/>
              </a:ext>
            </a:extLst>
          </p:cNvPr>
          <p:cNvSpPr/>
          <p:nvPr/>
        </p:nvSpPr>
        <p:spPr>
          <a:xfrm>
            <a:off x="-33266" y="1083812"/>
            <a:ext cx="12350252" cy="4025974"/>
          </a:xfrm>
          <a:prstGeom prst="rect">
            <a:avLst/>
          </a:prstGeom>
          <a:solidFill>
            <a:srgbClr val="3EBFB7">
              <a:alpha val="9020"/>
            </a:srgbClr>
          </a:solid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itre 2">
            <a:extLst>
              <a:ext uri="{FF2B5EF4-FFF2-40B4-BE49-F238E27FC236}">
                <a16:creationId xmlns:a16="http://schemas.microsoft.com/office/drawing/2014/main" id="{7B0D708A-A45D-48D7-83C4-84F4DCADFAA6}"/>
              </a:ext>
            </a:extLst>
          </p:cNvPr>
          <p:cNvSpPr txBox="1">
            <a:spLocks/>
          </p:cNvSpPr>
          <p:nvPr/>
        </p:nvSpPr>
        <p:spPr>
          <a:xfrm>
            <a:off x="235532" y="350386"/>
            <a:ext cx="10517349"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Gadugi" panose="020B0502040204020203" pitchFamily="34" charset="0"/>
                <a:ea typeface="Gadugi" panose="020B0502040204020203" pitchFamily="34" charset="0"/>
              </a:rPr>
              <a:t>Près de 3 millions d’entrées et plus de 600 000 séjours liés au thermalisme en 2019 </a:t>
            </a:r>
          </a:p>
        </p:txBody>
      </p:sp>
      <p:sp>
        <p:nvSpPr>
          <p:cNvPr id="18" name="Rectangle 17">
            <a:extLst>
              <a:ext uri="{FF2B5EF4-FFF2-40B4-BE49-F238E27FC236}">
                <a16:creationId xmlns:a16="http://schemas.microsoft.com/office/drawing/2014/main" id="{73E78032-CEB7-4BB2-9B39-B2E704E7E30D}"/>
              </a:ext>
            </a:extLst>
          </p:cNvPr>
          <p:cNvSpPr/>
          <p:nvPr/>
        </p:nvSpPr>
        <p:spPr>
          <a:xfrm>
            <a:off x="328001" y="5324431"/>
            <a:ext cx="11627717" cy="1102866"/>
          </a:xfrm>
          <a:prstGeom prst="rect">
            <a:avLst/>
          </a:prstGeom>
        </p:spPr>
        <p:txBody>
          <a:bodyPr wrap="square">
            <a:spAutoFit/>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fr-FR" sz="1050" b="0" i="1" u="none" strike="noStrike" kern="1200" cap="none" spc="0" normalizeH="0" baseline="0" noProof="0" dirty="0">
                <a:ln>
                  <a:noFill/>
                </a:ln>
                <a:solidFill>
                  <a:srgbClr val="333F50"/>
                </a:solidFill>
                <a:effectLst/>
                <a:uLnTx/>
                <a:uFillTx/>
                <a:latin typeface="Calibri Light" panose="020F0302020204030204"/>
                <a:ea typeface="+mn-ea"/>
                <a:cs typeface="+mn-cs"/>
              </a:rPr>
              <a:t>* cures conventionnées / prises en charge par l’Assurance maladie : cures de 18 jours complètes ou interrompues délivrées en première orientation.</a:t>
            </a:r>
          </a:p>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fr-FR" sz="1050" b="0" i="1" u="none" strike="noStrike" kern="1200" cap="none" spc="0" normalizeH="0" baseline="0" noProof="0" dirty="0">
                <a:ln>
                  <a:noFill/>
                </a:ln>
                <a:solidFill>
                  <a:srgbClr val="333F50"/>
                </a:solidFill>
                <a:effectLst/>
                <a:uLnTx/>
                <a:uFillTx/>
                <a:latin typeface="Calibri Light" panose="020F0302020204030204"/>
                <a:ea typeface="+mn-ea"/>
                <a:cs typeface="+mn-cs"/>
              </a:rPr>
              <a:t>** cures médicales libres et séjours santé / activités médicales ou de prévention : séjours non pris en charge par l’Assurance maladie avec suivi médical, effectués à titre curatif ou préventif, entretien santé ou remise en forme (ex : programmes dédiés à une « pathologie », ETP (Education Thérapeutique du Patient), etc.).</a:t>
            </a:r>
          </a:p>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fr-FR" sz="1050" b="0" i="1" u="none" strike="noStrike" kern="1200" cap="none" spc="0" normalizeH="0" baseline="0" noProof="0" dirty="0">
                <a:ln>
                  <a:noFill/>
                </a:ln>
                <a:solidFill>
                  <a:srgbClr val="333F50"/>
                </a:solidFill>
                <a:effectLst/>
                <a:uLnTx/>
                <a:uFillTx/>
                <a:latin typeface="Calibri Light" panose="020F0302020204030204"/>
                <a:ea typeface="+mn-ea"/>
                <a:cs typeface="+mn-cs"/>
              </a:rPr>
              <a:t>*** activités de bien-être : accès à l'unité ou sur abonnement à des installations ludiques ou de remise en forme, séjours bien-être, accès détente, etc., réalisés à l’établissement thermal ou dans tout autre établissement dépendant de la même entité juridique.</a:t>
            </a:r>
          </a:p>
        </p:txBody>
      </p:sp>
      <p:pic>
        <p:nvPicPr>
          <p:cNvPr id="19" name="Image 18">
            <a:extLst>
              <a:ext uri="{FF2B5EF4-FFF2-40B4-BE49-F238E27FC236}">
                <a16:creationId xmlns:a16="http://schemas.microsoft.com/office/drawing/2014/main" id="{1F25ED18-FAB2-46B5-AFA8-8EB3A69494D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250" b="94531" l="9766" r="89844">
                        <a14:foregroundMark x1="37891" y1="8984" x2="37891" y2="8984"/>
                        <a14:foregroundMark x1="33203" y1="6250" x2="33203" y2="6250"/>
                        <a14:foregroundMark x1="14063" y1="75391" x2="14063" y2="75391"/>
                        <a14:foregroundMark x1="21094" y1="77344" x2="21094" y2="77344"/>
                        <a14:foregroundMark x1="18359" y1="69922" x2="18359" y2="69922"/>
                        <a14:foregroundMark x1="30078" y1="73438" x2="30078" y2="73438"/>
                        <a14:foregroundMark x1="36719" y1="72266" x2="36719" y2="72266"/>
                        <a14:foregroundMark x1="41797" y1="73828" x2="41797" y2="73828"/>
                        <a14:foregroundMark x1="49219" y1="74609" x2="49219" y2="74609"/>
                        <a14:foregroundMark x1="56641" y1="72266" x2="56641" y2="72266"/>
                        <a14:foregroundMark x1="61719" y1="73828" x2="61719" y2="73828"/>
                        <a14:foregroundMark x1="71484" y1="72266" x2="71484" y2="72266"/>
                        <a14:foregroundMark x1="76172" y1="74219" x2="76172" y2="74219"/>
                        <a14:foregroundMark x1="14453" y1="84766" x2="14453" y2="84766"/>
                        <a14:foregroundMark x1="21875" y1="94531" x2="21875" y2="94531"/>
                        <a14:foregroundMark x1="28125" y1="88281" x2="28125" y2="88281"/>
                        <a14:foregroundMark x1="32031" y1="88281" x2="32031" y2="88281"/>
                        <a14:foregroundMark x1="41016" y1="91016" x2="41016" y2="91016"/>
                        <a14:foregroundMark x1="47656" y1="89063" x2="47656" y2="89063"/>
                        <a14:foregroundMark x1="52344" y1="91016" x2="52344" y2="91016"/>
                        <a14:foregroundMark x1="51563" y1="84766" x2="51563" y2="84766"/>
                        <a14:foregroundMark x1="56250" y1="91406" x2="56250" y2="91406"/>
                      </a14:backgroundRemoval>
                    </a14:imgEffect>
                  </a14:imgLayer>
                </a14:imgProps>
              </a:ext>
            </a:extLst>
          </a:blip>
          <a:stretch>
            <a:fillRect/>
          </a:stretch>
        </p:blipFill>
        <p:spPr>
          <a:xfrm>
            <a:off x="1573281" y="1446430"/>
            <a:ext cx="1241271" cy="1241271"/>
          </a:xfrm>
          <a:prstGeom prst="rect">
            <a:avLst/>
          </a:prstGeom>
        </p:spPr>
      </p:pic>
      <p:sp>
        <p:nvSpPr>
          <p:cNvPr id="20" name="ZoneTexte 19">
            <a:extLst>
              <a:ext uri="{FF2B5EF4-FFF2-40B4-BE49-F238E27FC236}">
                <a16:creationId xmlns:a16="http://schemas.microsoft.com/office/drawing/2014/main" id="{481E6924-2F26-462C-B708-D8EFDEC4D142}"/>
              </a:ext>
            </a:extLst>
          </p:cNvPr>
          <p:cNvSpPr txBox="1"/>
          <p:nvPr/>
        </p:nvSpPr>
        <p:spPr>
          <a:xfrm>
            <a:off x="595816" y="3093835"/>
            <a:ext cx="319619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203864"/>
                </a:solidFill>
                <a:effectLst/>
                <a:uLnTx/>
                <a:uFillTx/>
                <a:latin typeface="Calibri" panose="020F0502020204030204"/>
                <a:ea typeface="+mn-ea"/>
                <a:cs typeface="+mn-cs"/>
              </a:rPr>
              <a:t>579 630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203864"/>
                </a:solidFill>
                <a:effectLst/>
                <a:uLnTx/>
                <a:uFillTx/>
                <a:latin typeface="Calibri" panose="020F0502020204030204"/>
                <a:ea typeface="+mn-ea"/>
                <a:cs typeface="+mn-cs"/>
              </a:rPr>
              <a:t>cures conventionnées*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srgbClr val="203864"/>
                </a:solidFill>
                <a:effectLst/>
                <a:uLnTx/>
                <a:uFillTx/>
                <a:latin typeface="Calibri" panose="020F0502020204030204"/>
                <a:ea typeface="+mn-ea"/>
                <a:cs typeface="+mn-cs"/>
              </a:rPr>
              <a:t>en 2019</a:t>
            </a:r>
          </a:p>
        </p:txBody>
      </p:sp>
      <p:sp>
        <p:nvSpPr>
          <p:cNvPr id="21" name="ZoneTexte 20">
            <a:extLst>
              <a:ext uri="{FF2B5EF4-FFF2-40B4-BE49-F238E27FC236}">
                <a16:creationId xmlns:a16="http://schemas.microsoft.com/office/drawing/2014/main" id="{123CABD6-F48E-4888-AC50-0BBEDB25BA6D}"/>
              </a:ext>
            </a:extLst>
          </p:cNvPr>
          <p:cNvSpPr txBox="1"/>
          <p:nvPr/>
        </p:nvSpPr>
        <p:spPr>
          <a:xfrm>
            <a:off x="4639321" y="3093835"/>
            <a:ext cx="304526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3C6CC2"/>
                </a:solidFill>
                <a:effectLst/>
                <a:uLnTx/>
                <a:uFillTx/>
                <a:latin typeface="Calibri" panose="020F0502020204030204"/>
                <a:ea typeface="+mn-ea"/>
                <a:cs typeface="+mn-cs"/>
              </a:rPr>
              <a:t>27 981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3C6CC2"/>
                </a:solidFill>
                <a:effectLst/>
                <a:uLnTx/>
                <a:uFillTx/>
                <a:latin typeface="Calibri" panose="020F0502020204030204"/>
                <a:ea typeface="+mn-ea"/>
                <a:cs typeface="+mn-cs"/>
              </a:rPr>
              <a:t>cures médicales libres et séjours santé**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srgbClr val="3C6CC2"/>
                </a:solidFill>
                <a:effectLst/>
                <a:uLnTx/>
                <a:uFillTx/>
                <a:latin typeface="Calibri" panose="020F0502020204030204"/>
                <a:ea typeface="+mn-ea"/>
                <a:cs typeface="+mn-cs"/>
              </a:rPr>
              <a:t>en</a:t>
            </a:r>
            <a:r>
              <a:rPr kumimoji="0" lang="fr-FR" b="1" i="0" u="none" strike="noStrike" kern="1200" cap="none" spc="0" normalizeH="0" baseline="0" noProof="0" dirty="0">
                <a:ln>
                  <a:noFill/>
                </a:ln>
                <a:solidFill>
                  <a:srgbClr val="3C6CC2"/>
                </a:solidFill>
                <a:effectLst/>
                <a:uLnTx/>
                <a:uFillTx/>
                <a:latin typeface="Calibri" panose="020F0502020204030204"/>
                <a:ea typeface="+mn-ea"/>
                <a:cs typeface="+mn-cs"/>
              </a:rPr>
              <a:t> </a:t>
            </a:r>
            <a:r>
              <a:rPr kumimoji="0" lang="fr-FR" b="0" i="0" u="none" strike="noStrike" kern="1200" cap="none" spc="0" normalizeH="0" baseline="0" noProof="0" dirty="0">
                <a:ln>
                  <a:noFill/>
                </a:ln>
                <a:solidFill>
                  <a:srgbClr val="3C6CC2"/>
                </a:solidFill>
                <a:effectLst/>
                <a:uLnTx/>
                <a:uFillTx/>
                <a:latin typeface="Calibri" panose="020F0502020204030204"/>
                <a:ea typeface="+mn-ea"/>
                <a:cs typeface="+mn-cs"/>
              </a:rPr>
              <a:t>2019</a:t>
            </a:r>
          </a:p>
        </p:txBody>
      </p:sp>
      <p:pic>
        <p:nvPicPr>
          <p:cNvPr id="22" name="Image 21">
            <a:extLst>
              <a:ext uri="{FF2B5EF4-FFF2-40B4-BE49-F238E27FC236}">
                <a16:creationId xmlns:a16="http://schemas.microsoft.com/office/drawing/2014/main" id="{D659F8F3-A9EF-4332-AA82-CB085BBECB56}"/>
              </a:ext>
            </a:extLst>
          </p:cNvPr>
          <p:cNvPicPr>
            <a:picLocks noChangeAspect="1"/>
          </p:cNvPicPr>
          <p:nvPr/>
        </p:nvPicPr>
        <p:blipFill>
          <a:blip r:embed="rId5">
            <a:duotone>
              <a:prstClr val="black"/>
              <a:srgbClr val="5F86CD">
                <a:tint val="45000"/>
                <a:satMod val="400000"/>
              </a:srgbClr>
            </a:duotone>
            <a:extLst>
              <a:ext uri="{BEBA8EAE-BF5A-486C-A8C5-ECC9F3942E4B}">
                <a14:imgProps xmlns:a14="http://schemas.microsoft.com/office/drawing/2010/main">
                  <a14:imgLayer r:embed="rId6">
                    <a14:imgEffect>
                      <a14:backgroundRemoval t="7778" b="90000" l="8046" r="90421">
                        <a14:foregroundMark x1="50575" y1="7778" x2="50575" y2="7778"/>
                        <a14:foregroundMark x1="8429" y1="44815" x2="8429" y2="44815"/>
                        <a14:foregroundMark x1="90421" y1="44815" x2="90421" y2="44815"/>
                        <a14:backgroundMark x1="50958" y1="67407" x2="50958" y2="67407"/>
                        <a14:backgroundMark x1="50958" y1="75926" x2="50958" y2="75926"/>
                        <a14:backgroundMark x1="55556" y1="74074" x2="55556" y2="74074"/>
                      </a14:backgroundRemoval>
                    </a14:imgEffect>
                  </a14:imgLayer>
                </a14:imgProps>
              </a:ext>
            </a:extLst>
          </a:blip>
          <a:stretch>
            <a:fillRect/>
          </a:stretch>
        </p:blipFill>
        <p:spPr>
          <a:xfrm>
            <a:off x="5511514" y="1425030"/>
            <a:ext cx="1241271" cy="1284071"/>
          </a:xfrm>
          <a:prstGeom prst="rect">
            <a:avLst/>
          </a:prstGeom>
        </p:spPr>
      </p:pic>
      <p:sp>
        <p:nvSpPr>
          <p:cNvPr id="24" name="ZoneTexte 23">
            <a:extLst>
              <a:ext uri="{FF2B5EF4-FFF2-40B4-BE49-F238E27FC236}">
                <a16:creationId xmlns:a16="http://schemas.microsoft.com/office/drawing/2014/main" id="{7E207035-BC90-421B-ACA7-83038AACBD70}"/>
              </a:ext>
            </a:extLst>
          </p:cNvPr>
          <p:cNvSpPr txBox="1"/>
          <p:nvPr/>
        </p:nvSpPr>
        <p:spPr>
          <a:xfrm>
            <a:off x="8531894" y="3093835"/>
            <a:ext cx="3196199" cy="1600438"/>
          </a:xfrm>
          <a:prstGeom prst="rect">
            <a:avLst/>
          </a:prstGeom>
          <a:noFill/>
        </p:spPr>
        <p:txBody>
          <a:bodyPr wrap="square" rtlCol="0">
            <a:spAutoFit/>
          </a:bodyPr>
          <a:lstStyle>
            <a:defPPr>
              <a:defRPr lang="fr-FR"/>
            </a:defPPr>
            <a:lvl1pPr algn="just">
              <a:defRPr sz="2800">
                <a:solidFill>
                  <a:srgbClr val="00429A"/>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2497C0"/>
                </a:solidFill>
                <a:effectLst/>
                <a:uLnTx/>
                <a:uFillTx/>
                <a:latin typeface="Calibri" panose="020F0502020204030204"/>
                <a:ea typeface="+mn-ea"/>
                <a:cs typeface="+mn-cs"/>
              </a:rPr>
              <a:t>2 979 695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2497C0"/>
                </a:solidFill>
                <a:effectLst/>
                <a:uLnTx/>
                <a:uFillTx/>
                <a:latin typeface="Calibri" panose="020F0502020204030204"/>
                <a:ea typeface="+mn-ea"/>
                <a:cs typeface="+mn-cs"/>
              </a:rPr>
              <a:t>accès bien-être / thermoludisme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497C0"/>
                </a:solidFill>
                <a:effectLst/>
                <a:uLnTx/>
                <a:uFillTx/>
                <a:latin typeface="Calibri" panose="020F0502020204030204"/>
                <a:ea typeface="+mn-ea"/>
                <a:cs typeface="+mn-cs"/>
              </a:rPr>
              <a:t>en 2019</a:t>
            </a:r>
            <a:endParaRPr kumimoji="0" lang="fr-FR" sz="1800" b="1" i="0" u="none" strike="noStrike" kern="1200" cap="none" spc="0" normalizeH="0" baseline="0" noProof="0" dirty="0">
              <a:ln>
                <a:noFill/>
              </a:ln>
              <a:solidFill>
                <a:srgbClr val="2497C0"/>
              </a:solidFill>
              <a:effectLst/>
              <a:uLnTx/>
              <a:uFillTx/>
              <a:latin typeface="Calibri" panose="020F0502020204030204"/>
              <a:ea typeface="+mn-ea"/>
              <a:cs typeface="+mn-cs"/>
            </a:endParaRPr>
          </a:p>
        </p:txBody>
      </p:sp>
      <p:sp>
        <p:nvSpPr>
          <p:cNvPr id="31" name="Espace réservé du numéro de diapositive 9">
            <a:extLst>
              <a:ext uri="{FF2B5EF4-FFF2-40B4-BE49-F238E27FC236}">
                <a16:creationId xmlns:a16="http://schemas.microsoft.com/office/drawing/2014/main" id="{0B1E2EBF-9EAF-4CFA-B1E5-2EC089742CEA}"/>
              </a:ext>
            </a:extLst>
          </p:cNvPr>
          <p:cNvSpPr>
            <a:spLocks noGrp="1"/>
          </p:cNvSpPr>
          <p:nvPr>
            <p:ph type="sldNum" sz="quarter" idx="12"/>
          </p:nvPr>
        </p:nvSpPr>
        <p:spPr>
          <a:xfrm>
            <a:off x="9295768" y="643612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1973A-491D-4F21-9500-AEA459A2B14A}" type="slidenum">
              <a:rPr kumimoji="0" lang="fr-FR"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Image 1">
            <a:extLst>
              <a:ext uri="{FF2B5EF4-FFF2-40B4-BE49-F238E27FC236}">
                <a16:creationId xmlns:a16="http://schemas.microsoft.com/office/drawing/2014/main" id="{366597C6-608A-4B7C-AA37-ADD6D22BE999}"/>
              </a:ext>
            </a:extLst>
          </p:cNvPr>
          <p:cNvPicPr>
            <a:picLocks noChangeAspect="1"/>
          </p:cNvPicPr>
          <p:nvPr/>
        </p:nvPicPr>
        <p:blipFill>
          <a:blip r:embed="rId7">
            <a:duotone>
              <a:prstClr val="black"/>
              <a:schemeClr val="accent5">
                <a:tint val="45000"/>
                <a:satMod val="400000"/>
              </a:schemeClr>
            </a:duotone>
            <a:extLst>
              <a:ext uri="{BEBA8EAE-BF5A-486C-A8C5-ECC9F3942E4B}">
                <a14:imgProps xmlns:a14="http://schemas.microsoft.com/office/drawing/2010/main">
                  <a14:imgLayer r:embed="rId8">
                    <a14:imgEffect>
                      <a14:backgroundRemoval t="6667" b="94667" l="1778" r="96889">
                        <a14:foregroundMark x1="40444" y1="6667" x2="40444" y2="6667"/>
                        <a14:foregroundMark x1="55556" y1="33333" x2="55556" y2="33333"/>
                        <a14:foregroundMark x1="41333" y1="33333" x2="41333" y2="33333"/>
                        <a14:foregroundMark x1="49333" y1="41778" x2="49333" y2="41778"/>
                        <a14:foregroundMark x1="78667" y1="32889" x2="78667" y2="32889"/>
                        <a14:foregroundMark x1="90667" y1="41333" x2="90667" y2="41333"/>
                        <a14:foregroundMark x1="88889" y1="75111" x2="88889" y2="75111"/>
                        <a14:foregroundMark x1="5778" y1="70667" x2="5778" y2="70667"/>
                        <a14:foregroundMark x1="2222" y1="79111" x2="2222" y2="79111"/>
                        <a14:foregroundMark x1="41333" y1="94667" x2="41333" y2="94667"/>
                        <a14:foregroundMark x1="96889" y1="80000" x2="96889" y2="80000"/>
                        <a14:foregroundMark x1="84444" y1="80444" x2="84444" y2="80444"/>
                        <a14:foregroundMark x1="70667" y1="84444" x2="70667" y2="84444"/>
                        <a14:foregroundMark x1="18667" y1="80444" x2="18667" y2="80444"/>
                        <a14:foregroundMark x1="16000" y1="72000" x2="16000" y2="72000"/>
                        <a14:foregroundMark x1="12444" y1="78222" x2="12444" y2="78222"/>
                        <a14:foregroundMark x1="24000" y1="84444" x2="24000" y2="84444"/>
                        <a14:foregroundMark x1="35556" y1="86667" x2="35556" y2="86667"/>
                        <a14:foregroundMark x1="56889" y1="88000" x2="56889" y2="88000"/>
                      </a14:backgroundRemoval>
                    </a14:imgEffect>
                  </a14:imgLayer>
                </a14:imgProps>
              </a:ext>
            </a:extLst>
          </a:blip>
          <a:stretch>
            <a:fillRect/>
          </a:stretch>
        </p:blipFill>
        <p:spPr>
          <a:xfrm>
            <a:off x="9449746" y="1482579"/>
            <a:ext cx="1168973" cy="1168973"/>
          </a:xfrm>
          <a:prstGeom prst="rect">
            <a:avLst/>
          </a:prstGeom>
        </p:spPr>
      </p:pic>
      <p:sp>
        <p:nvSpPr>
          <p:cNvPr id="26" name="ZoneTexte 25">
            <a:extLst>
              <a:ext uri="{FF2B5EF4-FFF2-40B4-BE49-F238E27FC236}">
                <a16:creationId xmlns:a16="http://schemas.microsoft.com/office/drawing/2014/main" id="{F99496DF-2009-42A1-9D88-E832DAEC95C3}"/>
              </a:ext>
            </a:extLst>
          </p:cNvPr>
          <p:cNvSpPr txBox="1"/>
          <p:nvPr/>
        </p:nvSpPr>
        <p:spPr>
          <a:xfrm>
            <a:off x="7128119" y="4878953"/>
            <a:ext cx="515361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1" u="none" strike="noStrike" kern="1200" cap="none" spc="0" normalizeH="0" baseline="0" noProof="0" dirty="0">
                <a:ln>
                  <a:noFill/>
                </a:ln>
                <a:solidFill>
                  <a:prstClr val="black">
                    <a:lumMod val="50000"/>
                    <a:lumOff val="50000"/>
                  </a:prstClr>
                </a:solidFill>
                <a:effectLst/>
                <a:uLnTx/>
                <a:uFillTx/>
                <a:latin typeface="Calibri Light" panose="020F0302020204030204"/>
                <a:ea typeface="+mn-ea"/>
                <a:cs typeface="+mn-cs"/>
              </a:rPr>
              <a:t>Extrapolations basées sur les réponses de 86/103 ETh répondants (plus de 83 % des curistes conventionnés)</a:t>
            </a:r>
          </a:p>
        </p:txBody>
      </p:sp>
    </p:spTree>
    <p:extLst>
      <p:ext uri="{BB962C8B-B14F-4D97-AF65-F5344CB8AC3E}">
        <p14:creationId xmlns:p14="http://schemas.microsoft.com/office/powerpoint/2010/main" val="2933076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448911-7957-46D9-8B25-D126A6280840}"/>
              </a:ext>
            </a:extLst>
          </p:cNvPr>
          <p:cNvSpPr/>
          <p:nvPr/>
        </p:nvSpPr>
        <p:spPr>
          <a:xfrm>
            <a:off x="3628100" y="999676"/>
            <a:ext cx="8563901" cy="5446675"/>
          </a:xfrm>
          <a:prstGeom prst="rect">
            <a:avLst/>
          </a:prstGeom>
          <a:solidFill>
            <a:srgbClr val="3EBFB7">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2">
            <a:extLst>
              <a:ext uri="{FF2B5EF4-FFF2-40B4-BE49-F238E27FC236}">
                <a16:creationId xmlns:a16="http://schemas.microsoft.com/office/drawing/2014/main" id="{583C45D1-C414-47FF-BE86-506D1A560080}"/>
              </a:ext>
            </a:extLst>
          </p:cNvPr>
          <p:cNvSpPr txBox="1">
            <a:spLocks/>
          </p:cNvSpPr>
          <p:nvPr/>
        </p:nvSpPr>
        <p:spPr>
          <a:xfrm>
            <a:off x="312018" y="199709"/>
            <a:ext cx="10248707"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400" dirty="0">
                <a:solidFill>
                  <a:schemeClr val="accent1">
                    <a:lumMod val="50000"/>
                  </a:schemeClr>
                </a:solidFill>
                <a:latin typeface="Gadugi" panose="020B0502040204020203" pitchFamily="34" charset="0"/>
                <a:ea typeface="Gadugi" panose="020B0502040204020203" pitchFamily="34" charset="0"/>
              </a:rPr>
              <a:t>15,9</a:t>
            </a:r>
            <a:r>
              <a:rPr lang="fr-FR" sz="2000" dirty="0">
                <a:solidFill>
                  <a:schemeClr val="accent1">
                    <a:lumMod val="50000"/>
                  </a:schemeClr>
                </a:solidFill>
                <a:latin typeface="Gadugi" panose="020B0502040204020203" pitchFamily="34" charset="0"/>
                <a:ea typeface="Gadugi" panose="020B0502040204020203" pitchFamily="34" charset="0"/>
              </a:rPr>
              <a:t> millions de nuitées marchandes ont été générées en 2019 dans les stations thermales françaises</a:t>
            </a:r>
          </a:p>
        </p:txBody>
      </p:sp>
      <p:sp>
        <p:nvSpPr>
          <p:cNvPr id="12" name="Espace réservé du numéro de diapositive 9">
            <a:extLst>
              <a:ext uri="{FF2B5EF4-FFF2-40B4-BE49-F238E27FC236}">
                <a16:creationId xmlns:a16="http://schemas.microsoft.com/office/drawing/2014/main" id="{71CB7D6B-83FA-4E51-88F9-00B2A46E2A7E}"/>
              </a:ext>
            </a:extLst>
          </p:cNvPr>
          <p:cNvSpPr>
            <a:spLocks noGrp="1"/>
          </p:cNvSpPr>
          <p:nvPr>
            <p:ph type="sldNum" sz="quarter" idx="12"/>
          </p:nvPr>
        </p:nvSpPr>
        <p:spPr>
          <a:xfrm>
            <a:off x="9365528" y="643811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1973A-491D-4F21-9500-AEA459A2B14A}" type="slidenum">
              <a:rPr kumimoji="0" lang="fr-FR"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9" name="Tableau 15">
            <a:extLst>
              <a:ext uri="{FF2B5EF4-FFF2-40B4-BE49-F238E27FC236}">
                <a16:creationId xmlns:a16="http://schemas.microsoft.com/office/drawing/2014/main" id="{F9B32D8D-3349-4AE0-BF10-DC89A2388EFA}"/>
              </a:ext>
            </a:extLst>
          </p:cNvPr>
          <p:cNvGraphicFramePr>
            <a:graphicFrameLocks noGrp="1"/>
          </p:cNvGraphicFramePr>
          <p:nvPr>
            <p:extLst>
              <p:ext uri="{D42A27DB-BD31-4B8C-83A1-F6EECF244321}">
                <p14:modId xmlns:p14="http://schemas.microsoft.com/office/powerpoint/2010/main" val="1987583734"/>
              </p:ext>
            </p:extLst>
          </p:nvPr>
        </p:nvGraphicFramePr>
        <p:xfrm>
          <a:off x="3628101" y="999676"/>
          <a:ext cx="7187443" cy="953944"/>
        </p:xfrm>
        <a:graphic>
          <a:graphicData uri="http://schemas.openxmlformats.org/drawingml/2006/table">
            <a:tbl>
              <a:tblPr firstRow="1" bandRow="1">
                <a:tableStyleId>{5C22544A-7EE6-4342-B048-85BDC9FD1C3A}</a:tableStyleId>
              </a:tblPr>
              <a:tblGrid>
                <a:gridCol w="1167292">
                  <a:extLst>
                    <a:ext uri="{9D8B030D-6E8A-4147-A177-3AD203B41FA5}">
                      <a16:colId xmlns:a16="http://schemas.microsoft.com/office/drawing/2014/main" val="935848653"/>
                    </a:ext>
                  </a:extLst>
                </a:gridCol>
                <a:gridCol w="4447399">
                  <a:extLst>
                    <a:ext uri="{9D8B030D-6E8A-4147-A177-3AD203B41FA5}">
                      <a16:colId xmlns:a16="http://schemas.microsoft.com/office/drawing/2014/main" val="3808241233"/>
                    </a:ext>
                  </a:extLst>
                </a:gridCol>
                <a:gridCol w="1572752">
                  <a:extLst>
                    <a:ext uri="{9D8B030D-6E8A-4147-A177-3AD203B41FA5}">
                      <a16:colId xmlns:a16="http://schemas.microsoft.com/office/drawing/2014/main" val="1334104000"/>
                    </a:ext>
                  </a:extLst>
                </a:gridCol>
              </a:tblGrid>
              <a:tr h="953944">
                <a:tc>
                  <a:txBody>
                    <a:bodyPr/>
                    <a:lstStyle/>
                    <a:p>
                      <a:pPr algn="ctr">
                        <a:spcBef>
                          <a:spcPts val="300"/>
                        </a:spcBef>
                        <a:spcAft>
                          <a:spcPts val="0"/>
                        </a:spcAft>
                      </a:pPr>
                      <a:endParaRPr lang="fr-FR" sz="1200" b="0" dirty="0">
                        <a:solidFill>
                          <a:schemeClr val="tx2"/>
                        </a:solidFill>
                      </a:endParaRPr>
                    </a:p>
                  </a:txBody>
                  <a:tcPr anchor="b">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EEF9F9"/>
                    </a:solidFill>
                  </a:tcPr>
                </a:tc>
                <a:tc>
                  <a:txBody>
                    <a:bodyPr/>
                    <a:lstStyle/>
                    <a:p>
                      <a:pPr algn="ctr">
                        <a:spcBef>
                          <a:spcPts val="300"/>
                        </a:spcBef>
                        <a:spcAft>
                          <a:spcPts val="0"/>
                        </a:spcAft>
                      </a:pPr>
                      <a:r>
                        <a:rPr lang="fr-FR" sz="1050" b="0" dirty="0">
                          <a:solidFill>
                            <a:schemeClr val="tx2"/>
                          </a:solidFill>
                        </a:rPr>
                        <a:t>Nombre total de nuitées générées par les </a:t>
                      </a:r>
                      <a:r>
                        <a:rPr lang="fr-FR" sz="1050" b="0" u="sng" dirty="0">
                          <a:solidFill>
                            <a:schemeClr val="tx2"/>
                          </a:solidFill>
                        </a:rPr>
                        <a:t>hébergeurs en direct</a:t>
                      </a:r>
                    </a:p>
                    <a:p>
                      <a:pPr algn="ctr">
                        <a:spcBef>
                          <a:spcPts val="300"/>
                        </a:spcBef>
                        <a:spcAft>
                          <a:spcPts val="0"/>
                        </a:spcAft>
                      </a:pPr>
                      <a:r>
                        <a:rPr lang="fr-FR" sz="1050" b="0" dirty="0">
                          <a:solidFill>
                            <a:schemeClr val="tx2"/>
                          </a:solidFill>
                        </a:rPr>
                        <a:t>Nombre total de nuitées générées par les </a:t>
                      </a:r>
                      <a:r>
                        <a:rPr lang="fr-FR" sz="1050" b="0" u="sng" dirty="0">
                          <a:solidFill>
                            <a:schemeClr val="tx2"/>
                          </a:solidFill>
                        </a:rPr>
                        <a:t>opérateurs numériques</a:t>
                      </a:r>
                      <a:r>
                        <a:rPr lang="fr-FR" sz="1050" b="1" dirty="0">
                          <a:solidFill>
                            <a:schemeClr val="tx2"/>
                          </a:solidFill>
                        </a:rPr>
                        <a:t>**</a:t>
                      </a:r>
                    </a:p>
                    <a:p>
                      <a:pPr algn="ctr">
                        <a:spcBef>
                          <a:spcPts val="300"/>
                        </a:spcBef>
                        <a:spcAft>
                          <a:spcPts val="0"/>
                        </a:spcAft>
                      </a:pPr>
                      <a:r>
                        <a:rPr lang="fr-FR" sz="1600" b="1" dirty="0">
                          <a:solidFill>
                            <a:schemeClr val="tx2"/>
                          </a:solidFill>
                        </a:rPr>
                        <a:t>Nombre total de nuitées marchandes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EEF9F9"/>
                    </a:solidFill>
                  </a:tcPr>
                </a:tc>
                <a:tc>
                  <a:txBody>
                    <a:bodyPr/>
                    <a:lstStyle/>
                    <a:p>
                      <a:pPr algn="ctr">
                        <a:spcBef>
                          <a:spcPts val="300"/>
                        </a:spcBef>
                        <a:spcAft>
                          <a:spcPts val="0"/>
                        </a:spcAft>
                      </a:pPr>
                      <a:r>
                        <a:rPr lang="fr-FR" sz="1050" dirty="0">
                          <a:solidFill>
                            <a:schemeClr val="tx2"/>
                          </a:solidFill>
                        </a:rPr>
                        <a:t>14 509 707</a:t>
                      </a:r>
                    </a:p>
                    <a:p>
                      <a:pPr algn="ctr">
                        <a:spcBef>
                          <a:spcPts val="300"/>
                        </a:spcBef>
                        <a:spcAft>
                          <a:spcPts val="0"/>
                        </a:spcAft>
                      </a:pPr>
                      <a:r>
                        <a:rPr lang="fr-FR" sz="1050" dirty="0">
                          <a:solidFill>
                            <a:schemeClr val="tx2"/>
                          </a:solidFill>
                        </a:rPr>
                        <a:t>1 399 257</a:t>
                      </a:r>
                    </a:p>
                    <a:p>
                      <a:pPr algn="ctr">
                        <a:spcBef>
                          <a:spcPts val="300"/>
                        </a:spcBef>
                        <a:spcAft>
                          <a:spcPts val="0"/>
                        </a:spcAft>
                      </a:pPr>
                      <a:r>
                        <a:rPr lang="fr-FR" sz="2400" dirty="0">
                          <a:solidFill>
                            <a:schemeClr val="tx2"/>
                          </a:solidFill>
                        </a:rPr>
                        <a:t>15 908 964</a:t>
                      </a:r>
                    </a:p>
                  </a:txBody>
                  <a:tcPr anchor="b">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EEF9F9"/>
                    </a:solidFill>
                  </a:tcPr>
                </a:tc>
                <a:extLst>
                  <a:ext uri="{0D108BD9-81ED-4DB2-BD59-A6C34878D82A}">
                    <a16:rowId xmlns:a16="http://schemas.microsoft.com/office/drawing/2014/main" val="1020315639"/>
                  </a:ext>
                </a:extLst>
              </a:tr>
            </a:tbl>
          </a:graphicData>
        </a:graphic>
      </p:graphicFrame>
      <p:sp>
        <p:nvSpPr>
          <p:cNvPr id="14" name="ZoneTexte 13">
            <a:extLst>
              <a:ext uri="{FF2B5EF4-FFF2-40B4-BE49-F238E27FC236}">
                <a16:creationId xmlns:a16="http://schemas.microsoft.com/office/drawing/2014/main" id="{F18A4F2D-AC9B-4836-B3E9-86D9ECA83B22}"/>
              </a:ext>
            </a:extLst>
          </p:cNvPr>
          <p:cNvSpPr txBox="1"/>
          <p:nvPr/>
        </p:nvSpPr>
        <p:spPr>
          <a:xfrm>
            <a:off x="122512" y="3751811"/>
            <a:ext cx="2977901"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900" b="0" i="1" u="none" strike="noStrike" kern="1200" cap="none" spc="0" normalizeH="0" baseline="0" noProof="0" dirty="0">
                <a:ln>
                  <a:noFill/>
                </a:ln>
                <a:solidFill>
                  <a:srgbClr val="44546A"/>
                </a:solidFill>
                <a:effectLst/>
                <a:uLnTx/>
                <a:uFillTx/>
                <a:latin typeface="Calibri Light" panose="020F0302020204030204"/>
                <a:ea typeface="Times New Roman" panose="02020603050405020304" pitchFamily="18" charset="0"/>
                <a:cs typeface="+mn-cs"/>
              </a:rPr>
              <a:t>La fréquentation de la clientèle est analysée à partir des données de nuitées payantes recueillies via la </a:t>
            </a:r>
            <a:r>
              <a:rPr kumimoji="0" lang="fr-FR" sz="900" b="1" i="1" u="none" strike="noStrike" kern="1200" cap="none" spc="0" normalizeH="0" baseline="0" noProof="0" dirty="0">
                <a:ln>
                  <a:noFill/>
                </a:ln>
                <a:solidFill>
                  <a:srgbClr val="44546A"/>
                </a:solidFill>
                <a:effectLst/>
                <a:uLnTx/>
                <a:uFillTx/>
                <a:latin typeface="Calibri Light" panose="020F0302020204030204"/>
                <a:ea typeface="Times New Roman" panose="02020603050405020304" pitchFamily="18" charset="0"/>
                <a:cs typeface="+mn-cs"/>
              </a:rPr>
              <a:t>taxe de séjour </a:t>
            </a:r>
            <a:r>
              <a:rPr kumimoji="0" lang="fr-FR" sz="900" b="0" i="1" u="none" strike="noStrike" kern="1200" cap="none" spc="0" normalizeH="0" baseline="0" noProof="0" dirty="0">
                <a:ln>
                  <a:noFill/>
                </a:ln>
                <a:solidFill>
                  <a:srgbClr val="44546A"/>
                </a:solidFill>
                <a:effectLst/>
                <a:uLnTx/>
                <a:uFillTx/>
                <a:latin typeface="Calibri Light" panose="020F0302020204030204"/>
                <a:ea typeface="Times New Roman" panose="02020603050405020304" pitchFamily="18" charset="0"/>
                <a:cs typeface="+mn-cs"/>
              </a:rPr>
              <a:t>: ce chiffre n’inclut donc ni les nuitées non-marchandes dans les résidences secondaires, qui peuvent représenter la majeure partie de la capacité d’hébergement, ni les nuitées générées par les &lt; 18 ans. </a:t>
            </a:r>
          </a:p>
          <a:p>
            <a:pPr algn="just">
              <a:spcBef>
                <a:spcPts val="600"/>
              </a:spcBef>
              <a:defRPr/>
            </a:pPr>
            <a:r>
              <a:rPr lang="fr-FR" sz="900" b="1" i="1" dirty="0">
                <a:solidFill>
                  <a:srgbClr val="44546A"/>
                </a:solidFill>
                <a:latin typeface="Calibri Light" panose="020F0302020204030204"/>
                <a:ea typeface="Times New Roman" panose="02020603050405020304" pitchFamily="18" charset="0"/>
              </a:rPr>
              <a:t>* </a:t>
            </a:r>
            <a:r>
              <a:rPr lang="fr-FR" sz="900" i="1" dirty="0">
                <a:solidFill>
                  <a:srgbClr val="44546A"/>
                </a:solidFill>
                <a:latin typeface="Calibri Light" panose="020F0302020204030204"/>
                <a:ea typeface="Times New Roman" panose="02020603050405020304" pitchFamily="18" charset="0"/>
              </a:rPr>
              <a:t>Les données de fréquentation à l’échelle nationale ont fait l’objet d’une </a:t>
            </a:r>
            <a:r>
              <a:rPr lang="fr-FR" sz="900" b="1" i="1" dirty="0">
                <a:solidFill>
                  <a:srgbClr val="44546A"/>
                </a:solidFill>
                <a:latin typeface="Calibri Light" panose="020F0302020204030204"/>
                <a:ea typeface="Times New Roman" panose="02020603050405020304" pitchFamily="18" charset="0"/>
              </a:rPr>
              <a:t>extrapolation</a:t>
            </a:r>
            <a:r>
              <a:rPr lang="fr-FR" sz="900" i="1" dirty="0">
                <a:solidFill>
                  <a:srgbClr val="44546A"/>
                </a:solidFill>
                <a:latin typeface="Calibri Light" panose="020F0302020204030204"/>
                <a:ea typeface="Times New Roman" panose="02020603050405020304" pitchFamily="18" charset="0"/>
              </a:rPr>
              <a:t>. Elles ne comptabilisent pas les nuitées payantes dans les communes avoisinantes.</a:t>
            </a:r>
          </a:p>
          <a:p>
            <a:pPr marL="0" marR="0" lvl="0" indent="0" algn="just" defTabSz="914400" rtl="0" eaLnBrk="1" fontAlgn="auto" latinLnBrk="0" hangingPunct="1">
              <a:lnSpc>
                <a:spcPct val="100000"/>
              </a:lnSpc>
              <a:spcBef>
                <a:spcPts val="600"/>
              </a:spcBef>
              <a:spcAft>
                <a:spcPts val="0"/>
              </a:spcAft>
              <a:buClrTx/>
              <a:buSzTx/>
              <a:buFontTx/>
              <a:buNone/>
              <a:tabLst/>
              <a:defRPr/>
            </a:pPr>
            <a:r>
              <a:rPr lang="fr-FR" sz="900" b="1" i="1" dirty="0">
                <a:solidFill>
                  <a:srgbClr val="44546A"/>
                </a:solidFill>
                <a:latin typeface="Calibri Light" panose="020F0302020204030204"/>
                <a:ea typeface="Times New Roman" panose="02020603050405020304" pitchFamily="18" charset="0"/>
              </a:rPr>
              <a:t>** </a:t>
            </a:r>
            <a:r>
              <a:rPr kumimoji="0" lang="fr-FR" sz="900" b="1" i="1" u="none" strike="noStrike" kern="1200" cap="none" spc="0" normalizeH="0" baseline="0" noProof="0" dirty="0">
                <a:ln>
                  <a:noFill/>
                </a:ln>
                <a:solidFill>
                  <a:srgbClr val="44546A"/>
                </a:solidFill>
                <a:effectLst/>
                <a:uLnTx/>
                <a:uFillTx/>
                <a:latin typeface="Calibri Light" panose="020F0302020204030204"/>
                <a:ea typeface="Times New Roman" panose="02020603050405020304" pitchFamily="18" charset="0"/>
                <a:cs typeface="+mn-cs"/>
              </a:rPr>
              <a:t>Les nuitées générées par les opérateurs numériques </a:t>
            </a:r>
            <a:r>
              <a:rPr kumimoji="0" lang="fr-FR" sz="900" b="0" i="1" u="none" strike="noStrike" kern="1200" cap="none" spc="0" normalizeH="0" baseline="0" noProof="0" dirty="0">
                <a:ln>
                  <a:noFill/>
                </a:ln>
                <a:solidFill>
                  <a:srgbClr val="44546A"/>
                </a:solidFill>
                <a:effectLst/>
                <a:uLnTx/>
                <a:uFillTx/>
                <a:latin typeface="Calibri Light" panose="020F0302020204030204"/>
                <a:ea typeface="Times New Roman" panose="02020603050405020304" pitchFamily="18" charset="0"/>
                <a:cs typeface="+mn-cs"/>
              </a:rPr>
              <a:t>ont été estimées en multipliant le montant de la taxe de séjour générée par ces opérateurs par le ratio taxe de séjour générée par les hébergeurs en direct / nombre de nuitées générées par ces hébergeurs.</a:t>
            </a:r>
          </a:p>
          <a:p>
            <a:pPr algn="just">
              <a:spcBef>
                <a:spcPts val="600"/>
              </a:spcBef>
              <a:defRPr/>
            </a:pPr>
            <a:r>
              <a:rPr kumimoji="0" lang="fr-FR" sz="900" i="1" u="none" strike="noStrike" kern="1200" cap="none" spc="0" normalizeH="0" baseline="0" noProof="0" dirty="0">
                <a:ln>
                  <a:noFill/>
                </a:ln>
                <a:solidFill>
                  <a:srgbClr val="44546A"/>
                </a:solidFill>
                <a:effectLst/>
                <a:uLnTx/>
                <a:uFillTx/>
                <a:latin typeface="Calibri Light" panose="020F0302020204030204"/>
                <a:ea typeface="Times New Roman" panose="02020603050405020304" pitchFamily="18" charset="0"/>
                <a:cs typeface="+mn-cs"/>
              </a:rPr>
              <a:t>*** Les nuitées payantes thermales excluent les nuitées en résidences principales, résidences secondaires et chez les amis ou la famille.</a:t>
            </a:r>
          </a:p>
        </p:txBody>
      </p:sp>
      <p:graphicFrame>
        <p:nvGraphicFramePr>
          <p:cNvPr id="17" name="Tableau 15">
            <a:extLst>
              <a:ext uri="{FF2B5EF4-FFF2-40B4-BE49-F238E27FC236}">
                <a16:creationId xmlns:a16="http://schemas.microsoft.com/office/drawing/2014/main" id="{D89FCCBD-92B1-4900-9F88-5F83EBE43B90}"/>
              </a:ext>
            </a:extLst>
          </p:cNvPr>
          <p:cNvGraphicFramePr>
            <a:graphicFrameLocks noGrp="1"/>
          </p:cNvGraphicFramePr>
          <p:nvPr>
            <p:extLst>
              <p:ext uri="{D42A27DB-BD31-4B8C-83A1-F6EECF244321}">
                <p14:modId xmlns:p14="http://schemas.microsoft.com/office/powerpoint/2010/main" val="1051693783"/>
              </p:ext>
            </p:extLst>
          </p:nvPr>
        </p:nvGraphicFramePr>
        <p:xfrm>
          <a:off x="5290746" y="2327442"/>
          <a:ext cx="5293059" cy="739140"/>
        </p:xfrm>
        <a:graphic>
          <a:graphicData uri="http://schemas.openxmlformats.org/drawingml/2006/table">
            <a:tbl>
              <a:tblPr firstRow="1" bandRow="1">
                <a:tableStyleId>{5C22544A-7EE6-4342-B048-85BDC9FD1C3A}</a:tableStyleId>
              </a:tblPr>
              <a:tblGrid>
                <a:gridCol w="3941190">
                  <a:extLst>
                    <a:ext uri="{9D8B030D-6E8A-4147-A177-3AD203B41FA5}">
                      <a16:colId xmlns:a16="http://schemas.microsoft.com/office/drawing/2014/main" val="3808241233"/>
                    </a:ext>
                  </a:extLst>
                </a:gridCol>
                <a:gridCol w="1351869">
                  <a:extLst>
                    <a:ext uri="{9D8B030D-6E8A-4147-A177-3AD203B41FA5}">
                      <a16:colId xmlns:a16="http://schemas.microsoft.com/office/drawing/2014/main" val="1334104000"/>
                    </a:ext>
                  </a:extLst>
                </a:gridCol>
              </a:tblGrid>
              <a:tr h="672225">
                <a:tc>
                  <a:txBody>
                    <a:bodyPr/>
                    <a:lstStyle/>
                    <a:p>
                      <a:pPr algn="ctr">
                        <a:spcBef>
                          <a:spcPts val="300"/>
                        </a:spcBef>
                      </a:pPr>
                      <a:r>
                        <a:rPr lang="fr-FR" sz="1100" b="0" dirty="0">
                          <a:solidFill>
                            <a:schemeClr val="tx2"/>
                          </a:solidFill>
                        </a:rPr>
                        <a:t>Nombre moyen de nuitées payantes par station  </a:t>
                      </a:r>
                      <a:r>
                        <a:rPr lang="fr-FR" sz="1800" b="0" dirty="0">
                          <a:solidFill>
                            <a:schemeClr val="tx2"/>
                          </a:solidFill>
                        </a:rPr>
                        <a:t> </a:t>
                      </a:r>
                      <a:r>
                        <a:rPr lang="fr-FR" sz="1100" b="0" dirty="0">
                          <a:solidFill>
                            <a:schemeClr val="tx2"/>
                          </a:solidFill>
                        </a:rPr>
                        <a:t> </a:t>
                      </a:r>
                      <a:endParaRPr lang="fr-FR" sz="1100" b="1" dirty="0">
                        <a:solidFill>
                          <a:schemeClr val="tx2"/>
                        </a:solidFill>
                      </a:endParaRPr>
                    </a:p>
                    <a:p>
                      <a:pPr algn="ctr">
                        <a:spcBef>
                          <a:spcPts val="300"/>
                        </a:spcBef>
                      </a:pPr>
                      <a:r>
                        <a:rPr lang="fr-FR" sz="1100" b="0" dirty="0">
                          <a:solidFill>
                            <a:schemeClr val="tx2"/>
                          </a:solidFill>
                        </a:rPr>
                        <a:t>Nombre moyen de nuitées payantes par habitant</a:t>
                      </a:r>
                      <a:r>
                        <a:rPr lang="fr-FR" sz="1800" b="0" dirty="0">
                          <a:solidFill>
                            <a:schemeClr val="tx2"/>
                          </a:solidFill>
                        </a:rPr>
                        <a:t> </a:t>
                      </a:r>
                      <a:endParaRPr lang="fr-FR" sz="1100" b="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F9F9"/>
                    </a:solidFill>
                  </a:tcPr>
                </a:tc>
                <a:tc>
                  <a:txBody>
                    <a:bodyPr/>
                    <a:lstStyle/>
                    <a:p>
                      <a:pPr algn="ctr">
                        <a:spcBef>
                          <a:spcPts val="300"/>
                        </a:spcBef>
                      </a:pPr>
                      <a:r>
                        <a:rPr lang="fr-FR" sz="2000" dirty="0">
                          <a:solidFill>
                            <a:schemeClr val="tx2"/>
                          </a:solidFill>
                        </a:rPr>
                        <a:t>218 265</a:t>
                      </a:r>
                    </a:p>
                    <a:p>
                      <a:pPr algn="ctr">
                        <a:spcBef>
                          <a:spcPts val="300"/>
                        </a:spcBef>
                      </a:pPr>
                      <a:r>
                        <a:rPr lang="fr-FR" sz="2000" dirty="0">
                          <a:solidFill>
                            <a:schemeClr val="tx2"/>
                          </a:solidFill>
                        </a:rPr>
                        <a:t>98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F9F9"/>
                    </a:solidFill>
                  </a:tcPr>
                </a:tc>
                <a:extLst>
                  <a:ext uri="{0D108BD9-81ED-4DB2-BD59-A6C34878D82A}">
                    <a16:rowId xmlns:a16="http://schemas.microsoft.com/office/drawing/2014/main" val="1020315639"/>
                  </a:ext>
                </a:extLst>
              </a:tr>
            </a:tbl>
          </a:graphicData>
        </a:graphic>
      </p:graphicFrame>
      <p:pic>
        <p:nvPicPr>
          <p:cNvPr id="18" name="Graphique 17" descr="Ski de fond avec un remplissage uni">
            <a:extLst>
              <a:ext uri="{FF2B5EF4-FFF2-40B4-BE49-F238E27FC236}">
                <a16:creationId xmlns:a16="http://schemas.microsoft.com/office/drawing/2014/main" id="{8B67FCEC-267E-4D56-A4F1-29DCA01351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39630" y="3823829"/>
            <a:ext cx="518775" cy="518775"/>
          </a:xfrm>
          <a:prstGeom prst="rect">
            <a:avLst/>
          </a:prstGeom>
        </p:spPr>
      </p:pic>
      <p:sp>
        <p:nvSpPr>
          <p:cNvPr id="25" name="ZoneTexte 24">
            <a:extLst>
              <a:ext uri="{FF2B5EF4-FFF2-40B4-BE49-F238E27FC236}">
                <a16:creationId xmlns:a16="http://schemas.microsoft.com/office/drawing/2014/main" id="{018B6A55-332F-4E0C-ADEC-B068AC67A165}"/>
              </a:ext>
            </a:extLst>
          </p:cNvPr>
          <p:cNvSpPr txBox="1"/>
          <p:nvPr/>
        </p:nvSpPr>
        <p:spPr>
          <a:xfrm>
            <a:off x="4575365" y="3040237"/>
            <a:ext cx="6124640" cy="253916"/>
          </a:xfrm>
          <a:prstGeom prst="rect">
            <a:avLst/>
          </a:prstGeom>
          <a:noFill/>
        </p:spPr>
        <p:txBody>
          <a:bodyPr wrap="square" rtlCol="0">
            <a:spAutoFit/>
          </a:bodyPr>
          <a:lstStyle/>
          <a:p>
            <a:r>
              <a:rPr lang="fr-FR" sz="1050" b="1" u="sng" dirty="0">
                <a:solidFill>
                  <a:schemeClr val="tx2"/>
                </a:solidFill>
              </a:rPr>
              <a:t>Nombre moyen de nuitées payantes par habitant selon deux principaux « groupes » de stations identifiés</a:t>
            </a:r>
            <a:r>
              <a:rPr lang="fr-FR" sz="1050" b="1" dirty="0">
                <a:solidFill>
                  <a:schemeClr val="tx2"/>
                </a:solidFill>
              </a:rPr>
              <a:t> :</a:t>
            </a:r>
            <a:endParaRPr lang="fr-FR" sz="1050" b="1" u="sng" dirty="0">
              <a:solidFill>
                <a:schemeClr val="tx2"/>
              </a:solidFill>
            </a:endParaRPr>
          </a:p>
        </p:txBody>
      </p:sp>
      <p:graphicFrame>
        <p:nvGraphicFramePr>
          <p:cNvPr id="30" name="Graphique 29">
            <a:extLst>
              <a:ext uri="{FF2B5EF4-FFF2-40B4-BE49-F238E27FC236}">
                <a16:creationId xmlns:a16="http://schemas.microsoft.com/office/drawing/2014/main" id="{F5AD2F40-0CE2-444B-8ED2-FB9D93719719}"/>
              </a:ext>
            </a:extLst>
          </p:cNvPr>
          <p:cNvGraphicFramePr/>
          <p:nvPr>
            <p:extLst>
              <p:ext uri="{D42A27DB-BD31-4B8C-83A1-F6EECF244321}">
                <p14:modId xmlns:p14="http://schemas.microsoft.com/office/powerpoint/2010/main" val="2467293342"/>
              </p:ext>
            </p:extLst>
          </p:nvPr>
        </p:nvGraphicFramePr>
        <p:xfrm>
          <a:off x="4632330" y="2065487"/>
          <a:ext cx="5824558" cy="2991384"/>
        </p:xfrm>
        <a:graphic>
          <a:graphicData uri="http://schemas.openxmlformats.org/drawingml/2006/chart">
            <c:chart xmlns:c="http://schemas.openxmlformats.org/drawingml/2006/chart" xmlns:r="http://schemas.openxmlformats.org/officeDocument/2006/relationships" r:id="rId5"/>
          </a:graphicData>
        </a:graphic>
      </p:graphicFrame>
      <p:pic>
        <p:nvPicPr>
          <p:cNvPr id="32" name="Graphique 31" descr="Temple grec avec un remplissage uni">
            <a:extLst>
              <a:ext uri="{FF2B5EF4-FFF2-40B4-BE49-F238E27FC236}">
                <a16:creationId xmlns:a16="http://schemas.microsoft.com/office/drawing/2014/main" id="{98A4FDC5-67D6-4D9D-9020-D688E23960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09081" y="3359070"/>
            <a:ext cx="446498" cy="446498"/>
          </a:xfrm>
          <a:prstGeom prst="rect">
            <a:avLst/>
          </a:prstGeom>
        </p:spPr>
      </p:pic>
      <p:pic>
        <p:nvPicPr>
          <p:cNvPr id="23" name="Image 22">
            <a:extLst>
              <a:ext uri="{FF2B5EF4-FFF2-40B4-BE49-F238E27FC236}">
                <a16:creationId xmlns:a16="http://schemas.microsoft.com/office/drawing/2014/main" id="{5EB1F6F2-FD9E-4EDA-B4A6-169035B577F2}"/>
              </a:ext>
            </a:extLst>
          </p:cNvPr>
          <p:cNvPicPr>
            <a:picLocks noChangeAspect="1"/>
          </p:cNvPicPr>
          <p:nvPr/>
        </p:nvPicPr>
        <p:blipFill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backgroundRemoval t="16523" b="83602" l="16517" r="83841">
                        <a14:foregroundMark x1="21730" y1="39873" x2="48945" y2="25949"/>
                        <a14:foregroundMark x1="32700" y1="63291" x2="32700" y2="63291"/>
                        <a14:foregroundMark x1="32278" y1="55696" x2="32278" y2="55696"/>
                        <a14:foregroundMark x1="55907" y1="57806" x2="55907" y2="57806"/>
                        <a14:backgroundMark x1="50186" y1="23413" x2="59072" y2="21097"/>
                        <a14:backgroundMark x1="19409" y1="31435" x2="48133" y2="23948"/>
                        <a14:backgroundMark x1="59072" y1="21097" x2="81224" y2="35654"/>
                        <a14:backgroundMark x1="81224" y1="35654" x2="77848" y2="47679"/>
                        <a14:backgroundMark x1="77848" y1="47679" x2="64768" y2="48945"/>
                        <a14:backgroundMark x1="64768" y1="48945" x2="35865" y2="45781"/>
                        <a14:backgroundMark x1="35865" y1="45781" x2="20886" y2="50633"/>
                        <a14:backgroundMark x1="21097" y1="80802" x2="36498" y2="80591"/>
                        <a14:backgroundMark x1="36498" y1="80591" x2="65612" y2="81646"/>
                        <a14:backgroundMark x1="65612" y1="81646" x2="78903" y2="81224"/>
                        <a14:backgroundMark x1="78903" y1="81224" x2="78903" y2="81224"/>
                        <a14:backgroundMark x1="30380" y1="65823" x2="30380" y2="65823"/>
                        <a14:backgroundMark x1="43249" y1="65823" x2="43249" y2="65823"/>
                      </a14:backgroundRemoval>
                    </a14:imgEffect>
                  </a14:imgLayer>
                </a14:imgProps>
              </a:ext>
            </a:extLst>
          </a:blip>
          <a:srcRect l="18894" t="22787" r="18797" b="21742"/>
          <a:stretch/>
        </p:blipFill>
        <p:spPr>
          <a:xfrm>
            <a:off x="3836374" y="1246087"/>
            <a:ext cx="517961" cy="461122"/>
          </a:xfrm>
          <a:prstGeom prst="rect">
            <a:avLst/>
          </a:prstGeom>
        </p:spPr>
      </p:pic>
      <p:sp>
        <p:nvSpPr>
          <p:cNvPr id="24" name="Rectangle 23">
            <a:extLst>
              <a:ext uri="{FF2B5EF4-FFF2-40B4-BE49-F238E27FC236}">
                <a16:creationId xmlns:a16="http://schemas.microsoft.com/office/drawing/2014/main" id="{E8A3FF55-795B-4BEB-80CE-7495F81FB611}"/>
              </a:ext>
            </a:extLst>
          </p:cNvPr>
          <p:cNvSpPr/>
          <p:nvPr/>
        </p:nvSpPr>
        <p:spPr>
          <a:xfrm>
            <a:off x="3628100" y="2206240"/>
            <a:ext cx="7187441" cy="2345193"/>
          </a:xfrm>
          <a:prstGeom prst="rect">
            <a:avLst/>
          </a:prstGeom>
          <a:noFill/>
          <a:ln w="19050">
            <a:solidFill>
              <a:srgbClr val="2A82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Rectangle 18">
            <a:extLst>
              <a:ext uri="{FF2B5EF4-FFF2-40B4-BE49-F238E27FC236}">
                <a16:creationId xmlns:a16="http://schemas.microsoft.com/office/drawing/2014/main" id="{24557047-B1AD-4170-A68A-65A599991704}"/>
              </a:ext>
            </a:extLst>
          </p:cNvPr>
          <p:cNvSpPr/>
          <p:nvPr/>
        </p:nvSpPr>
        <p:spPr>
          <a:xfrm>
            <a:off x="5115249" y="2064856"/>
            <a:ext cx="4248000" cy="276999"/>
          </a:xfrm>
          <a:prstGeom prst="rect">
            <a:avLst/>
          </a:prstGeom>
          <a:solidFill>
            <a:srgbClr val="2A827C"/>
          </a:solidFill>
        </p:spPr>
        <p:txBody>
          <a:bodyPr wrap="square" lIns="36000" tIns="0" rIns="36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prstClr val="white"/>
                </a:solidFill>
                <a:effectLst/>
                <a:uLnTx/>
                <a:uFillTx/>
                <a:ea typeface="+mn-ea"/>
                <a:cs typeface="+mn-cs"/>
              </a:rPr>
              <a:t>NUITEES / HABITANTS</a:t>
            </a:r>
            <a:endParaRPr kumimoji="0" lang="fr-FR" b="1" i="0" u="none" strike="noStrike" kern="1200" cap="none" spc="0" normalizeH="0" baseline="0" noProof="0" dirty="0">
              <a:ln>
                <a:noFill/>
              </a:ln>
              <a:solidFill>
                <a:schemeClr val="accent2"/>
              </a:solidFill>
              <a:effectLst/>
              <a:uLnTx/>
              <a:uFillTx/>
              <a:ea typeface="+mn-ea"/>
              <a:cs typeface="+mn-cs"/>
            </a:endParaRPr>
          </a:p>
        </p:txBody>
      </p:sp>
      <p:sp>
        <p:nvSpPr>
          <p:cNvPr id="26" name="Rectangle 25">
            <a:extLst>
              <a:ext uri="{FF2B5EF4-FFF2-40B4-BE49-F238E27FC236}">
                <a16:creationId xmlns:a16="http://schemas.microsoft.com/office/drawing/2014/main" id="{797A2296-8C27-49C4-B332-EB225A5F4D94}"/>
              </a:ext>
            </a:extLst>
          </p:cNvPr>
          <p:cNvSpPr/>
          <p:nvPr/>
        </p:nvSpPr>
        <p:spPr>
          <a:xfrm>
            <a:off x="5115249" y="905870"/>
            <a:ext cx="4248000" cy="276999"/>
          </a:xfrm>
          <a:prstGeom prst="rect">
            <a:avLst/>
          </a:prstGeom>
          <a:solidFill>
            <a:srgbClr val="3960A6"/>
          </a:solidFill>
        </p:spPr>
        <p:txBody>
          <a:bodyPr wrap="square" lIns="36000" tIns="0" rIns="36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prstClr val="white"/>
                </a:solidFill>
                <a:effectLst/>
                <a:uLnTx/>
                <a:uFillTx/>
                <a:ea typeface="+mn-ea"/>
                <a:cs typeface="+mn-cs"/>
              </a:rPr>
              <a:t>TOTAL NUITEES MARCHANDES STATIONS*</a:t>
            </a:r>
            <a:endParaRPr kumimoji="0" lang="fr-FR" b="1" i="0" u="none" strike="noStrike" kern="1200" cap="none" spc="0" normalizeH="0" baseline="0" noProof="0" dirty="0">
              <a:ln>
                <a:noFill/>
              </a:ln>
              <a:solidFill>
                <a:schemeClr val="accent2"/>
              </a:solidFill>
              <a:effectLst/>
              <a:uLnTx/>
              <a:uFillTx/>
              <a:ea typeface="+mn-ea"/>
              <a:cs typeface="+mn-cs"/>
            </a:endParaRPr>
          </a:p>
        </p:txBody>
      </p:sp>
      <p:sp>
        <p:nvSpPr>
          <p:cNvPr id="28" name="ZoneTexte 27">
            <a:extLst>
              <a:ext uri="{FF2B5EF4-FFF2-40B4-BE49-F238E27FC236}">
                <a16:creationId xmlns:a16="http://schemas.microsoft.com/office/drawing/2014/main" id="{28B257E5-9257-4908-824A-7435681F45DB}"/>
              </a:ext>
            </a:extLst>
          </p:cNvPr>
          <p:cNvSpPr txBox="1"/>
          <p:nvPr/>
        </p:nvSpPr>
        <p:spPr>
          <a:xfrm>
            <a:off x="4621035" y="5743370"/>
            <a:ext cx="6078970" cy="677108"/>
          </a:xfrm>
          <a:prstGeom prst="rect">
            <a:avLst/>
          </a:prstGeom>
          <a:noFill/>
        </p:spPr>
        <p:txBody>
          <a:bodyPr wrap="square" rtlCol="0">
            <a:spAutoFit/>
          </a:bodyPr>
          <a:lstStyle/>
          <a:p>
            <a:r>
              <a:rPr lang="fr-FR" sz="2400" b="1" i="0" u="none" strike="noStrike" dirty="0">
                <a:solidFill>
                  <a:srgbClr val="31B5D6"/>
                </a:solidFill>
                <a:effectLst/>
              </a:rPr>
              <a:t>11 484 680 </a:t>
            </a:r>
            <a:r>
              <a:rPr lang="fr-FR" sz="1200" i="0" u="none" strike="noStrike" dirty="0">
                <a:solidFill>
                  <a:schemeClr val="tx2"/>
                </a:solidFill>
                <a:effectLst/>
              </a:rPr>
              <a:t>nuitées payantes dues aux curistes et leurs accompagnants et aux clients bien-être </a:t>
            </a:r>
            <a:r>
              <a:rPr lang="fr-FR" sz="1400" b="1" i="0" u="sng" strike="noStrike" dirty="0">
                <a:solidFill>
                  <a:schemeClr val="tx2"/>
                </a:solidFill>
                <a:effectLst/>
              </a:rPr>
              <a:t>dans les stations thermales</a:t>
            </a:r>
            <a:r>
              <a:rPr lang="fr-FR" sz="1200" i="0" strike="noStrike" dirty="0">
                <a:solidFill>
                  <a:schemeClr val="tx2"/>
                </a:solidFill>
                <a:effectLst/>
              </a:rPr>
              <a:t>.</a:t>
            </a:r>
            <a:endParaRPr lang="fr-FR" dirty="0">
              <a:solidFill>
                <a:schemeClr val="tx2"/>
              </a:solidFill>
            </a:endParaRPr>
          </a:p>
        </p:txBody>
      </p:sp>
      <p:pic>
        <p:nvPicPr>
          <p:cNvPr id="29" name="Image 28">
            <a:extLst>
              <a:ext uri="{FF2B5EF4-FFF2-40B4-BE49-F238E27FC236}">
                <a16:creationId xmlns:a16="http://schemas.microsoft.com/office/drawing/2014/main" id="{4598EA99-795D-4511-8A38-3A75C3623E3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375" b="95625" l="9783" r="89674">
                        <a14:foregroundMark x1="30978" y1="95625" x2="30978" y2="95625"/>
                        <a14:foregroundMark x1="50000" y1="95625" x2="50000" y2="95625"/>
                        <a14:foregroundMark x1="61413" y1="95625" x2="61413" y2="95625"/>
                        <a14:foregroundMark x1="16304" y1="18750" x2="16304" y2="18750"/>
                        <a14:foregroundMark x1="27717" y1="11875" x2="27717" y2="11875"/>
                        <a14:foregroundMark x1="47826" y1="10625" x2="47826" y2="10625"/>
                        <a14:foregroundMark x1="73370" y1="4375" x2="73370" y2="4375"/>
                        <a14:foregroundMark x1="71196" y1="11875" x2="71196" y2="11875"/>
                      </a14:backgroundRemoval>
                    </a14:imgEffect>
                  </a14:imgLayer>
                </a14:imgProps>
              </a:ext>
            </a:extLst>
          </a:blip>
          <a:stretch>
            <a:fillRect/>
          </a:stretch>
        </p:blipFill>
        <p:spPr>
          <a:xfrm>
            <a:off x="3692888" y="5241699"/>
            <a:ext cx="928147" cy="807083"/>
          </a:xfrm>
          <a:prstGeom prst="rect">
            <a:avLst/>
          </a:prstGeom>
        </p:spPr>
      </p:pic>
      <p:sp>
        <p:nvSpPr>
          <p:cNvPr id="31" name="Rectangle 30">
            <a:extLst>
              <a:ext uri="{FF2B5EF4-FFF2-40B4-BE49-F238E27FC236}">
                <a16:creationId xmlns:a16="http://schemas.microsoft.com/office/drawing/2014/main" id="{C3F6B788-7222-4734-9F97-C1FD1E9F47B1}"/>
              </a:ext>
            </a:extLst>
          </p:cNvPr>
          <p:cNvSpPr/>
          <p:nvPr/>
        </p:nvSpPr>
        <p:spPr>
          <a:xfrm>
            <a:off x="3628101" y="4834527"/>
            <a:ext cx="7187441" cy="1611824"/>
          </a:xfrm>
          <a:prstGeom prst="rect">
            <a:avLst/>
          </a:prstGeom>
          <a:noFill/>
          <a:ln w="19050">
            <a:solidFill>
              <a:srgbClr val="52C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 name="Rectangle 32">
            <a:extLst>
              <a:ext uri="{FF2B5EF4-FFF2-40B4-BE49-F238E27FC236}">
                <a16:creationId xmlns:a16="http://schemas.microsoft.com/office/drawing/2014/main" id="{5684CDFF-39CD-40BA-B1F5-2389C33E6C44}"/>
              </a:ext>
            </a:extLst>
          </p:cNvPr>
          <p:cNvSpPr/>
          <p:nvPr/>
        </p:nvSpPr>
        <p:spPr>
          <a:xfrm>
            <a:off x="5290746" y="4723291"/>
            <a:ext cx="3970862" cy="246221"/>
          </a:xfrm>
          <a:prstGeom prst="rect">
            <a:avLst/>
          </a:prstGeom>
          <a:solidFill>
            <a:srgbClr val="52C1DC"/>
          </a:solidFill>
        </p:spPr>
        <p:txBody>
          <a:bodyPr wrap="square" lIns="36000" tIns="0" rIns="36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ea typeface="+mn-ea"/>
                <a:cs typeface="+mn-cs"/>
              </a:rPr>
              <a:t>NUITEES PAYANTES THERMALES***</a:t>
            </a:r>
            <a:endParaRPr kumimoji="0" lang="fr-FR" sz="1600" b="1" i="0" u="none" strike="noStrike" kern="1200" cap="none" spc="0" normalizeH="0" baseline="0" noProof="0" dirty="0">
              <a:ln>
                <a:noFill/>
              </a:ln>
              <a:solidFill>
                <a:schemeClr val="accent2"/>
              </a:solidFill>
              <a:effectLst/>
              <a:uLnTx/>
              <a:uFillTx/>
              <a:ea typeface="+mn-ea"/>
              <a:cs typeface="+mn-cs"/>
            </a:endParaRPr>
          </a:p>
        </p:txBody>
      </p:sp>
      <p:sp>
        <p:nvSpPr>
          <p:cNvPr id="34" name="ZoneTexte 33">
            <a:extLst>
              <a:ext uri="{FF2B5EF4-FFF2-40B4-BE49-F238E27FC236}">
                <a16:creationId xmlns:a16="http://schemas.microsoft.com/office/drawing/2014/main" id="{1923484A-E26A-462B-BBBE-758907002961}"/>
              </a:ext>
            </a:extLst>
          </p:cNvPr>
          <p:cNvSpPr txBox="1"/>
          <p:nvPr/>
        </p:nvSpPr>
        <p:spPr>
          <a:xfrm>
            <a:off x="4621035" y="5046032"/>
            <a:ext cx="6144514" cy="677108"/>
          </a:xfrm>
          <a:prstGeom prst="rect">
            <a:avLst/>
          </a:prstGeom>
          <a:noFill/>
        </p:spPr>
        <p:txBody>
          <a:bodyPr wrap="square" rtlCol="0">
            <a:spAutoFit/>
          </a:bodyPr>
          <a:lstStyle/>
          <a:p>
            <a:r>
              <a:rPr lang="fr-FR" sz="2400" b="1" i="0" u="none" strike="noStrike" dirty="0">
                <a:solidFill>
                  <a:srgbClr val="31B5D6"/>
                </a:solidFill>
                <a:effectLst/>
              </a:rPr>
              <a:t>21 649 569  </a:t>
            </a:r>
            <a:r>
              <a:rPr lang="fr-FR" sz="1200" i="0" u="none" strike="noStrike" dirty="0">
                <a:solidFill>
                  <a:schemeClr val="tx2"/>
                </a:solidFill>
                <a:effectLst/>
              </a:rPr>
              <a:t>nuitées payantes dues aux curistes et leurs accompagnants et aux clients bien-être </a:t>
            </a:r>
            <a:r>
              <a:rPr lang="fr-FR" sz="1400" b="1" i="0" u="sng" strike="noStrike" dirty="0">
                <a:solidFill>
                  <a:schemeClr val="tx2"/>
                </a:solidFill>
                <a:effectLst/>
              </a:rPr>
              <a:t>sur tout le territoire</a:t>
            </a:r>
            <a:r>
              <a:rPr lang="fr-FR" sz="1400" b="1" i="0" u="none" strike="noStrike" dirty="0">
                <a:solidFill>
                  <a:schemeClr val="tx2"/>
                </a:solidFill>
                <a:effectLst/>
              </a:rPr>
              <a:t>.</a:t>
            </a:r>
            <a:endParaRPr lang="fr-FR" b="1" dirty="0">
              <a:solidFill>
                <a:schemeClr val="tx2"/>
              </a:solidFill>
            </a:endParaRPr>
          </a:p>
        </p:txBody>
      </p:sp>
      <p:sp>
        <p:nvSpPr>
          <p:cNvPr id="35" name="Rectangle 34">
            <a:extLst>
              <a:ext uri="{FF2B5EF4-FFF2-40B4-BE49-F238E27FC236}">
                <a16:creationId xmlns:a16="http://schemas.microsoft.com/office/drawing/2014/main" id="{37F750D1-4504-4311-8FCD-BB52A66C137A}"/>
              </a:ext>
            </a:extLst>
          </p:cNvPr>
          <p:cNvSpPr/>
          <p:nvPr/>
        </p:nvSpPr>
        <p:spPr>
          <a:xfrm>
            <a:off x="5115249" y="4718483"/>
            <a:ext cx="4248000" cy="276999"/>
          </a:xfrm>
          <a:prstGeom prst="rect">
            <a:avLst/>
          </a:prstGeom>
          <a:solidFill>
            <a:srgbClr val="52C1DC"/>
          </a:solidFill>
        </p:spPr>
        <p:txBody>
          <a:bodyPr wrap="square" lIns="36000" tIns="0" rIns="36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prstClr val="white"/>
                </a:solidFill>
                <a:effectLst/>
                <a:uLnTx/>
                <a:uFillTx/>
                <a:ea typeface="+mn-ea"/>
                <a:cs typeface="+mn-cs"/>
              </a:rPr>
              <a:t>NUITEES MARCHANDES THERMALES***</a:t>
            </a:r>
            <a:endParaRPr kumimoji="0" lang="fr-FR" b="1" i="0" u="none" strike="noStrike" kern="1200" cap="none" spc="0" normalizeH="0" baseline="0" noProof="0" dirty="0">
              <a:ln>
                <a:noFill/>
              </a:ln>
              <a:solidFill>
                <a:schemeClr val="accent2"/>
              </a:solidFill>
              <a:effectLst/>
              <a:uLnTx/>
              <a:uFillTx/>
              <a:ea typeface="+mn-ea"/>
              <a:cs typeface="+mn-cs"/>
            </a:endParaRPr>
          </a:p>
        </p:txBody>
      </p:sp>
    </p:spTree>
    <p:extLst>
      <p:ext uri="{BB962C8B-B14F-4D97-AF65-F5344CB8AC3E}">
        <p14:creationId xmlns:p14="http://schemas.microsoft.com/office/powerpoint/2010/main" val="1016980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448911-7957-46D9-8B25-D126A6280840}"/>
              </a:ext>
            </a:extLst>
          </p:cNvPr>
          <p:cNvSpPr/>
          <p:nvPr/>
        </p:nvSpPr>
        <p:spPr>
          <a:xfrm>
            <a:off x="775503" y="849680"/>
            <a:ext cx="10750419" cy="6057040"/>
          </a:xfrm>
          <a:prstGeom prst="rect">
            <a:avLst/>
          </a:prstGeom>
          <a:solidFill>
            <a:srgbClr val="3EBFB7">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ea typeface="+mn-ea"/>
              <a:cs typeface="+mn-cs"/>
            </a:endParaRPr>
          </a:p>
        </p:txBody>
      </p:sp>
      <p:sp>
        <p:nvSpPr>
          <p:cNvPr id="57" name="ZoneTexte 45">
            <a:extLst>
              <a:ext uri="{FF2B5EF4-FFF2-40B4-BE49-F238E27FC236}">
                <a16:creationId xmlns:a16="http://schemas.microsoft.com/office/drawing/2014/main" id="{4CF2AAB6-7B24-4927-908B-8CFECEE5541D}"/>
              </a:ext>
            </a:extLst>
          </p:cNvPr>
          <p:cNvSpPr txBox="1"/>
          <p:nvPr/>
        </p:nvSpPr>
        <p:spPr>
          <a:xfrm>
            <a:off x="5380675" y="1985491"/>
            <a:ext cx="1550637" cy="338554"/>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266DD3"/>
                </a:solidFill>
                <a:effectLst/>
                <a:uLnTx/>
                <a:uFillTx/>
                <a:ea typeface="Gadugi" panose="020B0502040204020203" pitchFamily="34" charset="0"/>
                <a:cs typeface="+mn-cs"/>
              </a:rPr>
              <a:t>Dans la station</a:t>
            </a:r>
          </a:p>
        </p:txBody>
      </p:sp>
      <p:sp>
        <p:nvSpPr>
          <p:cNvPr id="58" name="ZoneTexte 46">
            <a:extLst>
              <a:ext uri="{FF2B5EF4-FFF2-40B4-BE49-F238E27FC236}">
                <a16:creationId xmlns:a16="http://schemas.microsoft.com/office/drawing/2014/main" id="{7640B6E9-547B-4726-8A00-3B09B332FAFA}"/>
              </a:ext>
            </a:extLst>
          </p:cNvPr>
          <p:cNvSpPr txBox="1"/>
          <p:nvPr/>
        </p:nvSpPr>
        <p:spPr>
          <a:xfrm>
            <a:off x="5341339" y="2522171"/>
            <a:ext cx="1675843" cy="584775"/>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203864"/>
                </a:solidFill>
                <a:effectLst/>
                <a:uLnTx/>
                <a:uFillTx/>
                <a:ea typeface="Gadugi" panose="020B0502040204020203" pitchFamily="34" charset="0"/>
                <a:cs typeface="+mn-cs"/>
              </a:rPr>
              <a:t>A proximité de la station (&lt; 5km)</a:t>
            </a:r>
          </a:p>
        </p:txBody>
      </p:sp>
      <p:sp>
        <p:nvSpPr>
          <p:cNvPr id="100" name="Ellipse 99">
            <a:extLst>
              <a:ext uri="{FF2B5EF4-FFF2-40B4-BE49-F238E27FC236}">
                <a16:creationId xmlns:a16="http://schemas.microsoft.com/office/drawing/2014/main" id="{EAAB4D4C-2D6D-464C-8D0C-B1B4B3C0F22D}"/>
              </a:ext>
            </a:extLst>
          </p:cNvPr>
          <p:cNvSpPr>
            <a:spLocks noChangeAspect="1"/>
          </p:cNvSpPr>
          <p:nvPr/>
        </p:nvSpPr>
        <p:spPr>
          <a:xfrm>
            <a:off x="3226742" y="3350902"/>
            <a:ext cx="1550637" cy="1550637"/>
          </a:xfrm>
          <a:prstGeom prst="ellipse">
            <a:avLst/>
          </a:prstGeom>
          <a:solidFill>
            <a:srgbClr val="8FAAD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ea typeface="+mn-ea"/>
              <a:cs typeface="+mn-cs"/>
            </a:endParaRPr>
          </a:p>
        </p:txBody>
      </p:sp>
      <p:sp>
        <p:nvSpPr>
          <p:cNvPr id="102" name="Ellipse 101">
            <a:extLst>
              <a:ext uri="{FF2B5EF4-FFF2-40B4-BE49-F238E27FC236}">
                <a16:creationId xmlns:a16="http://schemas.microsoft.com/office/drawing/2014/main" id="{152DB203-53BF-408A-9584-B37EAB2543C1}"/>
              </a:ext>
            </a:extLst>
          </p:cNvPr>
          <p:cNvSpPr>
            <a:spLocks noChangeAspect="1"/>
          </p:cNvSpPr>
          <p:nvPr/>
        </p:nvSpPr>
        <p:spPr>
          <a:xfrm>
            <a:off x="3485287" y="3602291"/>
            <a:ext cx="1030980" cy="1030980"/>
          </a:xfrm>
          <a:prstGeom prst="ellipse">
            <a:avLst/>
          </a:prstGeom>
          <a:solidFill>
            <a:srgbClr val="4472C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ea typeface="+mn-ea"/>
              <a:cs typeface="+mn-cs"/>
            </a:endParaRPr>
          </a:p>
        </p:txBody>
      </p:sp>
      <p:sp>
        <p:nvSpPr>
          <p:cNvPr id="104" name="ZoneTexte 47">
            <a:extLst>
              <a:ext uri="{FF2B5EF4-FFF2-40B4-BE49-F238E27FC236}">
                <a16:creationId xmlns:a16="http://schemas.microsoft.com/office/drawing/2014/main" id="{B2C848BC-289A-42C0-B575-C8CC24F7DD0E}"/>
              </a:ext>
            </a:extLst>
          </p:cNvPr>
          <p:cNvSpPr txBox="1"/>
          <p:nvPr/>
        </p:nvSpPr>
        <p:spPr>
          <a:xfrm>
            <a:off x="3619698" y="3916902"/>
            <a:ext cx="858825" cy="461665"/>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ea typeface="Gadugi" panose="020B0502040204020203" pitchFamily="34" charset="0"/>
              </a:rPr>
              <a:t>66</a:t>
            </a:r>
            <a:r>
              <a:rPr kumimoji="0" lang="fr-FR" sz="2400" b="1" i="0" u="none" strike="noStrike" kern="1200" cap="none" spc="0" normalizeH="0" baseline="0" noProof="0" dirty="0">
                <a:ln>
                  <a:noFill/>
                </a:ln>
                <a:solidFill>
                  <a:prstClr val="white"/>
                </a:solidFill>
                <a:effectLst/>
                <a:uLnTx/>
                <a:uFillTx/>
                <a:ea typeface="Gadugi" panose="020B0502040204020203" pitchFamily="34" charset="0"/>
                <a:cs typeface="+mn-cs"/>
              </a:rPr>
              <a:t> %</a:t>
            </a:r>
          </a:p>
        </p:txBody>
      </p:sp>
      <p:sp>
        <p:nvSpPr>
          <p:cNvPr id="106" name="ZoneTexte 48">
            <a:extLst>
              <a:ext uri="{FF2B5EF4-FFF2-40B4-BE49-F238E27FC236}">
                <a16:creationId xmlns:a16="http://schemas.microsoft.com/office/drawing/2014/main" id="{74BCE899-C40D-45BF-BDA7-EC78F036E5D9}"/>
              </a:ext>
            </a:extLst>
          </p:cNvPr>
          <p:cNvSpPr txBox="1"/>
          <p:nvPr/>
        </p:nvSpPr>
        <p:spPr>
          <a:xfrm>
            <a:off x="3682537" y="4616224"/>
            <a:ext cx="798502" cy="30777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prstClr val="white"/>
                </a:solidFill>
                <a:ea typeface="Gadugi" panose="020B0502040204020203" pitchFamily="34" charset="0"/>
              </a:rPr>
              <a:t>34</a:t>
            </a:r>
            <a:r>
              <a:rPr kumimoji="0" lang="fr-FR" sz="1400" b="1" i="0" u="none" strike="noStrike" kern="1200" cap="none" spc="0" normalizeH="0" baseline="0" noProof="0" dirty="0">
                <a:ln>
                  <a:noFill/>
                </a:ln>
                <a:solidFill>
                  <a:prstClr val="white"/>
                </a:solidFill>
                <a:effectLst/>
                <a:uLnTx/>
                <a:uFillTx/>
                <a:ea typeface="Gadugi" panose="020B0502040204020203" pitchFamily="34" charset="0"/>
                <a:cs typeface="+mn-cs"/>
              </a:rPr>
              <a:t> %</a:t>
            </a:r>
          </a:p>
        </p:txBody>
      </p:sp>
      <p:sp>
        <p:nvSpPr>
          <p:cNvPr id="38" name="Ellipse 37">
            <a:extLst>
              <a:ext uri="{FF2B5EF4-FFF2-40B4-BE49-F238E27FC236}">
                <a16:creationId xmlns:a16="http://schemas.microsoft.com/office/drawing/2014/main" id="{160291EE-8364-45C3-9382-1910A74B8727}"/>
              </a:ext>
            </a:extLst>
          </p:cNvPr>
          <p:cNvSpPr>
            <a:spLocks noChangeAspect="1"/>
          </p:cNvSpPr>
          <p:nvPr/>
        </p:nvSpPr>
        <p:spPr>
          <a:xfrm>
            <a:off x="3233880" y="1546604"/>
            <a:ext cx="1550637" cy="1550637"/>
          </a:xfrm>
          <a:prstGeom prst="ellipse">
            <a:avLst/>
          </a:prstGeom>
          <a:solidFill>
            <a:srgbClr val="8FAAD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ea typeface="+mn-ea"/>
              <a:cs typeface="+mn-cs"/>
            </a:endParaRPr>
          </a:p>
        </p:txBody>
      </p:sp>
      <p:sp>
        <p:nvSpPr>
          <p:cNvPr id="81" name="Ellipse 80">
            <a:extLst>
              <a:ext uri="{FF2B5EF4-FFF2-40B4-BE49-F238E27FC236}">
                <a16:creationId xmlns:a16="http://schemas.microsoft.com/office/drawing/2014/main" id="{E82A06BA-6EE8-4818-A752-96AEAD1B1A5B}"/>
              </a:ext>
            </a:extLst>
          </p:cNvPr>
          <p:cNvSpPr>
            <a:spLocks noChangeAspect="1"/>
          </p:cNvSpPr>
          <p:nvPr/>
        </p:nvSpPr>
        <p:spPr>
          <a:xfrm>
            <a:off x="3583419" y="1869298"/>
            <a:ext cx="851550" cy="851550"/>
          </a:xfrm>
          <a:prstGeom prst="ellipse">
            <a:avLst/>
          </a:prstGeom>
          <a:solidFill>
            <a:srgbClr val="4472C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ea typeface="+mn-ea"/>
              <a:cs typeface="+mn-cs"/>
            </a:endParaRPr>
          </a:p>
        </p:txBody>
      </p:sp>
      <p:sp>
        <p:nvSpPr>
          <p:cNvPr id="40" name="ZoneTexte 39">
            <a:extLst>
              <a:ext uri="{FF2B5EF4-FFF2-40B4-BE49-F238E27FC236}">
                <a16:creationId xmlns:a16="http://schemas.microsoft.com/office/drawing/2014/main" id="{2FC561F5-F1DC-4BF9-A50C-3536A5ACDDE3}"/>
              </a:ext>
            </a:extLst>
          </p:cNvPr>
          <p:cNvSpPr txBox="1"/>
          <p:nvPr/>
        </p:nvSpPr>
        <p:spPr>
          <a:xfrm>
            <a:off x="3682537" y="2140857"/>
            <a:ext cx="925228"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solidFill>
                <a:ea typeface="Gadugi" panose="020B0502040204020203" pitchFamily="34" charset="0"/>
              </a:rPr>
              <a:t>43</a:t>
            </a:r>
            <a:r>
              <a:rPr kumimoji="0" lang="fr-FR" b="1" i="0" u="none" strike="noStrike" kern="1200" cap="none" spc="0" normalizeH="0" baseline="0" noProof="0" dirty="0">
                <a:ln>
                  <a:noFill/>
                </a:ln>
                <a:solidFill>
                  <a:prstClr val="white"/>
                </a:solidFill>
                <a:effectLst/>
                <a:uLnTx/>
                <a:uFillTx/>
                <a:ea typeface="Gadugi" panose="020B0502040204020203" pitchFamily="34" charset="0"/>
                <a:cs typeface="+mn-cs"/>
              </a:rPr>
              <a:t> %</a:t>
            </a:r>
          </a:p>
        </p:txBody>
      </p:sp>
      <p:cxnSp>
        <p:nvCxnSpPr>
          <p:cNvPr id="62" name="Connecteur droit 61">
            <a:extLst>
              <a:ext uri="{FF2B5EF4-FFF2-40B4-BE49-F238E27FC236}">
                <a16:creationId xmlns:a16="http://schemas.microsoft.com/office/drawing/2014/main" id="{07420767-720F-4B83-A137-A027C8701DCC}"/>
              </a:ext>
            </a:extLst>
          </p:cNvPr>
          <p:cNvCxnSpPr>
            <a:cxnSpLocks/>
            <a:endCxn id="57" idx="1"/>
          </p:cNvCxnSpPr>
          <p:nvPr/>
        </p:nvCxnSpPr>
        <p:spPr>
          <a:xfrm flipV="1">
            <a:off x="4263191" y="2154768"/>
            <a:ext cx="1117484" cy="0"/>
          </a:xfrm>
          <a:prstGeom prst="line">
            <a:avLst/>
          </a:prstGeom>
          <a:ln w="19050">
            <a:solidFill>
              <a:srgbClr val="B9E0ED"/>
            </a:solidFill>
          </a:ln>
        </p:spPr>
        <p:style>
          <a:lnRef idx="1">
            <a:schemeClr val="accent1"/>
          </a:lnRef>
          <a:fillRef idx="0">
            <a:schemeClr val="accent1"/>
          </a:fillRef>
          <a:effectRef idx="0">
            <a:schemeClr val="accent1"/>
          </a:effectRef>
          <a:fontRef idx="minor">
            <a:schemeClr val="tx1"/>
          </a:fontRef>
        </p:style>
      </p:cxnSp>
      <p:cxnSp>
        <p:nvCxnSpPr>
          <p:cNvPr id="93" name="Connecteur droit 92">
            <a:extLst>
              <a:ext uri="{FF2B5EF4-FFF2-40B4-BE49-F238E27FC236}">
                <a16:creationId xmlns:a16="http://schemas.microsoft.com/office/drawing/2014/main" id="{07420767-720F-4B83-A137-A027C8701DCC}"/>
              </a:ext>
            </a:extLst>
          </p:cNvPr>
          <p:cNvCxnSpPr>
            <a:cxnSpLocks/>
            <a:endCxn id="58" idx="1"/>
          </p:cNvCxnSpPr>
          <p:nvPr/>
        </p:nvCxnSpPr>
        <p:spPr>
          <a:xfrm flipV="1">
            <a:off x="4434969" y="2814559"/>
            <a:ext cx="906370" cy="0"/>
          </a:xfrm>
          <a:prstGeom prst="line">
            <a:avLst/>
          </a:prstGeom>
          <a:ln w="19050">
            <a:solidFill>
              <a:srgbClr val="B9E0ED"/>
            </a:solidFill>
          </a:ln>
        </p:spPr>
        <p:style>
          <a:lnRef idx="1">
            <a:schemeClr val="accent1"/>
          </a:lnRef>
          <a:fillRef idx="0">
            <a:schemeClr val="accent1"/>
          </a:fillRef>
          <a:effectRef idx="0">
            <a:schemeClr val="accent1"/>
          </a:effectRef>
          <a:fontRef idx="minor">
            <a:schemeClr val="tx1"/>
          </a:fontRef>
        </p:style>
      </p:cxnSp>
      <p:sp>
        <p:nvSpPr>
          <p:cNvPr id="110" name="Ellipse 109">
            <a:extLst>
              <a:ext uri="{FF2B5EF4-FFF2-40B4-BE49-F238E27FC236}">
                <a16:creationId xmlns:a16="http://schemas.microsoft.com/office/drawing/2014/main" id="{B5B8FE27-A6B8-45B8-BB3C-5DAC1ED55396}"/>
              </a:ext>
            </a:extLst>
          </p:cNvPr>
          <p:cNvSpPr>
            <a:spLocks noChangeAspect="1"/>
          </p:cNvSpPr>
          <p:nvPr/>
        </p:nvSpPr>
        <p:spPr>
          <a:xfrm>
            <a:off x="3249092" y="5130689"/>
            <a:ext cx="1550637" cy="1550637"/>
          </a:xfrm>
          <a:prstGeom prst="ellipse">
            <a:avLst/>
          </a:prstGeom>
          <a:solidFill>
            <a:srgbClr val="8FAAD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ea typeface="+mn-ea"/>
              <a:cs typeface="+mn-cs"/>
            </a:endParaRPr>
          </a:p>
        </p:txBody>
      </p:sp>
      <p:sp>
        <p:nvSpPr>
          <p:cNvPr id="112" name="Ellipse 111">
            <a:extLst>
              <a:ext uri="{FF2B5EF4-FFF2-40B4-BE49-F238E27FC236}">
                <a16:creationId xmlns:a16="http://schemas.microsoft.com/office/drawing/2014/main" id="{BB767C88-5F43-4B35-B375-7230178BB834}"/>
              </a:ext>
            </a:extLst>
          </p:cNvPr>
          <p:cNvSpPr>
            <a:spLocks noChangeAspect="1"/>
          </p:cNvSpPr>
          <p:nvPr/>
        </p:nvSpPr>
        <p:spPr>
          <a:xfrm>
            <a:off x="3459064" y="5346527"/>
            <a:ext cx="1083426" cy="1083426"/>
          </a:xfrm>
          <a:prstGeom prst="ellipse">
            <a:avLst/>
          </a:prstGeom>
          <a:solidFill>
            <a:srgbClr val="4472C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ea typeface="+mn-ea"/>
              <a:cs typeface="+mn-cs"/>
            </a:endParaRPr>
          </a:p>
        </p:txBody>
      </p:sp>
      <p:sp>
        <p:nvSpPr>
          <p:cNvPr id="114" name="ZoneTexte 47">
            <a:extLst>
              <a:ext uri="{FF2B5EF4-FFF2-40B4-BE49-F238E27FC236}">
                <a16:creationId xmlns:a16="http://schemas.microsoft.com/office/drawing/2014/main" id="{7AFDACF8-CE58-4A52-903C-4944D58CE69D}"/>
              </a:ext>
            </a:extLst>
          </p:cNvPr>
          <p:cNvSpPr txBox="1"/>
          <p:nvPr/>
        </p:nvSpPr>
        <p:spPr>
          <a:xfrm>
            <a:off x="3658420" y="5753268"/>
            <a:ext cx="913297" cy="52322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dirty="0">
                <a:solidFill>
                  <a:prstClr val="white"/>
                </a:solidFill>
                <a:ea typeface="Gadugi" panose="020B0502040204020203" pitchFamily="34" charset="0"/>
              </a:rPr>
              <a:t>78</a:t>
            </a:r>
            <a:r>
              <a:rPr kumimoji="0" lang="fr-FR" sz="2800" b="1" i="0" u="none" strike="noStrike" kern="1200" cap="none" spc="0" normalizeH="0" baseline="0" noProof="0" dirty="0">
                <a:ln>
                  <a:noFill/>
                </a:ln>
                <a:solidFill>
                  <a:prstClr val="white"/>
                </a:solidFill>
                <a:effectLst/>
                <a:uLnTx/>
                <a:uFillTx/>
                <a:ea typeface="Gadugi" panose="020B0502040204020203" pitchFamily="34" charset="0"/>
                <a:cs typeface="+mn-cs"/>
              </a:rPr>
              <a:t> %</a:t>
            </a:r>
          </a:p>
        </p:txBody>
      </p:sp>
      <p:sp>
        <p:nvSpPr>
          <p:cNvPr id="116" name="ZoneTexte 48">
            <a:extLst>
              <a:ext uri="{FF2B5EF4-FFF2-40B4-BE49-F238E27FC236}">
                <a16:creationId xmlns:a16="http://schemas.microsoft.com/office/drawing/2014/main" id="{D79515C9-36E8-44E5-BEDB-EC7B594B2B61}"/>
              </a:ext>
            </a:extLst>
          </p:cNvPr>
          <p:cNvSpPr txBox="1"/>
          <p:nvPr/>
        </p:nvSpPr>
        <p:spPr>
          <a:xfrm>
            <a:off x="3739537" y="6396872"/>
            <a:ext cx="798502" cy="30777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prstClr val="white"/>
                </a:solidFill>
                <a:ea typeface="Gadugi" panose="020B0502040204020203" pitchFamily="34" charset="0"/>
              </a:rPr>
              <a:t>22</a:t>
            </a:r>
            <a:r>
              <a:rPr kumimoji="0" lang="fr-FR" sz="1400" b="1" i="0" u="none" strike="noStrike" kern="1200" cap="none" spc="0" normalizeH="0" baseline="0" noProof="0" dirty="0">
                <a:ln>
                  <a:noFill/>
                </a:ln>
                <a:solidFill>
                  <a:prstClr val="white"/>
                </a:solidFill>
                <a:effectLst/>
                <a:uLnTx/>
                <a:uFillTx/>
                <a:ea typeface="Gadugi" panose="020B0502040204020203" pitchFamily="34" charset="0"/>
                <a:cs typeface="+mn-cs"/>
              </a:rPr>
              <a:t> %</a:t>
            </a:r>
          </a:p>
        </p:txBody>
      </p:sp>
      <p:sp>
        <p:nvSpPr>
          <p:cNvPr id="118" name="Rectangle 117">
            <a:extLst>
              <a:ext uri="{FF2B5EF4-FFF2-40B4-BE49-F238E27FC236}">
                <a16:creationId xmlns:a16="http://schemas.microsoft.com/office/drawing/2014/main" id="{A07FAAE2-F495-4B62-8BA3-78ADA7F7BEF8}"/>
              </a:ext>
            </a:extLst>
          </p:cNvPr>
          <p:cNvSpPr/>
          <p:nvPr/>
        </p:nvSpPr>
        <p:spPr>
          <a:xfrm>
            <a:off x="2901583" y="905346"/>
            <a:ext cx="2295054" cy="307777"/>
          </a:xfrm>
          <a:prstGeom prst="rect">
            <a:avLst/>
          </a:prstGeom>
          <a:solidFill>
            <a:srgbClr val="4472C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white"/>
                </a:solidFill>
                <a:effectLst/>
                <a:uLnTx/>
                <a:uFillTx/>
                <a:ea typeface="+mn-ea"/>
                <a:cs typeface="+mn-cs"/>
              </a:rPr>
              <a:t>MOYENNE des stations 2019</a:t>
            </a:r>
          </a:p>
        </p:txBody>
      </p:sp>
      <p:sp>
        <p:nvSpPr>
          <p:cNvPr id="42" name="ZoneTexte 40">
            <a:extLst>
              <a:ext uri="{FF2B5EF4-FFF2-40B4-BE49-F238E27FC236}">
                <a16:creationId xmlns:a16="http://schemas.microsoft.com/office/drawing/2014/main" id="{D143C575-2461-45A7-8AB7-453492C223F2}"/>
              </a:ext>
            </a:extLst>
          </p:cNvPr>
          <p:cNvSpPr txBox="1"/>
          <p:nvPr/>
        </p:nvSpPr>
        <p:spPr>
          <a:xfrm>
            <a:off x="3712118" y="2713183"/>
            <a:ext cx="85155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prstClr val="white"/>
                </a:solidFill>
                <a:effectLst/>
                <a:uLnTx/>
                <a:uFillTx/>
                <a:ea typeface="Gadugi" panose="020B0502040204020203" pitchFamily="34" charset="0"/>
                <a:cs typeface="+mn-cs"/>
              </a:rPr>
              <a:t>57 %</a:t>
            </a:r>
          </a:p>
        </p:txBody>
      </p:sp>
      <p:sp>
        <p:nvSpPr>
          <p:cNvPr id="61" name="Ellipse 60">
            <a:extLst>
              <a:ext uri="{FF2B5EF4-FFF2-40B4-BE49-F238E27FC236}">
                <a16:creationId xmlns:a16="http://schemas.microsoft.com/office/drawing/2014/main" id="{F235BBE7-2D5D-425E-9E93-3D82F6C84830}"/>
              </a:ext>
            </a:extLst>
          </p:cNvPr>
          <p:cNvSpPr>
            <a:spLocks noChangeAspect="1"/>
          </p:cNvSpPr>
          <p:nvPr/>
        </p:nvSpPr>
        <p:spPr>
          <a:xfrm>
            <a:off x="7595078" y="5120629"/>
            <a:ext cx="1550637" cy="1550637"/>
          </a:xfrm>
          <a:prstGeom prst="ellipse">
            <a:avLst/>
          </a:prstGeom>
          <a:solidFill>
            <a:srgbClr val="20386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ea typeface="+mn-ea"/>
              <a:cs typeface="+mn-cs"/>
            </a:endParaRPr>
          </a:p>
        </p:txBody>
      </p:sp>
      <p:sp>
        <p:nvSpPr>
          <p:cNvPr id="76" name="ZoneTexte 16">
            <a:extLst>
              <a:ext uri="{FF2B5EF4-FFF2-40B4-BE49-F238E27FC236}">
                <a16:creationId xmlns:a16="http://schemas.microsoft.com/office/drawing/2014/main" id="{7F41A5CE-6634-40DA-8B91-D3BF6305ED81}"/>
              </a:ext>
            </a:extLst>
          </p:cNvPr>
          <p:cNvSpPr txBox="1"/>
          <p:nvPr/>
        </p:nvSpPr>
        <p:spPr>
          <a:xfrm>
            <a:off x="8076225" y="6285712"/>
            <a:ext cx="826723" cy="338554"/>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ea typeface="Gadugi" panose="020B0502040204020203" pitchFamily="34" charset="0"/>
                <a:cs typeface="+mn-cs"/>
              </a:rPr>
              <a:t>86 %</a:t>
            </a:r>
          </a:p>
        </p:txBody>
      </p:sp>
      <p:sp>
        <p:nvSpPr>
          <p:cNvPr id="77" name="Ellipse 76">
            <a:extLst>
              <a:ext uri="{FF2B5EF4-FFF2-40B4-BE49-F238E27FC236}">
                <a16:creationId xmlns:a16="http://schemas.microsoft.com/office/drawing/2014/main" id="{36BA6D93-1AEE-4A2D-8562-74D89841DD48}"/>
              </a:ext>
            </a:extLst>
          </p:cNvPr>
          <p:cNvSpPr>
            <a:spLocks noChangeAspect="1"/>
          </p:cNvSpPr>
          <p:nvPr/>
        </p:nvSpPr>
        <p:spPr>
          <a:xfrm>
            <a:off x="7518301" y="3330949"/>
            <a:ext cx="1550637" cy="1550637"/>
          </a:xfrm>
          <a:prstGeom prst="ellipse">
            <a:avLst/>
          </a:prstGeom>
          <a:solidFill>
            <a:srgbClr val="20386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ea typeface="+mn-ea"/>
              <a:cs typeface="+mn-cs"/>
            </a:endParaRPr>
          </a:p>
        </p:txBody>
      </p:sp>
      <p:sp>
        <p:nvSpPr>
          <p:cNvPr id="85" name="ZoneTexte 40">
            <a:extLst>
              <a:ext uri="{FF2B5EF4-FFF2-40B4-BE49-F238E27FC236}">
                <a16:creationId xmlns:a16="http://schemas.microsoft.com/office/drawing/2014/main" id="{06BA8E81-B5E6-4179-AA0A-F8A117BFAB24}"/>
              </a:ext>
            </a:extLst>
          </p:cNvPr>
          <p:cNvSpPr txBox="1"/>
          <p:nvPr/>
        </p:nvSpPr>
        <p:spPr>
          <a:xfrm>
            <a:off x="7997768" y="4526765"/>
            <a:ext cx="906225" cy="338554"/>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prstClr val="white"/>
                </a:solidFill>
                <a:ea typeface="Gadugi" panose="020B0502040204020203" pitchFamily="34" charset="0"/>
              </a:rPr>
              <a:t>79</a:t>
            </a:r>
            <a:r>
              <a:rPr kumimoji="0" lang="fr-FR" sz="1600" b="1" i="0" u="none" strike="noStrike" kern="1200" cap="none" spc="0" normalizeH="0" baseline="0" noProof="0" dirty="0">
                <a:ln>
                  <a:noFill/>
                </a:ln>
                <a:solidFill>
                  <a:prstClr val="white"/>
                </a:solidFill>
                <a:effectLst/>
                <a:uLnTx/>
                <a:uFillTx/>
                <a:ea typeface="Gadugi" panose="020B0502040204020203" pitchFamily="34" charset="0"/>
                <a:cs typeface="+mn-cs"/>
              </a:rPr>
              <a:t> %</a:t>
            </a:r>
          </a:p>
        </p:txBody>
      </p:sp>
      <p:sp>
        <p:nvSpPr>
          <p:cNvPr id="88" name="Ellipse 87">
            <a:extLst>
              <a:ext uri="{FF2B5EF4-FFF2-40B4-BE49-F238E27FC236}">
                <a16:creationId xmlns:a16="http://schemas.microsoft.com/office/drawing/2014/main" id="{7EA4711A-B9D7-41DB-9C23-E063481D260D}"/>
              </a:ext>
            </a:extLst>
          </p:cNvPr>
          <p:cNvSpPr>
            <a:spLocks noChangeAspect="1"/>
          </p:cNvSpPr>
          <p:nvPr/>
        </p:nvSpPr>
        <p:spPr>
          <a:xfrm>
            <a:off x="7521532" y="1542281"/>
            <a:ext cx="1550637" cy="1550637"/>
          </a:xfrm>
          <a:prstGeom prst="ellipse">
            <a:avLst/>
          </a:prstGeom>
          <a:solidFill>
            <a:srgbClr val="20386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ea typeface="+mn-ea"/>
              <a:cs typeface="+mn-cs"/>
            </a:endParaRPr>
          </a:p>
        </p:txBody>
      </p:sp>
      <p:sp>
        <p:nvSpPr>
          <p:cNvPr id="89" name="Ellipse 88">
            <a:extLst>
              <a:ext uri="{FF2B5EF4-FFF2-40B4-BE49-F238E27FC236}">
                <a16:creationId xmlns:a16="http://schemas.microsoft.com/office/drawing/2014/main" id="{D904092A-9BB0-48F1-82A0-EB8B9189F84F}"/>
              </a:ext>
            </a:extLst>
          </p:cNvPr>
          <p:cNvSpPr>
            <a:spLocks noChangeAspect="1"/>
          </p:cNvSpPr>
          <p:nvPr/>
        </p:nvSpPr>
        <p:spPr>
          <a:xfrm>
            <a:off x="8026725" y="1979093"/>
            <a:ext cx="576447" cy="576447"/>
          </a:xfrm>
          <a:prstGeom prst="ellipse">
            <a:avLst/>
          </a:prstGeom>
          <a:solidFill>
            <a:srgbClr val="266DD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ea typeface="+mn-ea"/>
              <a:cs typeface="+mn-cs"/>
            </a:endParaRPr>
          </a:p>
        </p:txBody>
      </p:sp>
      <p:sp>
        <p:nvSpPr>
          <p:cNvPr id="92" name="ZoneTexte 47">
            <a:extLst>
              <a:ext uri="{FF2B5EF4-FFF2-40B4-BE49-F238E27FC236}">
                <a16:creationId xmlns:a16="http://schemas.microsoft.com/office/drawing/2014/main" id="{D0D2F8DC-4ECA-4DCC-AB91-2AE1CA2813A1}"/>
              </a:ext>
            </a:extLst>
          </p:cNvPr>
          <p:cNvSpPr txBox="1"/>
          <p:nvPr/>
        </p:nvSpPr>
        <p:spPr>
          <a:xfrm>
            <a:off x="8000908" y="2128273"/>
            <a:ext cx="692613" cy="30777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prstClr val="white"/>
                </a:solidFill>
                <a:ea typeface="Gadugi" panose="020B0502040204020203" pitchFamily="34" charset="0"/>
              </a:rPr>
              <a:t>12 </a:t>
            </a:r>
            <a:r>
              <a:rPr kumimoji="0" lang="fr-FR" sz="1400" b="1" i="0" u="none" strike="noStrike" kern="1200" cap="none" spc="0" normalizeH="0" baseline="0" noProof="0" dirty="0">
                <a:ln>
                  <a:noFill/>
                </a:ln>
                <a:solidFill>
                  <a:prstClr val="white"/>
                </a:solidFill>
                <a:effectLst/>
                <a:uLnTx/>
                <a:uFillTx/>
                <a:ea typeface="Gadugi" panose="020B0502040204020203" pitchFamily="34" charset="0"/>
                <a:cs typeface="+mn-cs"/>
              </a:rPr>
              <a:t>%</a:t>
            </a:r>
          </a:p>
        </p:txBody>
      </p:sp>
      <p:sp>
        <p:nvSpPr>
          <p:cNvPr id="94" name="ZoneTexte 48">
            <a:extLst>
              <a:ext uri="{FF2B5EF4-FFF2-40B4-BE49-F238E27FC236}">
                <a16:creationId xmlns:a16="http://schemas.microsoft.com/office/drawing/2014/main" id="{E9582FA6-F5B1-4FF9-AB67-94738462E25F}"/>
              </a:ext>
            </a:extLst>
          </p:cNvPr>
          <p:cNvSpPr txBox="1"/>
          <p:nvPr/>
        </p:nvSpPr>
        <p:spPr>
          <a:xfrm>
            <a:off x="8055613" y="2662475"/>
            <a:ext cx="692614" cy="338554"/>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ea typeface="Gadugi" panose="020B0502040204020203" pitchFamily="34" charset="0"/>
                <a:cs typeface="+mn-cs"/>
              </a:rPr>
              <a:t>88 %</a:t>
            </a:r>
          </a:p>
        </p:txBody>
      </p:sp>
      <p:sp>
        <p:nvSpPr>
          <p:cNvPr id="95" name="Rectangle 94">
            <a:extLst>
              <a:ext uri="{FF2B5EF4-FFF2-40B4-BE49-F238E27FC236}">
                <a16:creationId xmlns:a16="http://schemas.microsoft.com/office/drawing/2014/main" id="{6490F08F-7663-40A8-BBF9-3D627B42449E}"/>
              </a:ext>
            </a:extLst>
          </p:cNvPr>
          <p:cNvSpPr/>
          <p:nvPr/>
        </p:nvSpPr>
        <p:spPr>
          <a:xfrm>
            <a:off x="7534088" y="908761"/>
            <a:ext cx="1611627" cy="307777"/>
          </a:xfrm>
          <a:prstGeom prst="rect">
            <a:avLst/>
          </a:prstGeom>
          <a:solidFill>
            <a:schemeClr val="tx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white"/>
                </a:solidFill>
                <a:effectLst/>
                <a:uLnTx/>
                <a:uFillTx/>
                <a:ea typeface="+mn-ea"/>
                <a:cs typeface="+mn-cs"/>
              </a:rPr>
              <a:t>Cas spécifique</a:t>
            </a:r>
          </a:p>
        </p:txBody>
      </p:sp>
      <p:sp>
        <p:nvSpPr>
          <p:cNvPr id="39" name="ZoneTexte 38">
            <a:extLst>
              <a:ext uri="{FF2B5EF4-FFF2-40B4-BE49-F238E27FC236}">
                <a16:creationId xmlns:a16="http://schemas.microsoft.com/office/drawing/2014/main" id="{6C55D26C-6FA6-4605-880E-6D3D366ED8C3}"/>
              </a:ext>
            </a:extLst>
          </p:cNvPr>
          <p:cNvSpPr txBox="1"/>
          <p:nvPr/>
        </p:nvSpPr>
        <p:spPr>
          <a:xfrm>
            <a:off x="4888154" y="6042930"/>
            <a:ext cx="2448689" cy="5078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900" b="0" i="1" u="none" strike="noStrike" kern="1200" cap="none" spc="0" normalizeH="0" baseline="0" noProof="0" dirty="0">
                <a:ln>
                  <a:noFill/>
                </a:ln>
                <a:solidFill>
                  <a:srgbClr val="44546A"/>
                </a:solidFill>
                <a:effectLst/>
                <a:uLnTx/>
                <a:uFillTx/>
                <a:latin typeface="Calibri Light" panose="020F0302020204030204"/>
                <a:ea typeface="Times New Roman" panose="02020603050405020304" pitchFamily="18" charset="0"/>
                <a:cs typeface="+mn-cs"/>
              </a:rPr>
              <a:t>* </a:t>
            </a:r>
            <a:r>
              <a:rPr kumimoji="0" lang="fr-FR" sz="900" b="0" i="1" u="none" strike="noStrike" kern="1200" cap="none" spc="0" normalizeH="0" baseline="0" noProof="0" dirty="0">
                <a:ln>
                  <a:noFill/>
                </a:ln>
                <a:solidFill>
                  <a:srgbClr val="44546A"/>
                </a:solidFill>
                <a:effectLst/>
                <a:uLnTx/>
                <a:uFillTx/>
                <a:latin typeface="Calibri Light" panose="020F0302020204030204"/>
                <a:ea typeface="+mn-ea"/>
                <a:cs typeface="+mn-cs"/>
              </a:rPr>
              <a:t>La part de la fréquentation a été basée sur le nombre de </a:t>
            </a:r>
            <a:r>
              <a:rPr kumimoji="0" lang="fr-FR" sz="900" b="0" i="1" u="sng" strike="noStrike" kern="1200" cap="none" spc="0" normalizeH="0" baseline="0" noProof="0" dirty="0">
                <a:ln>
                  <a:noFill/>
                </a:ln>
                <a:solidFill>
                  <a:srgbClr val="44546A"/>
                </a:solidFill>
                <a:effectLst/>
                <a:uLnTx/>
                <a:uFillTx/>
                <a:latin typeface="Calibri Light" panose="020F0302020204030204"/>
                <a:ea typeface="+mn-ea"/>
                <a:cs typeface="+mn-cs"/>
              </a:rPr>
              <a:t>nuitées payantes</a:t>
            </a:r>
            <a:r>
              <a:rPr kumimoji="0" lang="fr-FR" sz="900" b="0" i="1" u="none" strike="noStrike" kern="1200" cap="none" spc="0" normalizeH="0" baseline="0" noProof="0" dirty="0">
                <a:ln>
                  <a:noFill/>
                </a:ln>
                <a:solidFill>
                  <a:srgbClr val="44546A"/>
                </a:solidFill>
                <a:effectLst/>
                <a:uLnTx/>
                <a:uFillTx/>
                <a:latin typeface="Calibri Light" panose="020F0302020204030204"/>
                <a:ea typeface="+mn-ea"/>
                <a:cs typeface="+mn-cs"/>
              </a:rPr>
              <a:t> issues des données de taxe de séjour.</a:t>
            </a:r>
          </a:p>
        </p:txBody>
      </p:sp>
      <p:sp>
        <p:nvSpPr>
          <p:cNvPr id="41" name="Titre 2">
            <a:extLst>
              <a:ext uri="{FF2B5EF4-FFF2-40B4-BE49-F238E27FC236}">
                <a16:creationId xmlns:a16="http://schemas.microsoft.com/office/drawing/2014/main" id="{440C7077-DDFF-4844-B9F7-D496CDBDF9D3}"/>
              </a:ext>
            </a:extLst>
          </p:cNvPr>
          <p:cNvSpPr txBox="1">
            <a:spLocks/>
          </p:cNvSpPr>
          <p:nvPr/>
        </p:nvSpPr>
        <p:spPr>
          <a:xfrm>
            <a:off x="243890" y="231018"/>
            <a:ext cx="9634547"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dirty="0">
                <a:solidFill>
                  <a:schemeClr val="accent1">
                    <a:lumMod val="50000"/>
                  </a:schemeClr>
                </a:solidFill>
                <a:latin typeface="Gadugi" panose="020B0502040204020203" pitchFamily="34" charset="0"/>
                <a:ea typeface="Gadugi" panose="020B0502040204020203" pitchFamily="34" charset="0"/>
              </a:rPr>
              <a:t>Les stations thermales concentrent l’offre et la fréquentation touristique sur leur territoire proche </a:t>
            </a:r>
          </a:p>
        </p:txBody>
      </p:sp>
      <p:sp>
        <p:nvSpPr>
          <p:cNvPr id="43" name="Espace réservé du numéro de diapositive 9">
            <a:extLst>
              <a:ext uri="{FF2B5EF4-FFF2-40B4-BE49-F238E27FC236}">
                <a16:creationId xmlns:a16="http://schemas.microsoft.com/office/drawing/2014/main" id="{9228B234-A447-440F-8370-0FAA2E2EFF2C}"/>
              </a:ext>
            </a:extLst>
          </p:cNvPr>
          <p:cNvSpPr>
            <a:spLocks noGrp="1"/>
          </p:cNvSpPr>
          <p:nvPr>
            <p:ph type="sldNum" sz="quarter" idx="12"/>
          </p:nvPr>
        </p:nvSpPr>
        <p:spPr>
          <a:xfrm>
            <a:off x="9326671" y="642191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1973A-491D-4F21-9500-AEA459A2B14A}" type="slidenum">
              <a:rPr kumimoji="0" lang="fr-FR"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Ellipse 44">
            <a:extLst>
              <a:ext uri="{FF2B5EF4-FFF2-40B4-BE49-F238E27FC236}">
                <a16:creationId xmlns:a16="http://schemas.microsoft.com/office/drawing/2014/main" id="{1A9F44F2-DC91-4215-8E5D-CC80AAF0A7C8}"/>
              </a:ext>
            </a:extLst>
          </p:cNvPr>
          <p:cNvSpPr>
            <a:spLocks noChangeAspect="1"/>
          </p:cNvSpPr>
          <p:nvPr/>
        </p:nvSpPr>
        <p:spPr>
          <a:xfrm>
            <a:off x="7947017" y="3777228"/>
            <a:ext cx="681107" cy="681107"/>
          </a:xfrm>
          <a:prstGeom prst="ellipse">
            <a:avLst/>
          </a:prstGeom>
          <a:solidFill>
            <a:srgbClr val="266DD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ea typeface="+mn-ea"/>
              <a:cs typeface="+mn-cs"/>
            </a:endParaRPr>
          </a:p>
        </p:txBody>
      </p:sp>
      <p:sp>
        <p:nvSpPr>
          <p:cNvPr id="63" name="Rectangle 62">
            <a:extLst>
              <a:ext uri="{FF2B5EF4-FFF2-40B4-BE49-F238E27FC236}">
                <a16:creationId xmlns:a16="http://schemas.microsoft.com/office/drawing/2014/main" id="{CD0FB3D5-44BC-4C9F-B3E3-3034CEF6AB09}"/>
              </a:ext>
            </a:extLst>
          </p:cNvPr>
          <p:cNvSpPr/>
          <p:nvPr/>
        </p:nvSpPr>
        <p:spPr>
          <a:xfrm>
            <a:off x="1049922" y="1306284"/>
            <a:ext cx="10224000" cy="252000"/>
          </a:xfrm>
          <a:prstGeom prst="rect">
            <a:avLst/>
          </a:prstGeom>
          <a:solidFill>
            <a:schemeClr val="bg1"/>
          </a:solidFill>
        </p:spPr>
        <p:txBody>
          <a:bodyPr wrap="square" tIns="0" bIns="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i="0" u="none" strike="noStrike" kern="1200" cap="none" spc="0" normalizeH="0" baseline="0" noProof="0" dirty="0">
                <a:ln>
                  <a:noFill/>
                </a:ln>
                <a:solidFill>
                  <a:prstClr val="black">
                    <a:lumMod val="65000"/>
                    <a:lumOff val="35000"/>
                  </a:prstClr>
                </a:solidFill>
                <a:effectLst/>
                <a:uLnTx/>
                <a:uFillTx/>
                <a:ea typeface="+mn-ea"/>
                <a:cs typeface="+mn-cs"/>
              </a:rPr>
              <a:t>Que représente le </a:t>
            </a:r>
            <a:r>
              <a:rPr kumimoji="0" lang="fr-FR" sz="1600" b="1" i="0" u="sng" strike="noStrike" kern="1200" cap="none" spc="0" normalizeH="0" baseline="0" noProof="0" dirty="0">
                <a:ln>
                  <a:noFill/>
                </a:ln>
                <a:solidFill>
                  <a:prstClr val="black">
                    <a:lumMod val="65000"/>
                    <a:lumOff val="35000"/>
                  </a:prstClr>
                </a:solidFill>
                <a:effectLst/>
                <a:uLnTx/>
                <a:uFillTx/>
                <a:ea typeface="+mn-ea"/>
                <a:cs typeface="+mn-cs"/>
              </a:rPr>
              <a:t>nombre d’habitants</a:t>
            </a:r>
            <a:r>
              <a:rPr kumimoji="0" lang="fr-FR" sz="1600" b="1" i="0" u="none" strike="noStrike" kern="1200" cap="none" spc="0" normalizeH="0" baseline="0" noProof="0" dirty="0">
                <a:ln>
                  <a:noFill/>
                </a:ln>
                <a:solidFill>
                  <a:prstClr val="black">
                    <a:lumMod val="65000"/>
                    <a:lumOff val="35000"/>
                  </a:prstClr>
                </a:solidFill>
                <a:effectLst/>
                <a:uLnTx/>
                <a:uFillTx/>
                <a:ea typeface="+mn-ea"/>
                <a:cs typeface="+mn-cs"/>
              </a:rPr>
              <a:t> </a:t>
            </a:r>
            <a:r>
              <a:rPr kumimoji="0" lang="fr-FR" sz="1600" i="0" u="none" strike="noStrike" kern="1200" cap="none" spc="0" normalizeH="0" baseline="0" noProof="0" dirty="0">
                <a:ln>
                  <a:noFill/>
                </a:ln>
                <a:solidFill>
                  <a:prstClr val="black">
                    <a:lumMod val="65000"/>
                    <a:lumOff val="35000"/>
                  </a:prstClr>
                </a:solidFill>
                <a:effectLst/>
                <a:uLnTx/>
                <a:uFillTx/>
                <a:ea typeface="+mn-ea"/>
                <a:cs typeface="+mn-cs"/>
              </a:rPr>
              <a:t>dans la station par rapport au nombre d’habitants dans le périmètre élargi ?</a:t>
            </a:r>
          </a:p>
        </p:txBody>
      </p:sp>
      <p:sp>
        <p:nvSpPr>
          <p:cNvPr id="64" name="Rectangle 63">
            <a:extLst>
              <a:ext uri="{FF2B5EF4-FFF2-40B4-BE49-F238E27FC236}">
                <a16:creationId xmlns:a16="http://schemas.microsoft.com/office/drawing/2014/main" id="{07172E67-E345-418A-9345-F49D94DF3162}"/>
              </a:ext>
            </a:extLst>
          </p:cNvPr>
          <p:cNvSpPr/>
          <p:nvPr/>
        </p:nvSpPr>
        <p:spPr>
          <a:xfrm>
            <a:off x="1049922" y="3185218"/>
            <a:ext cx="10224000" cy="252000"/>
          </a:xfrm>
          <a:prstGeom prst="rect">
            <a:avLst/>
          </a:prstGeom>
          <a:solidFill>
            <a:schemeClr val="bg1"/>
          </a:solidFill>
        </p:spPr>
        <p:txBody>
          <a:bodyPr wrap="square" tIns="0" bIns="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i="0" u="none" strike="noStrike" kern="1200" cap="none" spc="0" normalizeH="0" baseline="0" noProof="0" dirty="0">
                <a:ln>
                  <a:noFill/>
                </a:ln>
                <a:solidFill>
                  <a:prstClr val="black">
                    <a:lumMod val="65000"/>
                    <a:lumOff val="35000"/>
                  </a:prstClr>
                </a:solidFill>
                <a:effectLst/>
                <a:uLnTx/>
                <a:uFillTx/>
                <a:ea typeface="+mn-ea"/>
                <a:cs typeface="+mn-cs"/>
              </a:rPr>
              <a:t>Que représente </a:t>
            </a:r>
            <a:r>
              <a:rPr kumimoji="0" lang="fr-FR" sz="1600" b="1" i="0" u="sng" strike="noStrike" kern="1200" cap="none" spc="0" normalizeH="0" baseline="0" noProof="0" dirty="0">
                <a:ln>
                  <a:noFill/>
                </a:ln>
                <a:solidFill>
                  <a:prstClr val="black">
                    <a:lumMod val="65000"/>
                    <a:lumOff val="35000"/>
                  </a:prstClr>
                </a:solidFill>
                <a:effectLst/>
                <a:uLnTx/>
                <a:uFillTx/>
                <a:ea typeface="+mn-ea"/>
                <a:cs typeface="+mn-cs"/>
              </a:rPr>
              <a:t>l’offre d’hébergement</a:t>
            </a:r>
            <a:r>
              <a:rPr kumimoji="0" lang="fr-FR" sz="1600" b="1" i="0" u="none" strike="noStrike" kern="1200" cap="none" spc="0" normalizeH="0" baseline="0" noProof="0" dirty="0">
                <a:ln>
                  <a:noFill/>
                </a:ln>
                <a:solidFill>
                  <a:prstClr val="black">
                    <a:lumMod val="65000"/>
                    <a:lumOff val="35000"/>
                  </a:prstClr>
                </a:solidFill>
                <a:effectLst/>
                <a:uLnTx/>
                <a:uFillTx/>
                <a:ea typeface="+mn-ea"/>
                <a:cs typeface="+mn-cs"/>
              </a:rPr>
              <a:t> </a:t>
            </a:r>
            <a:r>
              <a:rPr kumimoji="0" lang="fr-FR" sz="1600" i="0" u="none" strike="noStrike" kern="1200" cap="none" spc="0" normalizeH="0" baseline="0" noProof="0" dirty="0">
                <a:ln>
                  <a:noFill/>
                </a:ln>
                <a:solidFill>
                  <a:prstClr val="black">
                    <a:lumMod val="65000"/>
                    <a:lumOff val="35000"/>
                  </a:prstClr>
                </a:solidFill>
                <a:effectLst/>
                <a:uLnTx/>
                <a:uFillTx/>
                <a:ea typeface="+mn-ea"/>
                <a:cs typeface="+mn-cs"/>
              </a:rPr>
              <a:t>de la station dans l’offre totale sur le périmètre élargi ?</a:t>
            </a:r>
          </a:p>
        </p:txBody>
      </p:sp>
      <p:sp>
        <p:nvSpPr>
          <p:cNvPr id="68" name="Rectangle 67">
            <a:extLst>
              <a:ext uri="{FF2B5EF4-FFF2-40B4-BE49-F238E27FC236}">
                <a16:creationId xmlns:a16="http://schemas.microsoft.com/office/drawing/2014/main" id="{A7C74798-2C17-40B2-BA03-6CCA6F03F702}"/>
              </a:ext>
            </a:extLst>
          </p:cNvPr>
          <p:cNvSpPr/>
          <p:nvPr/>
        </p:nvSpPr>
        <p:spPr>
          <a:xfrm>
            <a:off x="1049922" y="5004689"/>
            <a:ext cx="10224000" cy="252000"/>
          </a:xfrm>
          <a:prstGeom prst="rect">
            <a:avLst/>
          </a:prstGeom>
          <a:solidFill>
            <a:schemeClr val="bg1"/>
          </a:solidFill>
        </p:spPr>
        <p:txBody>
          <a:bodyPr wrap="square" tIns="0" bIns="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i="0" u="none" strike="noStrike" kern="1200" cap="none" spc="0" normalizeH="0" baseline="0" noProof="0" dirty="0">
                <a:ln>
                  <a:noFill/>
                </a:ln>
                <a:solidFill>
                  <a:prstClr val="black">
                    <a:lumMod val="65000"/>
                    <a:lumOff val="35000"/>
                  </a:prstClr>
                </a:solidFill>
                <a:effectLst/>
                <a:uLnTx/>
                <a:uFillTx/>
                <a:ea typeface="+mn-ea"/>
                <a:cs typeface="+mn-cs"/>
              </a:rPr>
              <a:t>Que représente la </a:t>
            </a:r>
            <a:r>
              <a:rPr kumimoji="0" lang="fr-FR" sz="1600" b="1" i="0" u="sng" strike="noStrike" kern="1200" cap="none" spc="0" normalizeH="0" baseline="0" noProof="0" dirty="0">
                <a:ln>
                  <a:noFill/>
                </a:ln>
                <a:solidFill>
                  <a:prstClr val="black">
                    <a:lumMod val="65000"/>
                    <a:lumOff val="35000"/>
                  </a:prstClr>
                </a:solidFill>
                <a:effectLst/>
                <a:uLnTx/>
                <a:uFillTx/>
                <a:ea typeface="+mn-ea"/>
                <a:cs typeface="+mn-cs"/>
              </a:rPr>
              <a:t>fréquentation touristique*</a:t>
            </a:r>
            <a:r>
              <a:rPr kumimoji="0" lang="fr-FR" sz="1600" b="1" i="0" u="none" strike="noStrike" kern="1200" cap="none" spc="0" normalizeH="0" baseline="0" noProof="0" dirty="0">
                <a:ln>
                  <a:noFill/>
                </a:ln>
                <a:solidFill>
                  <a:prstClr val="black">
                    <a:lumMod val="65000"/>
                    <a:lumOff val="35000"/>
                  </a:prstClr>
                </a:solidFill>
                <a:effectLst/>
                <a:uLnTx/>
                <a:uFillTx/>
                <a:ea typeface="+mn-ea"/>
                <a:cs typeface="+mn-cs"/>
              </a:rPr>
              <a:t> de la station </a:t>
            </a:r>
            <a:r>
              <a:rPr kumimoji="0" lang="fr-FR" sz="1600" i="0" u="none" strike="noStrike" kern="1200" cap="none" spc="0" normalizeH="0" baseline="0" noProof="0" dirty="0">
                <a:ln>
                  <a:noFill/>
                </a:ln>
                <a:solidFill>
                  <a:prstClr val="black">
                    <a:lumMod val="65000"/>
                    <a:lumOff val="35000"/>
                  </a:prstClr>
                </a:solidFill>
                <a:effectLst/>
                <a:uLnTx/>
                <a:uFillTx/>
                <a:ea typeface="+mn-ea"/>
                <a:cs typeface="+mn-cs"/>
              </a:rPr>
              <a:t>par rapport à la fréquentation totale sur le périmètre élargi ?</a:t>
            </a:r>
          </a:p>
        </p:txBody>
      </p:sp>
      <p:sp>
        <p:nvSpPr>
          <p:cNvPr id="84" name="ZoneTexte 39">
            <a:extLst>
              <a:ext uri="{FF2B5EF4-FFF2-40B4-BE49-F238E27FC236}">
                <a16:creationId xmlns:a16="http://schemas.microsoft.com/office/drawing/2014/main" id="{AE635832-46D9-47E7-92C0-3DE9EB250E5B}"/>
              </a:ext>
            </a:extLst>
          </p:cNvPr>
          <p:cNvSpPr txBox="1"/>
          <p:nvPr/>
        </p:nvSpPr>
        <p:spPr>
          <a:xfrm>
            <a:off x="7988266" y="3952378"/>
            <a:ext cx="925228" cy="30777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white"/>
                </a:solidFill>
                <a:effectLst/>
                <a:uLnTx/>
                <a:uFillTx/>
                <a:ea typeface="Gadugi" panose="020B0502040204020203" pitchFamily="34" charset="0"/>
                <a:cs typeface="+mn-cs"/>
              </a:rPr>
              <a:t>21 %</a:t>
            </a:r>
          </a:p>
        </p:txBody>
      </p:sp>
      <p:sp>
        <p:nvSpPr>
          <p:cNvPr id="47" name="Ellipse 46">
            <a:extLst>
              <a:ext uri="{FF2B5EF4-FFF2-40B4-BE49-F238E27FC236}">
                <a16:creationId xmlns:a16="http://schemas.microsoft.com/office/drawing/2014/main" id="{0DC1CCE9-005E-4BD3-B792-EC3B5DDFA570}"/>
              </a:ext>
            </a:extLst>
          </p:cNvPr>
          <p:cNvSpPr>
            <a:spLocks noChangeAspect="1"/>
          </p:cNvSpPr>
          <p:nvPr/>
        </p:nvSpPr>
        <p:spPr>
          <a:xfrm>
            <a:off x="8051677" y="5570157"/>
            <a:ext cx="576447" cy="576447"/>
          </a:xfrm>
          <a:prstGeom prst="ellipse">
            <a:avLst/>
          </a:prstGeom>
          <a:solidFill>
            <a:srgbClr val="266DD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ea typeface="+mn-ea"/>
              <a:cs typeface="+mn-cs"/>
            </a:endParaRPr>
          </a:p>
        </p:txBody>
      </p:sp>
      <p:sp>
        <p:nvSpPr>
          <p:cNvPr id="73" name="ZoneTexte 15">
            <a:extLst>
              <a:ext uri="{FF2B5EF4-FFF2-40B4-BE49-F238E27FC236}">
                <a16:creationId xmlns:a16="http://schemas.microsoft.com/office/drawing/2014/main" id="{49DD6B41-0324-4B45-BF2E-8CF6DB15F0CA}"/>
              </a:ext>
            </a:extLst>
          </p:cNvPr>
          <p:cNvSpPr txBox="1"/>
          <p:nvPr/>
        </p:nvSpPr>
        <p:spPr>
          <a:xfrm>
            <a:off x="8043402" y="5704064"/>
            <a:ext cx="885442" cy="30777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white"/>
                </a:solidFill>
                <a:effectLst/>
                <a:uLnTx/>
                <a:uFillTx/>
                <a:ea typeface="Gadugi" panose="020B0502040204020203" pitchFamily="34" charset="0"/>
                <a:cs typeface="+mn-cs"/>
              </a:rPr>
              <a:t>14 %</a:t>
            </a:r>
          </a:p>
        </p:txBody>
      </p:sp>
      <p:sp>
        <p:nvSpPr>
          <p:cNvPr id="46" name="Rectangle 45">
            <a:extLst>
              <a:ext uri="{FF2B5EF4-FFF2-40B4-BE49-F238E27FC236}">
                <a16:creationId xmlns:a16="http://schemas.microsoft.com/office/drawing/2014/main" id="{662D9993-06FA-427F-97BF-D88B5F30ABAC}"/>
              </a:ext>
            </a:extLst>
          </p:cNvPr>
          <p:cNvSpPr/>
          <p:nvPr/>
        </p:nvSpPr>
        <p:spPr>
          <a:xfrm>
            <a:off x="2067642" y="2916283"/>
            <a:ext cx="1247686" cy="218265"/>
          </a:xfrm>
          <a:prstGeom prst="rect">
            <a:avLst/>
          </a:prstGeom>
        </p:spPr>
        <p:txBody>
          <a:bodyPr wrap="square">
            <a:spAutoFit/>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fr-FR" sz="800" b="0" i="1" strike="noStrike" kern="1200" cap="none" spc="0" normalizeH="0" baseline="0" noProof="0" dirty="0">
                <a:ln>
                  <a:noFill/>
                </a:ln>
                <a:solidFill>
                  <a:srgbClr val="939595"/>
                </a:solidFill>
                <a:effectLst/>
                <a:uLnTx/>
                <a:uFillTx/>
                <a:ea typeface="+mn-ea"/>
                <a:cs typeface="+mn-cs"/>
              </a:rPr>
              <a:t>35 / 54 OT répondants</a:t>
            </a:r>
            <a:endParaRPr lang="fr-FR" sz="800" i="1" dirty="0">
              <a:solidFill>
                <a:srgbClr val="939595"/>
              </a:solidFill>
              <a:highlight>
                <a:srgbClr val="FFFF00"/>
              </a:highlight>
            </a:endParaRPr>
          </a:p>
        </p:txBody>
      </p:sp>
      <p:sp>
        <p:nvSpPr>
          <p:cNvPr id="50" name="Rectangle 49">
            <a:extLst>
              <a:ext uri="{FF2B5EF4-FFF2-40B4-BE49-F238E27FC236}">
                <a16:creationId xmlns:a16="http://schemas.microsoft.com/office/drawing/2014/main" id="{6EFA1BC4-0434-4D8A-AF01-2258B37141FD}"/>
              </a:ext>
            </a:extLst>
          </p:cNvPr>
          <p:cNvSpPr/>
          <p:nvPr/>
        </p:nvSpPr>
        <p:spPr>
          <a:xfrm>
            <a:off x="2067642" y="4717554"/>
            <a:ext cx="1247686" cy="218265"/>
          </a:xfrm>
          <a:prstGeom prst="rect">
            <a:avLst/>
          </a:prstGeom>
        </p:spPr>
        <p:txBody>
          <a:bodyPr wrap="square">
            <a:spAutoFit/>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fr-FR" sz="800" b="0" i="1" strike="noStrike" kern="1200" cap="none" spc="0" normalizeH="0" baseline="0" noProof="0" dirty="0">
                <a:ln>
                  <a:noFill/>
                </a:ln>
                <a:solidFill>
                  <a:srgbClr val="939595"/>
                </a:solidFill>
                <a:effectLst/>
                <a:uLnTx/>
                <a:uFillTx/>
                <a:ea typeface="+mn-ea"/>
                <a:cs typeface="+mn-cs"/>
              </a:rPr>
              <a:t>35 / 54 OT répondants</a:t>
            </a:r>
            <a:endParaRPr lang="fr-FR" sz="800" i="1" dirty="0">
              <a:solidFill>
                <a:srgbClr val="939595"/>
              </a:solidFill>
              <a:highlight>
                <a:srgbClr val="FFFF00"/>
              </a:highlight>
            </a:endParaRPr>
          </a:p>
        </p:txBody>
      </p:sp>
      <p:sp>
        <p:nvSpPr>
          <p:cNvPr id="51" name="Rectangle 50">
            <a:extLst>
              <a:ext uri="{FF2B5EF4-FFF2-40B4-BE49-F238E27FC236}">
                <a16:creationId xmlns:a16="http://schemas.microsoft.com/office/drawing/2014/main" id="{B887368B-BBAF-42DF-92B2-2BD6100E8984}"/>
              </a:ext>
            </a:extLst>
          </p:cNvPr>
          <p:cNvSpPr/>
          <p:nvPr/>
        </p:nvSpPr>
        <p:spPr>
          <a:xfrm>
            <a:off x="2045465" y="6215365"/>
            <a:ext cx="1247686" cy="218265"/>
          </a:xfrm>
          <a:prstGeom prst="rect">
            <a:avLst/>
          </a:prstGeom>
        </p:spPr>
        <p:txBody>
          <a:bodyPr wrap="square">
            <a:spAutoFit/>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fr-FR" sz="800" b="0" i="1" strike="noStrike" kern="1200" cap="none" spc="0" normalizeH="0" baseline="0" noProof="0" dirty="0">
                <a:ln>
                  <a:noFill/>
                </a:ln>
                <a:solidFill>
                  <a:srgbClr val="939595"/>
                </a:solidFill>
                <a:effectLst/>
                <a:uLnTx/>
                <a:uFillTx/>
                <a:ea typeface="+mn-ea"/>
                <a:cs typeface="+mn-cs"/>
              </a:rPr>
              <a:t>26 / 54 OT répondants</a:t>
            </a:r>
            <a:endParaRPr lang="fr-FR" sz="800" i="1" dirty="0">
              <a:solidFill>
                <a:srgbClr val="939595"/>
              </a:solidFill>
              <a:highlight>
                <a:srgbClr val="FFFF00"/>
              </a:highlight>
            </a:endParaRPr>
          </a:p>
        </p:txBody>
      </p:sp>
    </p:spTree>
    <p:extLst>
      <p:ext uri="{BB962C8B-B14F-4D97-AF65-F5344CB8AC3E}">
        <p14:creationId xmlns:p14="http://schemas.microsoft.com/office/powerpoint/2010/main" val="1706063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2">
            <a:extLst>
              <a:ext uri="{FF2B5EF4-FFF2-40B4-BE49-F238E27FC236}">
                <a16:creationId xmlns:a16="http://schemas.microsoft.com/office/drawing/2014/main" id="{70BC24C1-1FF3-4161-8963-88A150B7D0FB}"/>
              </a:ext>
            </a:extLst>
          </p:cNvPr>
          <p:cNvSpPr txBox="1">
            <a:spLocks/>
          </p:cNvSpPr>
          <p:nvPr/>
        </p:nvSpPr>
        <p:spPr>
          <a:xfrm>
            <a:off x="462892" y="396588"/>
            <a:ext cx="11627717"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3600" b="1" i="0" u="none" strike="noStrike" kern="1200" cap="none" spc="0" normalizeH="0" baseline="0" noProof="0" dirty="0">
              <a:ln>
                <a:noFill/>
              </a:ln>
              <a:solidFill>
                <a:srgbClr val="3EBFB7"/>
              </a:solidFill>
              <a:effectLst/>
              <a:uLnTx/>
              <a:uFillTx/>
              <a:latin typeface="Gadugi" panose="020B0502040204020203" pitchFamily="34" charset="0"/>
              <a:ea typeface="Gadugi" panose="020B0502040204020203" pitchFamily="34" charset="0"/>
            </a:endParaRPr>
          </a:p>
        </p:txBody>
      </p:sp>
      <p:sp>
        <p:nvSpPr>
          <p:cNvPr id="14" name="Rectangle 13">
            <a:extLst>
              <a:ext uri="{FF2B5EF4-FFF2-40B4-BE49-F238E27FC236}">
                <a16:creationId xmlns:a16="http://schemas.microsoft.com/office/drawing/2014/main" id="{A482A25D-24BE-4B6D-991B-9DCD2A3A5C89}"/>
              </a:ext>
            </a:extLst>
          </p:cNvPr>
          <p:cNvSpPr/>
          <p:nvPr/>
        </p:nvSpPr>
        <p:spPr>
          <a:xfrm>
            <a:off x="576730" y="875292"/>
            <a:ext cx="10538065" cy="2094035"/>
          </a:xfrm>
          <a:prstGeom prst="rect">
            <a:avLst/>
          </a:prstGeom>
        </p:spPr>
        <p:txBody>
          <a:bodyPr wrap="square">
            <a:spAutoFit/>
          </a:bodyPr>
          <a:lstStyle/>
          <a:p>
            <a:pPr marL="342900" lvl="0" indent="-342900">
              <a:lnSpc>
                <a:spcPct val="108000"/>
              </a:lnSpc>
              <a:spcBef>
                <a:spcPts val="1200"/>
              </a:spcBef>
              <a:spcAft>
                <a:spcPts val="600"/>
              </a:spcAft>
              <a:buFont typeface="+mj-lt"/>
              <a:buAutoNum type="arabicPeriod"/>
              <a:defRPr/>
            </a:pPr>
            <a:r>
              <a:rPr lang="fr-FR" b="1" u="sng" dirty="0">
                <a:solidFill>
                  <a:srgbClr val="3EBFB7"/>
                </a:solidFill>
              </a:rPr>
              <a:t>Présentation de l’OESTh</a:t>
            </a:r>
            <a:endParaRPr kumimoji="0" lang="fr-FR" sz="700" b="0" i="0" u="none" strike="noStrike" kern="1200" cap="none" spc="0" normalizeH="0" baseline="0" noProof="0" dirty="0">
              <a:ln>
                <a:noFill/>
              </a:ln>
              <a:solidFill>
                <a:srgbClr val="000000"/>
              </a:solidFill>
              <a:effectLst/>
              <a:uLnTx/>
              <a:uFillTx/>
              <a:ea typeface="Calibri" panose="020F0502020204030204" pitchFamily="34" charset="0"/>
              <a:cs typeface="Bulldog"/>
            </a:endParaRPr>
          </a:p>
          <a:p>
            <a:pPr marL="0" marR="0" lvl="0" indent="0" defTabSz="914400" rtl="0" eaLnBrk="1" fontAlgn="auto" latinLnBrk="0" hangingPunct="1">
              <a:lnSpc>
                <a:spcPct val="105000"/>
              </a:lnSpc>
              <a:spcBef>
                <a:spcPts val="0"/>
              </a:spcBef>
              <a:spcAft>
                <a:spcPts val="592"/>
              </a:spcAft>
              <a:buClrTx/>
              <a:buSzTx/>
              <a:buFontTx/>
              <a:buNone/>
              <a:tabLst/>
              <a:defRPr/>
            </a:pPr>
            <a:endParaRPr lang="fr-FR" sz="700" dirty="0">
              <a:solidFill>
                <a:srgbClr val="000000"/>
              </a:solidFill>
              <a:ea typeface="Calibri" panose="020F0502020204030204" pitchFamily="34" charset="0"/>
              <a:cs typeface="Bulldog"/>
            </a:endParaRPr>
          </a:p>
          <a:p>
            <a:pPr marL="0" marR="0" lvl="0" indent="0" defTabSz="914400" rtl="0" eaLnBrk="1" fontAlgn="auto" latinLnBrk="0" hangingPunct="1">
              <a:lnSpc>
                <a:spcPct val="105000"/>
              </a:lnSpc>
              <a:spcBef>
                <a:spcPts val="0"/>
              </a:spcBef>
              <a:spcAft>
                <a:spcPts val="592"/>
              </a:spcAft>
              <a:buClrTx/>
              <a:buSzTx/>
              <a:buFontTx/>
              <a:buNone/>
              <a:tabLst/>
              <a:defRPr/>
            </a:pPr>
            <a:endParaRPr kumimoji="0" lang="fr-FR" sz="700" b="0" i="0" u="none" strike="noStrike" kern="1200" cap="none" spc="0" normalizeH="0" baseline="0" noProof="0" dirty="0">
              <a:ln>
                <a:noFill/>
              </a:ln>
              <a:solidFill>
                <a:srgbClr val="000000"/>
              </a:solidFill>
              <a:effectLst/>
              <a:uLnTx/>
              <a:uFillTx/>
              <a:ea typeface="Calibri" panose="020F0502020204030204" pitchFamily="34" charset="0"/>
              <a:cs typeface="Bulldog"/>
            </a:endParaRPr>
          </a:p>
          <a:p>
            <a:pPr marL="342900" indent="-342900">
              <a:lnSpc>
                <a:spcPct val="105000"/>
              </a:lnSpc>
              <a:spcBef>
                <a:spcPts val="600"/>
              </a:spcBef>
              <a:spcAft>
                <a:spcPts val="592"/>
              </a:spcAft>
              <a:buFont typeface="+mj-lt"/>
              <a:buAutoNum type="arabicPeriod" startAt="2"/>
              <a:defRPr/>
            </a:pPr>
            <a:endParaRPr lang="fr-FR" b="1" dirty="0">
              <a:solidFill>
                <a:srgbClr val="3EBFB7"/>
              </a:solidFill>
            </a:endParaRPr>
          </a:p>
          <a:p>
            <a:pPr>
              <a:lnSpc>
                <a:spcPct val="105000"/>
              </a:lnSpc>
              <a:spcBef>
                <a:spcPts val="600"/>
              </a:spcBef>
              <a:spcAft>
                <a:spcPts val="592"/>
              </a:spcAft>
              <a:defRPr/>
            </a:pPr>
            <a:endParaRPr lang="fr-FR" b="1" dirty="0">
              <a:solidFill>
                <a:srgbClr val="3EBFB7"/>
              </a:solidFill>
            </a:endParaRPr>
          </a:p>
          <a:p>
            <a:pPr marL="342900" indent="-342900">
              <a:lnSpc>
                <a:spcPct val="105000"/>
              </a:lnSpc>
              <a:spcBef>
                <a:spcPts val="600"/>
              </a:spcBef>
              <a:spcAft>
                <a:spcPts val="592"/>
              </a:spcAft>
              <a:buFont typeface="+mj-lt"/>
              <a:buAutoNum type="arabicPeriod" startAt="2"/>
              <a:defRPr/>
            </a:pPr>
            <a:endParaRPr lang="fr-FR" b="1" dirty="0">
              <a:solidFill>
                <a:srgbClr val="3EBFB7"/>
              </a:solidFill>
            </a:endParaRPr>
          </a:p>
        </p:txBody>
      </p:sp>
      <p:sp>
        <p:nvSpPr>
          <p:cNvPr id="8" name="Titre 2">
            <a:extLst>
              <a:ext uri="{FF2B5EF4-FFF2-40B4-BE49-F238E27FC236}">
                <a16:creationId xmlns:a16="http://schemas.microsoft.com/office/drawing/2014/main" id="{73EE3D7D-F4AB-4572-9E89-F2307B6CBA29}"/>
              </a:ext>
            </a:extLst>
          </p:cNvPr>
          <p:cNvSpPr txBox="1">
            <a:spLocks/>
          </p:cNvSpPr>
          <p:nvPr/>
        </p:nvSpPr>
        <p:spPr>
          <a:xfrm>
            <a:off x="282142" y="370008"/>
            <a:ext cx="11808467" cy="508562"/>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lvl="0" algn="l">
              <a:defRPr/>
            </a:pPr>
            <a:r>
              <a:rPr lang="fr-FR" sz="2000" dirty="0">
                <a:solidFill>
                  <a:schemeClr val="accent1">
                    <a:lumMod val="50000"/>
                  </a:schemeClr>
                </a:solidFill>
                <a:latin typeface="Gadugi" panose="020B0502040204020203" pitchFamily="34" charset="0"/>
                <a:ea typeface="Gadugi" panose="020B0502040204020203" pitchFamily="34" charset="0"/>
              </a:rPr>
              <a:t>Ordre du jour</a:t>
            </a:r>
          </a:p>
        </p:txBody>
      </p:sp>
      <p:sp>
        <p:nvSpPr>
          <p:cNvPr id="3" name="Espace réservé du numéro de diapositive 2">
            <a:extLst>
              <a:ext uri="{FF2B5EF4-FFF2-40B4-BE49-F238E27FC236}">
                <a16:creationId xmlns:a16="http://schemas.microsoft.com/office/drawing/2014/main" id="{60560B78-EE34-4931-B4E5-DEB13ACD4E5F}"/>
              </a:ext>
            </a:extLst>
          </p:cNvPr>
          <p:cNvSpPr>
            <a:spLocks noGrp="1"/>
          </p:cNvSpPr>
          <p:nvPr>
            <p:ph type="sldNum" sz="quarter" idx="12"/>
          </p:nvPr>
        </p:nvSpPr>
        <p:spPr/>
        <p:txBody>
          <a:bodyPr/>
          <a:lstStyle/>
          <a:p>
            <a:fld id="{5011973A-491D-4F21-9500-AEA459A2B14A}" type="slidenum">
              <a:rPr lang="fr-FR" smtClean="0"/>
              <a:pPr/>
              <a:t>2</a:t>
            </a:fld>
            <a:endParaRPr lang="fr-FR" dirty="0"/>
          </a:p>
        </p:txBody>
      </p:sp>
      <p:sp>
        <p:nvSpPr>
          <p:cNvPr id="11" name="ZoneTexte 10">
            <a:extLst>
              <a:ext uri="{FF2B5EF4-FFF2-40B4-BE49-F238E27FC236}">
                <a16:creationId xmlns:a16="http://schemas.microsoft.com/office/drawing/2014/main" id="{808F8C40-428B-47AB-8D19-3238E97E6199}"/>
              </a:ext>
            </a:extLst>
          </p:cNvPr>
          <p:cNvSpPr txBox="1"/>
          <p:nvPr/>
        </p:nvSpPr>
        <p:spPr>
          <a:xfrm>
            <a:off x="462892" y="1195838"/>
            <a:ext cx="6547084" cy="1871218"/>
          </a:xfrm>
          <a:prstGeom prst="rect">
            <a:avLst/>
          </a:prstGeom>
          <a:noFill/>
        </p:spPr>
        <p:txBody>
          <a:bodyPr wrap="square">
            <a:spAutoFit/>
          </a:bodyPr>
          <a:lstStyle/>
          <a:p>
            <a:pPr marL="800100" lvl="1" indent="-342900">
              <a:lnSpc>
                <a:spcPct val="108000"/>
              </a:lnSpc>
              <a:spcBef>
                <a:spcPts val="600"/>
              </a:spcBef>
              <a:spcAft>
                <a:spcPts val="300"/>
              </a:spcAft>
              <a:buFont typeface="+mj-lt"/>
              <a:buAutoNum type="alphaLcParenR"/>
              <a:defRPr/>
            </a:pPr>
            <a:r>
              <a:rPr lang="fr-FR" sz="1600" dirty="0">
                <a:solidFill>
                  <a:srgbClr val="203864"/>
                </a:solidFill>
              </a:rPr>
              <a:t>Introduction</a:t>
            </a:r>
          </a:p>
          <a:p>
            <a:pPr marL="800100" lvl="1" indent="-342900">
              <a:lnSpc>
                <a:spcPct val="108000"/>
              </a:lnSpc>
              <a:spcBef>
                <a:spcPts val="600"/>
              </a:spcBef>
              <a:spcAft>
                <a:spcPts val="300"/>
              </a:spcAft>
              <a:buFont typeface="+mj-lt"/>
              <a:buAutoNum type="alphaLcParenR"/>
              <a:defRPr/>
            </a:pPr>
            <a:r>
              <a:rPr lang="fr-FR" sz="1600" dirty="0">
                <a:solidFill>
                  <a:srgbClr val="203864"/>
                </a:solidFill>
              </a:rPr>
              <a:t>Stations thermales : de quoi parle-t-on ?</a:t>
            </a:r>
          </a:p>
          <a:p>
            <a:pPr marL="800100" lvl="1" indent="-342900">
              <a:lnSpc>
                <a:spcPct val="108000"/>
              </a:lnSpc>
              <a:spcBef>
                <a:spcPts val="600"/>
              </a:spcBef>
              <a:spcAft>
                <a:spcPts val="300"/>
              </a:spcAft>
              <a:buFont typeface="+mj-lt"/>
              <a:buAutoNum type="alphaLcParenR"/>
              <a:defRPr/>
            </a:pPr>
            <a:r>
              <a:rPr lang="fr-FR" sz="1600" dirty="0">
                <a:solidFill>
                  <a:srgbClr val="203864"/>
                </a:solidFill>
              </a:rPr>
              <a:t>Fonctionnement de l’Observatoire</a:t>
            </a:r>
          </a:p>
          <a:p>
            <a:pPr marL="800100" lvl="1" indent="-342900">
              <a:lnSpc>
                <a:spcPct val="108000"/>
              </a:lnSpc>
              <a:spcBef>
                <a:spcPts val="600"/>
              </a:spcBef>
              <a:spcAft>
                <a:spcPts val="300"/>
              </a:spcAft>
              <a:buFont typeface="+mj-lt"/>
              <a:buAutoNum type="alphaLcParenR"/>
              <a:defRPr/>
            </a:pPr>
            <a:r>
              <a:rPr kumimoji="0" lang="fr-FR" sz="1600" i="0" u="none" strike="noStrike" kern="1200" cap="none" spc="0" normalizeH="0" baseline="0" noProof="0" dirty="0">
                <a:ln>
                  <a:noFill/>
                </a:ln>
                <a:solidFill>
                  <a:srgbClr val="4472C4">
                    <a:lumMod val="50000"/>
                  </a:srgbClr>
                </a:solidFill>
                <a:effectLst/>
                <a:uLnTx/>
                <a:uFillTx/>
                <a:ea typeface="Gadugi" panose="020B0502040204020203" pitchFamily="34" charset="0"/>
              </a:rPr>
              <a:t>Résultats de la phase de collecte des données 2021</a:t>
            </a:r>
          </a:p>
          <a:p>
            <a:pPr marL="800100" lvl="1" indent="-342900">
              <a:lnSpc>
                <a:spcPct val="108000"/>
              </a:lnSpc>
              <a:spcBef>
                <a:spcPts val="600"/>
              </a:spcBef>
              <a:spcAft>
                <a:spcPts val="300"/>
              </a:spcAft>
              <a:buFont typeface="+mj-lt"/>
              <a:buAutoNum type="alphaLcParenR"/>
              <a:defRPr/>
            </a:pPr>
            <a:r>
              <a:rPr lang="fr-FR" sz="1600" dirty="0">
                <a:solidFill>
                  <a:srgbClr val="4472C4">
                    <a:lumMod val="50000"/>
                  </a:srgbClr>
                </a:solidFill>
                <a:ea typeface="Gadugi" panose="020B0502040204020203" pitchFamily="34" charset="0"/>
              </a:rPr>
              <a:t>Travaux à venir</a:t>
            </a:r>
            <a:endParaRPr kumimoji="0" lang="fr-FR" sz="1600" i="0" u="none" strike="noStrike" kern="1200" cap="none" spc="0" normalizeH="0" baseline="0" noProof="0" dirty="0">
              <a:ln>
                <a:noFill/>
              </a:ln>
              <a:solidFill>
                <a:srgbClr val="4472C4">
                  <a:lumMod val="50000"/>
                </a:srgbClr>
              </a:solidFill>
              <a:effectLst/>
              <a:uLnTx/>
              <a:uFillTx/>
              <a:ea typeface="Gadugi" panose="020B0502040204020203" pitchFamily="34" charset="0"/>
            </a:endParaRPr>
          </a:p>
        </p:txBody>
      </p:sp>
      <p:sp>
        <p:nvSpPr>
          <p:cNvPr id="13" name="ZoneTexte 12">
            <a:extLst>
              <a:ext uri="{FF2B5EF4-FFF2-40B4-BE49-F238E27FC236}">
                <a16:creationId xmlns:a16="http://schemas.microsoft.com/office/drawing/2014/main" id="{B35472D3-3E0E-4927-8C40-BB6EF5407C41}"/>
              </a:ext>
            </a:extLst>
          </p:cNvPr>
          <p:cNvSpPr txBox="1"/>
          <p:nvPr/>
        </p:nvSpPr>
        <p:spPr>
          <a:xfrm>
            <a:off x="576730" y="3132881"/>
            <a:ext cx="10969094" cy="3303246"/>
          </a:xfrm>
          <a:prstGeom prst="rect">
            <a:avLst/>
          </a:prstGeom>
          <a:noFill/>
        </p:spPr>
        <p:txBody>
          <a:bodyPr wrap="square" numCol="2">
            <a:noAutofit/>
          </a:bodyPr>
          <a:lstStyle/>
          <a:p>
            <a:pPr marL="342900" marR="0" lvl="0" indent="-342900" algn="l" defTabSz="914400" rtl="0" eaLnBrk="1" fontAlgn="auto" latinLnBrk="0" hangingPunct="1">
              <a:lnSpc>
                <a:spcPct val="105000"/>
              </a:lnSpc>
              <a:spcBef>
                <a:spcPts val="600"/>
              </a:spcBef>
              <a:spcAft>
                <a:spcPts val="592"/>
              </a:spcAft>
              <a:buClrTx/>
              <a:buSzTx/>
              <a:buFont typeface="+mj-lt"/>
              <a:buAutoNum type="arabicPeriod" startAt="2"/>
              <a:tabLst/>
              <a:defRPr/>
            </a:pPr>
            <a:r>
              <a:rPr kumimoji="0" lang="fr-FR" b="1" i="0" u="sng" strike="noStrike" kern="1200" cap="none" spc="0" normalizeH="0" baseline="0" noProof="0" dirty="0">
                <a:ln>
                  <a:noFill/>
                </a:ln>
                <a:solidFill>
                  <a:srgbClr val="3EBFB7"/>
                </a:solidFill>
                <a:effectLst/>
                <a:uLnTx/>
                <a:uFillTx/>
                <a:ea typeface="+mn-ea"/>
                <a:cs typeface="+mn-cs"/>
              </a:rPr>
              <a:t>Présentation des résultats de l’OESTh</a:t>
            </a:r>
            <a:endParaRPr kumimoji="0" lang="fr-FR" b="1" i="0" u="none" strike="noStrike" kern="1200" cap="none" spc="0" normalizeH="0" baseline="0" noProof="0" dirty="0">
              <a:ln>
                <a:noFill/>
              </a:ln>
              <a:solidFill>
                <a:srgbClr val="3EBFB7"/>
              </a:solidFill>
              <a:effectLst/>
              <a:uLnTx/>
              <a:uFillTx/>
              <a:ea typeface="+mn-ea"/>
              <a:cs typeface="+mn-cs"/>
            </a:endParaRPr>
          </a:p>
          <a:p>
            <a:pPr marL="800100" lvl="1" indent="-342900">
              <a:lnSpc>
                <a:spcPct val="108000"/>
              </a:lnSpc>
              <a:spcBef>
                <a:spcPts val="600"/>
              </a:spcBef>
              <a:spcAft>
                <a:spcPts val="300"/>
              </a:spcAft>
              <a:buFont typeface="+mj-lt"/>
              <a:buAutoNum type="alphaLcParenR"/>
              <a:defRPr/>
            </a:pPr>
            <a:r>
              <a:rPr lang="fr-FR" sz="1600" dirty="0">
                <a:solidFill>
                  <a:srgbClr val="203864"/>
                </a:solidFill>
              </a:rPr>
              <a:t>Des stations thermales dynamiques….</a:t>
            </a:r>
          </a:p>
          <a:p>
            <a:pPr marL="800100" lvl="1" indent="-342900">
              <a:lnSpc>
                <a:spcPct val="108000"/>
              </a:lnSpc>
              <a:spcBef>
                <a:spcPts val="600"/>
              </a:spcBef>
              <a:spcAft>
                <a:spcPts val="300"/>
              </a:spcAft>
              <a:buFont typeface="+mj-lt"/>
              <a:buAutoNum type="alphaLcParenR"/>
              <a:defRPr/>
            </a:pPr>
            <a:r>
              <a:rPr lang="fr-FR" sz="1600" dirty="0">
                <a:solidFill>
                  <a:srgbClr val="203864"/>
                </a:solidFill>
              </a:rPr>
              <a:t>….et attractives</a:t>
            </a:r>
          </a:p>
          <a:p>
            <a:pPr marL="800100" lvl="1" indent="-342900">
              <a:lnSpc>
                <a:spcPct val="108000"/>
              </a:lnSpc>
              <a:spcBef>
                <a:spcPts val="600"/>
              </a:spcBef>
              <a:spcAft>
                <a:spcPts val="300"/>
              </a:spcAft>
              <a:buFont typeface="+mj-lt"/>
              <a:buAutoNum type="alphaLcParenR"/>
              <a:defRPr/>
            </a:pPr>
            <a:r>
              <a:rPr lang="fr-FR" sz="1600" dirty="0">
                <a:solidFill>
                  <a:srgbClr val="203864"/>
                </a:solidFill>
              </a:rPr>
              <a:t>Avec cependant quelques points de vigilance</a:t>
            </a:r>
          </a:p>
          <a:p>
            <a:pPr marL="800100" lvl="1" indent="-342900">
              <a:lnSpc>
                <a:spcPct val="108000"/>
              </a:lnSpc>
              <a:spcBef>
                <a:spcPts val="600"/>
              </a:spcBef>
              <a:spcAft>
                <a:spcPts val="300"/>
              </a:spcAft>
              <a:buFont typeface="+mj-lt"/>
              <a:buAutoNum type="alphaLcParenR"/>
              <a:defRPr/>
            </a:pPr>
            <a:r>
              <a:rPr lang="fr-FR" sz="1600" dirty="0">
                <a:solidFill>
                  <a:srgbClr val="203864"/>
                </a:solidFill>
              </a:rPr>
              <a:t>Une offre touristique spécifique</a:t>
            </a:r>
          </a:p>
          <a:p>
            <a:pPr marL="800100" lvl="1" indent="-342900">
              <a:lnSpc>
                <a:spcPct val="108000"/>
              </a:lnSpc>
              <a:spcBef>
                <a:spcPts val="600"/>
              </a:spcBef>
              <a:spcAft>
                <a:spcPts val="300"/>
              </a:spcAft>
              <a:buFont typeface="+mj-lt"/>
              <a:buAutoNum type="alphaLcParenR"/>
              <a:defRPr/>
            </a:pPr>
            <a:r>
              <a:rPr lang="fr-FR" sz="1600" dirty="0">
                <a:solidFill>
                  <a:srgbClr val="203864"/>
                </a:solidFill>
              </a:rPr>
              <a:t>L’attractivité des stations est le résultat de politiques volontaristes en matière de fonctionnement et d’investissement, qui traduisent une vision de long terme </a:t>
            </a:r>
          </a:p>
          <a:p>
            <a:pPr marL="800100" lvl="1" indent="-342900">
              <a:lnSpc>
                <a:spcPct val="108000"/>
              </a:lnSpc>
              <a:spcBef>
                <a:spcPts val="600"/>
              </a:spcBef>
              <a:spcAft>
                <a:spcPts val="300"/>
              </a:spcAft>
              <a:buFont typeface="+mj-lt"/>
              <a:buAutoNum type="alphaLcParenR"/>
              <a:defRPr/>
            </a:pPr>
            <a:r>
              <a:rPr lang="fr-FR" sz="1600" dirty="0">
                <a:solidFill>
                  <a:srgbClr val="203864"/>
                </a:solidFill>
              </a:rPr>
              <a:t>L’économie du thermalisme : 4 880 M€ de richesse et 25 810 ETP générés en 2019</a:t>
            </a:r>
          </a:p>
          <a:p>
            <a:pPr marL="800100" lvl="1" indent="-342900">
              <a:lnSpc>
                <a:spcPct val="108000"/>
              </a:lnSpc>
              <a:spcBef>
                <a:spcPts val="600"/>
              </a:spcBef>
              <a:spcAft>
                <a:spcPts val="300"/>
              </a:spcAft>
              <a:buFont typeface="+mj-lt"/>
              <a:buAutoNum type="alphaLcParenR"/>
              <a:defRPr/>
            </a:pPr>
            <a:r>
              <a:rPr lang="fr-FR" sz="1600" dirty="0">
                <a:solidFill>
                  <a:srgbClr val="203864"/>
                </a:solidFill>
              </a:rPr>
              <a:t>Un soutien essentiel à l’économie locale, avec un fort rayonnement </a:t>
            </a:r>
          </a:p>
          <a:p>
            <a:pPr marL="800100" lvl="1" indent="-342900">
              <a:lnSpc>
                <a:spcPct val="108000"/>
              </a:lnSpc>
              <a:spcBef>
                <a:spcPts val="600"/>
              </a:spcBef>
              <a:spcAft>
                <a:spcPts val="300"/>
              </a:spcAft>
              <a:buFont typeface="+mj-lt"/>
              <a:buAutoNum type="alphaLcParenR"/>
              <a:defRPr/>
            </a:pPr>
            <a:r>
              <a:rPr lang="fr-FR" sz="1600" dirty="0">
                <a:solidFill>
                  <a:srgbClr val="203864"/>
                </a:solidFill>
              </a:rPr>
              <a:t>La performance environnementale, un axe de développement pour l’avenir</a:t>
            </a:r>
          </a:p>
          <a:p>
            <a:pPr marL="800100" lvl="1" indent="-342900">
              <a:lnSpc>
                <a:spcPct val="108000"/>
              </a:lnSpc>
              <a:spcBef>
                <a:spcPts val="600"/>
              </a:spcBef>
              <a:spcAft>
                <a:spcPts val="300"/>
              </a:spcAft>
              <a:buFont typeface="+mj-lt"/>
              <a:buAutoNum type="alphaLcParenR"/>
              <a:defRPr/>
            </a:pPr>
            <a:r>
              <a:rPr lang="fr-FR" sz="1600" dirty="0">
                <a:solidFill>
                  <a:srgbClr val="203864"/>
                </a:solidFill>
              </a:rPr>
              <a:t>Quels impacts de la crise sanitaire sur l’économie des stations thermales ?</a:t>
            </a:r>
            <a:endParaRPr kumimoji="0" lang="fr-FR" i="0" u="none" strike="noStrike" kern="1200" cap="none" spc="0" normalizeH="0" baseline="0" noProof="0" dirty="0">
              <a:ln>
                <a:noFill/>
              </a:ln>
              <a:solidFill>
                <a:srgbClr val="3EBFB7"/>
              </a:solidFill>
              <a:effectLst/>
              <a:uLnTx/>
              <a:uFillTx/>
              <a:ea typeface="+mn-ea"/>
              <a:cs typeface="+mn-cs"/>
            </a:endParaRPr>
          </a:p>
        </p:txBody>
      </p:sp>
    </p:spTree>
    <p:extLst>
      <p:ext uri="{BB962C8B-B14F-4D97-AF65-F5344CB8AC3E}">
        <p14:creationId xmlns:p14="http://schemas.microsoft.com/office/powerpoint/2010/main" val="1617222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CC30D9E-90BE-405D-9373-EFD97F15EE70}"/>
              </a:ext>
            </a:extLst>
          </p:cNvPr>
          <p:cNvSpPr txBox="1">
            <a:spLocks/>
          </p:cNvSpPr>
          <p:nvPr/>
        </p:nvSpPr>
        <p:spPr>
          <a:xfrm>
            <a:off x="841712" y="2695575"/>
            <a:ext cx="10064414"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lang="fr-FR" sz="4400" dirty="0">
                <a:solidFill>
                  <a:srgbClr val="3EBFB7"/>
                </a:solidFill>
                <a:latin typeface="Gadugi" panose="020B0502040204020203" pitchFamily="34" charset="0"/>
                <a:ea typeface="Gadugi" panose="020B0502040204020203" pitchFamily="34" charset="0"/>
              </a:rPr>
              <a:t>2. …ET ATTRACTIVES</a:t>
            </a:r>
            <a:endParaRPr kumimoji="0" lang="fr-FR" sz="4400" b="1" i="0" u="none" strike="noStrike" kern="1200" cap="none" spc="0" normalizeH="0" baseline="0" noProof="0" dirty="0">
              <a:ln>
                <a:noFill/>
              </a:ln>
              <a:solidFill>
                <a:srgbClr val="3EBFB7"/>
              </a:solidFill>
              <a:effectLst/>
              <a:uLnTx/>
              <a:uFillTx/>
              <a:latin typeface="Gadugi" panose="020B0502040204020203" pitchFamily="34" charset="0"/>
              <a:ea typeface="Gadugi" panose="020B0502040204020203" pitchFamily="34" charset="0"/>
            </a:endParaRPr>
          </a:p>
        </p:txBody>
      </p:sp>
      <p:cxnSp>
        <p:nvCxnSpPr>
          <p:cNvPr id="4" name="Connecteur droit 3">
            <a:extLst>
              <a:ext uri="{FF2B5EF4-FFF2-40B4-BE49-F238E27FC236}">
                <a16:creationId xmlns:a16="http://schemas.microsoft.com/office/drawing/2014/main" id="{4ACE4B85-6A7E-45A7-BB32-7166EDCCE43A}"/>
              </a:ext>
            </a:extLst>
          </p:cNvPr>
          <p:cNvCxnSpPr>
            <a:cxnSpLocks/>
          </p:cNvCxnSpPr>
          <p:nvPr/>
        </p:nvCxnSpPr>
        <p:spPr>
          <a:xfrm>
            <a:off x="0" y="3629025"/>
            <a:ext cx="10906126" cy="0"/>
          </a:xfrm>
          <a:prstGeom prst="line">
            <a:avLst/>
          </a:prstGeom>
          <a:ln w="38100">
            <a:solidFill>
              <a:srgbClr val="3EBF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2788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C172D9A4-AB93-4B06-8FA2-DBEA9740CA4F}"/>
              </a:ext>
            </a:extLst>
          </p:cNvPr>
          <p:cNvSpPr/>
          <p:nvPr/>
        </p:nvSpPr>
        <p:spPr>
          <a:xfrm>
            <a:off x="211324" y="4018980"/>
            <a:ext cx="5884676" cy="1978649"/>
          </a:xfrm>
          <a:prstGeom prst="rect">
            <a:avLst/>
          </a:prstGeom>
          <a:solidFill>
            <a:srgbClr val="3EBFB7">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j-lt"/>
              <a:ea typeface="+mn-ea"/>
              <a:cs typeface="+mn-cs"/>
            </a:endParaRPr>
          </a:p>
        </p:txBody>
      </p:sp>
      <p:sp>
        <p:nvSpPr>
          <p:cNvPr id="82" name="Rectangle 81">
            <a:extLst>
              <a:ext uri="{FF2B5EF4-FFF2-40B4-BE49-F238E27FC236}">
                <a16:creationId xmlns:a16="http://schemas.microsoft.com/office/drawing/2014/main" id="{611E142D-4B1D-46E3-9B45-39A1FF42C72C}"/>
              </a:ext>
            </a:extLst>
          </p:cNvPr>
          <p:cNvSpPr/>
          <p:nvPr/>
        </p:nvSpPr>
        <p:spPr>
          <a:xfrm>
            <a:off x="6447343" y="1099133"/>
            <a:ext cx="5781111" cy="3972079"/>
          </a:xfrm>
          <a:prstGeom prst="rect">
            <a:avLst/>
          </a:prstGeom>
          <a:solidFill>
            <a:srgbClr val="3EBFB7">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j-lt"/>
              <a:ea typeface="+mn-ea"/>
              <a:cs typeface="+mn-cs"/>
            </a:endParaRPr>
          </a:p>
        </p:txBody>
      </p:sp>
      <p:sp>
        <p:nvSpPr>
          <p:cNvPr id="17" name="Rectangle 16">
            <a:extLst>
              <a:ext uri="{FF2B5EF4-FFF2-40B4-BE49-F238E27FC236}">
                <a16:creationId xmlns:a16="http://schemas.microsoft.com/office/drawing/2014/main" id="{18E4F7F2-33B4-404D-ADEA-C24F20A2A784}"/>
              </a:ext>
            </a:extLst>
          </p:cNvPr>
          <p:cNvSpPr/>
          <p:nvPr/>
        </p:nvSpPr>
        <p:spPr>
          <a:xfrm>
            <a:off x="116844" y="5620980"/>
            <a:ext cx="5989332" cy="6199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600"/>
              </a:spcAft>
            </a:pPr>
            <a:endParaRPr lang="fr-FR" sz="1300" dirty="0">
              <a:solidFill>
                <a:schemeClr val="tx1"/>
              </a:solidFill>
              <a:latin typeface="+mj-lt"/>
              <a:ea typeface="Gadugi" panose="020B0502040204020203" pitchFamily="34" charset="0"/>
            </a:endParaRPr>
          </a:p>
        </p:txBody>
      </p:sp>
      <p:sp>
        <p:nvSpPr>
          <p:cNvPr id="19" name="Titre 2">
            <a:extLst>
              <a:ext uri="{FF2B5EF4-FFF2-40B4-BE49-F238E27FC236}">
                <a16:creationId xmlns:a16="http://schemas.microsoft.com/office/drawing/2014/main" id="{1BD9900D-0091-4DB2-A78F-823775311F6E}"/>
              </a:ext>
            </a:extLst>
          </p:cNvPr>
          <p:cNvSpPr txBox="1">
            <a:spLocks/>
          </p:cNvSpPr>
          <p:nvPr/>
        </p:nvSpPr>
        <p:spPr>
          <a:xfrm>
            <a:off x="178988" y="98234"/>
            <a:ext cx="9979819" cy="813797"/>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dirty="0">
                <a:solidFill>
                  <a:schemeClr val="accent1">
                    <a:lumMod val="50000"/>
                  </a:schemeClr>
                </a:solidFill>
                <a:latin typeface="Gadugi" panose="020B0502040204020203" pitchFamily="34" charset="0"/>
                <a:ea typeface="Gadugi" panose="020B0502040204020203" pitchFamily="34" charset="0"/>
              </a:rPr>
              <a:t>Les stations thermales françaises disposent d’une forte densité d’entreprises, d’un solde migratoire positif et se distinguent par une offre médicale étoffée, malgré des enjeux de recrutement</a:t>
            </a:r>
          </a:p>
        </p:txBody>
      </p:sp>
      <p:sp>
        <p:nvSpPr>
          <p:cNvPr id="13" name="Espace réservé du numéro de diapositive 9">
            <a:extLst>
              <a:ext uri="{FF2B5EF4-FFF2-40B4-BE49-F238E27FC236}">
                <a16:creationId xmlns:a16="http://schemas.microsoft.com/office/drawing/2014/main" id="{65027AC6-C323-411E-8DA0-57266DE66D76}"/>
              </a:ext>
            </a:extLst>
          </p:cNvPr>
          <p:cNvSpPr>
            <a:spLocks noGrp="1"/>
          </p:cNvSpPr>
          <p:nvPr>
            <p:ph type="sldNum" sz="quarter" idx="12"/>
          </p:nvPr>
        </p:nvSpPr>
        <p:spPr>
          <a:xfrm>
            <a:off x="9327667" y="643612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1973A-491D-4F21-9500-AEA459A2B14A}" type="slidenum">
              <a:rPr kumimoji="0" lang="fr-FR"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D047BE23-901E-42F2-94AB-427828B6F00D}"/>
              </a:ext>
            </a:extLst>
          </p:cNvPr>
          <p:cNvSpPr/>
          <p:nvPr/>
        </p:nvSpPr>
        <p:spPr>
          <a:xfrm>
            <a:off x="6412077" y="5380378"/>
            <a:ext cx="5776425" cy="22594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600"/>
              </a:spcAft>
            </a:pPr>
            <a:r>
              <a:rPr lang="fr-FR" sz="1400" i="0" u="none" strike="noStrike" dirty="0">
                <a:solidFill>
                  <a:srgbClr val="000000"/>
                </a:solidFill>
                <a:effectLst/>
                <a:latin typeface="+mj-lt"/>
              </a:rPr>
              <a:t>Cette performance ne doit pas masquer le fait que les </a:t>
            </a:r>
            <a:r>
              <a:rPr lang="fr-FR" sz="1400" b="1" i="0" u="none" strike="noStrike" dirty="0">
                <a:solidFill>
                  <a:srgbClr val="000000"/>
                </a:solidFill>
                <a:effectLst/>
                <a:latin typeface="+mj-lt"/>
              </a:rPr>
              <a:t>établissements thermaux font face actuellement à d’importants enjeux de recrutement</a:t>
            </a:r>
            <a:r>
              <a:rPr lang="fr-FR" sz="1400" dirty="0">
                <a:solidFill>
                  <a:srgbClr val="000000"/>
                </a:solidFill>
                <a:latin typeface="+mj-lt"/>
              </a:rPr>
              <a:t> de médecins thermaux.</a:t>
            </a:r>
            <a:endParaRPr lang="fr-FR" sz="1400" b="1" dirty="0">
              <a:solidFill>
                <a:schemeClr val="tx1"/>
              </a:solidFill>
              <a:latin typeface="+mj-lt"/>
              <a:ea typeface="Gadugi" panose="020B0502040204020203" pitchFamily="34" charset="0"/>
            </a:endParaRPr>
          </a:p>
        </p:txBody>
      </p:sp>
      <p:pic>
        <p:nvPicPr>
          <p:cNvPr id="90" name="Graphique 89" descr="Femme médecin avec un remplissage uni">
            <a:extLst>
              <a:ext uri="{FF2B5EF4-FFF2-40B4-BE49-F238E27FC236}">
                <a16:creationId xmlns:a16="http://schemas.microsoft.com/office/drawing/2014/main" id="{4EFFE096-C7B1-4AAC-940C-AC47320E97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43416" y="2099670"/>
            <a:ext cx="963353" cy="963353"/>
          </a:xfrm>
          <a:prstGeom prst="rect">
            <a:avLst/>
          </a:prstGeom>
        </p:spPr>
      </p:pic>
      <p:sp>
        <p:nvSpPr>
          <p:cNvPr id="91" name="ZoneTexte 90">
            <a:extLst>
              <a:ext uri="{FF2B5EF4-FFF2-40B4-BE49-F238E27FC236}">
                <a16:creationId xmlns:a16="http://schemas.microsoft.com/office/drawing/2014/main" id="{24E167A6-206F-45FE-9381-2C9C728049B7}"/>
              </a:ext>
            </a:extLst>
          </p:cNvPr>
          <p:cNvSpPr txBox="1"/>
          <p:nvPr/>
        </p:nvSpPr>
        <p:spPr>
          <a:xfrm>
            <a:off x="7466145" y="1878324"/>
            <a:ext cx="576000" cy="584775"/>
          </a:xfrm>
          <a:prstGeom prst="rect">
            <a:avLst/>
          </a:prstGeom>
          <a:noFill/>
        </p:spPr>
        <p:txBody>
          <a:bodyPr wrap="square" rtlCol="0">
            <a:spAutoFit/>
          </a:bodyPr>
          <a:lstStyle/>
          <a:p>
            <a:pPr algn="ctr"/>
            <a:r>
              <a:rPr lang="fr-FR" sz="1600" b="1" dirty="0">
                <a:solidFill>
                  <a:srgbClr val="3FBFB6"/>
                </a:solidFill>
                <a:latin typeface="+mj-lt"/>
              </a:rPr>
              <a:t>32,8</a:t>
            </a:r>
          </a:p>
        </p:txBody>
      </p:sp>
      <p:pic>
        <p:nvPicPr>
          <p:cNvPr id="92" name="Graphique 91" descr="Femme médecin avec un remplissage uni">
            <a:extLst>
              <a:ext uri="{FF2B5EF4-FFF2-40B4-BE49-F238E27FC236}">
                <a16:creationId xmlns:a16="http://schemas.microsoft.com/office/drawing/2014/main" id="{0896FF14-E319-4712-BBA5-7CD231A1A6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06722" y="2651683"/>
            <a:ext cx="324580" cy="324580"/>
          </a:xfrm>
          <a:prstGeom prst="rect">
            <a:avLst/>
          </a:prstGeom>
        </p:spPr>
      </p:pic>
      <p:sp>
        <p:nvSpPr>
          <p:cNvPr id="93" name="ZoneTexte 92">
            <a:extLst>
              <a:ext uri="{FF2B5EF4-FFF2-40B4-BE49-F238E27FC236}">
                <a16:creationId xmlns:a16="http://schemas.microsoft.com/office/drawing/2014/main" id="{617CCF44-ACEE-479B-AE42-BBAA3E31C49F}"/>
              </a:ext>
            </a:extLst>
          </p:cNvPr>
          <p:cNvSpPr txBox="1"/>
          <p:nvPr/>
        </p:nvSpPr>
        <p:spPr>
          <a:xfrm>
            <a:off x="6892001" y="2388973"/>
            <a:ext cx="576000" cy="584775"/>
          </a:xfrm>
          <a:prstGeom prst="rect">
            <a:avLst/>
          </a:prstGeom>
          <a:noFill/>
        </p:spPr>
        <p:txBody>
          <a:bodyPr wrap="square" rtlCol="0">
            <a:spAutoFit/>
          </a:bodyPr>
          <a:lstStyle/>
          <a:p>
            <a:pPr algn="ctr"/>
            <a:r>
              <a:rPr lang="fr-FR" sz="1600" dirty="0">
                <a:solidFill>
                  <a:srgbClr val="5F86CD"/>
                </a:solidFill>
                <a:latin typeface="+mj-lt"/>
              </a:rPr>
              <a:t>11,0</a:t>
            </a:r>
          </a:p>
        </p:txBody>
      </p:sp>
      <p:pic>
        <p:nvPicPr>
          <p:cNvPr id="94" name="Graphique 93" descr="Médecine avec un remplissage uni">
            <a:extLst>
              <a:ext uri="{FF2B5EF4-FFF2-40B4-BE49-F238E27FC236}">
                <a16:creationId xmlns:a16="http://schemas.microsoft.com/office/drawing/2014/main" id="{1EF5EB82-933C-4F72-B798-C0DBA79442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32126" y="2433947"/>
            <a:ext cx="610210" cy="610210"/>
          </a:xfrm>
          <a:prstGeom prst="rect">
            <a:avLst/>
          </a:prstGeom>
        </p:spPr>
      </p:pic>
      <p:sp>
        <p:nvSpPr>
          <p:cNvPr id="95" name="ZoneTexte 94">
            <a:extLst>
              <a:ext uri="{FF2B5EF4-FFF2-40B4-BE49-F238E27FC236}">
                <a16:creationId xmlns:a16="http://schemas.microsoft.com/office/drawing/2014/main" id="{3D2AA535-D506-4307-9D86-1A947546664E}"/>
              </a:ext>
            </a:extLst>
          </p:cNvPr>
          <p:cNvSpPr txBox="1"/>
          <p:nvPr/>
        </p:nvSpPr>
        <p:spPr>
          <a:xfrm>
            <a:off x="9112311" y="2178889"/>
            <a:ext cx="612000" cy="338554"/>
          </a:xfrm>
          <a:prstGeom prst="rect">
            <a:avLst/>
          </a:prstGeom>
          <a:noFill/>
        </p:spPr>
        <p:txBody>
          <a:bodyPr wrap="square" rtlCol="0">
            <a:spAutoFit/>
          </a:bodyPr>
          <a:lstStyle/>
          <a:p>
            <a:pPr algn="ctr"/>
            <a:r>
              <a:rPr lang="fr-FR" sz="1600" b="1" dirty="0">
                <a:solidFill>
                  <a:srgbClr val="3FBFB6"/>
                </a:solidFill>
                <a:latin typeface="+mj-lt"/>
              </a:rPr>
              <a:t>8,3</a:t>
            </a:r>
          </a:p>
        </p:txBody>
      </p:sp>
      <p:pic>
        <p:nvPicPr>
          <p:cNvPr id="96" name="Graphique 95" descr="Médecine avec un remplissage uni">
            <a:extLst>
              <a:ext uri="{FF2B5EF4-FFF2-40B4-BE49-F238E27FC236}">
                <a16:creationId xmlns:a16="http://schemas.microsoft.com/office/drawing/2014/main" id="{3B46D736-CBB6-4BFA-A156-08774655E55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74900" y="2651683"/>
            <a:ext cx="324580" cy="324580"/>
          </a:xfrm>
          <a:prstGeom prst="rect">
            <a:avLst/>
          </a:prstGeom>
        </p:spPr>
      </p:pic>
      <p:sp>
        <p:nvSpPr>
          <p:cNvPr id="97" name="ZoneTexte 96">
            <a:extLst>
              <a:ext uri="{FF2B5EF4-FFF2-40B4-BE49-F238E27FC236}">
                <a16:creationId xmlns:a16="http://schemas.microsoft.com/office/drawing/2014/main" id="{221ED6D0-5977-4172-BF8E-838344C81B89}"/>
              </a:ext>
            </a:extLst>
          </p:cNvPr>
          <p:cNvSpPr txBox="1"/>
          <p:nvPr/>
        </p:nvSpPr>
        <p:spPr>
          <a:xfrm>
            <a:off x="8750862" y="2418156"/>
            <a:ext cx="517894" cy="338554"/>
          </a:xfrm>
          <a:prstGeom prst="rect">
            <a:avLst/>
          </a:prstGeom>
          <a:noFill/>
        </p:spPr>
        <p:txBody>
          <a:bodyPr wrap="square" rtlCol="0">
            <a:spAutoFit/>
          </a:bodyPr>
          <a:lstStyle/>
          <a:p>
            <a:pPr algn="ctr"/>
            <a:r>
              <a:rPr lang="fr-FR" sz="1600" dirty="0">
                <a:solidFill>
                  <a:srgbClr val="5F86CD"/>
                </a:solidFill>
                <a:latin typeface="+mj-lt"/>
              </a:rPr>
              <a:t>4,4</a:t>
            </a:r>
          </a:p>
        </p:txBody>
      </p:sp>
      <p:pic>
        <p:nvPicPr>
          <p:cNvPr id="98" name="Graphique 97" descr="Hôpital avec un remplissage uni">
            <a:extLst>
              <a:ext uri="{FF2B5EF4-FFF2-40B4-BE49-F238E27FC236}">
                <a16:creationId xmlns:a16="http://schemas.microsoft.com/office/drawing/2014/main" id="{384DD61B-A870-43B0-8069-D864E0FD0EA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633662" y="2133785"/>
            <a:ext cx="945176" cy="945176"/>
          </a:xfrm>
          <a:prstGeom prst="rect">
            <a:avLst/>
          </a:prstGeom>
        </p:spPr>
      </p:pic>
      <p:sp>
        <p:nvSpPr>
          <p:cNvPr id="99" name="ZoneTexte 98">
            <a:extLst>
              <a:ext uri="{FF2B5EF4-FFF2-40B4-BE49-F238E27FC236}">
                <a16:creationId xmlns:a16="http://schemas.microsoft.com/office/drawing/2014/main" id="{36016E1A-07E6-4265-8EFD-4283AB7AA881}"/>
              </a:ext>
            </a:extLst>
          </p:cNvPr>
          <p:cNvSpPr txBox="1"/>
          <p:nvPr/>
        </p:nvSpPr>
        <p:spPr>
          <a:xfrm>
            <a:off x="10847304" y="1972400"/>
            <a:ext cx="517894" cy="338554"/>
          </a:xfrm>
          <a:prstGeom prst="rect">
            <a:avLst/>
          </a:prstGeom>
          <a:noFill/>
        </p:spPr>
        <p:txBody>
          <a:bodyPr wrap="square" rtlCol="0">
            <a:spAutoFit/>
          </a:bodyPr>
          <a:lstStyle/>
          <a:p>
            <a:pPr algn="ctr"/>
            <a:r>
              <a:rPr lang="fr-FR" sz="1600" b="1" dirty="0">
                <a:solidFill>
                  <a:srgbClr val="3FBFB6"/>
                </a:solidFill>
                <a:latin typeface="+mj-lt"/>
              </a:rPr>
              <a:t>3,5</a:t>
            </a:r>
          </a:p>
        </p:txBody>
      </p:sp>
      <p:pic>
        <p:nvPicPr>
          <p:cNvPr id="100" name="Graphique 99" descr="Hôpital avec un remplissage uni">
            <a:extLst>
              <a:ext uri="{FF2B5EF4-FFF2-40B4-BE49-F238E27FC236}">
                <a16:creationId xmlns:a16="http://schemas.microsoft.com/office/drawing/2014/main" id="{BEC7A557-4403-4230-9B70-42F3D9466CE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290601" y="2651683"/>
            <a:ext cx="324580" cy="324580"/>
          </a:xfrm>
          <a:prstGeom prst="rect">
            <a:avLst/>
          </a:prstGeom>
        </p:spPr>
      </p:pic>
      <p:sp>
        <p:nvSpPr>
          <p:cNvPr id="101" name="ZoneTexte 100">
            <a:extLst>
              <a:ext uri="{FF2B5EF4-FFF2-40B4-BE49-F238E27FC236}">
                <a16:creationId xmlns:a16="http://schemas.microsoft.com/office/drawing/2014/main" id="{03E1EE59-D9FA-44C3-8A71-565C07B0D7DD}"/>
              </a:ext>
            </a:extLst>
          </p:cNvPr>
          <p:cNvSpPr txBox="1"/>
          <p:nvPr/>
        </p:nvSpPr>
        <p:spPr>
          <a:xfrm>
            <a:off x="10193944" y="2458884"/>
            <a:ext cx="517894" cy="338554"/>
          </a:xfrm>
          <a:prstGeom prst="rect">
            <a:avLst/>
          </a:prstGeom>
          <a:noFill/>
        </p:spPr>
        <p:txBody>
          <a:bodyPr wrap="square" rtlCol="0">
            <a:spAutoFit/>
          </a:bodyPr>
          <a:lstStyle/>
          <a:p>
            <a:pPr algn="ctr"/>
            <a:r>
              <a:rPr lang="fr-FR" sz="1600" dirty="0">
                <a:solidFill>
                  <a:srgbClr val="5F86CD"/>
                </a:solidFill>
                <a:latin typeface="+mj-lt"/>
              </a:rPr>
              <a:t>1,2</a:t>
            </a:r>
          </a:p>
        </p:txBody>
      </p:sp>
      <p:sp>
        <p:nvSpPr>
          <p:cNvPr id="102" name="Parenthèse ouvrante 101">
            <a:extLst>
              <a:ext uri="{FF2B5EF4-FFF2-40B4-BE49-F238E27FC236}">
                <a16:creationId xmlns:a16="http://schemas.microsoft.com/office/drawing/2014/main" id="{E6FE2204-CEC2-420D-B709-E8DCB78B9ADF}"/>
              </a:ext>
            </a:extLst>
          </p:cNvPr>
          <p:cNvSpPr/>
          <p:nvPr/>
        </p:nvSpPr>
        <p:spPr>
          <a:xfrm rot="5400000">
            <a:off x="9089285" y="1852684"/>
            <a:ext cx="255917" cy="409481"/>
          </a:xfrm>
          <a:prstGeom prst="leftBracket">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mj-lt"/>
              <a:ea typeface="+mn-ea"/>
              <a:cs typeface="+mn-cs"/>
            </a:endParaRPr>
          </a:p>
        </p:txBody>
      </p:sp>
      <p:sp>
        <p:nvSpPr>
          <p:cNvPr id="103" name="Parenthèse ouvrante 102">
            <a:extLst>
              <a:ext uri="{FF2B5EF4-FFF2-40B4-BE49-F238E27FC236}">
                <a16:creationId xmlns:a16="http://schemas.microsoft.com/office/drawing/2014/main" id="{A117AB83-99EE-4ACA-88A9-E3CED77CC92B}"/>
              </a:ext>
            </a:extLst>
          </p:cNvPr>
          <p:cNvSpPr/>
          <p:nvPr/>
        </p:nvSpPr>
        <p:spPr>
          <a:xfrm rot="5400000">
            <a:off x="7379665" y="1590909"/>
            <a:ext cx="134773" cy="556080"/>
          </a:xfrm>
          <a:prstGeom prst="leftBracket">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mj-lt"/>
              <a:ea typeface="+mn-ea"/>
              <a:cs typeface="+mn-cs"/>
            </a:endParaRPr>
          </a:p>
        </p:txBody>
      </p:sp>
      <p:sp>
        <p:nvSpPr>
          <p:cNvPr id="105" name="Parenthèse ouvrante 104">
            <a:extLst>
              <a:ext uri="{FF2B5EF4-FFF2-40B4-BE49-F238E27FC236}">
                <a16:creationId xmlns:a16="http://schemas.microsoft.com/office/drawing/2014/main" id="{564CFB08-DEE7-4460-9F89-3E6820404AAF}"/>
              </a:ext>
            </a:extLst>
          </p:cNvPr>
          <p:cNvSpPr/>
          <p:nvPr/>
        </p:nvSpPr>
        <p:spPr>
          <a:xfrm rot="5400000">
            <a:off x="10687153" y="1515619"/>
            <a:ext cx="163694" cy="649258"/>
          </a:xfrm>
          <a:prstGeom prst="leftBracket">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mj-lt"/>
              <a:ea typeface="+mn-ea"/>
              <a:cs typeface="+mn-cs"/>
            </a:endParaRPr>
          </a:p>
        </p:txBody>
      </p:sp>
      <p:cxnSp>
        <p:nvCxnSpPr>
          <p:cNvPr id="106" name="Connecteur droit 105">
            <a:extLst>
              <a:ext uri="{FF2B5EF4-FFF2-40B4-BE49-F238E27FC236}">
                <a16:creationId xmlns:a16="http://schemas.microsoft.com/office/drawing/2014/main" id="{D3E44472-B75C-49A0-BDC7-4D5DEF2C4814}"/>
              </a:ext>
            </a:extLst>
          </p:cNvPr>
          <p:cNvCxnSpPr>
            <a:cxnSpLocks/>
            <a:stCxn id="105" idx="2"/>
          </p:cNvCxnSpPr>
          <p:nvPr/>
        </p:nvCxnSpPr>
        <p:spPr>
          <a:xfrm flipH="1">
            <a:off x="10437823" y="1922095"/>
            <a:ext cx="6549" cy="45111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8" name="ZoneTexte 107">
            <a:extLst>
              <a:ext uri="{FF2B5EF4-FFF2-40B4-BE49-F238E27FC236}">
                <a16:creationId xmlns:a16="http://schemas.microsoft.com/office/drawing/2014/main" id="{0243000F-5FF5-4752-A7D5-9D0322FCCAFA}"/>
              </a:ext>
            </a:extLst>
          </p:cNvPr>
          <p:cNvSpPr txBox="1"/>
          <p:nvPr/>
        </p:nvSpPr>
        <p:spPr>
          <a:xfrm>
            <a:off x="6711369" y="3135191"/>
            <a:ext cx="1703412" cy="523220"/>
          </a:xfrm>
          <a:prstGeom prst="rect">
            <a:avLst/>
          </a:prstGeom>
          <a:noFill/>
        </p:spPr>
        <p:txBody>
          <a:bodyPr wrap="square" rtlCol="0">
            <a:spAutoFit/>
          </a:bodyPr>
          <a:lstStyle/>
          <a:p>
            <a:pPr algn="ctr"/>
            <a:r>
              <a:rPr lang="fr-FR" sz="1400" b="1" dirty="0">
                <a:solidFill>
                  <a:schemeClr val="tx1">
                    <a:lumMod val="65000"/>
                    <a:lumOff val="35000"/>
                  </a:schemeClr>
                </a:solidFill>
                <a:latin typeface="+mj-lt"/>
              </a:rPr>
              <a:t>Densité de médecins généralistes</a:t>
            </a:r>
          </a:p>
        </p:txBody>
      </p:sp>
      <p:cxnSp>
        <p:nvCxnSpPr>
          <p:cNvPr id="109" name="Connecteur droit 108">
            <a:extLst>
              <a:ext uri="{FF2B5EF4-FFF2-40B4-BE49-F238E27FC236}">
                <a16:creationId xmlns:a16="http://schemas.microsoft.com/office/drawing/2014/main" id="{3E25D66B-F3D7-403C-9431-243499835E3C}"/>
              </a:ext>
            </a:extLst>
          </p:cNvPr>
          <p:cNvCxnSpPr>
            <a:cxnSpLocks/>
            <a:stCxn id="103" idx="2"/>
            <a:endCxn id="93" idx="0"/>
          </p:cNvCxnSpPr>
          <p:nvPr/>
        </p:nvCxnSpPr>
        <p:spPr>
          <a:xfrm>
            <a:off x="7169012" y="1936336"/>
            <a:ext cx="10989" cy="45263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1" name="Connecteur droit 110">
            <a:extLst>
              <a:ext uri="{FF2B5EF4-FFF2-40B4-BE49-F238E27FC236}">
                <a16:creationId xmlns:a16="http://schemas.microsoft.com/office/drawing/2014/main" id="{12412357-7FB5-452C-8478-E9308F411084}"/>
              </a:ext>
            </a:extLst>
          </p:cNvPr>
          <p:cNvCxnSpPr>
            <a:cxnSpLocks/>
          </p:cNvCxnSpPr>
          <p:nvPr/>
        </p:nvCxnSpPr>
        <p:spPr>
          <a:xfrm>
            <a:off x="9012503" y="2099670"/>
            <a:ext cx="0" cy="2735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2" name="ZoneTexte 111">
            <a:extLst>
              <a:ext uri="{FF2B5EF4-FFF2-40B4-BE49-F238E27FC236}">
                <a16:creationId xmlns:a16="http://schemas.microsoft.com/office/drawing/2014/main" id="{82C4BF30-CB75-4A51-B6AB-9C4A4C45383C}"/>
              </a:ext>
            </a:extLst>
          </p:cNvPr>
          <p:cNvSpPr txBox="1"/>
          <p:nvPr/>
        </p:nvSpPr>
        <p:spPr>
          <a:xfrm>
            <a:off x="8374746" y="3135191"/>
            <a:ext cx="1701919" cy="523220"/>
          </a:xfrm>
          <a:prstGeom prst="rect">
            <a:avLst/>
          </a:prstGeom>
          <a:noFill/>
        </p:spPr>
        <p:txBody>
          <a:bodyPr wrap="square" rtlCol="0">
            <a:spAutoFit/>
          </a:bodyPr>
          <a:lstStyle/>
          <a:p>
            <a:pPr algn="ctr"/>
            <a:r>
              <a:rPr lang="fr-FR" sz="1400" b="1" dirty="0">
                <a:solidFill>
                  <a:schemeClr val="tx1">
                    <a:lumMod val="65000"/>
                    <a:lumOff val="35000"/>
                  </a:schemeClr>
                </a:solidFill>
                <a:latin typeface="+mj-lt"/>
              </a:rPr>
              <a:t>Densité de pharmacies</a:t>
            </a:r>
          </a:p>
        </p:txBody>
      </p:sp>
      <p:sp>
        <p:nvSpPr>
          <p:cNvPr id="113" name="ZoneTexte 112">
            <a:extLst>
              <a:ext uri="{FF2B5EF4-FFF2-40B4-BE49-F238E27FC236}">
                <a16:creationId xmlns:a16="http://schemas.microsoft.com/office/drawing/2014/main" id="{837A9FB9-00B6-4730-B7B5-841937638DE0}"/>
              </a:ext>
            </a:extLst>
          </p:cNvPr>
          <p:cNvSpPr txBox="1"/>
          <p:nvPr/>
        </p:nvSpPr>
        <p:spPr>
          <a:xfrm>
            <a:off x="10076665" y="3077782"/>
            <a:ext cx="1907251" cy="738664"/>
          </a:xfrm>
          <a:prstGeom prst="rect">
            <a:avLst/>
          </a:prstGeom>
          <a:noFill/>
        </p:spPr>
        <p:txBody>
          <a:bodyPr wrap="square" rtlCol="0">
            <a:spAutoFit/>
          </a:bodyPr>
          <a:lstStyle/>
          <a:p>
            <a:pPr algn="ctr"/>
            <a:r>
              <a:rPr lang="fr-FR" sz="1400" b="1" dirty="0">
                <a:solidFill>
                  <a:schemeClr val="tx1">
                    <a:lumMod val="65000"/>
                    <a:lumOff val="35000"/>
                  </a:schemeClr>
                </a:solidFill>
                <a:latin typeface="+mj-lt"/>
              </a:rPr>
              <a:t>Densité de d’établissements et maisons de santé</a:t>
            </a:r>
          </a:p>
        </p:txBody>
      </p:sp>
      <p:sp>
        <p:nvSpPr>
          <p:cNvPr id="114" name="Rectangle 113">
            <a:extLst>
              <a:ext uri="{FF2B5EF4-FFF2-40B4-BE49-F238E27FC236}">
                <a16:creationId xmlns:a16="http://schemas.microsoft.com/office/drawing/2014/main" id="{B340445E-DECE-49D5-9141-525865C68947}"/>
              </a:ext>
            </a:extLst>
          </p:cNvPr>
          <p:cNvSpPr/>
          <p:nvPr/>
        </p:nvSpPr>
        <p:spPr>
          <a:xfrm>
            <a:off x="8588909" y="2016100"/>
            <a:ext cx="1008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mj-lt"/>
                <a:ea typeface="Gadugi" panose="020B0502040204020203" pitchFamily="34" charset="0"/>
                <a:cs typeface="+mn-cs"/>
              </a:rPr>
              <a:t>+ 88,6 %</a:t>
            </a:r>
          </a:p>
        </p:txBody>
      </p:sp>
      <p:sp>
        <p:nvSpPr>
          <p:cNvPr id="115" name="Rectangle 114">
            <a:extLst>
              <a:ext uri="{FF2B5EF4-FFF2-40B4-BE49-F238E27FC236}">
                <a16:creationId xmlns:a16="http://schemas.microsoft.com/office/drawing/2014/main" id="{9AAD1E44-B3C2-4570-964B-86F72F5EDD57}"/>
              </a:ext>
            </a:extLst>
          </p:cNvPr>
          <p:cNvSpPr/>
          <p:nvPr/>
        </p:nvSpPr>
        <p:spPr>
          <a:xfrm>
            <a:off x="9890769" y="1851753"/>
            <a:ext cx="1008000" cy="253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mj-lt"/>
                <a:ea typeface="Gadugi" panose="020B0502040204020203" pitchFamily="34" charset="0"/>
                <a:cs typeface="+mn-cs"/>
              </a:rPr>
              <a:t>+ 191,7 %</a:t>
            </a:r>
          </a:p>
        </p:txBody>
      </p:sp>
      <p:sp>
        <p:nvSpPr>
          <p:cNvPr id="116" name="Rectangle 115">
            <a:extLst>
              <a:ext uri="{FF2B5EF4-FFF2-40B4-BE49-F238E27FC236}">
                <a16:creationId xmlns:a16="http://schemas.microsoft.com/office/drawing/2014/main" id="{F87F2830-22F7-4D1D-8F61-87444CD04610}"/>
              </a:ext>
            </a:extLst>
          </p:cNvPr>
          <p:cNvSpPr/>
          <p:nvPr/>
        </p:nvSpPr>
        <p:spPr>
          <a:xfrm>
            <a:off x="6548346" y="1871952"/>
            <a:ext cx="1008000"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mj-lt"/>
                <a:ea typeface="Gadugi" panose="020B0502040204020203" pitchFamily="34" charset="0"/>
                <a:cs typeface="+mn-cs"/>
              </a:rPr>
              <a:t>+ 198,2 %</a:t>
            </a:r>
          </a:p>
        </p:txBody>
      </p:sp>
      <p:sp>
        <p:nvSpPr>
          <p:cNvPr id="117" name="Titre 2">
            <a:extLst>
              <a:ext uri="{FF2B5EF4-FFF2-40B4-BE49-F238E27FC236}">
                <a16:creationId xmlns:a16="http://schemas.microsoft.com/office/drawing/2014/main" id="{2210DC62-EA97-4053-B1E2-F073095FB70D}"/>
              </a:ext>
            </a:extLst>
          </p:cNvPr>
          <p:cNvSpPr txBox="1">
            <a:spLocks/>
          </p:cNvSpPr>
          <p:nvPr/>
        </p:nvSpPr>
        <p:spPr>
          <a:xfrm>
            <a:off x="6841404" y="1216134"/>
            <a:ext cx="4903471" cy="319568"/>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r-FR" sz="1600" u="none" strike="noStrike" kern="1200" cap="none" spc="0" normalizeH="0" baseline="0" noProof="0" dirty="0">
                <a:ln>
                  <a:noFill/>
                </a:ln>
                <a:solidFill>
                  <a:srgbClr val="002060"/>
                </a:solidFill>
                <a:effectLst/>
                <a:uLnTx/>
                <a:uFillTx/>
                <a:latin typeface="+mj-lt"/>
                <a:ea typeface="Gadugi" panose="020B0502040204020203" pitchFamily="34" charset="0"/>
              </a:rPr>
              <a:t>Offre de santé </a:t>
            </a:r>
            <a:r>
              <a:rPr kumimoji="0" lang="fr-FR" sz="1600" b="0" u="none" strike="noStrike" kern="1200" cap="none" spc="0" normalizeH="0" baseline="0" noProof="0" dirty="0">
                <a:ln>
                  <a:noFill/>
                </a:ln>
                <a:solidFill>
                  <a:srgbClr val="002060"/>
                </a:solidFill>
                <a:effectLst/>
                <a:uLnTx/>
                <a:uFillTx/>
                <a:latin typeface="+mj-lt"/>
                <a:ea typeface="Gadugi" panose="020B0502040204020203" pitchFamily="34" charset="0"/>
              </a:rPr>
              <a:t>comparée – densité pour </a:t>
            </a:r>
            <a:r>
              <a:rPr kumimoji="0" lang="fr-FR" sz="1600" u="none" strike="noStrike" kern="1200" cap="none" spc="0" normalizeH="0" baseline="0" noProof="0" dirty="0">
                <a:ln>
                  <a:noFill/>
                </a:ln>
                <a:solidFill>
                  <a:srgbClr val="002060"/>
                </a:solidFill>
                <a:effectLst/>
                <a:uLnTx/>
                <a:uFillTx/>
                <a:latin typeface="+mj-lt"/>
                <a:ea typeface="Gadugi" panose="020B0502040204020203" pitchFamily="34" charset="0"/>
              </a:rPr>
              <a:t>10 000 </a:t>
            </a:r>
            <a:r>
              <a:rPr kumimoji="0" lang="fr-FR" sz="1600" b="0" u="none" strike="noStrike" kern="1200" cap="none" spc="0" normalizeH="0" baseline="0" noProof="0" dirty="0">
                <a:ln>
                  <a:noFill/>
                </a:ln>
                <a:solidFill>
                  <a:srgbClr val="002060"/>
                </a:solidFill>
                <a:effectLst/>
                <a:uLnTx/>
                <a:uFillTx/>
                <a:latin typeface="+mj-lt"/>
                <a:ea typeface="Gadugi" panose="020B0502040204020203" pitchFamily="34" charset="0"/>
              </a:rPr>
              <a:t>habitants</a:t>
            </a:r>
          </a:p>
        </p:txBody>
      </p:sp>
      <p:graphicFrame>
        <p:nvGraphicFramePr>
          <p:cNvPr id="64" name="Graphique 63">
            <a:extLst>
              <a:ext uri="{FF2B5EF4-FFF2-40B4-BE49-F238E27FC236}">
                <a16:creationId xmlns:a16="http://schemas.microsoft.com/office/drawing/2014/main" id="{40D852DF-3343-403C-9C25-ADCB8E500A4D}"/>
              </a:ext>
            </a:extLst>
          </p:cNvPr>
          <p:cNvGraphicFramePr/>
          <p:nvPr>
            <p:extLst>
              <p:ext uri="{D42A27DB-BD31-4B8C-83A1-F6EECF244321}">
                <p14:modId xmlns:p14="http://schemas.microsoft.com/office/powerpoint/2010/main" val="2383688733"/>
              </p:ext>
            </p:extLst>
          </p:nvPr>
        </p:nvGraphicFramePr>
        <p:xfrm>
          <a:off x="6711369" y="3706745"/>
          <a:ext cx="6006418" cy="1221287"/>
        </p:xfrm>
        <a:graphic>
          <a:graphicData uri="http://schemas.openxmlformats.org/drawingml/2006/chart">
            <c:chart xmlns:c="http://schemas.openxmlformats.org/drawingml/2006/chart" xmlns:r="http://schemas.openxmlformats.org/officeDocument/2006/relationships" r:id="rId15"/>
          </a:graphicData>
        </a:graphic>
      </p:graphicFrame>
      <p:pic>
        <p:nvPicPr>
          <p:cNvPr id="68" name="Graphique 67" descr="Retour avec un remplissage uni">
            <a:extLst>
              <a:ext uri="{FF2B5EF4-FFF2-40B4-BE49-F238E27FC236}">
                <a16:creationId xmlns:a16="http://schemas.microsoft.com/office/drawing/2014/main" id="{EA3C448C-884E-4E85-BA91-7B2B6BB7BB1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2326626" flipH="1" flipV="1">
            <a:off x="897107" y="4643330"/>
            <a:ext cx="600715" cy="600715"/>
          </a:xfrm>
          <a:prstGeom prst="rect">
            <a:avLst/>
          </a:prstGeom>
        </p:spPr>
      </p:pic>
      <p:pic>
        <p:nvPicPr>
          <p:cNvPr id="69" name="Graphique 68" descr="Retour avec un remplissage uni">
            <a:extLst>
              <a:ext uri="{FF2B5EF4-FFF2-40B4-BE49-F238E27FC236}">
                <a16:creationId xmlns:a16="http://schemas.microsoft.com/office/drawing/2014/main" id="{EA0F61B7-FE4A-4C8F-814E-E2D2656FE95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20833988">
            <a:off x="3232439" y="4652676"/>
            <a:ext cx="540000" cy="540000"/>
          </a:xfrm>
          <a:prstGeom prst="rect">
            <a:avLst/>
          </a:prstGeom>
        </p:spPr>
      </p:pic>
      <p:pic>
        <p:nvPicPr>
          <p:cNvPr id="70" name="Graphique 69" descr="Boîte avec un remplissage uni">
            <a:extLst>
              <a:ext uri="{FF2B5EF4-FFF2-40B4-BE49-F238E27FC236}">
                <a16:creationId xmlns:a16="http://schemas.microsoft.com/office/drawing/2014/main" id="{3B053637-28F4-4E47-96F0-FF47672AFCC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305150" y="4698117"/>
            <a:ext cx="914400" cy="914400"/>
          </a:xfrm>
          <a:prstGeom prst="rect">
            <a:avLst/>
          </a:prstGeom>
        </p:spPr>
      </p:pic>
      <p:pic>
        <p:nvPicPr>
          <p:cNvPr id="71" name="Graphique 70" descr="Boîte avec un remplissage uni">
            <a:extLst>
              <a:ext uri="{FF2B5EF4-FFF2-40B4-BE49-F238E27FC236}">
                <a16:creationId xmlns:a16="http://schemas.microsoft.com/office/drawing/2014/main" id="{BA033B44-C04B-425D-9BDF-3A6E018DB59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665383" y="4889874"/>
            <a:ext cx="708942" cy="708942"/>
          </a:xfrm>
          <a:prstGeom prst="rect">
            <a:avLst/>
          </a:prstGeom>
        </p:spPr>
      </p:pic>
      <p:sp>
        <p:nvSpPr>
          <p:cNvPr id="8" name="Est égal à 7">
            <a:extLst>
              <a:ext uri="{FF2B5EF4-FFF2-40B4-BE49-F238E27FC236}">
                <a16:creationId xmlns:a16="http://schemas.microsoft.com/office/drawing/2014/main" id="{72D3EE79-1E18-4251-8F33-64A56F4B480B}"/>
              </a:ext>
            </a:extLst>
          </p:cNvPr>
          <p:cNvSpPr/>
          <p:nvPr/>
        </p:nvSpPr>
        <p:spPr>
          <a:xfrm>
            <a:off x="4017611" y="5097095"/>
            <a:ext cx="302811" cy="270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latin typeface="+mj-lt"/>
            </a:endParaRPr>
          </a:p>
        </p:txBody>
      </p:sp>
      <p:sp>
        <p:nvSpPr>
          <p:cNvPr id="9" name="Signe Moins 8">
            <a:extLst>
              <a:ext uri="{FF2B5EF4-FFF2-40B4-BE49-F238E27FC236}">
                <a16:creationId xmlns:a16="http://schemas.microsoft.com/office/drawing/2014/main" id="{FB73F22C-CFE8-4CD7-9401-23DC4136B33D}"/>
              </a:ext>
            </a:extLst>
          </p:cNvPr>
          <p:cNvSpPr/>
          <p:nvPr/>
        </p:nvSpPr>
        <p:spPr>
          <a:xfrm>
            <a:off x="2234527" y="5080548"/>
            <a:ext cx="285199" cy="330237"/>
          </a:xfrm>
          <a:prstGeom prst="mathMin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sp>
        <p:nvSpPr>
          <p:cNvPr id="76" name="Titre 2">
            <a:extLst>
              <a:ext uri="{FF2B5EF4-FFF2-40B4-BE49-F238E27FC236}">
                <a16:creationId xmlns:a16="http://schemas.microsoft.com/office/drawing/2014/main" id="{CBE7E7BD-8185-4122-B885-F61E0C8782A2}"/>
              </a:ext>
            </a:extLst>
          </p:cNvPr>
          <p:cNvSpPr txBox="1">
            <a:spLocks/>
          </p:cNvSpPr>
          <p:nvPr/>
        </p:nvSpPr>
        <p:spPr>
          <a:xfrm>
            <a:off x="331033" y="4212388"/>
            <a:ext cx="5626977" cy="337741"/>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r-FR" sz="1600" u="none" strike="noStrike" kern="1200" cap="none" spc="0" normalizeH="0" baseline="0" noProof="0" dirty="0">
                <a:ln>
                  <a:noFill/>
                </a:ln>
                <a:solidFill>
                  <a:srgbClr val="002060"/>
                </a:solidFill>
                <a:effectLst/>
                <a:uLnTx/>
                <a:uFillTx/>
                <a:latin typeface="+mj-lt"/>
                <a:ea typeface="Gadugi" panose="020B0502040204020203" pitchFamily="34" charset="0"/>
              </a:rPr>
              <a:t>Solde migratoire </a:t>
            </a:r>
            <a:r>
              <a:rPr kumimoji="0" lang="fr-FR" sz="1600" b="0" u="none" strike="noStrike" kern="1200" cap="none" spc="0" normalizeH="0" baseline="0" noProof="0" dirty="0">
                <a:ln>
                  <a:noFill/>
                </a:ln>
                <a:solidFill>
                  <a:srgbClr val="002060"/>
                </a:solidFill>
                <a:effectLst/>
                <a:uLnTx/>
                <a:uFillTx/>
                <a:latin typeface="+mj-lt"/>
                <a:ea typeface="Gadugi" panose="020B0502040204020203" pitchFamily="34" charset="0"/>
              </a:rPr>
              <a:t>apparent moyen des stations thermales </a:t>
            </a:r>
            <a:r>
              <a:rPr kumimoji="0" lang="fr-FR" sz="1400" b="0" u="none" strike="noStrike" kern="1200" cap="none" spc="0" normalizeH="0" baseline="0" noProof="0" dirty="0">
                <a:ln>
                  <a:noFill/>
                </a:ln>
                <a:solidFill>
                  <a:srgbClr val="002060"/>
                </a:solidFill>
                <a:effectLst/>
                <a:uLnTx/>
                <a:uFillTx/>
                <a:latin typeface="+mj-lt"/>
                <a:ea typeface="Gadugi" panose="020B0502040204020203" pitchFamily="34" charset="0"/>
              </a:rPr>
              <a:t>(hors Camoins-les-Bains) </a:t>
            </a:r>
            <a:r>
              <a:rPr kumimoji="0" lang="fr-FR" sz="1600" b="0" u="none" strike="noStrike" kern="1200" cap="none" spc="0" normalizeH="0" baseline="0" noProof="0" dirty="0">
                <a:ln>
                  <a:noFill/>
                </a:ln>
                <a:solidFill>
                  <a:srgbClr val="002060"/>
                </a:solidFill>
                <a:effectLst/>
                <a:uLnTx/>
                <a:uFillTx/>
                <a:latin typeface="+mj-lt"/>
                <a:ea typeface="Gadugi" panose="020B0502040204020203" pitchFamily="34" charset="0"/>
              </a:rPr>
              <a:t>sur la période </a:t>
            </a:r>
            <a:r>
              <a:rPr kumimoji="0" lang="fr-FR" sz="1600" u="none" strike="noStrike" kern="1200" cap="none" spc="0" normalizeH="0" baseline="0" noProof="0" dirty="0">
                <a:ln>
                  <a:noFill/>
                </a:ln>
                <a:solidFill>
                  <a:srgbClr val="002060"/>
                </a:solidFill>
                <a:effectLst/>
                <a:uLnTx/>
                <a:uFillTx/>
                <a:latin typeface="+mj-lt"/>
                <a:ea typeface="Gadugi" panose="020B0502040204020203" pitchFamily="34" charset="0"/>
              </a:rPr>
              <a:t>2013-2018</a:t>
            </a:r>
            <a:r>
              <a:rPr kumimoji="0" lang="fr-FR" sz="1600" b="0" u="none" strike="noStrike" kern="1200" cap="none" spc="0" normalizeH="0" baseline="0" noProof="0" dirty="0">
                <a:ln>
                  <a:noFill/>
                </a:ln>
                <a:solidFill>
                  <a:srgbClr val="002060"/>
                </a:solidFill>
                <a:effectLst/>
                <a:uLnTx/>
                <a:uFillTx/>
                <a:latin typeface="+mj-lt"/>
                <a:ea typeface="Gadugi" panose="020B0502040204020203" pitchFamily="34" charset="0"/>
              </a:rPr>
              <a:t> </a:t>
            </a:r>
            <a:r>
              <a:rPr kumimoji="0" lang="fr-FR" sz="1400" b="0" u="none" strike="noStrike" kern="1200" cap="none" spc="0" normalizeH="0" baseline="0" noProof="0" dirty="0">
                <a:ln>
                  <a:noFill/>
                </a:ln>
                <a:solidFill>
                  <a:srgbClr val="002060"/>
                </a:solidFill>
                <a:effectLst/>
                <a:uLnTx/>
                <a:uFillTx/>
                <a:latin typeface="+mj-lt"/>
                <a:ea typeface="Gadugi" panose="020B0502040204020203" pitchFamily="34" charset="0"/>
              </a:rPr>
              <a:t>(Données INSEE 2018) </a:t>
            </a:r>
          </a:p>
        </p:txBody>
      </p:sp>
      <p:sp>
        <p:nvSpPr>
          <p:cNvPr id="77" name="ZoneTexte 76">
            <a:extLst>
              <a:ext uri="{FF2B5EF4-FFF2-40B4-BE49-F238E27FC236}">
                <a16:creationId xmlns:a16="http://schemas.microsoft.com/office/drawing/2014/main" id="{ADC2AC74-25E8-4D1A-A805-8D5B3EABCC52}"/>
              </a:ext>
            </a:extLst>
          </p:cNvPr>
          <p:cNvSpPr txBox="1"/>
          <p:nvPr/>
        </p:nvSpPr>
        <p:spPr>
          <a:xfrm>
            <a:off x="4487273" y="4756207"/>
            <a:ext cx="1286873" cy="1077218"/>
          </a:xfrm>
          <a:prstGeom prst="rect">
            <a:avLst/>
          </a:prstGeom>
          <a:noFill/>
        </p:spPr>
        <p:txBody>
          <a:bodyPr wrap="square" rtlCol="0">
            <a:spAutoFit/>
          </a:bodyPr>
          <a:lstStyle/>
          <a:p>
            <a:pPr algn="ctr"/>
            <a:r>
              <a:rPr lang="fr-FR" sz="4000" b="1" dirty="0">
                <a:solidFill>
                  <a:srgbClr val="002060"/>
                </a:solidFill>
                <a:latin typeface="+mj-lt"/>
              </a:rPr>
              <a:t>+ 73</a:t>
            </a:r>
            <a:endParaRPr lang="fr-FR" sz="1400" b="1" dirty="0">
              <a:solidFill>
                <a:srgbClr val="002060"/>
              </a:solidFill>
              <a:latin typeface="+mj-lt"/>
            </a:endParaRPr>
          </a:p>
          <a:p>
            <a:pPr algn="ctr"/>
            <a:r>
              <a:rPr lang="fr-FR" sz="1200" dirty="0">
                <a:solidFill>
                  <a:srgbClr val="002060"/>
                </a:solidFill>
                <a:latin typeface="+mj-lt"/>
              </a:rPr>
              <a:t>Solde migratoire moyen</a:t>
            </a:r>
          </a:p>
        </p:txBody>
      </p:sp>
      <p:sp>
        <p:nvSpPr>
          <p:cNvPr id="78" name="ZoneTexte 77">
            <a:extLst>
              <a:ext uri="{FF2B5EF4-FFF2-40B4-BE49-F238E27FC236}">
                <a16:creationId xmlns:a16="http://schemas.microsoft.com/office/drawing/2014/main" id="{944EF320-B309-44CC-B858-33F45D81334B}"/>
              </a:ext>
            </a:extLst>
          </p:cNvPr>
          <p:cNvSpPr txBox="1"/>
          <p:nvPr/>
        </p:nvSpPr>
        <p:spPr>
          <a:xfrm>
            <a:off x="381107" y="5113052"/>
            <a:ext cx="1845932" cy="646331"/>
          </a:xfrm>
          <a:prstGeom prst="rect">
            <a:avLst/>
          </a:prstGeom>
          <a:noFill/>
        </p:spPr>
        <p:txBody>
          <a:bodyPr wrap="square" rtlCol="0">
            <a:spAutoFit/>
          </a:bodyPr>
          <a:lstStyle/>
          <a:p>
            <a:pPr algn="ctr"/>
            <a:r>
              <a:rPr lang="fr-FR" sz="2400" dirty="0">
                <a:solidFill>
                  <a:srgbClr val="3FBFB6"/>
                </a:solidFill>
                <a:latin typeface="+mj-lt"/>
              </a:rPr>
              <a:t> </a:t>
            </a:r>
          </a:p>
          <a:p>
            <a:pPr algn="r"/>
            <a:r>
              <a:rPr lang="fr-FR" sz="1200" dirty="0">
                <a:solidFill>
                  <a:srgbClr val="00B050"/>
                </a:solidFill>
                <a:latin typeface="+mj-lt"/>
              </a:rPr>
              <a:t>Emménagements/entrées</a:t>
            </a:r>
          </a:p>
        </p:txBody>
      </p:sp>
      <p:sp>
        <p:nvSpPr>
          <p:cNvPr id="79" name="ZoneTexte 78">
            <a:extLst>
              <a:ext uri="{FF2B5EF4-FFF2-40B4-BE49-F238E27FC236}">
                <a16:creationId xmlns:a16="http://schemas.microsoft.com/office/drawing/2014/main" id="{53272364-D6AD-47E1-9CAB-EB0CD12887DC}"/>
              </a:ext>
            </a:extLst>
          </p:cNvPr>
          <p:cNvSpPr txBox="1"/>
          <p:nvPr/>
        </p:nvSpPr>
        <p:spPr>
          <a:xfrm>
            <a:off x="2448330" y="5119920"/>
            <a:ext cx="1846762" cy="646331"/>
          </a:xfrm>
          <a:prstGeom prst="rect">
            <a:avLst/>
          </a:prstGeom>
          <a:noFill/>
        </p:spPr>
        <p:txBody>
          <a:bodyPr wrap="square" rtlCol="0">
            <a:spAutoFit/>
          </a:bodyPr>
          <a:lstStyle/>
          <a:p>
            <a:pPr algn="ctr"/>
            <a:r>
              <a:rPr lang="fr-FR" sz="2400" dirty="0">
                <a:solidFill>
                  <a:srgbClr val="3FBFB6"/>
                </a:solidFill>
                <a:latin typeface="+mj-lt"/>
              </a:rPr>
              <a:t> </a:t>
            </a:r>
          </a:p>
          <a:p>
            <a:r>
              <a:rPr lang="fr-FR" sz="1200" dirty="0">
                <a:solidFill>
                  <a:srgbClr val="C00000"/>
                </a:solidFill>
                <a:latin typeface="+mj-lt"/>
              </a:rPr>
              <a:t>Déménagements/sorties</a:t>
            </a:r>
          </a:p>
        </p:txBody>
      </p:sp>
      <p:sp>
        <p:nvSpPr>
          <p:cNvPr id="53" name="Rectangle 52">
            <a:extLst>
              <a:ext uri="{FF2B5EF4-FFF2-40B4-BE49-F238E27FC236}">
                <a16:creationId xmlns:a16="http://schemas.microsoft.com/office/drawing/2014/main" id="{CDA5A956-DADF-4672-94A2-9DC5FAC1BB4D}"/>
              </a:ext>
            </a:extLst>
          </p:cNvPr>
          <p:cNvSpPr/>
          <p:nvPr/>
        </p:nvSpPr>
        <p:spPr>
          <a:xfrm>
            <a:off x="235821" y="1079549"/>
            <a:ext cx="5894852" cy="2649995"/>
          </a:xfrm>
          <a:prstGeom prst="rect">
            <a:avLst/>
          </a:prstGeom>
          <a:solidFill>
            <a:srgbClr val="3EBFB7">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j-lt"/>
              <a:ea typeface="+mn-ea"/>
              <a:cs typeface="+mn-cs"/>
            </a:endParaRPr>
          </a:p>
        </p:txBody>
      </p:sp>
      <p:graphicFrame>
        <p:nvGraphicFramePr>
          <p:cNvPr id="56" name="Graphique 55">
            <a:extLst>
              <a:ext uri="{FF2B5EF4-FFF2-40B4-BE49-F238E27FC236}">
                <a16:creationId xmlns:a16="http://schemas.microsoft.com/office/drawing/2014/main" id="{F4669D85-820D-418E-AE4E-4F324C1C5C99}"/>
              </a:ext>
            </a:extLst>
          </p:cNvPr>
          <p:cNvGraphicFramePr>
            <a:graphicFrameLocks/>
          </p:cNvGraphicFramePr>
          <p:nvPr>
            <p:extLst>
              <p:ext uri="{D42A27DB-BD31-4B8C-83A1-F6EECF244321}">
                <p14:modId xmlns:p14="http://schemas.microsoft.com/office/powerpoint/2010/main" val="1277381503"/>
              </p:ext>
            </p:extLst>
          </p:nvPr>
        </p:nvGraphicFramePr>
        <p:xfrm>
          <a:off x="235820" y="1873710"/>
          <a:ext cx="3725877" cy="1726937"/>
        </p:xfrm>
        <a:graphic>
          <a:graphicData uri="http://schemas.openxmlformats.org/drawingml/2006/chart">
            <c:chart xmlns:c="http://schemas.openxmlformats.org/drawingml/2006/chart" xmlns:r="http://schemas.openxmlformats.org/officeDocument/2006/relationships" r:id="rId22"/>
          </a:graphicData>
        </a:graphic>
      </p:graphicFrame>
      <p:sp>
        <p:nvSpPr>
          <p:cNvPr id="59" name="Parenthèse ouvrante 58">
            <a:extLst>
              <a:ext uri="{FF2B5EF4-FFF2-40B4-BE49-F238E27FC236}">
                <a16:creationId xmlns:a16="http://schemas.microsoft.com/office/drawing/2014/main" id="{5703E7F7-E398-4B18-A526-156409AE2D0C}"/>
              </a:ext>
            </a:extLst>
          </p:cNvPr>
          <p:cNvSpPr/>
          <p:nvPr/>
        </p:nvSpPr>
        <p:spPr>
          <a:xfrm rot="5400000">
            <a:off x="1982787" y="1290084"/>
            <a:ext cx="198487" cy="1405415"/>
          </a:xfrm>
          <a:prstGeom prst="leftBracket">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latin typeface="+mj-lt"/>
            </a:endParaRPr>
          </a:p>
        </p:txBody>
      </p:sp>
      <p:graphicFrame>
        <p:nvGraphicFramePr>
          <p:cNvPr id="61" name="Graphique 60">
            <a:extLst>
              <a:ext uri="{FF2B5EF4-FFF2-40B4-BE49-F238E27FC236}">
                <a16:creationId xmlns:a16="http://schemas.microsoft.com/office/drawing/2014/main" id="{2832896E-0433-4497-86E8-CAAA62FB566D}"/>
              </a:ext>
            </a:extLst>
          </p:cNvPr>
          <p:cNvGraphicFramePr/>
          <p:nvPr>
            <p:extLst>
              <p:ext uri="{D42A27DB-BD31-4B8C-83A1-F6EECF244321}">
                <p14:modId xmlns:p14="http://schemas.microsoft.com/office/powerpoint/2010/main" val="2693303814"/>
              </p:ext>
            </p:extLst>
          </p:nvPr>
        </p:nvGraphicFramePr>
        <p:xfrm>
          <a:off x="3644899" y="1304662"/>
          <a:ext cx="2465654" cy="2741964"/>
        </p:xfrm>
        <a:graphic>
          <a:graphicData uri="http://schemas.openxmlformats.org/drawingml/2006/chart">
            <c:chart xmlns:c="http://schemas.openxmlformats.org/drawingml/2006/chart" xmlns:r="http://schemas.openxmlformats.org/officeDocument/2006/relationships" r:id="rId23"/>
          </a:graphicData>
        </a:graphic>
      </p:graphicFrame>
      <p:sp>
        <p:nvSpPr>
          <p:cNvPr id="62" name="Titre 2">
            <a:extLst>
              <a:ext uri="{FF2B5EF4-FFF2-40B4-BE49-F238E27FC236}">
                <a16:creationId xmlns:a16="http://schemas.microsoft.com/office/drawing/2014/main" id="{19FE6C57-D596-4EB9-949C-1A3862E96AD8}"/>
              </a:ext>
            </a:extLst>
          </p:cNvPr>
          <p:cNvSpPr txBox="1">
            <a:spLocks/>
          </p:cNvSpPr>
          <p:nvPr/>
        </p:nvSpPr>
        <p:spPr>
          <a:xfrm>
            <a:off x="355530" y="1108119"/>
            <a:ext cx="5632569" cy="24850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600" u="none" strike="noStrike" kern="1200" cap="none" spc="0" normalizeH="0" baseline="0" noProof="0" dirty="0">
                <a:ln>
                  <a:noFill/>
                </a:ln>
                <a:solidFill>
                  <a:srgbClr val="002060"/>
                </a:solidFill>
                <a:effectLst/>
                <a:uLnTx/>
                <a:uFillTx/>
                <a:latin typeface="+mj-lt"/>
                <a:ea typeface="Gadugi" panose="020B0502040204020203" pitchFamily="34" charset="0"/>
              </a:rPr>
              <a:t>Densité d’entreprises </a:t>
            </a:r>
            <a:r>
              <a:rPr kumimoji="0" lang="fr-FR" sz="1600" b="0" u="none" strike="noStrike" kern="1200" cap="none" spc="0" normalizeH="0" baseline="0" noProof="0" dirty="0">
                <a:ln>
                  <a:noFill/>
                </a:ln>
                <a:solidFill>
                  <a:srgbClr val="002060"/>
                </a:solidFill>
                <a:effectLst/>
                <a:uLnTx/>
                <a:uFillTx/>
                <a:latin typeface="+mj-lt"/>
                <a:ea typeface="Gadugi" panose="020B0502040204020203" pitchFamily="34" charset="0"/>
              </a:rPr>
              <a:t>comparée – densité pour </a:t>
            </a:r>
            <a:r>
              <a:rPr kumimoji="0" lang="fr-FR" sz="1600" u="none" strike="noStrike" kern="1200" cap="none" spc="0" normalizeH="0" baseline="0" noProof="0" dirty="0">
                <a:ln>
                  <a:noFill/>
                </a:ln>
                <a:solidFill>
                  <a:srgbClr val="002060"/>
                </a:solidFill>
                <a:effectLst/>
                <a:uLnTx/>
                <a:uFillTx/>
                <a:latin typeface="+mj-lt"/>
                <a:ea typeface="Gadugi" panose="020B0502040204020203" pitchFamily="34" charset="0"/>
              </a:rPr>
              <a:t>1 000 </a:t>
            </a:r>
            <a:r>
              <a:rPr kumimoji="0" lang="fr-FR" sz="1600" b="0" u="none" strike="noStrike" kern="1200" cap="none" spc="0" normalizeH="0" baseline="0" noProof="0" dirty="0">
                <a:ln>
                  <a:noFill/>
                </a:ln>
                <a:solidFill>
                  <a:srgbClr val="002060"/>
                </a:solidFill>
                <a:effectLst/>
                <a:uLnTx/>
                <a:uFillTx/>
                <a:latin typeface="+mj-lt"/>
                <a:ea typeface="Gadugi" panose="020B0502040204020203" pitchFamily="34" charset="0"/>
              </a:rPr>
              <a:t>habitants</a:t>
            </a:r>
          </a:p>
        </p:txBody>
      </p:sp>
      <p:sp>
        <p:nvSpPr>
          <p:cNvPr id="65" name="Rectangle 64">
            <a:extLst>
              <a:ext uri="{FF2B5EF4-FFF2-40B4-BE49-F238E27FC236}">
                <a16:creationId xmlns:a16="http://schemas.microsoft.com/office/drawing/2014/main" id="{EF624127-171A-4C0A-A817-942C4683E439}"/>
              </a:ext>
            </a:extLst>
          </p:cNvPr>
          <p:cNvSpPr/>
          <p:nvPr/>
        </p:nvSpPr>
        <p:spPr>
          <a:xfrm>
            <a:off x="1571779" y="1713759"/>
            <a:ext cx="1151461" cy="28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600" b="1" dirty="0">
                <a:solidFill>
                  <a:srgbClr val="002060"/>
                </a:solidFill>
                <a:latin typeface="+mj-lt"/>
                <a:ea typeface="Gadugi" panose="020B0502040204020203" pitchFamily="34" charset="0"/>
              </a:rPr>
              <a:t>+ 11,2 %</a:t>
            </a:r>
          </a:p>
        </p:txBody>
      </p:sp>
      <p:sp>
        <p:nvSpPr>
          <p:cNvPr id="66" name="Rectangle 65">
            <a:extLst>
              <a:ext uri="{FF2B5EF4-FFF2-40B4-BE49-F238E27FC236}">
                <a16:creationId xmlns:a16="http://schemas.microsoft.com/office/drawing/2014/main" id="{83852B9B-06D0-4F04-A3E4-96E71194F1A7}"/>
              </a:ext>
            </a:extLst>
          </p:cNvPr>
          <p:cNvSpPr/>
          <p:nvPr/>
        </p:nvSpPr>
        <p:spPr>
          <a:xfrm>
            <a:off x="220674" y="3219818"/>
            <a:ext cx="6040957" cy="887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600"/>
              </a:spcAft>
            </a:pPr>
            <a:endParaRPr lang="fr-FR" sz="1300" b="1" dirty="0">
              <a:solidFill>
                <a:schemeClr val="tx1"/>
              </a:solidFill>
              <a:latin typeface="+mj-lt"/>
              <a:ea typeface="Gadugi" panose="020B0502040204020203" pitchFamily="34" charset="0"/>
            </a:endParaRPr>
          </a:p>
        </p:txBody>
      </p:sp>
      <p:sp>
        <p:nvSpPr>
          <p:cNvPr id="67" name="ZoneTexte 66">
            <a:extLst>
              <a:ext uri="{FF2B5EF4-FFF2-40B4-BE49-F238E27FC236}">
                <a16:creationId xmlns:a16="http://schemas.microsoft.com/office/drawing/2014/main" id="{62FD2608-85E8-4EC8-97E3-248F59958BDA}"/>
              </a:ext>
            </a:extLst>
          </p:cNvPr>
          <p:cNvSpPr txBox="1"/>
          <p:nvPr/>
        </p:nvSpPr>
        <p:spPr>
          <a:xfrm>
            <a:off x="699143" y="2837063"/>
            <a:ext cx="1405415" cy="646331"/>
          </a:xfrm>
          <a:prstGeom prst="rect">
            <a:avLst/>
          </a:prstGeom>
          <a:noFill/>
        </p:spPr>
        <p:txBody>
          <a:bodyPr wrap="square" rtlCol="0">
            <a:spAutoFit/>
          </a:bodyPr>
          <a:lstStyle/>
          <a:p>
            <a:pPr algn="ctr"/>
            <a:r>
              <a:rPr lang="fr-FR" sz="2400" b="1" dirty="0">
                <a:solidFill>
                  <a:srgbClr val="002060"/>
                </a:solidFill>
                <a:latin typeface="+mj-lt"/>
              </a:rPr>
              <a:t> </a:t>
            </a:r>
          </a:p>
          <a:p>
            <a:pPr algn="ctr"/>
            <a:r>
              <a:rPr lang="fr-FR" sz="1200" b="1" dirty="0">
                <a:solidFill>
                  <a:srgbClr val="002060"/>
                </a:solidFill>
                <a:latin typeface="+mj-lt"/>
              </a:rPr>
              <a:t>Stations thermales</a:t>
            </a:r>
          </a:p>
        </p:txBody>
      </p:sp>
      <p:sp>
        <p:nvSpPr>
          <p:cNvPr id="72" name="ZoneTexte 71">
            <a:extLst>
              <a:ext uri="{FF2B5EF4-FFF2-40B4-BE49-F238E27FC236}">
                <a16:creationId xmlns:a16="http://schemas.microsoft.com/office/drawing/2014/main" id="{EFDB5229-80A0-4FC4-9C7C-8AF1380FEA91}"/>
              </a:ext>
            </a:extLst>
          </p:cNvPr>
          <p:cNvSpPr txBox="1"/>
          <p:nvPr/>
        </p:nvSpPr>
        <p:spPr>
          <a:xfrm>
            <a:off x="1715966" y="2734304"/>
            <a:ext cx="2020587" cy="830997"/>
          </a:xfrm>
          <a:prstGeom prst="rect">
            <a:avLst/>
          </a:prstGeom>
          <a:noFill/>
        </p:spPr>
        <p:txBody>
          <a:bodyPr wrap="square" rtlCol="0">
            <a:spAutoFit/>
          </a:bodyPr>
          <a:lstStyle/>
          <a:p>
            <a:pPr algn="ctr"/>
            <a:r>
              <a:rPr lang="fr-FR" sz="2400" dirty="0">
                <a:solidFill>
                  <a:srgbClr val="002060"/>
                </a:solidFill>
                <a:latin typeface="+mj-lt"/>
              </a:rPr>
              <a:t> </a:t>
            </a:r>
          </a:p>
          <a:p>
            <a:pPr algn="ctr"/>
            <a:r>
              <a:rPr lang="fr-FR" sz="1200" dirty="0">
                <a:solidFill>
                  <a:srgbClr val="002060"/>
                </a:solidFill>
                <a:latin typeface="+mj-lt"/>
              </a:rPr>
              <a:t>Communes et stations touristiques françaises</a:t>
            </a:r>
          </a:p>
        </p:txBody>
      </p:sp>
    </p:spTree>
    <p:extLst>
      <p:ext uri="{BB962C8B-B14F-4D97-AF65-F5344CB8AC3E}">
        <p14:creationId xmlns:p14="http://schemas.microsoft.com/office/powerpoint/2010/main" val="2105729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a:extLst>
              <a:ext uri="{FF2B5EF4-FFF2-40B4-BE49-F238E27FC236}">
                <a16:creationId xmlns:a16="http://schemas.microsoft.com/office/drawing/2014/main" id="{E22C756F-D032-4AED-8C40-E773D5281A18}"/>
              </a:ext>
            </a:extLst>
          </p:cNvPr>
          <p:cNvGrpSpPr/>
          <p:nvPr/>
        </p:nvGrpSpPr>
        <p:grpSpPr>
          <a:xfrm>
            <a:off x="7010102" y="1853227"/>
            <a:ext cx="1443953" cy="1456508"/>
            <a:chOff x="1418626" y="1919444"/>
            <a:chExt cx="1443953" cy="1456508"/>
          </a:xfrm>
        </p:grpSpPr>
        <p:cxnSp>
          <p:nvCxnSpPr>
            <p:cNvPr id="66" name="Connecteur droit 65">
              <a:extLst>
                <a:ext uri="{FF2B5EF4-FFF2-40B4-BE49-F238E27FC236}">
                  <a16:creationId xmlns:a16="http://schemas.microsoft.com/office/drawing/2014/main" id="{5815ABF7-BD09-4BD7-B0BF-B331AD20574F}"/>
                </a:ext>
              </a:extLst>
            </p:cNvPr>
            <p:cNvCxnSpPr>
              <a:cxnSpLocks/>
            </p:cNvCxnSpPr>
            <p:nvPr/>
          </p:nvCxnSpPr>
          <p:spPr>
            <a:xfrm flipH="1">
              <a:off x="2143628" y="1919444"/>
              <a:ext cx="5904" cy="118800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8" name="Connecteur droit 67">
              <a:extLst>
                <a:ext uri="{FF2B5EF4-FFF2-40B4-BE49-F238E27FC236}">
                  <a16:creationId xmlns:a16="http://schemas.microsoft.com/office/drawing/2014/main" id="{E5E4983A-4DF3-4B06-9535-44879E7EE586}"/>
                </a:ext>
              </a:extLst>
            </p:cNvPr>
            <p:cNvCxnSpPr>
              <a:cxnSpLocks/>
            </p:cNvCxnSpPr>
            <p:nvPr/>
          </p:nvCxnSpPr>
          <p:spPr>
            <a:xfrm>
              <a:off x="2862579" y="1971952"/>
              <a:ext cx="0" cy="14040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0" name="Parenthèse ouvrante 69">
              <a:extLst>
                <a:ext uri="{FF2B5EF4-FFF2-40B4-BE49-F238E27FC236}">
                  <a16:creationId xmlns:a16="http://schemas.microsoft.com/office/drawing/2014/main" id="{B63A8DB4-AE9A-404A-B66B-F311D6D87B45}"/>
                </a:ext>
              </a:extLst>
            </p:cNvPr>
            <p:cNvSpPr/>
            <p:nvPr/>
          </p:nvSpPr>
          <p:spPr>
            <a:xfrm rot="5400000">
              <a:off x="2102626" y="1241243"/>
              <a:ext cx="72000" cy="1440000"/>
            </a:xfrm>
            <a:prstGeom prst="leftBracket">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latin typeface="+mj-lt"/>
              </a:endParaRPr>
            </a:p>
          </p:txBody>
        </p:sp>
        <p:cxnSp>
          <p:nvCxnSpPr>
            <p:cNvPr id="71" name="Connecteur droit 70">
              <a:extLst>
                <a:ext uri="{FF2B5EF4-FFF2-40B4-BE49-F238E27FC236}">
                  <a16:creationId xmlns:a16="http://schemas.microsoft.com/office/drawing/2014/main" id="{709681E0-D5A3-4FBD-915E-AFFCBBB7EF5F}"/>
                </a:ext>
              </a:extLst>
            </p:cNvPr>
            <p:cNvCxnSpPr>
              <a:cxnSpLocks/>
            </p:cNvCxnSpPr>
            <p:nvPr/>
          </p:nvCxnSpPr>
          <p:spPr>
            <a:xfrm flipH="1">
              <a:off x="1419910" y="1948598"/>
              <a:ext cx="1860" cy="462075"/>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6" name="Rectangle : coins arrondis 25">
            <a:extLst>
              <a:ext uri="{FF2B5EF4-FFF2-40B4-BE49-F238E27FC236}">
                <a16:creationId xmlns:a16="http://schemas.microsoft.com/office/drawing/2014/main" id="{00796EDC-45BB-4AF9-B147-F5211D80467B}"/>
              </a:ext>
            </a:extLst>
          </p:cNvPr>
          <p:cNvSpPr/>
          <p:nvPr/>
        </p:nvSpPr>
        <p:spPr>
          <a:xfrm>
            <a:off x="761940" y="1635268"/>
            <a:ext cx="2577375" cy="4678445"/>
          </a:xfrm>
          <a:prstGeom prst="roundRect">
            <a:avLst/>
          </a:prstGeom>
          <a:solidFill>
            <a:srgbClr val="88D8D2">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graphicFrame>
        <p:nvGraphicFramePr>
          <p:cNvPr id="39" name="Graphique 38">
            <a:extLst>
              <a:ext uri="{FF2B5EF4-FFF2-40B4-BE49-F238E27FC236}">
                <a16:creationId xmlns:a16="http://schemas.microsoft.com/office/drawing/2014/main" id="{B656F336-F9E5-4CF5-966C-25E033ADDE7A}"/>
              </a:ext>
            </a:extLst>
          </p:cNvPr>
          <p:cNvGraphicFramePr/>
          <p:nvPr>
            <p:extLst>
              <p:ext uri="{D42A27DB-BD31-4B8C-83A1-F6EECF244321}">
                <p14:modId xmlns:p14="http://schemas.microsoft.com/office/powerpoint/2010/main" val="672771793"/>
              </p:ext>
            </p:extLst>
          </p:nvPr>
        </p:nvGraphicFramePr>
        <p:xfrm>
          <a:off x="620053" y="1626809"/>
          <a:ext cx="11571947" cy="5275782"/>
        </p:xfrm>
        <a:graphic>
          <a:graphicData uri="http://schemas.openxmlformats.org/drawingml/2006/chart">
            <c:chart xmlns:c="http://schemas.openxmlformats.org/drawingml/2006/chart" xmlns:r="http://schemas.openxmlformats.org/officeDocument/2006/relationships" r:id="rId3"/>
          </a:graphicData>
        </a:graphic>
      </p:graphicFrame>
      <p:sp>
        <p:nvSpPr>
          <p:cNvPr id="9" name="Titre 2">
            <a:extLst>
              <a:ext uri="{FF2B5EF4-FFF2-40B4-BE49-F238E27FC236}">
                <a16:creationId xmlns:a16="http://schemas.microsoft.com/office/drawing/2014/main" id="{7B0D708A-A45D-48D7-83C4-84F4DCADFAA6}"/>
              </a:ext>
            </a:extLst>
          </p:cNvPr>
          <p:cNvSpPr txBox="1">
            <a:spLocks/>
          </p:cNvSpPr>
          <p:nvPr/>
        </p:nvSpPr>
        <p:spPr>
          <a:xfrm>
            <a:off x="384511" y="224246"/>
            <a:ext cx="11627717"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3200" b="1" i="0" u="none" strike="noStrike" kern="1200" cap="none" spc="0" normalizeH="0" baseline="0" noProof="0" dirty="0">
              <a:ln>
                <a:noFill/>
              </a:ln>
              <a:solidFill>
                <a:srgbClr val="3EBFB7"/>
              </a:solidFill>
              <a:effectLst/>
              <a:uLnTx/>
              <a:uFillTx/>
              <a:latin typeface="Gadugi" panose="020B0502040204020203" pitchFamily="34" charset="0"/>
              <a:ea typeface="Gadugi" panose="020B0502040204020203" pitchFamily="34" charset="0"/>
            </a:endParaRPr>
          </a:p>
        </p:txBody>
      </p:sp>
      <p:sp>
        <p:nvSpPr>
          <p:cNvPr id="69" name="Rectangle 68">
            <a:extLst>
              <a:ext uri="{FF2B5EF4-FFF2-40B4-BE49-F238E27FC236}">
                <a16:creationId xmlns:a16="http://schemas.microsoft.com/office/drawing/2014/main" id="{B3CCA087-CE84-4255-8D3C-9656A1F453BF}"/>
              </a:ext>
            </a:extLst>
          </p:cNvPr>
          <p:cNvSpPr/>
          <p:nvPr/>
        </p:nvSpPr>
        <p:spPr>
          <a:xfrm>
            <a:off x="7504198" y="1938109"/>
            <a:ext cx="522918" cy="288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00" dirty="0">
                <a:solidFill>
                  <a:srgbClr val="00B050"/>
                </a:solidFill>
                <a:latin typeface="+mj-lt"/>
                <a:ea typeface="Gadugi" panose="020B0502040204020203" pitchFamily="34" charset="0"/>
              </a:rPr>
              <a:t>+22,3pts</a:t>
            </a:r>
          </a:p>
        </p:txBody>
      </p:sp>
      <p:grpSp>
        <p:nvGrpSpPr>
          <p:cNvPr id="3" name="Groupe 2">
            <a:extLst>
              <a:ext uri="{FF2B5EF4-FFF2-40B4-BE49-F238E27FC236}">
                <a16:creationId xmlns:a16="http://schemas.microsoft.com/office/drawing/2014/main" id="{C1C8338C-2CD6-4786-A737-E8D438676DD9}"/>
              </a:ext>
            </a:extLst>
          </p:cNvPr>
          <p:cNvGrpSpPr/>
          <p:nvPr/>
        </p:nvGrpSpPr>
        <p:grpSpPr>
          <a:xfrm>
            <a:off x="1418626" y="1919444"/>
            <a:ext cx="1443953" cy="1456508"/>
            <a:chOff x="1418626" y="1919444"/>
            <a:chExt cx="1443953" cy="1456508"/>
          </a:xfrm>
        </p:grpSpPr>
        <p:cxnSp>
          <p:nvCxnSpPr>
            <p:cNvPr id="76" name="Connecteur droit 75">
              <a:extLst>
                <a:ext uri="{FF2B5EF4-FFF2-40B4-BE49-F238E27FC236}">
                  <a16:creationId xmlns:a16="http://schemas.microsoft.com/office/drawing/2014/main" id="{8CD5C07D-EA14-4EE0-9442-A3D9B43F5B9B}"/>
                </a:ext>
              </a:extLst>
            </p:cNvPr>
            <p:cNvCxnSpPr>
              <a:cxnSpLocks/>
            </p:cNvCxnSpPr>
            <p:nvPr/>
          </p:nvCxnSpPr>
          <p:spPr>
            <a:xfrm flipH="1">
              <a:off x="2143628" y="1919444"/>
              <a:ext cx="5904" cy="118800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48D94351-2673-4D0F-96FA-472FA6E37836}"/>
                </a:ext>
              </a:extLst>
            </p:cNvPr>
            <p:cNvCxnSpPr>
              <a:cxnSpLocks/>
            </p:cNvCxnSpPr>
            <p:nvPr/>
          </p:nvCxnSpPr>
          <p:spPr>
            <a:xfrm>
              <a:off x="2862579" y="1971952"/>
              <a:ext cx="0" cy="14040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2" name="Parenthèse ouvrante 81">
              <a:extLst>
                <a:ext uri="{FF2B5EF4-FFF2-40B4-BE49-F238E27FC236}">
                  <a16:creationId xmlns:a16="http://schemas.microsoft.com/office/drawing/2014/main" id="{9558BFED-C0FE-4D53-A011-F96ABB999E18}"/>
                </a:ext>
              </a:extLst>
            </p:cNvPr>
            <p:cNvSpPr/>
            <p:nvPr/>
          </p:nvSpPr>
          <p:spPr>
            <a:xfrm rot="5400000">
              <a:off x="2102626" y="1241243"/>
              <a:ext cx="72000" cy="1440000"/>
            </a:xfrm>
            <a:prstGeom prst="leftBracket">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latin typeface="+mj-lt"/>
              </a:endParaRPr>
            </a:p>
          </p:txBody>
        </p:sp>
        <p:cxnSp>
          <p:nvCxnSpPr>
            <p:cNvPr id="86" name="Connecteur droit 85">
              <a:extLst>
                <a:ext uri="{FF2B5EF4-FFF2-40B4-BE49-F238E27FC236}">
                  <a16:creationId xmlns:a16="http://schemas.microsoft.com/office/drawing/2014/main" id="{470D5FBA-F185-4EF7-8208-E2DE28073708}"/>
                </a:ext>
              </a:extLst>
            </p:cNvPr>
            <p:cNvCxnSpPr>
              <a:cxnSpLocks/>
            </p:cNvCxnSpPr>
            <p:nvPr/>
          </p:nvCxnSpPr>
          <p:spPr>
            <a:xfrm flipH="1">
              <a:off x="1419910" y="1948598"/>
              <a:ext cx="1860" cy="462075"/>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40" name="Espace réservé du numéro de diapositive 9">
            <a:extLst>
              <a:ext uri="{FF2B5EF4-FFF2-40B4-BE49-F238E27FC236}">
                <a16:creationId xmlns:a16="http://schemas.microsoft.com/office/drawing/2014/main" id="{D24FD576-BB69-4991-B5F1-B5501E2A221A}"/>
              </a:ext>
            </a:extLst>
          </p:cNvPr>
          <p:cNvSpPr>
            <a:spLocks noGrp="1"/>
          </p:cNvSpPr>
          <p:nvPr>
            <p:ph type="sldNum" sz="quarter" idx="12"/>
          </p:nvPr>
        </p:nvSpPr>
        <p:spPr>
          <a:xfrm>
            <a:off x="9317034" y="642585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1973A-491D-4F21-9500-AEA459A2B14A}" type="slidenum">
              <a:rPr kumimoji="0" lang="fr-FR"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Titre 2">
            <a:extLst>
              <a:ext uri="{FF2B5EF4-FFF2-40B4-BE49-F238E27FC236}">
                <a16:creationId xmlns:a16="http://schemas.microsoft.com/office/drawing/2014/main" id="{BEF4A5C9-AF7E-4B79-8A48-AE52232B1F95}"/>
              </a:ext>
            </a:extLst>
          </p:cNvPr>
          <p:cNvSpPr txBox="1">
            <a:spLocks/>
          </p:cNvSpPr>
          <p:nvPr/>
        </p:nvSpPr>
        <p:spPr>
          <a:xfrm>
            <a:off x="330555" y="128047"/>
            <a:ext cx="10341304"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dirty="0">
                <a:solidFill>
                  <a:schemeClr val="accent1">
                    <a:lumMod val="50000"/>
                  </a:schemeClr>
                </a:solidFill>
                <a:latin typeface="Gadugi" panose="020B0502040204020203" pitchFamily="34" charset="0"/>
                <a:ea typeface="Gadugi" panose="020B0502040204020203" pitchFamily="34" charset="0"/>
              </a:rPr>
              <a:t>Elles disposent également d’une offre d’infrastructures de transport qui les rendent plus accessibles que les autres communes</a:t>
            </a:r>
          </a:p>
        </p:txBody>
      </p:sp>
      <p:grpSp>
        <p:nvGrpSpPr>
          <p:cNvPr id="16" name="Groupe 15">
            <a:extLst>
              <a:ext uri="{FF2B5EF4-FFF2-40B4-BE49-F238E27FC236}">
                <a16:creationId xmlns:a16="http://schemas.microsoft.com/office/drawing/2014/main" id="{3ECE5DD7-DEDF-4F76-9E58-FFC01DBFEB90}"/>
              </a:ext>
            </a:extLst>
          </p:cNvPr>
          <p:cNvGrpSpPr/>
          <p:nvPr/>
        </p:nvGrpSpPr>
        <p:grpSpPr>
          <a:xfrm>
            <a:off x="1243031" y="4714889"/>
            <a:ext cx="1729502" cy="1445907"/>
            <a:chOff x="1152057" y="3534439"/>
            <a:chExt cx="1729502" cy="1445907"/>
          </a:xfrm>
        </p:grpSpPr>
        <p:graphicFrame>
          <p:nvGraphicFramePr>
            <p:cNvPr id="11" name="Graphique 10">
              <a:extLst>
                <a:ext uri="{FF2B5EF4-FFF2-40B4-BE49-F238E27FC236}">
                  <a16:creationId xmlns:a16="http://schemas.microsoft.com/office/drawing/2014/main" id="{2206974F-522A-4583-A1A3-D2EDD8B64DE4}"/>
                </a:ext>
              </a:extLst>
            </p:cNvPr>
            <p:cNvGraphicFramePr/>
            <p:nvPr>
              <p:extLst>
                <p:ext uri="{D42A27DB-BD31-4B8C-83A1-F6EECF244321}">
                  <p14:modId xmlns:p14="http://schemas.microsoft.com/office/powerpoint/2010/main" val="1738015928"/>
                </p:ext>
              </p:extLst>
            </p:nvPr>
          </p:nvGraphicFramePr>
          <p:xfrm>
            <a:off x="1152057" y="3534439"/>
            <a:ext cx="1729502" cy="874238"/>
          </p:xfrm>
          <a:graphic>
            <a:graphicData uri="http://schemas.openxmlformats.org/drawingml/2006/chart">
              <c:chart xmlns:c="http://schemas.openxmlformats.org/drawingml/2006/chart" xmlns:r="http://schemas.openxmlformats.org/officeDocument/2006/relationships" r:id="rId4"/>
            </a:graphicData>
          </a:graphic>
        </p:graphicFrame>
        <p:sp>
          <p:nvSpPr>
            <p:cNvPr id="12" name="ZoneTexte 11">
              <a:extLst>
                <a:ext uri="{FF2B5EF4-FFF2-40B4-BE49-F238E27FC236}">
                  <a16:creationId xmlns:a16="http://schemas.microsoft.com/office/drawing/2014/main" id="{FEDA181F-BC58-4067-977F-4B7B7788457E}"/>
                </a:ext>
              </a:extLst>
            </p:cNvPr>
            <p:cNvSpPr txBox="1"/>
            <p:nvPr/>
          </p:nvSpPr>
          <p:spPr>
            <a:xfrm>
              <a:off x="1538722" y="4303238"/>
              <a:ext cx="976491" cy="677108"/>
            </a:xfrm>
            <a:prstGeom prst="rect">
              <a:avLst/>
            </a:prstGeom>
            <a:noFill/>
          </p:spPr>
          <p:txBody>
            <a:bodyPr wrap="square" rtlCol="0">
              <a:spAutoFit/>
            </a:bodyPr>
            <a:lstStyle/>
            <a:p>
              <a:pPr algn="ctr"/>
              <a:r>
                <a:rPr lang="fr-FR" sz="1600" b="1" dirty="0">
                  <a:solidFill>
                    <a:srgbClr val="3EBFB7"/>
                  </a:solidFill>
                  <a:latin typeface="+mj-lt"/>
                </a:rPr>
                <a:t>100 % </a:t>
              </a:r>
            </a:p>
            <a:p>
              <a:pPr algn="ctr"/>
              <a:r>
                <a:rPr lang="fr-FR" sz="1100" dirty="0">
                  <a:solidFill>
                    <a:srgbClr val="3EBFB7"/>
                  </a:solidFill>
                  <a:latin typeface="+mj-lt"/>
                </a:rPr>
                <a:t>des stations thermales</a:t>
              </a:r>
            </a:p>
          </p:txBody>
        </p:sp>
      </p:grpSp>
      <p:grpSp>
        <p:nvGrpSpPr>
          <p:cNvPr id="14" name="Groupe 13">
            <a:extLst>
              <a:ext uri="{FF2B5EF4-FFF2-40B4-BE49-F238E27FC236}">
                <a16:creationId xmlns:a16="http://schemas.microsoft.com/office/drawing/2014/main" id="{CFB8D7C4-48FB-44E0-9B04-EF53581FA069}"/>
              </a:ext>
            </a:extLst>
          </p:cNvPr>
          <p:cNvGrpSpPr/>
          <p:nvPr/>
        </p:nvGrpSpPr>
        <p:grpSpPr>
          <a:xfrm>
            <a:off x="4623313" y="4669044"/>
            <a:ext cx="1729502" cy="1445907"/>
            <a:chOff x="3292151" y="3508546"/>
            <a:chExt cx="1729502" cy="1445907"/>
          </a:xfrm>
        </p:grpSpPr>
        <p:graphicFrame>
          <p:nvGraphicFramePr>
            <p:cNvPr id="48" name="Graphique 47">
              <a:extLst>
                <a:ext uri="{FF2B5EF4-FFF2-40B4-BE49-F238E27FC236}">
                  <a16:creationId xmlns:a16="http://schemas.microsoft.com/office/drawing/2014/main" id="{6A39E0E1-2066-4066-A43D-7390E127014F}"/>
                </a:ext>
              </a:extLst>
            </p:cNvPr>
            <p:cNvGraphicFramePr/>
            <p:nvPr>
              <p:extLst>
                <p:ext uri="{D42A27DB-BD31-4B8C-83A1-F6EECF244321}">
                  <p14:modId xmlns:p14="http://schemas.microsoft.com/office/powerpoint/2010/main" val="100610912"/>
                </p:ext>
              </p:extLst>
            </p:nvPr>
          </p:nvGraphicFramePr>
          <p:xfrm>
            <a:off x="3292151" y="3508546"/>
            <a:ext cx="1729502" cy="874238"/>
          </p:xfrm>
          <a:graphic>
            <a:graphicData uri="http://schemas.openxmlformats.org/drawingml/2006/chart">
              <c:chart xmlns:c="http://schemas.openxmlformats.org/drawingml/2006/chart" xmlns:r="http://schemas.openxmlformats.org/officeDocument/2006/relationships" r:id="rId5"/>
            </a:graphicData>
          </a:graphic>
        </p:graphicFrame>
        <p:sp>
          <p:nvSpPr>
            <p:cNvPr id="60" name="ZoneTexte 59">
              <a:extLst>
                <a:ext uri="{FF2B5EF4-FFF2-40B4-BE49-F238E27FC236}">
                  <a16:creationId xmlns:a16="http://schemas.microsoft.com/office/drawing/2014/main" id="{83F14DB2-ECFA-44B4-8211-1BE6A7DB7914}"/>
                </a:ext>
              </a:extLst>
            </p:cNvPr>
            <p:cNvSpPr txBox="1"/>
            <p:nvPr/>
          </p:nvSpPr>
          <p:spPr>
            <a:xfrm>
              <a:off x="3658496" y="4277345"/>
              <a:ext cx="976491" cy="677108"/>
            </a:xfrm>
            <a:prstGeom prst="rect">
              <a:avLst/>
            </a:prstGeom>
            <a:noFill/>
          </p:spPr>
          <p:txBody>
            <a:bodyPr wrap="square" rtlCol="0">
              <a:spAutoFit/>
            </a:bodyPr>
            <a:lstStyle/>
            <a:p>
              <a:pPr algn="ctr"/>
              <a:r>
                <a:rPr lang="fr-FR" sz="1600" b="1" dirty="0">
                  <a:solidFill>
                    <a:srgbClr val="3EBFB7"/>
                  </a:solidFill>
                  <a:latin typeface="+mj-lt"/>
                </a:rPr>
                <a:t>64,7 % </a:t>
              </a:r>
            </a:p>
            <a:p>
              <a:pPr algn="ctr"/>
              <a:r>
                <a:rPr lang="fr-FR" sz="1100" dirty="0">
                  <a:solidFill>
                    <a:srgbClr val="3EBFB7"/>
                  </a:solidFill>
                  <a:latin typeface="+mj-lt"/>
                </a:rPr>
                <a:t>des stations thermales</a:t>
              </a:r>
            </a:p>
          </p:txBody>
        </p:sp>
      </p:grpSp>
      <p:pic>
        <p:nvPicPr>
          <p:cNvPr id="8" name="Graphique 7" descr="Agriculture contour">
            <a:extLst>
              <a:ext uri="{FF2B5EF4-FFF2-40B4-BE49-F238E27FC236}">
                <a16:creationId xmlns:a16="http://schemas.microsoft.com/office/drawing/2014/main" id="{D828B89B-BA8F-474F-ACE7-06CB826062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05957" y="4820542"/>
            <a:ext cx="610261" cy="610261"/>
          </a:xfrm>
          <a:prstGeom prst="rect">
            <a:avLst/>
          </a:prstGeom>
        </p:spPr>
      </p:pic>
      <p:pic>
        <p:nvPicPr>
          <p:cNvPr id="13" name="Graphique 12" descr="Ville contour">
            <a:extLst>
              <a:ext uri="{FF2B5EF4-FFF2-40B4-BE49-F238E27FC236}">
                <a16:creationId xmlns:a16="http://schemas.microsoft.com/office/drawing/2014/main" id="{2EEEC7D6-6C26-4D36-813E-7CE97EFAE69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97142" y="4820542"/>
            <a:ext cx="664933" cy="664933"/>
          </a:xfrm>
          <a:prstGeom prst="rect">
            <a:avLst/>
          </a:prstGeom>
        </p:spPr>
      </p:pic>
      <p:grpSp>
        <p:nvGrpSpPr>
          <p:cNvPr id="83" name="Groupe 82">
            <a:extLst>
              <a:ext uri="{FF2B5EF4-FFF2-40B4-BE49-F238E27FC236}">
                <a16:creationId xmlns:a16="http://schemas.microsoft.com/office/drawing/2014/main" id="{1F467003-EA9D-419F-9891-FA8BD00E0002}"/>
              </a:ext>
            </a:extLst>
          </p:cNvPr>
          <p:cNvGrpSpPr/>
          <p:nvPr/>
        </p:nvGrpSpPr>
        <p:grpSpPr>
          <a:xfrm>
            <a:off x="7449930" y="4669044"/>
            <a:ext cx="1729502" cy="1445907"/>
            <a:chOff x="3292151" y="3508546"/>
            <a:chExt cx="1729502" cy="1445907"/>
          </a:xfrm>
        </p:grpSpPr>
        <p:graphicFrame>
          <p:nvGraphicFramePr>
            <p:cNvPr id="84" name="Graphique 83">
              <a:extLst>
                <a:ext uri="{FF2B5EF4-FFF2-40B4-BE49-F238E27FC236}">
                  <a16:creationId xmlns:a16="http://schemas.microsoft.com/office/drawing/2014/main" id="{169413F1-09D2-4AA9-B95A-C84E8FFD1775}"/>
                </a:ext>
              </a:extLst>
            </p:cNvPr>
            <p:cNvGraphicFramePr/>
            <p:nvPr>
              <p:extLst>
                <p:ext uri="{D42A27DB-BD31-4B8C-83A1-F6EECF244321}">
                  <p14:modId xmlns:p14="http://schemas.microsoft.com/office/powerpoint/2010/main" val="2781937467"/>
                </p:ext>
              </p:extLst>
            </p:nvPr>
          </p:nvGraphicFramePr>
          <p:xfrm>
            <a:off x="3292151" y="3508546"/>
            <a:ext cx="1729502" cy="874238"/>
          </p:xfrm>
          <a:graphic>
            <a:graphicData uri="http://schemas.openxmlformats.org/drawingml/2006/chart">
              <c:chart xmlns:c="http://schemas.openxmlformats.org/drawingml/2006/chart" xmlns:r="http://schemas.openxmlformats.org/officeDocument/2006/relationships" r:id="rId10"/>
            </a:graphicData>
          </a:graphic>
        </p:graphicFrame>
        <p:sp>
          <p:nvSpPr>
            <p:cNvPr id="85" name="ZoneTexte 84">
              <a:extLst>
                <a:ext uri="{FF2B5EF4-FFF2-40B4-BE49-F238E27FC236}">
                  <a16:creationId xmlns:a16="http://schemas.microsoft.com/office/drawing/2014/main" id="{C632FD91-3E2F-49A0-9D49-D6B8CF00313B}"/>
                </a:ext>
              </a:extLst>
            </p:cNvPr>
            <p:cNvSpPr txBox="1"/>
            <p:nvPr/>
          </p:nvSpPr>
          <p:spPr>
            <a:xfrm>
              <a:off x="3658496" y="4277345"/>
              <a:ext cx="976491" cy="677108"/>
            </a:xfrm>
            <a:prstGeom prst="rect">
              <a:avLst/>
            </a:prstGeom>
            <a:noFill/>
          </p:spPr>
          <p:txBody>
            <a:bodyPr wrap="square" rtlCol="0">
              <a:spAutoFit/>
            </a:bodyPr>
            <a:lstStyle/>
            <a:p>
              <a:pPr algn="ctr"/>
              <a:r>
                <a:rPr lang="fr-FR" sz="1600" b="1" dirty="0">
                  <a:solidFill>
                    <a:srgbClr val="3EBFB7"/>
                  </a:solidFill>
                  <a:latin typeface="+mj-lt"/>
                </a:rPr>
                <a:t>35,2 % </a:t>
              </a:r>
            </a:p>
            <a:p>
              <a:pPr algn="ctr"/>
              <a:r>
                <a:rPr lang="fr-FR" sz="1100" dirty="0">
                  <a:solidFill>
                    <a:srgbClr val="3EBFB7"/>
                  </a:solidFill>
                  <a:latin typeface="+mj-lt"/>
                </a:rPr>
                <a:t>des stations thermales</a:t>
              </a:r>
            </a:p>
          </p:txBody>
        </p:sp>
      </p:grpSp>
      <p:sp>
        <p:nvSpPr>
          <p:cNvPr id="87" name="Rectangle 86">
            <a:extLst>
              <a:ext uri="{FF2B5EF4-FFF2-40B4-BE49-F238E27FC236}">
                <a16:creationId xmlns:a16="http://schemas.microsoft.com/office/drawing/2014/main" id="{10D066D9-E380-4A27-93FE-8A8CCC9C8B6C}"/>
              </a:ext>
            </a:extLst>
          </p:cNvPr>
          <p:cNvSpPr/>
          <p:nvPr/>
        </p:nvSpPr>
        <p:spPr>
          <a:xfrm>
            <a:off x="8252347" y="2220425"/>
            <a:ext cx="522918" cy="247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00" dirty="0">
                <a:solidFill>
                  <a:srgbClr val="00B050"/>
                </a:solidFill>
                <a:latin typeface="+mj-lt"/>
                <a:ea typeface="Gadugi" panose="020B0502040204020203" pitchFamily="34" charset="0"/>
              </a:rPr>
              <a:t>+30,0pts</a:t>
            </a:r>
          </a:p>
        </p:txBody>
      </p:sp>
      <p:sp>
        <p:nvSpPr>
          <p:cNvPr id="89" name="Titre 2">
            <a:extLst>
              <a:ext uri="{FF2B5EF4-FFF2-40B4-BE49-F238E27FC236}">
                <a16:creationId xmlns:a16="http://schemas.microsoft.com/office/drawing/2014/main" id="{AEA546C1-2498-4EC9-A483-4DFC77A9FD9C}"/>
              </a:ext>
            </a:extLst>
          </p:cNvPr>
          <p:cNvSpPr txBox="1">
            <a:spLocks/>
          </p:cNvSpPr>
          <p:nvPr/>
        </p:nvSpPr>
        <p:spPr>
          <a:xfrm>
            <a:off x="630814" y="1201905"/>
            <a:ext cx="10083465" cy="374846"/>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600" b="0" u="none" strike="noStrike" kern="1200" cap="none" spc="0" normalizeH="0" baseline="0" noProof="0" dirty="0">
                <a:ln>
                  <a:noFill/>
                </a:ln>
                <a:solidFill>
                  <a:srgbClr val="002060"/>
                </a:solidFill>
                <a:effectLst/>
                <a:uLnTx/>
                <a:uFillTx/>
                <a:latin typeface="+mj-lt"/>
                <a:ea typeface="Gadugi" panose="020B0502040204020203" pitchFamily="34" charset="0"/>
              </a:rPr>
              <a:t>Offre d’infrastructures de transports comparée – </a:t>
            </a:r>
            <a:r>
              <a:rPr kumimoji="0" lang="fr-FR" sz="1600" u="none" strike="noStrike" kern="1200" cap="none" spc="0" normalizeH="0" baseline="0" noProof="0" dirty="0">
                <a:ln>
                  <a:noFill/>
                </a:ln>
                <a:solidFill>
                  <a:srgbClr val="002060"/>
                </a:solidFill>
                <a:effectLst/>
                <a:uLnTx/>
                <a:uFillTx/>
                <a:latin typeface="+mj-lt"/>
                <a:ea typeface="Gadugi" panose="020B0502040204020203" pitchFamily="34" charset="0"/>
              </a:rPr>
              <a:t>Part des communes possédant au moins une gare voyageurs</a:t>
            </a:r>
          </a:p>
        </p:txBody>
      </p:sp>
      <p:sp>
        <p:nvSpPr>
          <p:cNvPr id="43" name="Rectangle 42">
            <a:extLst>
              <a:ext uri="{FF2B5EF4-FFF2-40B4-BE49-F238E27FC236}">
                <a16:creationId xmlns:a16="http://schemas.microsoft.com/office/drawing/2014/main" id="{1B3CD3F7-1C7F-40B9-88A7-2AEB8E298A30}"/>
              </a:ext>
            </a:extLst>
          </p:cNvPr>
          <p:cNvSpPr/>
          <p:nvPr/>
        </p:nvSpPr>
        <p:spPr>
          <a:xfrm>
            <a:off x="1967413" y="2446005"/>
            <a:ext cx="413674" cy="159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100" b="1" dirty="0">
                <a:solidFill>
                  <a:srgbClr val="002060"/>
                </a:solidFill>
                <a:latin typeface="+mj-lt"/>
                <a:ea typeface="Gadugi" panose="020B0502040204020203" pitchFamily="34" charset="0"/>
              </a:rPr>
              <a:t>x 2,1</a:t>
            </a:r>
          </a:p>
        </p:txBody>
      </p:sp>
      <p:sp>
        <p:nvSpPr>
          <p:cNvPr id="45" name="Rectangle 44">
            <a:extLst>
              <a:ext uri="{FF2B5EF4-FFF2-40B4-BE49-F238E27FC236}">
                <a16:creationId xmlns:a16="http://schemas.microsoft.com/office/drawing/2014/main" id="{D896D5FF-EE40-4C50-A70C-61837427D458}"/>
              </a:ext>
            </a:extLst>
          </p:cNvPr>
          <p:cNvSpPr/>
          <p:nvPr/>
        </p:nvSpPr>
        <p:spPr>
          <a:xfrm>
            <a:off x="2636846" y="2647894"/>
            <a:ext cx="469684" cy="168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00" dirty="0">
                <a:solidFill>
                  <a:srgbClr val="002060"/>
                </a:solidFill>
                <a:latin typeface="+mj-lt"/>
                <a:ea typeface="Gadugi" panose="020B0502040204020203" pitchFamily="34" charset="0"/>
              </a:rPr>
              <a:t>x</a:t>
            </a:r>
            <a:r>
              <a:rPr lang="fr-FR" sz="1000" dirty="0">
                <a:solidFill>
                  <a:schemeClr val="bg1"/>
                </a:solidFill>
                <a:latin typeface="+mj-lt"/>
                <a:ea typeface="Gadugi" panose="020B0502040204020203" pitchFamily="34" charset="0"/>
              </a:rPr>
              <a:t> </a:t>
            </a:r>
            <a:r>
              <a:rPr lang="fr-FR" sz="1000" dirty="0">
                <a:solidFill>
                  <a:srgbClr val="002060"/>
                </a:solidFill>
                <a:latin typeface="+mj-lt"/>
                <a:ea typeface="Gadugi" panose="020B0502040204020203" pitchFamily="34" charset="0"/>
              </a:rPr>
              <a:t>4,0</a:t>
            </a:r>
          </a:p>
        </p:txBody>
      </p:sp>
      <p:sp>
        <p:nvSpPr>
          <p:cNvPr id="51" name="Rectangle 50">
            <a:extLst>
              <a:ext uri="{FF2B5EF4-FFF2-40B4-BE49-F238E27FC236}">
                <a16:creationId xmlns:a16="http://schemas.microsoft.com/office/drawing/2014/main" id="{9CBE33E0-22DD-4F15-B2A0-BA2FB9053548}"/>
              </a:ext>
            </a:extLst>
          </p:cNvPr>
          <p:cNvSpPr/>
          <p:nvPr/>
        </p:nvSpPr>
        <p:spPr>
          <a:xfrm>
            <a:off x="7526994" y="2410673"/>
            <a:ext cx="469684" cy="168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100" b="1" dirty="0">
                <a:solidFill>
                  <a:srgbClr val="002060"/>
                </a:solidFill>
                <a:latin typeface="+mj-lt"/>
                <a:ea typeface="Gadugi" panose="020B0502040204020203" pitchFamily="34" charset="0"/>
              </a:rPr>
              <a:t>x</a:t>
            </a:r>
            <a:r>
              <a:rPr lang="fr-FR" sz="1100" b="1" dirty="0">
                <a:solidFill>
                  <a:schemeClr val="bg1"/>
                </a:solidFill>
                <a:latin typeface="+mj-lt"/>
                <a:ea typeface="Gadugi" panose="020B0502040204020203" pitchFamily="34" charset="0"/>
              </a:rPr>
              <a:t> </a:t>
            </a:r>
            <a:r>
              <a:rPr lang="fr-FR" sz="1100" b="1" dirty="0">
                <a:solidFill>
                  <a:srgbClr val="002060"/>
                </a:solidFill>
                <a:latin typeface="+mj-lt"/>
                <a:ea typeface="Gadugi" panose="020B0502040204020203" pitchFamily="34" charset="0"/>
              </a:rPr>
              <a:t>2,1</a:t>
            </a:r>
          </a:p>
        </p:txBody>
      </p:sp>
      <p:sp>
        <p:nvSpPr>
          <p:cNvPr id="54" name="Rectangle 53">
            <a:extLst>
              <a:ext uri="{FF2B5EF4-FFF2-40B4-BE49-F238E27FC236}">
                <a16:creationId xmlns:a16="http://schemas.microsoft.com/office/drawing/2014/main" id="{D674D1AC-7589-473B-B991-124070425C76}"/>
              </a:ext>
            </a:extLst>
          </p:cNvPr>
          <p:cNvSpPr/>
          <p:nvPr/>
        </p:nvSpPr>
        <p:spPr>
          <a:xfrm>
            <a:off x="8278964" y="2666628"/>
            <a:ext cx="469684" cy="168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00" dirty="0">
                <a:solidFill>
                  <a:srgbClr val="002060"/>
                </a:solidFill>
                <a:latin typeface="+mj-lt"/>
                <a:ea typeface="Gadugi" panose="020B0502040204020203" pitchFamily="34" charset="0"/>
              </a:rPr>
              <a:t>x</a:t>
            </a:r>
            <a:r>
              <a:rPr lang="fr-FR" sz="1000" dirty="0">
                <a:solidFill>
                  <a:schemeClr val="bg1"/>
                </a:solidFill>
                <a:latin typeface="+mj-lt"/>
                <a:ea typeface="Gadugi" panose="020B0502040204020203" pitchFamily="34" charset="0"/>
              </a:rPr>
              <a:t> </a:t>
            </a:r>
            <a:r>
              <a:rPr lang="fr-FR" sz="1000" dirty="0">
                <a:solidFill>
                  <a:srgbClr val="002060"/>
                </a:solidFill>
                <a:latin typeface="+mj-lt"/>
                <a:ea typeface="Gadugi" panose="020B0502040204020203" pitchFamily="34" charset="0"/>
              </a:rPr>
              <a:t>3,5</a:t>
            </a:r>
          </a:p>
        </p:txBody>
      </p:sp>
      <p:sp>
        <p:nvSpPr>
          <p:cNvPr id="55" name="ZoneTexte 54">
            <a:extLst>
              <a:ext uri="{FF2B5EF4-FFF2-40B4-BE49-F238E27FC236}">
                <a16:creationId xmlns:a16="http://schemas.microsoft.com/office/drawing/2014/main" id="{EDFABA43-4C54-4F88-BD13-4BAB8CF35FFD}"/>
              </a:ext>
            </a:extLst>
          </p:cNvPr>
          <p:cNvSpPr txBox="1"/>
          <p:nvPr/>
        </p:nvSpPr>
        <p:spPr>
          <a:xfrm>
            <a:off x="9845611" y="1285273"/>
            <a:ext cx="2214623" cy="253916"/>
          </a:xfrm>
          <a:prstGeom prst="rect">
            <a:avLst/>
          </a:prstGeom>
          <a:noFill/>
        </p:spPr>
        <p:txBody>
          <a:bodyPr wrap="square">
            <a:spAutoFit/>
          </a:bodyPr>
          <a:lstStyle/>
          <a:p>
            <a:r>
              <a:rPr lang="fr-FR" sz="1050" dirty="0">
                <a:latin typeface="+mj-lt"/>
              </a:rPr>
              <a:t>Données Gares &amp; Connexions 2018</a:t>
            </a:r>
          </a:p>
        </p:txBody>
      </p:sp>
      <p:grpSp>
        <p:nvGrpSpPr>
          <p:cNvPr id="57" name="Groupe 56">
            <a:extLst>
              <a:ext uri="{FF2B5EF4-FFF2-40B4-BE49-F238E27FC236}">
                <a16:creationId xmlns:a16="http://schemas.microsoft.com/office/drawing/2014/main" id="{F8992731-7E2C-4EC2-AA76-2701A9EC322F}"/>
              </a:ext>
            </a:extLst>
          </p:cNvPr>
          <p:cNvGrpSpPr/>
          <p:nvPr/>
        </p:nvGrpSpPr>
        <p:grpSpPr>
          <a:xfrm>
            <a:off x="4200105" y="2343924"/>
            <a:ext cx="1443953" cy="1384508"/>
            <a:chOff x="1418626" y="1919444"/>
            <a:chExt cx="1443953" cy="1384508"/>
          </a:xfrm>
        </p:grpSpPr>
        <p:cxnSp>
          <p:nvCxnSpPr>
            <p:cNvPr id="59" name="Connecteur droit 58">
              <a:extLst>
                <a:ext uri="{FF2B5EF4-FFF2-40B4-BE49-F238E27FC236}">
                  <a16:creationId xmlns:a16="http://schemas.microsoft.com/office/drawing/2014/main" id="{1AB7BB7E-E574-489C-A849-500D615697F6}"/>
                </a:ext>
              </a:extLst>
            </p:cNvPr>
            <p:cNvCxnSpPr>
              <a:cxnSpLocks/>
            </p:cNvCxnSpPr>
            <p:nvPr/>
          </p:nvCxnSpPr>
          <p:spPr>
            <a:xfrm flipH="1">
              <a:off x="2143628" y="1919444"/>
              <a:ext cx="5904" cy="111600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3CBCADFA-06A2-4714-95A7-B9623C5CD48B}"/>
                </a:ext>
              </a:extLst>
            </p:cNvPr>
            <p:cNvCxnSpPr>
              <a:cxnSpLocks/>
            </p:cNvCxnSpPr>
            <p:nvPr/>
          </p:nvCxnSpPr>
          <p:spPr>
            <a:xfrm>
              <a:off x="2862579" y="1971952"/>
              <a:ext cx="0" cy="13320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2" name="Parenthèse ouvrante 61">
              <a:extLst>
                <a:ext uri="{FF2B5EF4-FFF2-40B4-BE49-F238E27FC236}">
                  <a16:creationId xmlns:a16="http://schemas.microsoft.com/office/drawing/2014/main" id="{53746BEE-BE30-4700-81FC-7C74578A63FB}"/>
                </a:ext>
              </a:extLst>
            </p:cNvPr>
            <p:cNvSpPr/>
            <p:nvPr/>
          </p:nvSpPr>
          <p:spPr>
            <a:xfrm rot="5400000">
              <a:off x="2102626" y="1241243"/>
              <a:ext cx="72000" cy="1440000"/>
            </a:xfrm>
            <a:prstGeom prst="leftBracket">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latin typeface="+mj-lt"/>
              </a:endParaRPr>
            </a:p>
          </p:txBody>
        </p:sp>
        <p:cxnSp>
          <p:nvCxnSpPr>
            <p:cNvPr id="64" name="Connecteur droit 63">
              <a:extLst>
                <a:ext uri="{FF2B5EF4-FFF2-40B4-BE49-F238E27FC236}">
                  <a16:creationId xmlns:a16="http://schemas.microsoft.com/office/drawing/2014/main" id="{27638CD5-852A-4C59-A53F-3E05AAA6766A}"/>
                </a:ext>
              </a:extLst>
            </p:cNvPr>
            <p:cNvCxnSpPr>
              <a:cxnSpLocks/>
            </p:cNvCxnSpPr>
            <p:nvPr/>
          </p:nvCxnSpPr>
          <p:spPr>
            <a:xfrm flipH="1">
              <a:off x="1419910" y="1948598"/>
              <a:ext cx="1860" cy="39600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78" name="Rectangle 77">
            <a:extLst>
              <a:ext uri="{FF2B5EF4-FFF2-40B4-BE49-F238E27FC236}">
                <a16:creationId xmlns:a16="http://schemas.microsoft.com/office/drawing/2014/main" id="{D7863C43-5FE5-43E0-B8FE-3CA55A43F9FD}"/>
              </a:ext>
            </a:extLst>
          </p:cNvPr>
          <p:cNvSpPr/>
          <p:nvPr/>
        </p:nvSpPr>
        <p:spPr>
          <a:xfrm>
            <a:off x="1857981" y="1991196"/>
            <a:ext cx="567069" cy="207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00" dirty="0">
                <a:solidFill>
                  <a:srgbClr val="00B050"/>
                </a:solidFill>
                <a:latin typeface="+mj-lt"/>
                <a:ea typeface="Gadugi" panose="020B0502040204020203" pitchFamily="34" charset="0"/>
              </a:rPr>
              <a:t>+15,7pts</a:t>
            </a:r>
          </a:p>
        </p:txBody>
      </p:sp>
      <p:sp>
        <p:nvSpPr>
          <p:cNvPr id="79" name="Rectangle 78">
            <a:extLst>
              <a:ext uri="{FF2B5EF4-FFF2-40B4-BE49-F238E27FC236}">
                <a16:creationId xmlns:a16="http://schemas.microsoft.com/office/drawing/2014/main" id="{29E396E5-05E1-4945-B915-A1E14B6E809B}"/>
              </a:ext>
            </a:extLst>
          </p:cNvPr>
          <p:cNvSpPr/>
          <p:nvPr/>
        </p:nvSpPr>
        <p:spPr>
          <a:xfrm>
            <a:off x="2551165" y="2205388"/>
            <a:ext cx="642905" cy="225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00" dirty="0">
                <a:solidFill>
                  <a:srgbClr val="00B050"/>
                </a:solidFill>
                <a:latin typeface="+mj-lt"/>
                <a:ea typeface="Gadugi" panose="020B0502040204020203" pitchFamily="34" charset="0"/>
              </a:rPr>
              <a:t>+22,2pts</a:t>
            </a:r>
          </a:p>
        </p:txBody>
      </p:sp>
      <p:sp>
        <p:nvSpPr>
          <p:cNvPr id="52" name="Rectangle 51">
            <a:extLst>
              <a:ext uri="{FF2B5EF4-FFF2-40B4-BE49-F238E27FC236}">
                <a16:creationId xmlns:a16="http://schemas.microsoft.com/office/drawing/2014/main" id="{60C1D79B-9DA4-4307-9CAB-09A14EF24413}"/>
              </a:ext>
            </a:extLst>
          </p:cNvPr>
          <p:cNvSpPr/>
          <p:nvPr/>
        </p:nvSpPr>
        <p:spPr>
          <a:xfrm>
            <a:off x="4733541" y="2615050"/>
            <a:ext cx="522918" cy="247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00" dirty="0">
                <a:solidFill>
                  <a:srgbClr val="00B050"/>
                </a:solidFill>
                <a:latin typeface="+mj-lt"/>
                <a:ea typeface="Gadugi" panose="020B0502040204020203" pitchFamily="34" charset="0"/>
              </a:rPr>
              <a:t>+14,6pts</a:t>
            </a:r>
          </a:p>
        </p:txBody>
      </p:sp>
      <p:sp>
        <p:nvSpPr>
          <p:cNvPr id="80" name="Rectangle 79">
            <a:extLst>
              <a:ext uri="{FF2B5EF4-FFF2-40B4-BE49-F238E27FC236}">
                <a16:creationId xmlns:a16="http://schemas.microsoft.com/office/drawing/2014/main" id="{A35E22F6-5368-4E34-8C80-22764ADC1D6B}"/>
              </a:ext>
            </a:extLst>
          </p:cNvPr>
          <p:cNvSpPr/>
          <p:nvPr/>
        </p:nvSpPr>
        <p:spPr>
          <a:xfrm>
            <a:off x="5525292" y="2730525"/>
            <a:ext cx="522918" cy="247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00" dirty="0">
                <a:solidFill>
                  <a:srgbClr val="00B050"/>
                </a:solidFill>
                <a:latin typeface="+mj-lt"/>
                <a:ea typeface="Gadugi" panose="020B0502040204020203" pitchFamily="34" charset="0"/>
              </a:rPr>
              <a:t>+16,6pts</a:t>
            </a:r>
          </a:p>
        </p:txBody>
      </p:sp>
      <p:sp>
        <p:nvSpPr>
          <p:cNvPr id="47" name="Rectangle 46">
            <a:extLst>
              <a:ext uri="{FF2B5EF4-FFF2-40B4-BE49-F238E27FC236}">
                <a16:creationId xmlns:a16="http://schemas.microsoft.com/office/drawing/2014/main" id="{D5FF60BA-8C83-4BDE-A981-7BFD7EB5ABCB}"/>
              </a:ext>
            </a:extLst>
          </p:cNvPr>
          <p:cNvSpPr/>
          <p:nvPr/>
        </p:nvSpPr>
        <p:spPr>
          <a:xfrm>
            <a:off x="4716042" y="2985904"/>
            <a:ext cx="469684" cy="168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100" b="1" dirty="0">
                <a:solidFill>
                  <a:srgbClr val="002060"/>
                </a:solidFill>
                <a:latin typeface="+mj-lt"/>
                <a:ea typeface="Gadugi" panose="020B0502040204020203" pitchFamily="34" charset="0"/>
              </a:rPr>
              <a:t>x</a:t>
            </a:r>
            <a:r>
              <a:rPr lang="fr-FR" sz="1100" b="1" dirty="0">
                <a:solidFill>
                  <a:schemeClr val="bg1"/>
                </a:solidFill>
                <a:latin typeface="+mj-lt"/>
                <a:ea typeface="Gadugi" panose="020B0502040204020203" pitchFamily="34" charset="0"/>
              </a:rPr>
              <a:t> </a:t>
            </a:r>
            <a:r>
              <a:rPr lang="fr-FR" sz="1100" b="1" dirty="0">
                <a:solidFill>
                  <a:srgbClr val="002060"/>
                </a:solidFill>
                <a:latin typeface="+mj-lt"/>
                <a:ea typeface="Gadugi" panose="020B0502040204020203" pitchFamily="34" charset="0"/>
              </a:rPr>
              <a:t>2,8</a:t>
            </a:r>
          </a:p>
        </p:txBody>
      </p:sp>
      <p:sp>
        <p:nvSpPr>
          <p:cNvPr id="49" name="Rectangle 48">
            <a:extLst>
              <a:ext uri="{FF2B5EF4-FFF2-40B4-BE49-F238E27FC236}">
                <a16:creationId xmlns:a16="http://schemas.microsoft.com/office/drawing/2014/main" id="{644C73CE-BEBE-43A1-BF5C-55F499F98A20}"/>
              </a:ext>
            </a:extLst>
          </p:cNvPr>
          <p:cNvSpPr/>
          <p:nvPr/>
        </p:nvSpPr>
        <p:spPr>
          <a:xfrm>
            <a:off x="5437704" y="3098738"/>
            <a:ext cx="469684" cy="168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00" dirty="0">
                <a:solidFill>
                  <a:srgbClr val="002060"/>
                </a:solidFill>
                <a:latin typeface="+mj-lt"/>
                <a:ea typeface="Gadugi" panose="020B0502040204020203" pitchFamily="34" charset="0"/>
              </a:rPr>
              <a:t>x</a:t>
            </a:r>
            <a:r>
              <a:rPr lang="fr-FR" sz="1000" dirty="0">
                <a:solidFill>
                  <a:schemeClr val="bg1"/>
                </a:solidFill>
                <a:latin typeface="+mj-lt"/>
                <a:ea typeface="Gadugi" panose="020B0502040204020203" pitchFamily="34" charset="0"/>
              </a:rPr>
              <a:t> </a:t>
            </a:r>
            <a:r>
              <a:rPr lang="fr-FR" sz="1000" dirty="0">
                <a:solidFill>
                  <a:srgbClr val="002060"/>
                </a:solidFill>
                <a:latin typeface="+mj-lt"/>
                <a:ea typeface="Gadugi" panose="020B0502040204020203" pitchFamily="34" charset="0"/>
              </a:rPr>
              <a:t>3,7</a:t>
            </a:r>
          </a:p>
        </p:txBody>
      </p:sp>
    </p:spTree>
    <p:extLst>
      <p:ext uri="{BB962C8B-B14F-4D97-AF65-F5344CB8AC3E}">
        <p14:creationId xmlns:p14="http://schemas.microsoft.com/office/powerpoint/2010/main" val="3284073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CC30D9E-90BE-405D-9373-EFD97F15EE70}"/>
              </a:ext>
            </a:extLst>
          </p:cNvPr>
          <p:cNvSpPr txBox="1">
            <a:spLocks/>
          </p:cNvSpPr>
          <p:nvPr/>
        </p:nvSpPr>
        <p:spPr>
          <a:xfrm>
            <a:off x="841712" y="2695575"/>
            <a:ext cx="10064414"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lang="fr-FR" sz="4400" dirty="0">
                <a:solidFill>
                  <a:srgbClr val="3EBFB7"/>
                </a:solidFill>
                <a:latin typeface="Gadugi" panose="020B0502040204020203" pitchFamily="34" charset="0"/>
                <a:ea typeface="Gadugi" panose="020B0502040204020203" pitchFamily="34" charset="0"/>
              </a:rPr>
              <a:t>3. AVEC CEPENDANT QUELQUES POINTS DE VIGILANCE</a:t>
            </a:r>
            <a:endParaRPr kumimoji="0" lang="fr-FR" sz="4400" b="1" i="0" u="none" strike="noStrike" kern="1200" cap="none" spc="0" normalizeH="0" baseline="0" noProof="0" dirty="0">
              <a:ln>
                <a:noFill/>
              </a:ln>
              <a:solidFill>
                <a:srgbClr val="3EBFB7"/>
              </a:solidFill>
              <a:effectLst/>
              <a:uLnTx/>
              <a:uFillTx/>
              <a:latin typeface="Gadugi" panose="020B0502040204020203" pitchFamily="34" charset="0"/>
              <a:ea typeface="Gadugi" panose="020B0502040204020203" pitchFamily="34" charset="0"/>
            </a:endParaRPr>
          </a:p>
        </p:txBody>
      </p:sp>
      <p:cxnSp>
        <p:nvCxnSpPr>
          <p:cNvPr id="4" name="Connecteur droit 3">
            <a:extLst>
              <a:ext uri="{FF2B5EF4-FFF2-40B4-BE49-F238E27FC236}">
                <a16:creationId xmlns:a16="http://schemas.microsoft.com/office/drawing/2014/main" id="{4ACE4B85-6A7E-45A7-BB32-7166EDCCE43A}"/>
              </a:ext>
            </a:extLst>
          </p:cNvPr>
          <p:cNvCxnSpPr>
            <a:cxnSpLocks/>
          </p:cNvCxnSpPr>
          <p:nvPr/>
        </p:nvCxnSpPr>
        <p:spPr>
          <a:xfrm>
            <a:off x="0" y="3629025"/>
            <a:ext cx="10906126" cy="0"/>
          </a:xfrm>
          <a:prstGeom prst="line">
            <a:avLst/>
          </a:prstGeom>
          <a:ln w="38100">
            <a:solidFill>
              <a:srgbClr val="3EBF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1365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759E1AA-ED01-4CC9-A586-082C03C2AC72}"/>
              </a:ext>
            </a:extLst>
          </p:cNvPr>
          <p:cNvSpPr/>
          <p:nvPr/>
        </p:nvSpPr>
        <p:spPr>
          <a:xfrm>
            <a:off x="-196283" y="2343150"/>
            <a:ext cx="13113293" cy="3924300"/>
          </a:xfrm>
          <a:prstGeom prst="rect">
            <a:avLst/>
          </a:prstGeom>
          <a:solidFill>
            <a:srgbClr val="3EBFB7">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re 2">
            <a:extLst>
              <a:ext uri="{FF2B5EF4-FFF2-40B4-BE49-F238E27FC236}">
                <a16:creationId xmlns:a16="http://schemas.microsoft.com/office/drawing/2014/main" id="{DE0525FA-10B2-414A-BDCA-03AA7659E81F}"/>
              </a:ext>
            </a:extLst>
          </p:cNvPr>
          <p:cNvSpPr txBox="1">
            <a:spLocks/>
          </p:cNvSpPr>
          <p:nvPr/>
        </p:nvSpPr>
        <p:spPr>
          <a:xfrm>
            <a:off x="425822" y="280665"/>
            <a:ext cx="9961052" cy="846678"/>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dirty="0">
                <a:solidFill>
                  <a:schemeClr val="accent1">
                    <a:lumMod val="50000"/>
                  </a:schemeClr>
                </a:solidFill>
                <a:latin typeface="Gadugi" panose="020B0502040204020203" pitchFamily="34" charset="0"/>
                <a:ea typeface="Gadugi" panose="020B0502040204020203" pitchFamily="34" charset="0"/>
              </a:rPr>
              <a:t>Un taux de création d’entreprises moins performant que celui des autres stations touristiques françaises</a:t>
            </a:r>
          </a:p>
        </p:txBody>
      </p:sp>
      <p:sp>
        <p:nvSpPr>
          <p:cNvPr id="22" name="Rectangle 21">
            <a:extLst>
              <a:ext uri="{FF2B5EF4-FFF2-40B4-BE49-F238E27FC236}">
                <a16:creationId xmlns:a16="http://schemas.microsoft.com/office/drawing/2014/main" id="{11208375-E456-475D-B33C-E24C8F073DDC}"/>
              </a:ext>
            </a:extLst>
          </p:cNvPr>
          <p:cNvSpPr/>
          <p:nvPr/>
        </p:nvSpPr>
        <p:spPr>
          <a:xfrm>
            <a:off x="528417" y="1258151"/>
            <a:ext cx="11135166" cy="856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600"/>
              </a:spcAft>
            </a:pPr>
            <a:r>
              <a:rPr lang="fr-FR" sz="1600" dirty="0">
                <a:solidFill>
                  <a:schemeClr val="tx1"/>
                </a:solidFill>
                <a:latin typeface="+mj-lt"/>
                <a:ea typeface="Gadugi" panose="020B0502040204020203" pitchFamily="34" charset="0"/>
              </a:rPr>
              <a:t>En 2018, les stations thermales ont enregistré </a:t>
            </a:r>
            <a:r>
              <a:rPr lang="fr-FR" sz="1600" b="1" dirty="0">
                <a:solidFill>
                  <a:schemeClr val="tx1"/>
                </a:solidFill>
                <a:latin typeface="+mj-lt"/>
                <a:ea typeface="Gadugi" panose="020B0502040204020203" pitchFamily="34" charset="0"/>
              </a:rPr>
              <a:t>un taux de création d’entreprises inférieur à celui des communes et stations touristiques </a:t>
            </a:r>
            <a:r>
              <a:rPr lang="fr-FR" sz="1600" dirty="0">
                <a:solidFill>
                  <a:schemeClr val="tx1"/>
                </a:solidFill>
                <a:latin typeface="+mj-lt"/>
                <a:ea typeface="Gadugi" panose="020B0502040204020203" pitchFamily="34" charset="0"/>
              </a:rPr>
              <a:t>françaises (-3,4 points). Il s’agit d’un indicateur à suivre pour les prochaines éditions de l’OESTh. </a:t>
            </a:r>
          </a:p>
        </p:txBody>
      </p:sp>
      <p:sp>
        <p:nvSpPr>
          <p:cNvPr id="45" name="Espace réservé du numéro de diapositive 9">
            <a:extLst>
              <a:ext uri="{FF2B5EF4-FFF2-40B4-BE49-F238E27FC236}">
                <a16:creationId xmlns:a16="http://schemas.microsoft.com/office/drawing/2014/main" id="{9DC5603C-502A-4437-9980-60B4F71AB92E}"/>
              </a:ext>
            </a:extLst>
          </p:cNvPr>
          <p:cNvSpPr>
            <a:spLocks noGrp="1"/>
          </p:cNvSpPr>
          <p:nvPr>
            <p:ph type="sldNum" sz="quarter" idx="12"/>
          </p:nvPr>
        </p:nvSpPr>
        <p:spPr>
          <a:xfrm>
            <a:off x="9327667" y="644565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1973A-491D-4F21-9500-AEA459A2B14A}" type="slidenum">
              <a:rPr kumimoji="0" lang="fr-FR"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3" name="Graphique 22">
            <a:extLst>
              <a:ext uri="{FF2B5EF4-FFF2-40B4-BE49-F238E27FC236}">
                <a16:creationId xmlns:a16="http://schemas.microsoft.com/office/drawing/2014/main" id="{33AC9840-F882-4BD9-8E96-2BD08C080AAD}"/>
              </a:ext>
            </a:extLst>
          </p:cNvPr>
          <p:cNvGraphicFramePr/>
          <p:nvPr>
            <p:extLst>
              <p:ext uri="{D42A27DB-BD31-4B8C-83A1-F6EECF244321}">
                <p14:modId xmlns:p14="http://schemas.microsoft.com/office/powerpoint/2010/main" val="4256433112"/>
              </p:ext>
            </p:extLst>
          </p:nvPr>
        </p:nvGraphicFramePr>
        <p:xfrm>
          <a:off x="7858125" y="3083331"/>
          <a:ext cx="3721398" cy="2579888"/>
        </p:xfrm>
        <a:graphic>
          <a:graphicData uri="http://schemas.openxmlformats.org/drawingml/2006/chart">
            <c:chart xmlns:c="http://schemas.openxmlformats.org/drawingml/2006/chart" xmlns:r="http://schemas.openxmlformats.org/officeDocument/2006/relationships" r:id="rId3"/>
          </a:graphicData>
        </a:graphic>
      </p:graphicFrame>
      <p:sp>
        <p:nvSpPr>
          <p:cNvPr id="16" name="Titre 2">
            <a:extLst>
              <a:ext uri="{FF2B5EF4-FFF2-40B4-BE49-F238E27FC236}">
                <a16:creationId xmlns:a16="http://schemas.microsoft.com/office/drawing/2014/main" id="{98001D94-69B6-4BB2-928E-3DFF98FD3DE1}"/>
              </a:ext>
            </a:extLst>
          </p:cNvPr>
          <p:cNvSpPr txBox="1">
            <a:spLocks/>
          </p:cNvSpPr>
          <p:nvPr/>
        </p:nvSpPr>
        <p:spPr>
          <a:xfrm>
            <a:off x="1851637" y="2522430"/>
            <a:ext cx="6369891" cy="337741"/>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fr-FR" sz="1400" b="0" dirty="0">
                <a:solidFill>
                  <a:srgbClr val="002060"/>
                </a:solidFill>
                <a:latin typeface="Gadugi" panose="020B0502040204020203" pitchFamily="34" charset="0"/>
                <a:ea typeface="Gadugi" panose="020B0502040204020203" pitchFamily="34" charset="0"/>
              </a:rPr>
              <a:t>Vitalité du tissu économique – </a:t>
            </a:r>
            <a:r>
              <a:rPr lang="fr-FR" sz="1400" dirty="0">
                <a:solidFill>
                  <a:srgbClr val="002060"/>
                </a:solidFill>
                <a:latin typeface="Gadugi" panose="020B0502040204020203" pitchFamily="34" charset="0"/>
                <a:ea typeface="Gadugi" panose="020B0502040204020203" pitchFamily="34" charset="0"/>
              </a:rPr>
              <a:t>Taux de création d’entreprises (2018)</a:t>
            </a:r>
            <a:endParaRPr kumimoji="0" lang="fr-FR" sz="1400" u="none" strike="noStrike" kern="1200" cap="none" spc="0" normalizeH="0" baseline="0" noProof="0" dirty="0">
              <a:ln>
                <a:noFill/>
              </a:ln>
              <a:solidFill>
                <a:srgbClr val="002060"/>
              </a:solidFill>
              <a:effectLst/>
              <a:uLnTx/>
              <a:uFillTx/>
              <a:latin typeface="Gadugi" panose="020B0502040204020203" pitchFamily="34" charset="0"/>
              <a:ea typeface="Gadugi" panose="020B0502040204020203" pitchFamily="34" charset="0"/>
            </a:endParaRPr>
          </a:p>
        </p:txBody>
      </p:sp>
      <p:graphicFrame>
        <p:nvGraphicFramePr>
          <p:cNvPr id="17" name="Graphique 16">
            <a:extLst>
              <a:ext uri="{FF2B5EF4-FFF2-40B4-BE49-F238E27FC236}">
                <a16:creationId xmlns:a16="http://schemas.microsoft.com/office/drawing/2014/main" id="{DC607B1C-3C8C-4F1B-8D78-6D5E9D28BE8C}"/>
              </a:ext>
            </a:extLst>
          </p:cNvPr>
          <p:cNvGraphicFramePr/>
          <p:nvPr>
            <p:extLst>
              <p:ext uri="{D42A27DB-BD31-4B8C-83A1-F6EECF244321}">
                <p14:modId xmlns:p14="http://schemas.microsoft.com/office/powerpoint/2010/main" val="1906115990"/>
              </p:ext>
            </p:extLst>
          </p:nvPr>
        </p:nvGraphicFramePr>
        <p:xfrm>
          <a:off x="2794040" y="3212299"/>
          <a:ext cx="4140160" cy="2318733"/>
        </p:xfrm>
        <a:graphic>
          <a:graphicData uri="http://schemas.openxmlformats.org/drawingml/2006/chart">
            <c:chart xmlns:c="http://schemas.openxmlformats.org/drawingml/2006/chart" xmlns:r="http://schemas.openxmlformats.org/officeDocument/2006/relationships" r:id="rId4"/>
          </a:graphicData>
        </a:graphic>
      </p:graphicFrame>
      <p:sp>
        <p:nvSpPr>
          <p:cNvPr id="18" name="Parenthèse ouvrante 17">
            <a:extLst>
              <a:ext uri="{FF2B5EF4-FFF2-40B4-BE49-F238E27FC236}">
                <a16:creationId xmlns:a16="http://schemas.microsoft.com/office/drawing/2014/main" id="{0F20EC2B-1E67-4A59-AB67-207B87BEBD29}"/>
              </a:ext>
            </a:extLst>
          </p:cNvPr>
          <p:cNvSpPr/>
          <p:nvPr/>
        </p:nvSpPr>
        <p:spPr>
          <a:xfrm rot="5400000">
            <a:off x="4822162" y="2621206"/>
            <a:ext cx="90226" cy="1314450"/>
          </a:xfrm>
          <a:prstGeom prst="leftBracket">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9" name="Rectangle 18">
            <a:extLst>
              <a:ext uri="{FF2B5EF4-FFF2-40B4-BE49-F238E27FC236}">
                <a16:creationId xmlns:a16="http://schemas.microsoft.com/office/drawing/2014/main" id="{E299B6D3-E7FE-4ACF-8369-FE5AC161003E}"/>
              </a:ext>
            </a:extLst>
          </p:cNvPr>
          <p:cNvSpPr/>
          <p:nvPr/>
        </p:nvSpPr>
        <p:spPr>
          <a:xfrm>
            <a:off x="4348823" y="3072260"/>
            <a:ext cx="1030593" cy="243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2000" b="1" dirty="0">
                <a:solidFill>
                  <a:srgbClr val="C00000"/>
                </a:solidFill>
                <a:latin typeface="Gadugi" panose="020B0502040204020203" pitchFamily="34" charset="0"/>
                <a:ea typeface="Gadugi" panose="020B0502040204020203" pitchFamily="34" charset="0"/>
              </a:rPr>
              <a:t>-3,4 pts</a:t>
            </a:r>
          </a:p>
        </p:txBody>
      </p:sp>
      <p:sp>
        <p:nvSpPr>
          <p:cNvPr id="20" name="ZoneTexte 19">
            <a:extLst>
              <a:ext uri="{FF2B5EF4-FFF2-40B4-BE49-F238E27FC236}">
                <a16:creationId xmlns:a16="http://schemas.microsoft.com/office/drawing/2014/main" id="{A82750A9-E046-4338-BC58-F6D6D4686072}"/>
              </a:ext>
            </a:extLst>
          </p:cNvPr>
          <p:cNvSpPr txBox="1"/>
          <p:nvPr/>
        </p:nvSpPr>
        <p:spPr>
          <a:xfrm>
            <a:off x="528417" y="5786573"/>
            <a:ext cx="11461378" cy="276999"/>
          </a:xfrm>
          <a:prstGeom prst="rect">
            <a:avLst/>
          </a:prstGeom>
          <a:solidFill>
            <a:schemeClr val="accent4">
              <a:lumMod val="20000"/>
              <a:lumOff val="80000"/>
            </a:schemeClr>
          </a:solidFill>
        </p:spPr>
        <p:txBody>
          <a:bodyPr wrap="square" lIns="91440" tIns="45720" rIns="91440" bIns="45720" rtlCol="0" anchor="t">
            <a:spAutoFit/>
          </a:bodyPr>
          <a:lstStyle/>
          <a:p>
            <a:r>
              <a:rPr lang="fr-FR" sz="1200" b="1" i="1" dirty="0">
                <a:solidFill>
                  <a:schemeClr val="tx1">
                    <a:lumMod val="65000"/>
                    <a:lumOff val="35000"/>
                  </a:schemeClr>
                </a:solidFill>
              </a:rPr>
              <a:t>*Définition</a:t>
            </a:r>
            <a:r>
              <a:rPr lang="fr-FR" sz="1200" i="1" dirty="0">
                <a:solidFill>
                  <a:schemeClr val="tx1">
                    <a:lumMod val="65000"/>
                    <a:lumOff val="35000"/>
                  </a:schemeClr>
                </a:solidFill>
              </a:rPr>
              <a:t> : Le taux de création d’entreprises est le rapport du nombre des créations d’entreprises d’une année n au stock d’entreprises au 31 décembre de l’année n-1 (Source : INSEE).</a:t>
            </a:r>
            <a:r>
              <a:rPr lang="fr-FR" sz="1200" b="1" i="1" dirty="0">
                <a:solidFill>
                  <a:schemeClr val="tx1">
                    <a:lumMod val="65000"/>
                    <a:lumOff val="35000"/>
                  </a:schemeClr>
                </a:solidFill>
              </a:rPr>
              <a:t> </a:t>
            </a:r>
          </a:p>
        </p:txBody>
      </p:sp>
      <p:pic>
        <p:nvPicPr>
          <p:cNvPr id="2" name="Image 1">
            <a:extLst>
              <a:ext uri="{FF2B5EF4-FFF2-40B4-BE49-F238E27FC236}">
                <a16:creationId xmlns:a16="http://schemas.microsoft.com/office/drawing/2014/main" id="{54C23A2A-ECD3-4990-9549-D1699790DA46}"/>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10000" b="90000" l="10000" r="90000">
                        <a14:foregroundMark x1="58222" y1="80000" x2="58222" y2="80000"/>
                        <a14:foregroundMark x1="78667" y1="80889" x2="78667" y2="80889"/>
                        <a14:foregroundMark x1="44889" y1="35111" x2="44889" y2="35111"/>
                        <a14:foregroundMark x1="33333" y1="42222" x2="33333" y2="42222"/>
                        <a14:foregroundMark x1="33333" y1="53333" x2="33333" y2="53333"/>
                        <a14:foregroundMark x1="33778" y1="63556" x2="33778" y2="63556"/>
                        <a14:foregroundMark x1="50222" y1="45333" x2="50222" y2="45333"/>
                        <a14:foregroundMark x1="60889" y1="28444" x2="60889" y2="28444"/>
                        <a14:foregroundMark x1="63556" y1="48889" x2="63556" y2="48889"/>
                        <a14:foregroundMark x1="75556" y1="41778" x2="75556" y2="41778"/>
                        <a14:foregroundMark x1="77778" y1="47556" x2="77778" y2="47556"/>
                        <a14:foregroundMark x1="77333" y1="53333" x2="77333" y2="53333"/>
                      </a14:backgroundRemoval>
                    </a14:imgEffect>
                  </a14:imgLayer>
                </a14:imgProps>
              </a:ext>
            </a:extLst>
          </a:blip>
          <a:stretch>
            <a:fillRect/>
          </a:stretch>
        </p:blipFill>
        <p:spPr>
          <a:xfrm>
            <a:off x="357908" y="3323541"/>
            <a:ext cx="1821107" cy="1821107"/>
          </a:xfrm>
          <a:prstGeom prst="rect">
            <a:avLst/>
          </a:prstGeom>
        </p:spPr>
      </p:pic>
      <p:sp>
        <p:nvSpPr>
          <p:cNvPr id="25" name="ZoneTexte 24">
            <a:extLst>
              <a:ext uri="{FF2B5EF4-FFF2-40B4-BE49-F238E27FC236}">
                <a16:creationId xmlns:a16="http://schemas.microsoft.com/office/drawing/2014/main" id="{60334BD4-FDA7-4281-98BA-02ECCEA9DAC5}"/>
              </a:ext>
            </a:extLst>
          </p:cNvPr>
          <p:cNvSpPr txBox="1"/>
          <p:nvPr/>
        </p:nvSpPr>
        <p:spPr>
          <a:xfrm>
            <a:off x="3558737" y="4717964"/>
            <a:ext cx="1405415" cy="646331"/>
          </a:xfrm>
          <a:prstGeom prst="rect">
            <a:avLst/>
          </a:prstGeom>
          <a:noFill/>
        </p:spPr>
        <p:txBody>
          <a:bodyPr wrap="square" rtlCol="0">
            <a:spAutoFit/>
          </a:bodyPr>
          <a:lstStyle/>
          <a:p>
            <a:pPr algn="ctr"/>
            <a:r>
              <a:rPr lang="fr-FR" sz="2400" b="1" dirty="0">
                <a:solidFill>
                  <a:srgbClr val="002060"/>
                </a:solidFill>
                <a:latin typeface="+mj-lt"/>
              </a:rPr>
              <a:t> </a:t>
            </a:r>
          </a:p>
          <a:p>
            <a:pPr algn="ctr"/>
            <a:r>
              <a:rPr lang="fr-FR" sz="1200" b="1" dirty="0">
                <a:solidFill>
                  <a:srgbClr val="002060"/>
                </a:solidFill>
                <a:latin typeface="+mj-lt"/>
              </a:rPr>
              <a:t>Stations thermales</a:t>
            </a:r>
          </a:p>
        </p:txBody>
      </p:sp>
      <p:sp>
        <p:nvSpPr>
          <p:cNvPr id="26" name="ZoneTexte 25">
            <a:extLst>
              <a:ext uri="{FF2B5EF4-FFF2-40B4-BE49-F238E27FC236}">
                <a16:creationId xmlns:a16="http://schemas.microsoft.com/office/drawing/2014/main" id="{A72E5E26-B19B-43CE-B780-7ECEBC4BA79A}"/>
              </a:ext>
            </a:extLst>
          </p:cNvPr>
          <p:cNvSpPr txBox="1"/>
          <p:nvPr/>
        </p:nvSpPr>
        <p:spPr>
          <a:xfrm>
            <a:off x="4657724" y="4634613"/>
            <a:ext cx="2020587" cy="830997"/>
          </a:xfrm>
          <a:prstGeom prst="rect">
            <a:avLst/>
          </a:prstGeom>
          <a:noFill/>
        </p:spPr>
        <p:txBody>
          <a:bodyPr wrap="square" rtlCol="0">
            <a:spAutoFit/>
          </a:bodyPr>
          <a:lstStyle/>
          <a:p>
            <a:pPr algn="ctr"/>
            <a:r>
              <a:rPr lang="fr-FR" sz="2400" dirty="0">
                <a:solidFill>
                  <a:srgbClr val="002060"/>
                </a:solidFill>
                <a:latin typeface="+mj-lt"/>
              </a:rPr>
              <a:t> </a:t>
            </a:r>
          </a:p>
          <a:p>
            <a:pPr algn="ctr"/>
            <a:r>
              <a:rPr lang="fr-FR" sz="1200" dirty="0">
                <a:solidFill>
                  <a:srgbClr val="002060"/>
                </a:solidFill>
                <a:latin typeface="+mj-lt"/>
              </a:rPr>
              <a:t>Communes et stations touristiques françaises</a:t>
            </a:r>
          </a:p>
        </p:txBody>
      </p:sp>
    </p:spTree>
    <p:extLst>
      <p:ext uri="{BB962C8B-B14F-4D97-AF65-F5344CB8AC3E}">
        <p14:creationId xmlns:p14="http://schemas.microsoft.com/office/powerpoint/2010/main" val="1842651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AE7DDDC-0FC3-4112-9E36-FE02E6FC9677}"/>
              </a:ext>
            </a:extLst>
          </p:cNvPr>
          <p:cNvSpPr/>
          <p:nvPr/>
        </p:nvSpPr>
        <p:spPr>
          <a:xfrm>
            <a:off x="476613" y="2487507"/>
            <a:ext cx="6427672" cy="3046518"/>
          </a:xfrm>
          <a:prstGeom prst="rect">
            <a:avLst/>
          </a:prstGeom>
          <a:solidFill>
            <a:srgbClr val="3EBFB7">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 coins arrondis 36">
            <a:extLst>
              <a:ext uri="{FF2B5EF4-FFF2-40B4-BE49-F238E27FC236}">
                <a16:creationId xmlns:a16="http://schemas.microsoft.com/office/drawing/2014/main" id="{E9450849-AFAD-489C-BA72-E999A4166B96}"/>
              </a:ext>
            </a:extLst>
          </p:cNvPr>
          <p:cNvSpPr/>
          <p:nvPr/>
        </p:nvSpPr>
        <p:spPr>
          <a:xfrm>
            <a:off x="7230764" y="2396670"/>
            <a:ext cx="2246457" cy="3137355"/>
          </a:xfrm>
          <a:prstGeom prst="roundRect">
            <a:avLst/>
          </a:prstGeom>
          <a:solidFill>
            <a:srgbClr val="3EBFB7">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 name="Rectangle : coins arrondis 35">
            <a:extLst>
              <a:ext uri="{FF2B5EF4-FFF2-40B4-BE49-F238E27FC236}">
                <a16:creationId xmlns:a16="http://schemas.microsoft.com/office/drawing/2014/main" id="{3C3C0BBA-A0AF-4016-A2D1-4546C24BD2E6}"/>
              </a:ext>
            </a:extLst>
          </p:cNvPr>
          <p:cNvSpPr/>
          <p:nvPr/>
        </p:nvSpPr>
        <p:spPr>
          <a:xfrm>
            <a:off x="9477221" y="2388014"/>
            <a:ext cx="2267166" cy="3146011"/>
          </a:xfrm>
          <a:prstGeom prst="roundRect">
            <a:avLst/>
          </a:prstGeom>
          <a:solidFill>
            <a:srgbClr val="8FAAD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aphicFrame>
        <p:nvGraphicFramePr>
          <p:cNvPr id="4" name="Graphique 3">
            <a:extLst>
              <a:ext uri="{FF2B5EF4-FFF2-40B4-BE49-F238E27FC236}">
                <a16:creationId xmlns:a16="http://schemas.microsoft.com/office/drawing/2014/main" id="{491E7FF8-6547-46F5-B128-D971BA246E71}"/>
              </a:ext>
            </a:extLst>
          </p:cNvPr>
          <p:cNvGraphicFramePr/>
          <p:nvPr>
            <p:extLst>
              <p:ext uri="{D42A27DB-BD31-4B8C-83A1-F6EECF244321}">
                <p14:modId xmlns:p14="http://schemas.microsoft.com/office/powerpoint/2010/main" val="969683335"/>
              </p:ext>
            </p:extLst>
          </p:nvPr>
        </p:nvGraphicFramePr>
        <p:xfrm>
          <a:off x="795594" y="2742523"/>
          <a:ext cx="10874913" cy="511840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Graphique 15">
            <a:extLst>
              <a:ext uri="{FF2B5EF4-FFF2-40B4-BE49-F238E27FC236}">
                <a16:creationId xmlns:a16="http://schemas.microsoft.com/office/drawing/2014/main" id="{A585125E-215B-4258-AAE4-BCA9B7E3479E}"/>
              </a:ext>
            </a:extLst>
          </p:cNvPr>
          <p:cNvGraphicFramePr/>
          <p:nvPr>
            <p:extLst>
              <p:ext uri="{D42A27DB-BD31-4B8C-83A1-F6EECF244321}">
                <p14:modId xmlns:p14="http://schemas.microsoft.com/office/powerpoint/2010/main" val="3235141418"/>
              </p:ext>
            </p:extLst>
          </p:nvPr>
        </p:nvGraphicFramePr>
        <p:xfrm>
          <a:off x="6891828" y="1886360"/>
          <a:ext cx="5479567" cy="5009739"/>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16">
            <a:extLst>
              <a:ext uri="{FF2B5EF4-FFF2-40B4-BE49-F238E27FC236}">
                <a16:creationId xmlns:a16="http://schemas.microsoft.com/office/drawing/2014/main" id="{18E4F7F2-33B4-404D-ADEA-C24F20A2A784}"/>
              </a:ext>
            </a:extLst>
          </p:cNvPr>
          <p:cNvSpPr/>
          <p:nvPr/>
        </p:nvSpPr>
        <p:spPr>
          <a:xfrm>
            <a:off x="425821" y="766500"/>
            <a:ext cx="10913845" cy="10060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fr-FR" sz="1300" dirty="0">
                <a:solidFill>
                  <a:schemeClr val="tx1"/>
                </a:solidFill>
                <a:latin typeface="+mj-lt"/>
                <a:ea typeface="Gadugi" panose="020B0502040204020203" pitchFamily="34" charset="0"/>
              </a:rPr>
              <a:t>Malgré un solde migratoire positif, en moyenne,</a:t>
            </a:r>
            <a:r>
              <a:rPr lang="fr-FR" sz="1300" b="1" dirty="0">
                <a:solidFill>
                  <a:schemeClr val="tx1"/>
                </a:solidFill>
                <a:latin typeface="+mj-lt"/>
                <a:ea typeface="Gadugi" panose="020B0502040204020203" pitchFamily="34" charset="0"/>
              </a:rPr>
              <a:t> la population des stations thermales françaises a légèrement diminué entre 2013 et 2018</a:t>
            </a:r>
            <a:r>
              <a:rPr lang="fr-FR" sz="1300" dirty="0">
                <a:solidFill>
                  <a:schemeClr val="tx1"/>
                </a:solidFill>
                <a:latin typeface="+mj-lt"/>
                <a:ea typeface="Gadugi" panose="020B0502040204020203" pitchFamily="34" charset="0"/>
              </a:rPr>
              <a:t> (-0,5 %). </a:t>
            </a:r>
          </a:p>
          <a:p>
            <a:pPr>
              <a:spcAft>
                <a:spcPts val="600"/>
              </a:spcAft>
            </a:pPr>
            <a:r>
              <a:rPr lang="fr-FR" sz="1300" dirty="0">
                <a:solidFill>
                  <a:schemeClr val="tx1"/>
                </a:solidFill>
                <a:latin typeface="+mj-lt"/>
                <a:ea typeface="Gadugi" panose="020B0502040204020203" pitchFamily="34" charset="0"/>
              </a:rPr>
              <a:t>Cette diminution s’explique principalement par un </a:t>
            </a:r>
            <a:r>
              <a:rPr lang="fr-FR" sz="1300" b="1" dirty="0">
                <a:solidFill>
                  <a:schemeClr val="tx1"/>
                </a:solidFill>
                <a:latin typeface="+mj-lt"/>
                <a:ea typeface="Gadugi" panose="020B0502040204020203" pitchFamily="34" charset="0"/>
              </a:rPr>
              <a:t>solde naturel (naissances-décès) moyen négatif sur la période </a:t>
            </a:r>
            <a:r>
              <a:rPr lang="fr-FR" sz="1300" dirty="0">
                <a:solidFill>
                  <a:schemeClr val="tx1"/>
                </a:solidFill>
                <a:latin typeface="+mj-lt"/>
                <a:ea typeface="Gadugi" panose="020B0502040204020203" pitchFamily="34" charset="0"/>
              </a:rPr>
              <a:t>(- 96 personnes), qui s’explique notamment par une </a:t>
            </a:r>
            <a:r>
              <a:rPr lang="fr-FR" sz="1300" b="1" dirty="0">
                <a:solidFill>
                  <a:schemeClr val="tx1"/>
                </a:solidFill>
                <a:latin typeface="+mj-lt"/>
                <a:ea typeface="Gadugi" panose="020B0502040204020203" pitchFamily="34" charset="0"/>
              </a:rPr>
              <a:t>sur-représentation des plus de 64 ans </a:t>
            </a:r>
            <a:r>
              <a:rPr lang="fr-FR" sz="1300" dirty="0">
                <a:solidFill>
                  <a:schemeClr val="tx1"/>
                </a:solidFill>
                <a:latin typeface="+mj-lt"/>
                <a:ea typeface="Gadugi" panose="020B0502040204020203" pitchFamily="34" charset="0"/>
              </a:rPr>
              <a:t>(27,9 % de la population, en moyenne).</a:t>
            </a:r>
          </a:p>
        </p:txBody>
      </p:sp>
      <p:sp>
        <p:nvSpPr>
          <p:cNvPr id="19" name="Titre 2">
            <a:extLst>
              <a:ext uri="{FF2B5EF4-FFF2-40B4-BE49-F238E27FC236}">
                <a16:creationId xmlns:a16="http://schemas.microsoft.com/office/drawing/2014/main" id="{1BD9900D-0091-4DB2-A78F-823775311F6E}"/>
              </a:ext>
            </a:extLst>
          </p:cNvPr>
          <p:cNvSpPr txBox="1">
            <a:spLocks/>
          </p:cNvSpPr>
          <p:nvPr/>
        </p:nvSpPr>
        <p:spPr>
          <a:xfrm>
            <a:off x="425821" y="428063"/>
            <a:ext cx="8212151" cy="370438"/>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dirty="0">
                <a:solidFill>
                  <a:schemeClr val="accent1">
                    <a:lumMod val="50000"/>
                  </a:schemeClr>
                </a:solidFill>
                <a:latin typeface="Gadugi" panose="020B0502040204020203" pitchFamily="34" charset="0"/>
                <a:ea typeface="Gadugi" panose="020B0502040204020203" pitchFamily="34" charset="0"/>
              </a:rPr>
              <a:t>La population des stations thermales est en légère baisse </a:t>
            </a:r>
          </a:p>
        </p:txBody>
      </p:sp>
      <p:sp>
        <p:nvSpPr>
          <p:cNvPr id="13" name="Espace réservé du numéro de diapositive 9">
            <a:extLst>
              <a:ext uri="{FF2B5EF4-FFF2-40B4-BE49-F238E27FC236}">
                <a16:creationId xmlns:a16="http://schemas.microsoft.com/office/drawing/2014/main" id="{65027AC6-C323-411E-8DA0-57266DE66D76}"/>
              </a:ext>
            </a:extLst>
          </p:cNvPr>
          <p:cNvSpPr>
            <a:spLocks noGrp="1"/>
          </p:cNvSpPr>
          <p:nvPr>
            <p:ph type="sldNum" sz="quarter" idx="12"/>
          </p:nvPr>
        </p:nvSpPr>
        <p:spPr>
          <a:xfrm>
            <a:off x="9327667" y="643834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1973A-491D-4F21-9500-AEA459A2B14A}" type="slidenum">
              <a:rPr kumimoji="0" lang="fr-FR"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Titre 2">
            <a:extLst>
              <a:ext uri="{FF2B5EF4-FFF2-40B4-BE49-F238E27FC236}">
                <a16:creationId xmlns:a16="http://schemas.microsoft.com/office/drawing/2014/main" id="{73F9045D-207E-4AD8-AA5E-A1A561647DAE}"/>
              </a:ext>
            </a:extLst>
          </p:cNvPr>
          <p:cNvSpPr txBox="1">
            <a:spLocks/>
          </p:cNvSpPr>
          <p:nvPr/>
        </p:nvSpPr>
        <p:spPr>
          <a:xfrm>
            <a:off x="403184" y="1953914"/>
            <a:ext cx="6527052" cy="702883"/>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fr-FR" sz="1600" b="0" dirty="0">
                <a:solidFill>
                  <a:srgbClr val="002060"/>
                </a:solidFill>
                <a:latin typeface="+mj-lt"/>
                <a:ea typeface="Gadugi" panose="020B0502040204020203" pitchFamily="34" charset="0"/>
              </a:rPr>
              <a:t>Evolution démographique comparée 2013-2018 (</a:t>
            </a:r>
            <a:r>
              <a:rPr lang="fr-FR" sz="1600" dirty="0">
                <a:solidFill>
                  <a:srgbClr val="002060"/>
                </a:solidFill>
                <a:latin typeface="+mj-lt"/>
                <a:ea typeface="Gadugi" panose="020B0502040204020203" pitchFamily="34" charset="0"/>
              </a:rPr>
              <a:t>nombre moyen d’habitants</a:t>
            </a:r>
            <a:r>
              <a:rPr lang="fr-FR" sz="1600" b="0" dirty="0">
                <a:solidFill>
                  <a:srgbClr val="002060"/>
                </a:solidFill>
                <a:latin typeface="+mj-lt"/>
                <a:ea typeface="Gadugi" panose="020B0502040204020203" pitchFamily="34" charset="0"/>
              </a:rPr>
              <a:t>) entre les stations thermales et les autres stations touristiques françaises</a:t>
            </a:r>
            <a:endParaRPr kumimoji="0" lang="fr-FR" sz="1600" b="0" u="none" strike="noStrike" kern="1200" cap="none" spc="0" normalizeH="0" baseline="0" noProof="0" dirty="0">
              <a:ln>
                <a:noFill/>
              </a:ln>
              <a:solidFill>
                <a:srgbClr val="002060"/>
              </a:solidFill>
              <a:effectLst/>
              <a:uLnTx/>
              <a:uFillTx/>
              <a:latin typeface="+mj-lt"/>
              <a:ea typeface="Gadugi" panose="020B0502040204020203" pitchFamily="34" charset="0"/>
            </a:endParaRPr>
          </a:p>
        </p:txBody>
      </p:sp>
      <p:sp>
        <p:nvSpPr>
          <p:cNvPr id="22" name="ZoneTexte 21">
            <a:extLst>
              <a:ext uri="{FF2B5EF4-FFF2-40B4-BE49-F238E27FC236}">
                <a16:creationId xmlns:a16="http://schemas.microsoft.com/office/drawing/2014/main" id="{95CE2B9F-B039-452B-BF0B-D3857841D5FF}"/>
              </a:ext>
            </a:extLst>
          </p:cNvPr>
          <p:cNvSpPr txBox="1"/>
          <p:nvPr/>
        </p:nvSpPr>
        <p:spPr>
          <a:xfrm>
            <a:off x="3287210" y="3852503"/>
            <a:ext cx="2815398" cy="400110"/>
          </a:xfrm>
          <a:prstGeom prst="rect">
            <a:avLst/>
          </a:prstGeom>
          <a:noFill/>
        </p:spPr>
        <p:txBody>
          <a:bodyPr wrap="square" rtlCol="0">
            <a:spAutoFit/>
          </a:bodyPr>
          <a:lstStyle/>
          <a:p>
            <a:pPr algn="r"/>
            <a:r>
              <a:rPr lang="fr-FR" sz="2000" b="1" dirty="0">
                <a:solidFill>
                  <a:srgbClr val="002060"/>
                </a:solidFill>
              </a:rPr>
              <a:t>-0,5 % </a:t>
            </a:r>
            <a:r>
              <a:rPr lang="fr-FR" sz="1600" dirty="0">
                <a:solidFill>
                  <a:srgbClr val="3EBFB7"/>
                </a:solidFill>
              </a:rPr>
              <a:t>entre 2013 et 2018</a:t>
            </a:r>
          </a:p>
        </p:txBody>
      </p:sp>
      <p:sp>
        <p:nvSpPr>
          <p:cNvPr id="43" name="ZoneTexte 42">
            <a:extLst>
              <a:ext uri="{FF2B5EF4-FFF2-40B4-BE49-F238E27FC236}">
                <a16:creationId xmlns:a16="http://schemas.microsoft.com/office/drawing/2014/main" id="{2EC1C391-C4DD-4A68-8742-4F632C1633D0}"/>
              </a:ext>
            </a:extLst>
          </p:cNvPr>
          <p:cNvSpPr txBox="1"/>
          <p:nvPr/>
        </p:nvSpPr>
        <p:spPr>
          <a:xfrm>
            <a:off x="3482830" y="3466686"/>
            <a:ext cx="2624095" cy="369332"/>
          </a:xfrm>
          <a:prstGeom prst="rect">
            <a:avLst/>
          </a:prstGeom>
          <a:noFill/>
        </p:spPr>
        <p:txBody>
          <a:bodyPr wrap="square" rtlCol="0">
            <a:spAutoFit/>
          </a:bodyPr>
          <a:lstStyle/>
          <a:p>
            <a:pPr algn="r"/>
            <a:r>
              <a:rPr lang="fr-FR" b="1" dirty="0">
                <a:solidFill>
                  <a:srgbClr val="5F86CD"/>
                </a:solidFill>
              </a:rPr>
              <a:t>+1,6 % </a:t>
            </a:r>
            <a:r>
              <a:rPr lang="fr-FR" sz="1400" dirty="0">
                <a:solidFill>
                  <a:srgbClr val="5F86CD"/>
                </a:solidFill>
              </a:rPr>
              <a:t>entre 2013 et 2018</a:t>
            </a:r>
          </a:p>
        </p:txBody>
      </p:sp>
      <p:sp>
        <p:nvSpPr>
          <p:cNvPr id="45" name="Parenthèse ouvrante 44">
            <a:extLst>
              <a:ext uri="{FF2B5EF4-FFF2-40B4-BE49-F238E27FC236}">
                <a16:creationId xmlns:a16="http://schemas.microsoft.com/office/drawing/2014/main" id="{0F581C0E-C42B-4D4B-8E99-C598B19074C7}"/>
              </a:ext>
            </a:extLst>
          </p:cNvPr>
          <p:cNvSpPr/>
          <p:nvPr/>
        </p:nvSpPr>
        <p:spPr>
          <a:xfrm rot="10800000">
            <a:off x="6109507" y="3673405"/>
            <a:ext cx="188256" cy="433573"/>
          </a:xfrm>
          <a:prstGeom prst="leftBracket">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A9C5E3C3-04B1-4DE3-933B-A2EDB5F6A9F7}"/>
              </a:ext>
            </a:extLst>
          </p:cNvPr>
          <p:cNvSpPr/>
          <p:nvPr/>
        </p:nvSpPr>
        <p:spPr>
          <a:xfrm>
            <a:off x="6080308" y="3765082"/>
            <a:ext cx="830570" cy="256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rgbClr val="C00000"/>
                </a:solidFill>
                <a:latin typeface="Gadugi" panose="020B0502040204020203" pitchFamily="34" charset="0"/>
                <a:ea typeface="Gadugi" panose="020B0502040204020203" pitchFamily="34" charset="0"/>
              </a:rPr>
              <a:t>-50,7 %</a:t>
            </a:r>
            <a:endParaRPr kumimoji="0" lang="fr-FR" sz="1600" i="0" u="none" strike="noStrike" kern="1200" cap="none" spc="0" normalizeH="0" baseline="0" noProof="0" dirty="0">
              <a:ln>
                <a:noFill/>
              </a:ln>
              <a:solidFill>
                <a:srgbClr val="C00000"/>
              </a:solidFill>
              <a:effectLst/>
              <a:uLnTx/>
              <a:uFillTx/>
              <a:latin typeface="Gadugi" panose="020B0502040204020203" pitchFamily="34" charset="0"/>
              <a:ea typeface="Gadugi" panose="020B0502040204020203" pitchFamily="34" charset="0"/>
              <a:cs typeface="+mn-cs"/>
            </a:endParaRPr>
          </a:p>
        </p:txBody>
      </p:sp>
      <p:sp>
        <p:nvSpPr>
          <p:cNvPr id="39" name="Titre 2">
            <a:extLst>
              <a:ext uri="{FF2B5EF4-FFF2-40B4-BE49-F238E27FC236}">
                <a16:creationId xmlns:a16="http://schemas.microsoft.com/office/drawing/2014/main" id="{4583CE78-6FA8-45E4-A3C2-B3023C7FDCC3}"/>
              </a:ext>
            </a:extLst>
          </p:cNvPr>
          <p:cNvSpPr txBox="1">
            <a:spLocks/>
          </p:cNvSpPr>
          <p:nvPr/>
        </p:nvSpPr>
        <p:spPr>
          <a:xfrm>
            <a:off x="7230764" y="2113489"/>
            <a:ext cx="4840103" cy="312166"/>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1600" dirty="0">
                <a:solidFill>
                  <a:srgbClr val="002060"/>
                </a:solidFill>
                <a:latin typeface="+mj-lt"/>
                <a:ea typeface="Gadugi" panose="020B0502040204020203" pitchFamily="34" charset="0"/>
              </a:rPr>
              <a:t>Répartition de la population en classes d’âge comparée </a:t>
            </a:r>
            <a:r>
              <a:rPr lang="fr-FR" sz="1600" b="0" dirty="0">
                <a:solidFill>
                  <a:srgbClr val="002060"/>
                </a:solidFill>
                <a:latin typeface="+mj-lt"/>
                <a:ea typeface="Gadugi" panose="020B0502040204020203" pitchFamily="34" charset="0"/>
              </a:rPr>
              <a:t>- </a:t>
            </a:r>
            <a:r>
              <a:rPr lang="fr-FR" sz="1400" b="0" dirty="0">
                <a:solidFill>
                  <a:srgbClr val="002060"/>
                </a:solidFill>
                <a:latin typeface="+mj-lt"/>
                <a:ea typeface="Gadugi" panose="020B0502040204020203" pitchFamily="34" charset="0"/>
              </a:rPr>
              <a:t>Données INSEE 2018</a:t>
            </a:r>
            <a:endParaRPr kumimoji="0" lang="fr-FR" sz="1600" b="0" u="none" strike="noStrike" kern="1200" cap="none" spc="0" normalizeH="0" baseline="0" noProof="0" dirty="0">
              <a:ln>
                <a:noFill/>
              </a:ln>
              <a:solidFill>
                <a:srgbClr val="002060"/>
              </a:solidFill>
              <a:effectLst/>
              <a:uLnTx/>
              <a:uFillTx/>
              <a:latin typeface="+mj-lt"/>
              <a:ea typeface="Gadugi" panose="020B0502040204020203" pitchFamily="34" charset="0"/>
            </a:endParaRPr>
          </a:p>
        </p:txBody>
      </p:sp>
      <p:sp>
        <p:nvSpPr>
          <p:cNvPr id="18" name="ZoneTexte 17">
            <a:extLst>
              <a:ext uri="{FF2B5EF4-FFF2-40B4-BE49-F238E27FC236}">
                <a16:creationId xmlns:a16="http://schemas.microsoft.com/office/drawing/2014/main" id="{5A95CA29-51F0-411F-8F7B-807CB95077BC}"/>
              </a:ext>
            </a:extLst>
          </p:cNvPr>
          <p:cNvSpPr txBox="1"/>
          <p:nvPr/>
        </p:nvSpPr>
        <p:spPr>
          <a:xfrm>
            <a:off x="403183" y="3502216"/>
            <a:ext cx="1405415" cy="646331"/>
          </a:xfrm>
          <a:prstGeom prst="rect">
            <a:avLst/>
          </a:prstGeom>
          <a:noFill/>
        </p:spPr>
        <p:txBody>
          <a:bodyPr wrap="square" rtlCol="0">
            <a:spAutoFit/>
          </a:bodyPr>
          <a:lstStyle/>
          <a:p>
            <a:pPr algn="ctr"/>
            <a:r>
              <a:rPr lang="fr-FR" sz="2400" b="1" dirty="0">
                <a:solidFill>
                  <a:srgbClr val="002060"/>
                </a:solidFill>
                <a:latin typeface="+mj-lt"/>
              </a:rPr>
              <a:t> </a:t>
            </a:r>
          </a:p>
          <a:p>
            <a:pPr algn="ctr"/>
            <a:r>
              <a:rPr lang="fr-FR" sz="1200" b="1" dirty="0">
                <a:solidFill>
                  <a:srgbClr val="002060"/>
                </a:solidFill>
                <a:latin typeface="+mj-lt"/>
              </a:rPr>
              <a:t>Stations thermales</a:t>
            </a:r>
          </a:p>
        </p:txBody>
      </p:sp>
      <p:sp>
        <p:nvSpPr>
          <p:cNvPr id="20" name="ZoneTexte 19">
            <a:extLst>
              <a:ext uri="{FF2B5EF4-FFF2-40B4-BE49-F238E27FC236}">
                <a16:creationId xmlns:a16="http://schemas.microsoft.com/office/drawing/2014/main" id="{72B65532-7842-42E4-BB2A-581C4BE1105D}"/>
              </a:ext>
            </a:extLst>
          </p:cNvPr>
          <p:cNvSpPr txBox="1"/>
          <p:nvPr/>
        </p:nvSpPr>
        <p:spPr>
          <a:xfrm>
            <a:off x="58146" y="2291850"/>
            <a:ext cx="3852501" cy="646331"/>
          </a:xfrm>
          <a:prstGeom prst="rect">
            <a:avLst/>
          </a:prstGeom>
          <a:noFill/>
        </p:spPr>
        <p:txBody>
          <a:bodyPr wrap="square" rtlCol="0">
            <a:spAutoFit/>
          </a:bodyPr>
          <a:lstStyle/>
          <a:p>
            <a:pPr algn="ctr"/>
            <a:r>
              <a:rPr lang="fr-FR" sz="2400" dirty="0">
                <a:solidFill>
                  <a:srgbClr val="002060"/>
                </a:solidFill>
                <a:latin typeface="+mj-lt"/>
              </a:rPr>
              <a:t> </a:t>
            </a:r>
          </a:p>
          <a:p>
            <a:pPr algn="ctr"/>
            <a:r>
              <a:rPr lang="fr-FR" sz="1200" dirty="0">
                <a:solidFill>
                  <a:srgbClr val="002060"/>
                </a:solidFill>
                <a:latin typeface="+mj-lt"/>
              </a:rPr>
              <a:t>Communes et stations touristiques françaises</a:t>
            </a:r>
          </a:p>
        </p:txBody>
      </p:sp>
    </p:spTree>
    <p:extLst>
      <p:ext uri="{BB962C8B-B14F-4D97-AF65-F5344CB8AC3E}">
        <p14:creationId xmlns:p14="http://schemas.microsoft.com/office/powerpoint/2010/main" val="1498024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CC30D9E-90BE-405D-9373-EFD97F15EE70}"/>
              </a:ext>
            </a:extLst>
          </p:cNvPr>
          <p:cNvSpPr txBox="1">
            <a:spLocks/>
          </p:cNvSpPr>
          <p:nvPr/>
        </p:nvSpPr>
        <p:spPr>
          <a:xfrm>
            <a:off x="841712" y="2695575"/>
            <a:ext cx="10064414"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lang="fr-FR" sz="4400" dirty="0">
                <a:solidFill>
                  <a:srgbClr val="3EBFB7"/>
                </a:solidFill>
                <a:latin typeface="Gadugi" panose="020B0502040204020203" pitchFamily="34" charset="0"/>
                <a:ea typeface="Gadugi" panose="020B0502040204020203" pitchFamily="34" charset="0"/>
              </a:rPr>
              <a:t>4. UNE OFFRE TOURISTIQUE SPECIFIQUE</a:t>
            </a:r>
            <a:endParaRPr kumimoji="0" lang="fr-FR" sz="4400" b="1" i="0" u="none" strike="noStrike" kern="1200" cap="none" spc="0" normalizeH="0" baseline="0" noProof="0" dirty="0">
              <a:ln>
                <a:noFill/>
              </a:ln>
              <a:solidFill>
                <a:srgbClr val="3EBFB7"/>
              </a:solidFill>
              <a:effectLst/>
              <a:uLnTx/>
              <a:uFillTx/>
              <a:latin typeface="Gadugi" panose="020B0502040204020203" pitchFamily="34" charset="0"/>
              <a:ea typeface="Gadugi" panose="020B0502040204020203" pitchFamily="34" charset="0"/>
            </a:endParaRPr>
          </a:p>
        </p:txBody>
      </p:sp>
      <p:cxnSp>
        <p:nvCxnSpPr>
          <p:cNvPr id="4" name="Connecteur droit 3">
            <a:extLst>
              <a:ext uri="{FF2B5EF4-FFF2-40B4-BE49-F238E27FC236}">
                <a16:creationId xmlns:a16="http://schemas.microsoft.com/office/drawing/2014/main" id="{4ACE4B85-6A7E-45A7-BB32-7166EDCCE43A}"/>
              </a:ext>
            </a:extLst>
          </p:cNvPr>
          <p:cNvCxnSpPr>
            <a:cxnSpLocks/>
          </p:cNvCxnSpPr>
          <p:nvPr/>
        </p:nvCxnSpPr>
        <p:spPr>
          <a:xfrm>
            <a:off x="0" y="3629025"/>
            <a:ext cx="10906126" cy="0"/>
          </a:xfrm>
          <a:prstGeom prst="line">
            <a:avLst/>
          </a:prstGeom>
          <a:ln w="38100">
            <a:solidFill>
              <a:srgbClr val="3EBF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9719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aphique 5">
            <a:extLst>
              <a:ext uri="{FF2B5EF4-FFF2-40B4-BE49-F238E27FC236}">
                <a16:creationId xmlns:a16="http://schemas.microsoft.com/office/drawing/2014/main" id="{8658F060-93DE-4AFB-BE09-C89D9256D7D1}"/>
              </a:ext>
            </a:extLst>
          </p:cNvPr>
          <p:cNvGraphicFramePr/>
          <p:nvPr/>
        </p:nvGraphicFramePr>
        <p:xfrm>
          <a:off x="9246635" y="2800778"/>
          <a:ext cx="3286284" cy="2141239"/>
        </p:xfrm>
        <a:graphic>
          <a:graphicData uri="http://schemas.openxmlformats.org/drawingml/2006/chart">
            <c:chart xmlns:c="http://schemas.openxmlformats.org/drawingml/2006/chart" xmlns:r="http://schemas.openxmlformats.org/officeDocument/2006/relationships" r:id="rId3"/>
          </a:graphicData>
        </a:graphic>
      </p:graphicFrame>
      <p:sp>
        <p:nvSpPr>
          <p:cNvPr id="26" name="Titre 2">
            <a:extLst>
              <a:ext uri="{FF2B5EF4-FFF2-40B4-BE49-F238E27FC236}">
                <a16:creationId xmlns:a16="http://schemas.microsoft.com/office/drawing/2014/main" id="{C1D41FE9-38B3-4A81-B208-8142AC26CEE8}"/>
              </a:ext>
            </a:extLst>
          </p:cNvPr>
          <p:cNvSpPr txBox="1">
            <a:spLocks/>
          </p:cNvSpPr>
          <p:nvPr/>
        </p:nvSpPr>
        <p:spPr>
          <a:xfrm>
            <a:off x="330554" y="234948"/>
            <a:ext cx="10287731"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dirty="0">
                <a:solidFill>
                  <a:schemeClr val="accent1">
                    <a:lumMod val="50000"/>
                  </a:schemeClr>
                </a:solidFill>
                <a:latin typeface="Gadugi" panose="020B0502040204020203" pitchFamily="34" charset="0"/>
                <a:ea typeface="Gadugi" panose="020B0502040204020203" pitchFamily="34" charset="0"/>
              </a:rPr>
              <a:t>L’offre d’hébergement marchand des stations thermales, diversifiée, se caractérise cependant par une forte proportion de gîtes et meublés. Les résidences secondaires représentent également plus de la moitié du parc d’hébergement.</a:t>
            </a:r>
          </a:p>
        </p:txBody>
      </p:sp>
      <p:sp>
        <p:nvSpPr>
          <p:cNvPr id="42" name="Espace réservé du numéro de diapositive 9">
            <a:extLst>
              <a:ext uri="{FF2B5EF4-FFF2-40B4-BE49-F238E27FC236}">
                <a16:creationId xmlns:a16="http://schemas.microsoft.com/office/drawing/2014/main" id="{6DCB4038-4708-4ECB-9C34-C6761C20E84F}"/>
              </a:ext>
            </a:extLst>
          </p:cNvPr>
          <p:cNvSpPr>
            <a:spLocks noGrp="1"/>
          </p:cNvSpPr>
          <p:nvPr>
            <p:ph type="sldNum" sz="quarter" idx="12"/>
          </p:nvPr>
        </p:nvSpPr>
        <p:spPr>
          <a:xfrm>
            <a:off x="9327667" y="643612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1973A-491D-4F21-9500-AEA459A2B14A}" type="slidenum">
              <a:rPr kumimoji="0" lang="fr-FR"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E3448EDC-D3E1-4C07-B9F5-FDC8D4BBF4AD}"/>
              </a:ext>
            </a:extLst>
          </p:cNvPr>
          <p:cNvSpPr/>
          <p:nvPr/>
        </p:nvSpPr>
        <p:spPr>
          <a:xfrm>
            <a:off x="9275343" y="4827075"/>
            <a:ext cx="1342942" cy="400110"/>
          </a:xfrm>
          <a:prstGeom prst="rect">
            <a:avLst/>
          </a:prstGeom>
          <a:solidFill>
            <a:srgbClr val="4472C4"/>
          </a:solidFill>
        </p:spPr>
        <p:txBody>
          <a:bodyPr wrap="square" lIns="0" tIns="0" rIns="0" bIns="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prstClr val="white"/>
                </a:solidFill>
                <a:effectLst/>
                <a:uLnTx/>
                <a:uFillTx/>
                <a:latin typeface="ClanOT-Black" panose="02000503040000020004"/>
                <a:ea typeface="+mn-ea"/>
                <a:cs typeface="+mn-cs"/>
              </a:rPr>
              <a:t>Hébergement marchand</a:t>
            </a:r>
            <a:endParaRPr kumimoji="0" lang="fr-FR" sz="13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3500ED34-DA5F-4C3E-B895-C9DF9678C4F5}"/>
              </a:ext>
            </a:extLst>
          </p:cNvPr>
          <p:cNvSpPr/>
          <p:nvPr/>
        </p:nvSpPr>
        <p:spPr>
          <a:xfrm>
            <a:off x="10773552" y="4816148"/>
            <a:ext cx="1342942" cy="400110"/>
          </a:xfrm>
          <a:prstGeom prst="rect">
            <a:avLst/>
          </a:prstGeom>
          <a:solidFill>
            <a:srgbClr val="7F7F7F"/>
          </a:solidFill>
        </p:spPr>
        <p:txBody>
          <a:bodyPr wrap="square" lIns="0" tIns="0" rIns="0" bIns="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prstClr val="white"/>
                </a:solidFill>
                <a:effectLst/>
                <a:uLnTx/>
                <a:uFillTx/>
                <a:latin typeface="ClanOT-Black" panose="02000503040000020004"/>
                <a:ea typeface="+mn-ea"/>
                <a:cs typeface="+mn-cs"/>
              </a:rPr>
              <a:t>Résidences secondaires</a:t>
            </a:r>
            <a:endParaRPr kumimoji="0" lang="fr-FR" sz="13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18E7599-853E-4EFF-8B71-6B36ACEA9AEB}"/>
              </a:ext>
            </a:extLst>
          </p:cNvPr>
          <p:cNvSpPr/>
          <p:nvPr/>
        </p:nvSpPr>
        <p:spPr>
          <a:xfrm>
            <a:off x="10083964" y="2336034"/>
            <a:ext cx="1611626" cy="430887"/>
          </a:xfrm>
          <a:prstGeom prst="rect">
            <a:avLst/>
          </a:prstGeom>
          <a:solidFill>
            <a:srgbClr val="44546A"/>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b="1" dirty="0">
                <a:solidFill>
                  <a:schemeClr val="bg1"/>
                </a:solidFill>
                <a:latin typeface="Calibri" panose="020F0502020204030204"/>
              </a:rPr>
              <a:t>Répartition de la capacité d’hébergement</a:t>
            </a:r>
            <a:endParaRPr kumimoji="0" lang="fr-FR" sz="11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graphicFrame>
        <p:nvGraphicFramePr>
          <p:cNvPr id="24" name="Graphique 23">
            <a:extLst>
              <a:ext uri="{FF2B5EF4-FFF2-40B4-BE49-F238E27FC236}">
                <a16:creationId xmlns:a16="http://schemas.microsoft.com/office/drawing/2014/main" id="{92A4841F-20D4-4BCE-B2C4-E4DA79C1B75B}"/>
              </a:ext>
            </a:extLst>
          </p:cNvPr>
          <p:cNvGraphicFramePr>
            <a:graphicFrameLocks/>
          </p:cNvGraphicFramePr>
          <p:nvPr/>
        </p:nvGraphicFramePr>
        <p:xfrm>
          <a:off x="8750427" y="2707495"/>
          <a:ext cx="3441573" cy="2047227"/>
        </p:xfrm>
        <a:graphic>
          <a:graphicData uri="http://schemas.openxmlformats.org/drawingml/2006/chart">
            <c:chart xmlns:c="http://schemas.openxmlformats.org/drawingml/2006/chart" xmlns:r="http://schemas.openxmlformats.org/officeDocument/2006/relationships" r:id="rId4"/>
          </a:graphicData>
        </a:graphic>
      </p:graphicFrame>
      <p:sp>
        <p:nvSpPr>
          <p:cNvPr id="37" name="ZoneTexte 36">
            <a:extLst>
              <a:ext uri="{FF2B5EF4-FFF2-40B4-BE49-F238E27FC236}">
                <a16:creationId xmlns:a16="http://schemas.microsoft.com/office/drawing/2014/main" id="{0646E30C-98BC-4194-865B-7DEEF746B3E8}"/>
              </a:ext>
            </a:extLst>
          </p:cNvPr>
          <p:cNvSpPr txBox="1"/>
          <p:nvPr/>
        </p:nvSpPr>
        <p:spPr>
          <a:xfrm>
            <a:off x="185349" y="6291468"/>
            <a:ext cx="10588203" cy="2308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u="none" strike="noStrike" kern="1200" cap="none" spc="0" normalizeH="0" baseline="0" noProof="0" dirty="0">
                <a:ln>
                  <a:noFill/>
                </a:ln>
                <a:solidFill>
                  <a:srgbClr val="333F50"/>
                </a:solidFill>
                <a:effectLst/>
                <a:uLnTx/>
                <a:uFillTx/>
                <a:latin typeface="Calibri Light" panose="020F0302020204030204"/>
                <a:ea typeface="+mn-ea"/>
                <a:cs typeface="+mn-cs"/>
              </a:rPr>
              <a:t>Source : Déclaration des Offices de tourisme (données </a:t>
            </a:r>
            <a:r>
              <a:rPr lang="fr-FR" sz="900" dirty="0">
                <a:solidFill>
                  <a:srgbClr val="333F50"/>
                </a:solidFill>
                <a:latin typeface="Calibri Light" panose="020F0302020204030204"/>
              </a:rPr>
              <a:t>2020</a:t>
            </a:r>
            <a:r>
              <a:rPr kumimoji="0" lang="fr-FR" sz="900" b="0" u="none" strike="noStrike" kern="1200" cap="none" spc="0" normalizeH="0" baseline="0" noProof="0" dirty="0">
                <a:ln>
                  <a:noFill/>
                </a:ln>
                <a:solidFill>
                  <a:srgbClr val="333F50"/>
                </a:solidFill>
                <a:effectLst/>
                <a:uLnTx/>
                <a:uFillTx/>
                <a:latin typeface="Calibri Light" panose="020F0302020204030204"/>
                <a:ea typeface="+mn-ea"/>
                <a:cs typeface="+mn-cs"/>
              </a:rPr>
              <a:t>).      NB : les données déclarées pour 2019 concernant la répartition des lits sont les mêmes. </a:t>
            </a:r>
          </a:p>
        </p:txBody>
      </p:sp>
      <p:sp>
        <p:nvSpPr>
          <p:cNvPr id="3" name="Accolade fermante 2">
            <a:extLst>
              <a:ext uri="{FF2B5EF4-FFF2-40B4-BE49-F238E27FC236}">
                <a16:creationId xmlns:a16="http://schemas.microsoft.com/office/drawing/2014/main" id="{4B80E91B-91CF-4BEF-B13E-C06D6DCD3597}"/>
              </a:ext>
            </a:extLst>
          </p:cNvPr>
          <p:cNvSpPr/>
          <p:nvPr/>
        </p:nvSpPr>
        <p:spPr>
          <a:xfrm>
            <a:off x="9327667" y="3206188"/>
            <a:ext cx="397214" cy="1292355"/>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41" name="Rectangle 40">
            <a:extLst>
              <a:ext uri="{FF2B5EF4-FFF2-40B4-BE49-F238E27FC236}">
                <a16:creationId xmlns:a16="http://schemas.microsoft.com/office/drawing/2014/main" id="{510E8CFB-5EA3-4972-8A0D-55E6C7BA1288}"/>
              </a:ext>
            </a:extLst>
          </p:cNvPr>
          <p:cNvSpPr/>
          <p:nvPr/>
        </p:nvSpPr>
        <p:spPr>
          <a:xfrm>
            <a:off x="0" y="1528333"/>
            <a:ext cx="9091602" cy="4529377"/>
          </a:xfrm>
          <a:prstGeom prst="rect">
            <a:avLst/>
          </a:prstGeom>
          <a:solidFill>
            <a:srgbClr val="3EBFB7">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4FFE759-97F1-4103-9EA5-7703FE8000CF}"/>
              </a:ext>
            </a:extLst>
          </p:cNvPr>
          <p:cNvSpPr/>
          <p:nvPr/>
        </p:nvSpPr>
        <p:spPr>
          <a:xfrm>
            <a:off x="571737" y="1592221"/>
            <a:ext cx="7712314" cy="307777"/>
          </a:xfrm>
          <a:prstGeom prst="rect">
            <a:avLst/>
          </a:prstGeom>
          <a:solidFill>
            <a:schemeClr val="bg1"/>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dirty="0">
                <a:ln>
                  <a:noFill/>
                </a:ln>
                <a:effectLst/>
                <a:uLnTx/>
                <a:uFillTx/>
                <a:ea typeface="+mn-ea"/>
                <a:cs typeface="+mn-cs"/>
              </a:rPr>
              <a:t>Comment se répartit le </a:t>
            </a:r>
            <a:r>
              <a:rPr kumimoji="0" lang="fr-FR" sz="1400" b="1" i="0" u="none" strike="noStrike" kern="1200" cap="none" spc="0" normalizeH="0" baseline="0" noProof="0" dirty="0">
                <a:ln>
                  <a:noFill/>
                </a:ln>
                <a:effectLst/>
                <a:uLnTx/>
                <a:uFillTx/>
                <a:ea typeface="+mn-ea"/>
                <a:cs typeface="+mn-cs"/>
              </a:rPr>
              <a:t>nombre de lits </a:t>
            </a:r>
            <a:r>
              <a:rPr kumimoji="0" lang="fr-FR" sz="1400" i="0" u="none" strike="noStrike" kern="1200" cap="none" spc="0" normalizeH="0" baseline="0" noProof="0" dirty="0">
                <a:ln>
                  <a:noFill/>
                </a:ln>
                <a:effectLst/>
                <a:uLnTx/>
                <a:uFillTx/>
                <a:ea typeface="+mn-ea"/>
                <a:cs typeface="+mn-cs"/>
              </a:rPr>
              <a:t>par </a:t>
            </a:r>
            <a:r>
              <a:rPr kumimoji="0" lang="fr-FR" sz="1400" b="1" i="0" u="none" strike="noStrike" kern="1200" cap="none" spc="0" normalizeH="0" baseline="0" noProof="0" dirty="0">
                <a:ln>
                  <a:noFill/>
                </a:ln>
                <a:effectLst/>
                <a:uLnTx/>
                <a:uFillTx/>
                <a:ea typeface="+mn-ea"/>
                <a:cs typeface="+mn-cs"/>
              </a:rPr>
              <a:t>type d’hébergement </a:t>
            </a:r>
            <a:r>
              <a:rPr kumimoji="0" lang="fr-FR" sz="1400" i="0" u="none" strike="noStrike" kern="1200" cap="none" spc="0" normalizeH="0" baseline="0" noProof="0" dirty="0">
                <a:ln>
                  <a:noFill/>
                </a:ln>
                <a:effectLst/>
                <a:uLnTx/>
                <a:uFillTx/>
                <a:ea typeface="+mn-ea"/>
                <a:cs typeface="+mn-cs"/>
              </a:rPr>
              <a:t>?</a:t>
            </a:r>
          </a:p>
        </p:txBody>
      </p:sp>
      <p:pic>
        <p:nvPicPr>
          <p:cNvPr id="44" name="Image 43">
            <a:extLst>
              <a:ext uri="{FF2B5EF4-FFF2-40B4-BE49-F238E27FC236}">
                <a16:creationId xmlns:a16="http://schemas.microsoft.com/office/drawing/2014/main" id="{2703532C-5D92-49DD-ACA4-1B2DD30A992C}"/>
              </a:ext>
            </a:extLst>
          </p:cNvPr>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10000" b="90000" l="10000" r="90000">
                        <a14:foregroundMark x1="26160" y1="22574" x2="26160" y2="22574"/>
                        <a14:foregroundMark x1="35654" y1="31224" x2="35654" y2="31224"/>
                      </a14:backgroundRemoval>
                    </a14:imgEffect>
                  </a14:imgLayer>
                </a14:imgProps>
              </a:ext>
            </a:extLst>
          </a:blip>
          <a:srcRect l="12904" t="13984" r="12765" b="14034"/>
          <a:stretch/>
        </p:blipFill>
        <p:spPr>
          <a:xfrm>
            <a:off x="790883" y="5630118"/>
            <a:ext cx="345468" cy="334552"/>
          </a:xfrm>
          <a:prstGeom prst="rect">
            <a:avLst/>
          </a:prstGeom>
        </p:spPr>
      </p:pic>
      <p:pic>
        <p:nvPicPr>
          <p:cNvPr id="45" name="Image 44">
            <a:extLst>
              <a:ext uri="{FF2B5EF4-FFF2-40B4-BE49-F238E27FC236}">
                <a16:creationId xmlns:a16="http://schemas.microsoft.com/office/drawing/2014/main" id="{F0017E0D-FB10-4B86-A89E-0EC5D52140AF}"/>
              </a:ext>
            </a:extLst>
          </p:cNvPr>
          <p:cNvPicPr>
            <a:picLocks noChangeAspect="1"/>
          </p:cNvPicPr>
          <p:nvPr/>
        </p:nvPicPr>
        <p:blipFill>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5096" b="97134" l="2110" r="96624">
                        <a14:foregroundMark x1="53165" y1="5096" x2="53165" y2="5096"/>
                        <a14:foregroundMark x1="6329" y1="54777" x2="6329" y2="54777"/>
                        <a14:foregroundMark x1="2110" y1="55096" x2="2110" y2="55096"/>
                        <a14:foregroundMark x1="55696" y1="92038" x2="55696" y2="92038"/>
                        <a14:foregroundMark x1="55907" y1="97452" x2="55907" y2="97452"/>
                        <a14:foregroundMark x1="91983" y1="55096" x2="91983" y2="55096"/>
                        <a14:foregroundMark x1="96624" y1="62420" x2="96624" y2="62420"/>
                        <a14:foregroundMark x1="78692" y1="71338" x2="78692" y2="71338"/>
                      </a14:backgroundRemoval>
                    </a14:imgEffect>
                  </a14:imgLayer>
                </a14:imgProps>
              </a:ext>
            </a:extLst>
          </a:blip>
          <a:stretch>
            <a:fillRect/>
          </a:stretch>
        </p:blipFill>
        <p:spPr>
          <a:xfrm>
            <a:off x="4233469" y="5682138"/>
            <a:ext cx="389212" cy="257832"/>
          </a:xfrm>
          <a:prstGeom prst="rect">
            <a:avLst/>
          </a:prstGeom>
        </p:spPr>
      </p:pic>
      <p:pic>
        <p:nvPicPr>
          <p:cNvPr id="46" name="Image 45">
            <a:extLst>
              <a:ext uri="{FF2B5EF4-FFF2-40B4-BE49-F238E27FC236}">
                <a16:creationId xmlns:a16="http://schemas.microsoft.com/office/drawing/2014/main" id="{9381E130-911C-4328-8D7E-41EEC33E0E41}"/>
              </a:ext>
            </a:extLst>
          </p:cNvPr>
          <p:cNvPicPr>
            <a:picLocks noChangeAspect="1"/>
          </p:cNvPicPr>
          <p:nvPr/>
        </p:nvPicPr>
        <p:blipFill rotWithShape="1">
          <a:blip r:embed="rId9">
            <a:duotone>
              <a:schemeClr val="accent1">
                <a:shade val="45000"/>
                <a:satMod val="135000"/>
              </a:schemeClr>
              <a:prstClr val="white"/>
            </a:duotone>
            <a:extLst>
              <a:ext uri="{BEBA8EAE-BF5A-486C-A8C5-ECC9F3942E4B}">
                <a14:imgProps xmlns:a14="http://schemas.microsoft.com/office/drawing/2010/main">
                  <a14:imgLayer r:embed="rId10">
                    <a14:imgEffect>
                      <a14:backgroundRemoval t="10000" b="90000" l="10000" r="90000">
                        <a14:foregroundMark x1="37553" y1="16438" x2="37553" y2="16438"/>
                        <a14:foregroundMark x1="50633" y1="15068" x2="50633" y2="15068"/>
                        <a14:foregroundMark x1="62025" y1="15068" x2="62025" y2="15068"/>
                        <a14:foregroundMark x1="44093" y1="27789" x2="44093" y2="27789"/>
                        <a14:backgroundMark x1="52110" y1="24070" x2="52110" y2="24070"/>
                        <a14:backgroundMark x1="59705" y1="23875" x2="59705" y2="23875"/>
                      </a14:backgroundRemoval>
                    </a14:imgEffect>
                  </a14:imgLayer>
                </a14:imgProps>
              </a:ext>
            </a:extLst>
          </a:blip>
          <a:srcRect l="21046" t="11169" r="19655" b="18614"/>
          <a:stretch/>
        </p:blipFill>
        <p:spPr>
          <a:xfrm>
            <a:off x="2612906" y="5527098"/>
            <a:ext cx="361840" cy="461914"/>
          </a:xfrm>
          <a:prstGeom prst="rect">
            <a:avLst/>
          </a:prstGeom>
        </p:spPr>
      </p:pic>
      <p:pic>
        <p:nvPicPr>
          <p:cNvPr id="47" name="Image 46">
            <a:extLst>
              <a:ext uri="{FF2B5EF4-FFF2-40B4-BE49-F238E27FC236}">
                <a16:creationId xmlns:a16="http://schemas.microsoft.com/office/drawing/2014/main" id="{4ABBBFD7-8E69-4671-9623-C0090DD9AD7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664" b="95798" l="4025" r="96285">
                        <a14:foregroundMark x1="4334" y1="79412" x2="4334" y2="79412"/>
                        <a14:foregroundMark x1="4644" y1="90336" x2="4644" y2="90336"/>
                        <a14:foregroundMark x1="44582" y1="52521" x2="44582" y2="52521"/>
                        <a14:foregroundMark x1="89474" y1="52941" x2="89474" y2="52941"/>
                        <a14:foregroundMark x1="96594" y1="62605" x2="96594" y2="62605"/>
                        <a14:foregroundMark x1="89783" y1="92017" x2="89783" y2="92017"/>
                        <a14:foregroundMark x1="65325" y1="89916" x2="65325" y2="89916"/>
                        <a14:foregroundMark x1="70588" y1="95798" x2="70588" y2="95798"/>
                        <a14:foregroundMark x1="54489" y1="90336" x2="54489" y2="90336"/>
                        <a14:foregroundMark x1="18576" y1="79832" x2="18576" y2="79832"/>
                        <a14:backgroundMark x1="42105" y1="65546" x2="42105" y2="65546"/>
                        <a14:backgroundMark x1="52322" y1="58403" x2="52322" y2="58403"/>
                      </a14:backgroundRemoval>
                    </a14:imgEffect>
                  </a14:imgLayer>
                </a14:imgProps>
              </a:ext>
            </a:extLst>
          </a:blip>
          <a:srcRect t="18021"/>
          <a:stretch/>
        </p:blipFill>
        <p:spPr>
          <a:xfrm>
            <a:off x="6897259" y="5727890"/>
            <a:ext cx="471191" cy="284626"/>
          </a:xfrm>
          <a:prstGeom prst="rect">
            <a:avLst/>
          </a:prstGeom>
        </p:spPr>
      </p:pic>
      <p:pic>
        <p:nvPicPr>
          <p:cNvPr id="48" name="Image 47">
            <a:extLst>
              <a:ext uri="{FF2B5EF4-FFF2-40B4-BE49-F238E27FC236}">
                <a16:creationId xmlns:a16="http://schemas.microsoft.com/office/drawing/2014/main" id="{28DDFC51-0480-4796-B87E-4FCFE8AACB30}"/>
              </a:ext>
            </a:extLst>
          </p:cNvPr>
          <p:cNvPicPr>
            <a:picLocks noChangeAspect="1"/>
          </p:cNvPicPr>
          <p:nvPr/>
        </p:nvPicPr>
        <p:blipFill>
          <a:blip r:embed="rId13">
            <a:duotone>
              <a:schemeClr val="accent1">
                <a:shade val="45000"/>
                <a:satMod val="135000"/>
              </a:schemeClr>
              <a:prstClr val="white"/>
            </a:duotone>
            <a:extLst>
              <a:ext uri="{BEBA8EAE-BF5A-486C-A8C5-ECC9F3942E4B}">
                <a14:imgProps xmlns:a14="http://schemas.microsoft.com/office/drawing/2010/main">
                  <a14:imgLayer r:embed="rId14">
                    <a14:imgEffect>
                      <a14:backgroundRemoval t="10000" b="90000" l="5200" r="97600">
                        <a14:foregroundMark x1="22800" y1="12800" x2="22800" y2="12800"/>
                        <a14:foregroundMark x1="14000" y1="35200" x2="14000" y2="35200"/>
                        <a14:foregroundMark x1="5200" y1="33600" x2="5200" y2="33600"/>
                        <a14:foregroundMark x1="96400" y1="32000" x2="96400" y2="32000"/>
                        <a14:foregroundMark x1="74000" y1="46800" x2="74000" y2="46800"/>
                        <a14:foregroundMark x1="97600" y1="71200" x2="97600" y2="71200"/>
                      </a14:backgroundRemoval>
                    </a14:imgEffect>
                  </a14:imgLayer>
                </a14:imgProps>
              </a:ext>
            </a:extLst>
          </a:blip>
          <a:stretch>
            <a:fillRect/>
          </a:stretch>
        </p:blipFill>
        <p:spPr>
          <a:xfrm>
            <a:off x="1696681" y="5646568"/>
            <a:ext cx="368264" cy="368264"/>
          </a:xfrm>
          <a:prstGeom prst="rect">
            <a:avLst/>
          </a:prstGeom>
        </p:spPr>
      </p:pic>
      <p:pic>
        <p:nvPicPr>
          <p:cNvPr id="49" name="Image 48">
            <a:extLst>
              <a:ext uri="{FF2B5EF4-FFF2-40B4-BE49-F238E27FC236}">
                <a16:creationId xmlns:a16="http://schemas.microsoft.com/office/drawing/2014/main" id="{B2FDE743-EFAC-44EC-A212-5A76906CBDAC}"/>
              </a:ext>
            </a:extLst>
          </p:cNvPr>
          <p:cNvPicPr>
            <a:picLocks noChangeAspect="1"/>
          </p:cNvPicPr>
          <p:nvPr/>
        </p:nvPicPr>
        <p:blipFill rotWithShape="1">
          <a:blip r:embed="rId15">
            <a:duotone>
              <a:schemeClr val="accent1">
                <a:shade val="45000"/>
                <a:satMod val="135000"/>
              </a:schemeClr>
              <a:prstClr val="white"/>
            </a:duotone>
            <a:extLst>
              <a:ext uri="{BEBA8EAE-BF5A-486C-A8C5-ECC9F3942E4B}">
                <a14:imgProps xmlns:a14="http://schemas.microsoft.com/office/drawing/2010/main">
                  <a14:imgLayer r:embed="rId16">
                    <a14:imgEffect>
                      <a14:backgroundRemoval t="16523" b="83602" l="16517" r="83841">
                        <a14:foregroundMark x1="21730" y1="39873" x2="48945" y2="25949"/>
                        <a14:foregroundMark x1="32700" y1="63291" x2="32700" y2="63291"/>
                        <a14:foregroundMark x1="32278" y1="55696" x2="32278" y2="55696"/>
                        <a14:foregroundMark x1="55907" y1="57806" x2="55907" y2="57806"/>
                        <a14:backgroundMark x1="50186" y1="23413" x2="59072" y2="21097"/>
                        <a14:backgroundMark x1="19409" y1="31435" x2="48133" y2="23948"/>
                        <a14:backgroundMark x1="59072" y1="21097" x2="81224" y2="35654"/>
                        <a14:backgroundMark x1="81224" y1="35654" x2="77848" y2="47679"/>
                        <a14:backgroundMark x1="77848" y1="47679" x2="64768" y2="48945"/>
                        <a14:backgroundMark x1="64768" y1="48945" x2="35865" y2="45781"/>
                        <a14:backgroundMark x1="35865" y1="45781" x2="20886" y2="50633"/>
                        <a14:backgroundMark x1="21097" y1="80802" x2="36498" y2="80591"/>
                        <a14:backgroundMark x1="36498" y1="80591" x2="65612" y2="81646"/>
                        <a14:backgroundMark x1="65612" y1="81646" x2="78903" y2="81224"/>
                        <a14:backgroundMark x1="78903" y1="81224" x2="78903" y2="81224"/>
                        <a14:backgroundMark x1="30380" y1="65823" x2="30380" y2="65823"/>
                        <a14:backgroundMark x1="43249" y1="65823" x2="43249" y2="65823"/>
                      </a14:backgroundRemoval>
                    </a14:imgEffect>
                  </a14:imgLayer>
                </a14:imgProps>
              </a:ext>
            </a:extLst>
          </a:blip>
          <a:srcRect l="18894" t="22787" r="18797" b="21742"/>
          <a:stretch/>
        </p:blipFill>
        <p:spPr>
          <a:xfrm>
            <a:off x="6034436" y="5647513"/>
            <a:ext cx="411534" cy="366374"/>
          </a:xfrm>
          <a:prstGeom prst="rect">
            <a:avLst/>
          </a:prstGeom>
        </p:spPr>
      </p:pic>
      <p:pic>
        <p:nvPicPr>
          <p:cNvPr id="50" name="Image 49">
            <a:extLst>
              <a:ext uri="{FF2B5EF4-FFF2-40B4-BE49-F238E27FC236}">
                <a16:creationId xmlns:a16="http://schemas.microsoft.com/office/drawing/2014/main" id="{85157A56-97CB-45AB-B663-97B9CF4AE7B6}"/>
              </a:ext>
            </a:extLst>
          </p:cNvPr>
          <p:cNvPicPr>
            <a:picLocks noChangeAspect="1"/>
          </p:cNvPicPr>
          <p:nvPr/>
        </p:nvPicPr>
        <p:blipFill rotWithShape="1">
          <a:blip r:embed="rId17">
            <a:duotone>
              <a:schemeClr val="accent1">
                <a:shade val="45000"/>
                <a:satMod val="135000"/>
              </a:schemeClr>
              <a:prstClr val="white"/>
            </a:duotone>
            <a:extLst>
              <a:ext uri="{BEBA8EAE-BF5A-486C-A8C5-ECC9F3942E4B}">
                <a14:imgProps xmlns:a14="http://schemas.microsoft.com/office/drawing/2010/main">
                  <a14:imgLayer r:embed="rId18">
                    <a14:imgEffect>
                      <a14:backgroundRemoval t="6813" b="20125" l="53400" r="70267">
                        <a14:foregroundMark x1="53733" y1="9125" x2="53733" y2="9125"/>
                        <a14:foregroundMark x1="54000" y1="7500" x2="54000" y2="7500"/>
                        <a14:foregroundMark x1="53600" y1="12875" x2="53600" y2="12875"/>
                        <a14:foregroundMark x1="54400" y1="20000" x2="54400" y2="20000"/>
                        <a14:foregroundMark x1="57867" y1="19250" x2="57867" y2="19250"/>
                        <a14:foregroundMark x1="63667" y1="15188" x2="63667" y2="15188"/>
                        <a14:foregroundMark x1="61267" y1="17000" x2="61267" y2="17000"/>
                        <a14:foregroundMark x1="66733" y1="19500" x2="66733" y2="19500"/>
                        <a14:foregroundMark x1="69400" y1="14438" x2="69400" y2="14438"/>
                        <a14:foregroundMark x1="70267" y1="12063" x2="70267" y2="12063"/>
                        <a14:foregroundMark x1="69533" y1="8500" x2="69533" y2="8500"/>
                        <a14:foregroundMark x1="69333" y1="6813" x2="69333" y2="6813"/>
                        <a14:foregroundMark x1="61467" y1="20125" x2="61467" y2="20125"/>
                      </a14:backgroundRemoval>
                    </a14:imgEffect>
                  </a14:imgLayer>
                </a14:imgProps>
              </a:ext>
            </a:extLst>
          </a:blip>
          <a:srcRect l="51467" t="5987" r="28770" b="79322"/>
          <a:stretch/>
        </p:blipFill>
        <p:spPr>
          <a:xfrm>
            <a:off x="7823574" y="5666242"/>
            <a:ext cx="460477" cy="365125"/>
          </a:xfrm>
          <a:prstGeom prst="rect">
            <a:avLst/>
          </a:prstGeom>
        </p:spPr>
      </p:pic>
      <p:pic>
        <p:nvPicPr>
          <p:cNvPr id="51" name="Image 50">
            <a:extLst>
              <a:ext uri="{FF2B5EF4-FFF2-40B4-BE49-F238E27FC236}">
                <a16:creationId xmlns:a16="http://schemas.microsoft.com/office/drawing/2014/main" id="{60FA9712-BED8-4655-BF86-AD5D35E9694E}"/>
              </a:ext>
            </a:extLst>
          </p:cNvPr>
          <p:cNvPicPr>
            <a:picLocks noChangeAspect="1"/>
          </p:cNvPicPr>
          <p:nvPr/>
        </p:nvPicPr>
        <p:blipFill>
          <a:blip r:embed="rId19">
            <a:duotone>
              <a:schemeClr val="accent1">
                <a:shade val="45000"/>
                <a:satMod val="135000"/>
              </a:schemeClr>
              <a:prstClr val="white"/>
            </a:duotone>
            <a:extLst>
              <a:ext uri="{BEBA8EAE-BF5A-486C-A8C5-ECC9F3942E4B}">
                <a14:imgProps xmlns:a14="http://schemas.microsoft.com/office/drawing/2010/main">
                  <a14:imgLayer r:embed="rId20">
                    <a14:imgEffect>
                      <a14:backgroundRemoval t="10000" b="90000" l="10000" r="90000">
                        <a14:foregroundMark x1="11111" y1="28889" x2="11111" y2="28889"/>
                        <a14:foregroundMark x1="19111" y1="39111" x2="19111" y2="39111"/>
                        <a14:foregroundMark x1="24444" y1="53333" x2="24444" y2="53333"/>
                        <a14:foregroundMark x1="20889" y1="64444" x2="20889" y2="64444"/>
                        <a14:foregroundMark x1="83111" y1="81778" x2="83111" y2="81778"/>
                        <a14:foregroundMark x1="80000" y1="44444" x2="80000" y2="44444"/>
                        <a14:foregroundMark x1="75556" y1="53333" x2="75556" y2="53333"/>
                        <a14:foregroundMark x1="79556" y1="68889" x2="79556" y2="68889"/>
                        <a14:foregroundMark x1="45778" y1="27556" x2="45778" y2="27556"/>
                        <a14:foregroundMark x1="54667" y1="24000" x2="54667" y2="24000"/>
                        <a14:foregroundMark x1="45778" y1="37778" x2="45778" y2="37778"/>
                        <a14:foregroundMark x1="54222" y1="42667" x2="54222" y2="42667"/>
                        <a14:foregroundMark x1="46222" y1="54222" x2="46222" y2="54222"/>
                        <a14:foregroundMark x1="55111" y1="55111" x2="55111" y2="55111"/>
                        <a14:foregroundMark x1="52889" y1="67111" x2="52889" y2="67111"/>
                        <a14:foregroundMark x1="48444" y1="86667" x2="48444" y2="86667"/>
                        <a14:foregroundMark x1="50222" y1="76444" x2="50222" y2="76444"/>
                        <a14:backgroundMark x1="38222" y1="32444" x2="38222" y2="32444"/>
                        <a14:backgroundMark x1="21333" y1="39556" x2="21333" y2="39556"/>
                        <a14:backgroundMark x1="56444" y1="23111" x2="56444" y2="23111"/>
                        <a14:backgroundMark x1="56000" y1="40444" x2="56000" y2="40444"/>
                        <a14:backgroundMark x1="56444" y1="56889" x2="56444" y2="56889"/>
                        <a14:backgroundMark x1="43111" y1="40000" x2="43111" y2="40000"/>
                        <a14:backgroundMark x1="78667" y1="39556" x2="78667" y2="39556"/>
                        <a14:backgroundMark x1="78667" y1="71111" x2="78667" y2="71111"/>
                        <a14:backgroundMark x1="80444" y1="87111" x2="80444" y2="87111"/>
                      </a14:backgroundRemoval>
                    </a14:imgEffect>
                  </a14:imgLayer>
                </a14:imgProps>
              </a:ext>
            </a:extLst>
          </a:blip>
          <a:stretch>
            <a:fillRect/>
          </a:stretch>
        </p:blipFill>
        <p:spPr>
          <a:xfrm>
            <a:off x="3442119" y="5611269"/>
            <a:ext cx="389213" cy="389213"/>
          </a:xfrm>
          <a:prstGeom prst="rect">
            <a:avLst/>
          </a:prstGeom>
        </p:spPr>
      </p:pic>
      <p:pic>
        <p:nvPicPr>
          <p:cNvPr id="52" name="Image 51">
            <a:extLst>
              <a:ext uri="{FF2B5EF4-FFF2-40B4-BE49-F238E27FC236}">
                <a16:creationId xmlns:a16="http://schemas.microsoft.com/office/drawing/2014/main" id="{8C5D6A37-37A2-4C82-8543-A498100E1190}"/>
              </a:ext>
            </a:extLst>
          </p:cNvPr>
          <p:cNvPicPr>
            <a:picLocks noChangeAspect="1"/>
          </p:cNvPicPr>
          <p:nvPr/>
        </p:nvPicPr>
        <p:blipFill>
          <a:blip r:embed="rId21">
            <a:duotone>
              <a:schemeClr val="accent1">
                <a:shade val="45000"/>
                <a:satMod val="135000"/>
              </a:schemeClr>
              <a:prstClr val="white"/>
            </a:duotone>
          </a:blip>
          <a:stretch>
            <a:fillRect/>
          </a:stretch>
        </p:blipFill>
        <p:spPr>
          <a:xfrm>
            <a:off x="5169689" y="5646568"/>
            <a:ext cx="389213" cy="389213"/>
          </a:xfrm>
          <a:prstGeom prst="rect">
            <a:avLst/>
          </a:prstGeom>
        </p:spPr>
      </p:pic>
      <p:grpSp>
        <p:nvGrpSpPr>
          <p:cNvPr id="53" name="Groupe 52">
            <a:extLst>
              <a:ext uri="{FF2B5EF4-FFF2-40B4-BE49-F238E27FC236}">
                <a16:creationId xmlns:a16="http://schemas.microsoft.com/office/drawing/2014/main" id="{DA513C81-DDF0-4193-89D0-155CE9007541}"/>
              </a:ext>
            </a:extLst>
          </p:cNvPr>
          <p:cNvGrpSpPr/>
          <p:nvPr/>
        </p:nvGrpSpPr>
        <p:grpSpPr>
          <a:xfrm>
            <a:off x="89717" y="2028973"/>
            <a:ext cx="9916613" cy="3642622"/>
            <a:chOff x="89717" y="2028973"/>
            <a:chExt cx="9916613" cy="3642622"/>
          </a:xfrm>
        </p:grpSpPr>
        <p:graphicFrame>
          <p:nvGraphicFramePr>
            <p:cNvPr id="54" name="Graphique 53">
              <a:extLst>
                <a:ext uri="{FF2B5EF4-FFF2-40B4-BE49-F238E27FC236}">
                  <a16:creationId xmlns:a16="http://schemas.microsoft.com/office/drawing/2014/main" id="{58152685-E837-4E6D-ADFD-21BBC377C3C4}"/>
                </a:ext>
              </a:extLst>
            </p:cNvPr>
            <p:cNvGraphicFramePr/>
            <p:nvPr/>
          </p:nvGraphicFramePr>
          <p:xfrm>
            <a:off x="89717" y="2028973"/>
            <a:ext cx="9916613" cy="3642622"/>
          </p:xfrm>
          <a:graphic>
            <a:graphicData uri="http://schemas.openxmlformats.org/drawingml/2006/chart">
              <c:chart xmlns:c="http://schemas.openxmlformats.org/drawingml/2006/chart" xmlns:r="http://schemas.openxmlformats.org/officeDocument/2006/relationships" r:id="rId22"/>
            </a:graphicData>
          </a:graphic>
        </p:graphicFrame>
        <p:cxnSp>
          <p:nvCxnSpPr>
            <p:cNvPr id="55" name="Connecteur droit 54">
              <a:extLst>
                <a:ext uri="{FF2B5EF4-FFF2-40B4-BE49-F238E27FC236}">
                  <a16:creationId xmlns:a16="http://schemas.microsoft.com/office/drawing/2014/main" id="{3C4486E6-19F5-423D-BDE3-E0BBC4048439}"/>
                </a:ext>
              </a:extLst>
            </p:cNvPr>
            <p:cNvCxnSpPr>
              <a:cxnSpLocks/>
            </p:cNvCxnSpPr>
            <p:nvPr/>
          </p:nvCxnSpPr>
          <p:spPr>
            <a:xfrm>
              <a:off x="949220" y="2282170"/>
              <a:ext cx="0" cy="2533978"/>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56" name="Connecteur droit 55">
              <a:extLst>
                <a:ext uri="{FF2B5EF4-FFF2-40B4-BE49-F238E27FC236}">
                  <a16:creationId xmlns:a16="http://schemas.microsoft.com/office/drawing/2014/main" id="{32362A8B-147C-427E-96F5-975462C43D68}"/>
                </a:ext>
              </a:extLst>
            </p:cNvPr>
            <p:cNvCxnSpPr>
              <a:cxnSpLocks/>
            </p:cNvCxnSpPr>
            <p:nvPr/>
          </p:nvCxnSpPr>
          <p:spPr>
            <a:xfrm flipH="1">
              <a:off x="1826296" y="2190641"/>
              <a:ext cx="8403" cy="2714037"/>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57" name="Connecteur droit 56">
              <a:extLst>
                <a:ext uri="{FF2B5EF4-FFF2-40B4-BE49-F238E27FC236}">
                  <a16:creationId xmlns:a16="http://schemas.microsoft.com/office/drawing/2014/main" id="{01168EEC-8D8A-4815-9B9B-48989FFA13C0}"/>
                </a:ext>
              </a:extLst>
            </p:cNvPr>
            <p:cNvCxnSpPr>
              <a:cxnSpLocks/>
            </p:cNvCxnSpPr>
            <p:nvPr/>
          </p:nvCxnSpPr>
          <p:spPr>
            <a:xfrm>
              <a:off x="2711464" y="2414477"/>
              <a:ext cx="0" cy="2490201"/>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58" name="Connecteur droit 57">
              <a:extLst>
                <a:ext uri="{FF2B5EF4-FFF2-40B4-BE49-F238E27FC236}">
                  <a16:creationId xmlns:a16="http://schemas.microsoft.com/office/drawing/2014/main" id="{B8F64B9E-0BA6-4053-91E9-D3B5C0E7293B}"/>
                </a:ext>
              </a:extLst>
            </p:cNvPr>
            <p:cNvCxnSpPr>
              <a:cxnSpLocks/>
            </p:cNvCxnSpPr>
            <p:nvPr/>
          </p:nvCxnSpPr>
          <p:spPr>
            <a:xfrm>
              <a:off x="3605669" y="3632313"/>
              <a:ext cx="0" cy="1272365"/>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59" name="Connecteur droit 58">
              <a:extLst>
                <a:ext uri="{FF2B5EF4-FFF2-40B4-BE49-F238E27FC236}">
                  <a16:creationId xmlns:a16="http://schemas.microsoft.com/office/drawing/2014/main" id="{806548F3-8E3B-49AB-8DD7-2E703CB27ED6}"/>
                </a:ext>
              </a:extLst>
            </p:cNvPr>
            <p:cNvCxnSpPr>
              <a:cxnSpLocks/>
            </p:cNvCxnSpPr>
            <p:nvPr/>
          </p:nvCxnSpPr>
          <p:spPr>
            <a:xfrm>
              <a:off x="4476661" y="3363221"/>
              <a:ext cx="0" cy="1541457"/>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60" name="Connecteur droit 59">
              <a:extLst>
                <a:ext uri="{FF2B5EF4-FFF2-40B4-BE49-F238E27FC236}">
                  <a16:creationId xmlns:a16="http://schemas.microsoft.com/office/drawing/2014/main" id="{87172373-E097-45D7-87E7-812AA5FFB6C4}"/>
                </a:ext>
              </a:extLst>
            </p:cNvPr>
            <p:cNvCxnSpPr>
              <a:cxnSpLocks/>
            </p:cNvCxnSpPr>
            <p:nvPr/>
          </p:nvCxnSpPr>
          <p:spPr>
            <a:xfrm>
              <a:off x="5358732" y="4205287"/>
              <a:ext cx="0" cy="701772"/>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61" name="Connecteur droit 60">
              <a:extLst>
                <a:ext uri="{FF2B5EF4-FFF2-40B4-BE49-F238E27FC236}">
                  <a16:creationId xmlns:a16="http://schemas.microsoft.com/office/drawing/2014/main" id="{2BED867A-7CEF-40F0-9C6F-FF264EFFDBED}"/>
                </a:ext>
              </a:extLst>
            </p:cNvPr>
            <p:cNvCxnSpPr>
              <a:cxnSpLocks/>
            </p:cNvCxnSpPr>
            <p:nvPr/>
          </p:nvCxnSpPr>
          <p:spPr>
            <a:xfrm>
              <a:off x="6240093" y="4668386"/>
              <a:ext cx="0" cy="242511"/>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62" name="Connecteur droit 61">
              <a:extLst>
                <a:ext uri="{FF2B5EF4-FFF2-40B4-BE49-F238E27FC236}">
                  <a16:creationId xmlns:a16="http://schemas.microsoft.com/office/drawing/2014/main" id="{A85F1217-01F7-4FC2-9D51-56037811E95A}"/>
                </a:ext>
              </a:extLst>
            </p:cNvPr>
            <p:cNvCxnSpPr>
              <a:cxnSpLocks/>
            </p:cNvCxnSpPr>
            <p:nvPr/>
          </p:nvCxnSpPr>
          <p:spPr>
            <a:xfrm>
              <a:off x="7119895" y="4793268"/>
              <a:ext cx="0" cy="115558"/>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626295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448911-7957-46D9-8B25-D126A6280840}"/>
              </a:ext>
            </a:extLst>
          </p:cNvPr>
          <p:cNvSpPr/>
          <p:nvPr/>
        </p:nvSpPr>
        <p:spPr>
          <a:xfrm>
            <a:off x="2593694" y="1259114"/>
            <a:ext cx="8932918" cy="5624961"/>
          </a:xfrm>
          <a:prstGeom prst="rect">
            <a:avLst/>
          </a:prstGeom>
          <a:solidFill>
            <a:srgbClr val="3EBFB7">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B7FCFE3D-A049-4836-B767-02D4B8D960BC}"/>
              </a:ext>
            </a:extLst>
          </p:cNvPr>
          <p:cNvSpPr/>
          <p:nvPr/>
        </p:nvSpPr>
        <p:spPr>
          <a:xfrm>
            <a:off x="3563853" y="1303199"/>
            <a:ext cx="7025400" cy="492443"/>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Comment varie la fréquentation dans les stations au cours de l’année ? </a:t>
            </a:r>
            <a:br>
              <a:rPr kumimoji="0" lang="fr-FR" sz="13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br>
            <a:r>
              <a:rPr kumimoji="0" lang="fr-FR"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(répartition des nuitées payantes par trimestre sur l’ensemble de l’année)</a:t>
            </a:r>
            <a:endParaRPr kumimoji="0" lang="fr-FR" sz="14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5" name="Titre 2">
            <a:extLst>
              <a:ext uri="{FF2B5EF4-FFF2-40B4-BE49-F238E27FC236}">
                <a16:creationId xmlns:a16="http://schemas.microsoft.com/office/drawing/2014/main" id="{583C45D1-C414-47FF-BE86-506D1A560080}"/>
              </a:ext>
            </a:extLst>
          </p:cNvPr>
          <p:cNvSpPr txBox="1">
            <a:spLocks/>
          </p:cNvSpPr>
          <p:nvPr/>
        </p:nvSpPr>
        <p:spPr>
          <a:xfrm>
            <a:off x="330554" y="261971"/>
            <a:ext cx="10270771"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dirty="0">
                <a:solidFill>
                  <a:schemeClr val="accent1">
                    <a:lumMod val="50000"/>
                  </a:schemeClr>
                </a:solidFill>
                <a:latin typeface="Gadugi" panose="020B0502040204020203" pitchFamily="34" charset="0"/>
                <a:ea typeface="Gadugi" panose="020B0502040204020203" pitchFamily="34" charset="0"/>
              </a:rPr>
              <a:t>La fréquentation touristique marchande des stations thermales apparait plus étendue et lissée sur l’année que d’autres communes touristiques françaises. Il convient cependant d’adopter une analyse segmentée.</a:t>
            </a:r>
          </a:p>
        </p:txBody>
      </p:sp>
      <p:sp>
        <p:nvSpPr>
          <p:cNvPr id="12" name="Espace réservé du numéro de diapositive 9">
            <a:extLst>
              <a:ext uri="{FF2B5EF4-FFF2-40B4-BE49-F238E27FC236}">
                <a16:creationId xmlns:a16="http://schemas.microsoft.com/office/drawing/2014/main" id="{71CB7D6B-83FA-4E51-88F9-00B2A46E2A7E}"/>
              </a:ext>
            </a:extLst>
          </p:cNvPr>
          <p:cNvSpPr>
            <a:spLocks noGrp="1"/>
          </p:cNvSpPr>
          <p:nvPr>
            <p:ph type="sldNum" sz="quarter" idx="12"/>
          </p:nvPr>
        </p:nvSpPr>
        <p:spPr>
          <a:xfrm>
            <a:off x="9327667" y="643612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1973A-491D-4F21-9500-AEA459A2B14A}" type="slidenum">
              <a:rPr kumimoji="0" lang="fr-FR"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ZoneTexte 56">
            <a:extLst>
              <a:ext uri="{FF2B5EF4-FFF2-40B4-BE49-F238E27FC236}">
                <a16:creationId xmlns:a16="http://schemas.microsoft.com/office/drawing/2014/main" id="{5E2D12DC-F5B3-4DED-9A87-37F081816475}"/>
              </a:ext>
            </a:extLst>
          </p:cNvPr>
          <p:cNvSpPr txBox="1"/>
          <p:nvPr/>
        </p:nvSpPr>
        <p:spPr>
          <a:xfrm>
            <a:off x="185035" y="4604941"/>
            <a:ext cx="2123279"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000" b="1" i="1" u="none" strike="noStrike" kern="1200" cap="none" spc="0" normalizeH="0" baseline="0" noProof="0" dirty="0">
                <a:ln>
                  <a:noFill/>
                </a:ln>
                <a:effectLst/>
                <a:uLnTx/>
                <a:uFillTx/>
                <a:latin typeface="Calibri Light" panose="020F0302020204030204"/>
                <a:ea typeface="Times New Roman" panose="02020603050405020304" pitchFamily="18" charset="0"/>
                <a:cs typeface="+mn-cs"/>
              </a:rPr>
              <a:t>*</a:t>
            </a:r>
            <a:r>
              <a:rPr kumimoji="0" lang="fr-FR" sz="1000" b="0" i="1" u="none" strike="noStrike" kern="1200" cap="none" spc="0" normalizeH="0" baseline="0" noProof="0" dirty="0">
                <a:ln>
                  <a:noFill/>
                </a:ln>
                <a:solidFill>
                  <a:srgbClr val="44546A"/>
                </a:solidFill>
                <a:effectLst/>
                <a:uLnTx/>
                <a:uFillTx/>
                <a:latin typeface="Calibri Light" panose="020F0302020204030204"/>
                <a:ea typeface="Times New Roman" panose="02020603050405020304" pitchFamily="18" charset="0"/>
                <a:cs typeface="+mn-cs"/>
              </a:rPr>
              <a:t>La fréquentation de la clientèle est analysée à partir des données de nuitées payantes recueillies via la </a:t>
            </a:r>
            <a:r>
              <a:rPr kumimoji="0" lang="fr-FR" sz="1000" b="1" i="1" u="none" strike="noStrike" kern="1200" cap="none" spc="0" normalizeH="0" baseline="0" noProof="0" dirty="0">
                <a:ln>
                  <a:noFill/>
                </a:ln>
                <a:solidFill>
                  <a:srgbClr val="44546A"/>
                </a:solidFill>
                <a:effectLst/>
                <a:uLnTx/>
                <a:uFillTx/>
                <a:latin typeface="Calibri Light" panose="020F0302020204030204"/>
                <a:ea typeface="Times New Roman" panose="02020603050405020304" pitchFamily="18" charset="0"/>
                <a:cs typeface="+mn-cs"/>
              </a:rPr>
              <a:t>taxe de séjour </a:t>
            </a:r>
            <a:r>
              <a:rPr kumimoji="0" lang="fr-FR" sz="1000" b="0" i="1" u="none" strike="noStrike" kern="1200" cap="none" spc="0" normalizeH="0" baseline="0" noProof="0" dirty="0">
                <a:ln>
                  <a:noFill/>
                </a:ln>
                <a:solidFill>
                  <a:srgbClr val="44546A"/>
                </a:solidFill>
                <a:effectLst/>
                <a:uLnTx/>
                <a:uFillTx/>
                <a:latin typeface="Calibri Light" panose="020F0302020204030204"/>
                <a:ea typeface="Times New Roman" panose="02020603050405020304" pitchFamily="18" charset="0"/>
                <a:cs typeface="+mn-cs"/>
              </a:rPr>
              <a:t>: ce chiffre n’inclut donc ni les nuitées générées par les opérateurs numériques (statistiques non-exploitables trimestriellement), ni les nuitées non-marchandes dans les résidences secondaires, qui peuvent représenter la majeure partie de la capacité d’hébergement, ni les nuitées générées par les &lt; 18 ans. </a:t>
            </a:r>
          </a:p>
        </p:txBody>
      </p:sp>
      <p:graphicFrame>
        <p:nvGraphicFramePr>
          <p:cNvPr id="6" name="Graphique 5">
            <a:extLst>
              <a:ext uri="{FF2B5EF4-FFF2-40B4-BE49-F238E27FC236}">
                <a16:creationId xmlns:a16="http://schemas.microsoft.com/office/drawing/2014/main" id="{AD8EB98A-1DDB-4E8A-8CBF-0F5EAD7A5A39}"/>
              </a:ext>
            </a:extLst>
          </p:cNvPr>
          <p:cNvGraphicFramePr/>
          <p:nvPr>
            <p:extLst>
              <p:ext uri="{D42A27DB-BD31-4B8C-83A1-F6EECF244321}">
                <p14:modId xmlns:p14="http://schemas.microsoft.com/office/powerpoint/2010/main" val="207054414"/>
              </p:ext>
            </p:extLst>
          </p:nvPr>
        </p:nvGraphicFramePr>
        <p:xfrm>
          <a:off x="2765145" y="1702842"/>
          <a:ext cx="8622816" cy="24189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Graphique 24">
            <a:extLst>
              <a:ext uri="{FF2B5EF4-FFF2-40B4-BE49-F238E27FC236}">
                <a16:creationId xmlns:a16="http://schemas.microsoft.com/office/drawing/2014/main" id="{4FC68B87-E57E-465B-91B4-0FB41E4F285B}"/>
              </a:ext>
            </a:extLst>
          </p:cNvPr>
          <p:cNvGraphicFramePr/>
          <p:nvPr>
            <p:extLst>
              <p:ext uri="{D42A27DB-BD31-4B8C-83A1-F6EECF244321}">
                <p14:modId xmlns:p14="http://schemas.microsoft.com/office/powerpoint/2010/main" val="4056406773"/>
              </p:ext>
            </p:extLst>
          </p:nvPr>
        </p:nvGraphicFramePr>
        <p:xfrm>
          <a:off x="2783081" y="4186091"/>
          <a:ext cx="4134963" cy="241898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Graphique 25">
            <a:extLst>
              <a:ext uri="{FF2B5EF4-FFF2-40B4-BE49-F238E27FC236}">
                <a16:creationId xmlns:a16="http://schemas.microsoft.com/office/drawing/2014/main" id="{6B545A4A-5FCD-4C96-A3EC-8B99C7C2B6E5}"/>
              </a:ext>
            </a:extLst>
          </p:cNvPr>
          <p:cNvGraphicFramePr/>
          <p:nvPr>
            <p:extLst>
              <p:ext uri="{D42A27DB-BD31-4B8C-83A1-F6EECF244321}">
                <p14:modId xmlns:p14="http://schemas.microsoft.com/office/powerpoint/2010/main" val="2399143516"/>
              </p:ext>
            </p:extLst>
          </p:nvPr>
        </p:nvGraphicFramePr>
        <p:xfrm>
          <a:off x="7270469" y="4143109"/>
          <a:ext cx="4256143" cy="2418983"/>
        </p:xfrm>
        <a:graphic>
          <a:graphicData uri="http://schemas.openxmlformats.org/drawingml/2006/chart">
            <c:chart xmlns:c="http://schemas.openxmlformats.org/drawingml/2006/chart" xmlns:r="http://schemas.openxmlformats.org/officeDocument/2006/relationships" r:id="rId5"/>
          </a:graphicData>
        </a:graphic>
      </p:graphicFrame>
      <p:pic>
        <p:nvPicPr>
          <p:cNvPr id="11" name="Graphique 10" descr="Ski de fond avec un remplissage uni">
            <a:extLst>
              <a:ext uri="{FF2B5EF4-FFF2-40B4-BE49-F238E27FC236}">
                <a16:creationId xmlns:a16="http://schemas.microsoft.com/office/drawing/2014/main" id="{D0E00C50-130A-4B5F-AF75-7984C07CDD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05880" y="4120404"/>
            <a:ext cx="467510" cy="467510"/>
          </a:xfrm>
          <a:prstGeom prst="rect">
            <a:avLst/>
          </a:prstGeom>
        </p:spPr>
      </p:pic>
      <p:pic>
        <p:nvPicPr>
          <p:cNvPr id="2" name="Image 1">
            <a:extLst>
              <a:ext uri="{FF2B5EF4-FFF2-40B4-BE49-F238E27FC236}">
                <a16:creationId xmlns:a16="http://schemas.microsoft.com/office/drawing/2014/main" id="{F422D636-7E49-483D-9238-3692D56D7398}"/>
              </a:ext>
            </a:extLst>
          </p:cNvPr>
          <p:cNvPicPr>
            <a:picLocks noChangeAspect="1"/>
          </p:cNvPicPr>
          <p:nvPr/>
        </p:nvPicPr>
        <p:blipFill rotWithShape="1">
          <a:blip r:embed="rId8">
            <a:duotone>
              <a:schemeClr val="accent5">
                <a:shade val="45000"/>
                <a:satMod val="135000"/>
              </a:schemeClr>
              <a:prstClr val="white"/>
            </a:duotone>
            <a:extLst>
              <a:ext uri="{BEBA8EAE-BF5A-486C-A8C5-ECC9F3942E4B}">
                <a14:imgProps xmlns:a14="http://schemas.microsoft.com/office/drawing/2010/main">
                  <a14:imgLayer r:embed="rId9">
                    <a14:imgEffect>
                      <a14:backgroundRemoval t="10000" b="90000" l="10000" r="90000">
                        <a14:foregroundMark x1="68056" y1="64807" x2="68056" y2="64807"/>
                      </a14:backgroundRemoval>
                    </a14:imgEffect>
                  </a14:imgLayer>
                </a14:imgProps>
              </a:ext>
            </a:extLst>
          </a:blip>
          <a:srcRect l="22685" t="32403" r="21759" b="27690"/>
          <a:stretch/>
        </p:blipFill>
        <p:spPr>
          <a:xfrm>
            <a:off x="3194519" y="4121825"/>
            <a:ext cx="532650" cy="412718"/>
          </a:xfrm>
          <a:prstGeom prst="rect">
            <a:avLst/>
          </a:prstGeom>
        </p:spPr>
      </p:pic>
    </p:spTree>
    <p:extLst>
      <p:ext uri="{BB962C8B-B14F-4D97-AF65-F5344CB8AC3E}">
        <p14:creationId xmlns:p14="http://schemas.microsoft.com/office/powerpoint/2010/main" val="877828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CC30D9E-90BE-405D-9373-EFD97F15EE70}"/>
              </a:ext>
            </a:extLst>
          </p:cNvPr>
          <p:cNvSpPr txBox="1">
            <a:spLocks/>
          </p:cNvSpPr>
          <p:nvPr/>
        </p:nvSpPr>
        <p:spPr>
          <a:xfrm>
            <a:off x="841712" y="2695575"/>
            <a:ext cx="10064414"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lang="fr-FR" sz="4400" dirty="0">
                <a:solidFill>
                  <a:srgbClr val="3EBFB7"/>
                </a:solidFill>
                <a:latin typeface="Gadugi" panose="020B0502040204020203" pitchFamily="34" charset="0"/>
                <a:ea typeface="Gadugi" panose="020B0502040204020203" pitchFamily="34" charset="0"/>
              </a:rPr>
              <a:t>5.	L’attractivité des stations est le résultat de politiques volontaristes en matière de fonctionnement et d’investissement, qui traduisent une vision de long terme </a:t>
            </a:r>
            <a:endParaRPr kumimoji="0" lang="fr-FR" sz="4400" b="1" i="0" u="none" strike="noStrike" kern="1200" cap="none" spc="0" normalizeH="0" baseline="0" noProof="0" dirty="0">
              <a:ln>
                <a:noFill/>
              </a:ln>
              <a:solidFill>
                <a:srgbClr val="3EBFB7"/>
              </a:solidFill>
              <a:effectLst/>
              <a:uLnTx/>
              <a:uFillTx/>
              <a:latin typeface="Gadugi" panose="020B0502040204020203" pitchFamily="34" charset="0"/>
              <a:ea typeface="Gadugi" panose="020B0502040204020203" pitchFamily="34" charset="0"/>
            </a:endParaRPr>
          </a:p>
        </p:txBody>
      </p:sp>
      <p:cxnSp>
        <p:nvCxnSpPr>
          <p:cNvPr id="4" name="Connecteur droit 3">
            <a:extLst>
              <a:ext uri="{FF2B5EF4-FFF2-40B4-BE49-F238E27FC236}">
                <a16:creationId xmlns:a16="http://schemas.microsoft.com/office/drawing/2014/main" id="{4ACE4B85-6A7E-45A7-BB32-7166EDCCE43A}"/>
              </a:ext>
            </a:extLst>
          </p:cNvPr>
          <p:cNvCxnSpPr>
            <a:cxnSpLocks/>
          </p:cNvCxnSpPr>
          <p:nvPr/>
        </p:nvCxnSpPr>
        <p:spPr>
          <a:xfrm>
            <a:off x="0" y="4719268"/>
            <a:ext cx="10906126" cy="0"/>
          </a:xfrm>
          <a:prstGeom prst="line">
            <a:avLst/>
          </a:prstGeom>
          <a:ln w="38100">
            <a:solidFill>
              <a:srgbClr val="3EBF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6391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eau, vague, sport, nageant&#10;&#10;Description générée automatiquement">
            <a:extLst>
              <a:ext uri="{FF2B5EF4-FFF2-40B4-BE49-F238E27FC236}">
                <a16:creationId xmlns:a16="http://schemas.microsoft.com/office/drawing/2014/main" id="{E03975F8-EE8A-4A20-A9D8-772A76C8114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0" y="0"/>
            <a:ext cx="12191980" cy="6858000"/>
          </a:xfrm>
          <a:prstGeom prst="rect">
            <a:avLst/>
          </a:prstGeom>
        </p:spPr>
      </p:pic>
      <p:sp>
        <p:nvSpPr>
          <p:cNvPr id="2" name="Ellipse 1">
            <a:extLst>
              <a:ext uri="{FF2B5EF4-FFF2-40B4-BE49-F238E27FC236}">
                <a16:creationId xmlns:a16="http://schemas.microsoft.com/office/drawing/2014/main" id="{F8E53373-E74E-4F5B-BA4A-60BD4F60D15F}"/>
              </a:ext>
            </a:extLst>
          </p:cNvPr>
          <p:cNvSpPr/>
          <p:nvPr/>
        </p:nvSpPr>
        <p:spPr>
          <a:xfrm>
            <a:off x="1956874" y="1733283"/>
            <a:ext cx="2880000" cy="2880000"/>
          </a:xfrm>
          <a:prstGeom prst="ellipse">
            <a:avLst/>
          </a:prstGeom>
          <a:solidFill>
            <a:srgbClr val="3EBFB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Ellipse 4">
            <a:extLst>
              <a:ext uri="{FF2B5EF4-FFF2-40B4-BE49-F238E27FC236}">
                <a16:creationId xmlns:a16="http://schemas.microsoft.com/office/drawing/2014/main" id="{544F2571-FDD9-43E4-82C5-51971056C4A8}"/>
              </a:ext>
            </a:extLst>
          </p:cNvPr>
          <p:cNvSpPr>
            <a:spLocks noChangeAspect="1"/>
          </p:cNvSpPr>
          <p:nvPr/>
        </p:nvSpPr>
        <p:spPr>
          <a:xfrm>
            <a:off x="4759347" y="4297529"/>
            <a:ext cx="1005608" cy="1005608"/>
          </a:xfrm>
          <a:prstGeom prst="ellipse">
            <a:avLst/>
          </a:prstGeom>
          <a:solidFill>
            <a:srgbClr val="3E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Ellipse 5">
            <a:extLst>
              <a:ext uri="{FF2B5EF4-FFF2-40B4-BE49-F238E27FC236}">
                <a16:creationId xmlns:a16="http://schemas.microsoft.com/office/drawing/2014/main" id="{E11ADFA8-98C0-4948-B6F4-66FDEAC5481A}"/>
              </a:ext>
            </a:extLst>
          </p:cNvPr>
          <p:cNvSpPr>
            <a:spLocks noChangeAspect="1"/>
          </p:cNvSpPr>
          <p:nvPr/>
        </p:nvSpPr>
        <p:spPr>
          <a:xfrm>
            <a:off x="3673836" y="5048063"/>
            <a:ext cx="510147" cy="510147"/>
          </a:xfrm>
          <a:prstGeom prst="ellipse">
            <a:avLst/>
          </a:prstGeom>
          <a:solidFill>
            <a:srgbClr val="3E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BF81D5EE-E777-4870-9194-AF46654E5E0D}"/>
              </a:ext>
            </a:extLst>
          </p:cNvPr>
          <p:cNvPicPr>
            <a:picLocks noChangeAspect="1" noChangeArrowheads="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0875546" y="6571652"/>
            <a:ext cx="201220" cy="201220"/>
          </a:xfrm>
          <a:prstGeom prst="rect">
            <a:avLst/>
          </a:prstGeom>
          <a:noFill/>
          <a:ln>
            <a:noFill/>
          </a:ln>
        </p:spPr>
      </p:pic>
      <p:sp>
        <p:nvSpPr>
          <p:cNvPr id="9" name="ZoneTexte 8">
            <a:extLst>
              <a:ext uri="{FF2B5EF4-FFF2-40B4-BE49-F238E27FC236}">
                <a16:creationId xmlns:a16="http://schemas.microsoft.com/office/drawing/2014/main" id="{B24B3F72-0B4A-43B5-AF36-5FC7669F2A55}"/>
              </a:ext>
            </a:extLst>
          </p:cNvPr>
          <p:cNvSpPr txBox="1"/>
          <p:nvPr/>
        </p:nvSpPr>
        <p:spPr>
          <a:xfrm>
            <a:off x="11076766" y="6569889"/>
            <a:ext cx="1019155"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dirty="0">
                <a:ln>
                  <a:noFill/>
                </a:ln>
                <a:solidFill>
                  <a:srgbClr val="E7E6E6"/>
                </a:solidFill>
                <a:effectLst/>
                <a:uLnTx/>
                <a:uFillTx/>
                <a:latin typeface="Gadugi" panose="020B0502040204020203" pitchFamily="34" charset="0"/>
                <a:ea typeface="Gadugi" panose="020B0502040204020203" pitchFamily="34" charset="0"/>
                <a:cs typeface="+mn-cs"/>
              </a:rPr>
              <a:t>Efe Kumaz</a:t>
            </a:r>
          </a:p>
        </p:txBody>
      </p:sp>
      <p:sp>
        <p:nvSpPr>
          <p:cNvPr id="10" name="Rectangle 9">
            <a:extLst>
              <a:ext uri="{FF2B5EF4-FFF2-40B4-BE49-F238E27FC236}">
                <a16:creationId xmlns:a16="http://schemas.microsoft.com/office/drawing/2014/main" id="{319B8B21-17D4-40F0-809F-820526842EFD}"/>
              </a:ext>
            </a:extLst>
          </p:cNvPr>
          <p:cNvSpPr/>
          <p:nvPr/>
        </p:nvSpPr>
        <p:spPr>
          <a:xfrm>
            <a:off x="1811062" y="2696229"/>
            <a:ext cx="3171624" cy="954107"/>
          </a:xfrm>
          <a:prstGeom prst="rect">
            <a:avLst/>
          </a:prstGeom>
        </p:spPr>
        <p:txBody>
          <a:bodyPr wrap="square" lIns="91440" tIns="45720" rIns="91440" bIns="45720" anchor="t">
            <a:spAutoFit/>
          </a:bodyPr>
          <a:lstStyle/>
          <a:p>
            <a:pPr lvl="0" algn="ctr">
              <a:defRPr/>
            </a:pPr>
            <a:r>
              <a:rPr lang="fr-FR" sz="2800" b="1" dirty="0">
                <a:solidFill>
                  <a:srgbClr val="FFFFFF"/>
                </a:solidFill>
              </a:rPr>
              <a:t>Présentation de l’OESTh</a:t>
            </a:r>
            <a:endParaRPr lang="fr-FR" sz="2800" b="1" i="0" u="none" strike="noStrike" kern="1200" cap="none" spc="0" normalizeH="0" baseline="0" noProof="0" dirty="0">
              <a:ln>
                <a:noFill/>
              </a:ln>
              <a:solidFill>
                <a:srgbClr val="FFFFFF"/>
              </a:solidFill>
              <a:effectLst/>
              <a:uLnTx/>
              <a:uFillTx/>
              <a:latin typeface="Calibri" panose="020F0502020204030204"/>
              <a:cs typeface="Calibri"/>
            </a:endParaRPr>
          </a:p>
        </p:txBody>
      </p:sp>
      <p:sp>
        <p:nvSpPr>
          <p:cNvPr id="3" name="Espace réservé du numéro de diapositive 2">
            <a:extLst>
              <a:ext uri="{FF2B5EF4-FFF2-40B4-BE49-F238E27FC236}">
                <a16:creationId xmlns:a16="http://schemas.microsoft.com/office/drawing/2014/main" id="{F9C64A8C-C4AA-4DB9-9F01-D821EE99D9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6CE3AC-7635-4513-84B4-22088CACD6A6}" type="slidenum">
              <a:rPr kumimoji="0" lang="fr-FR" sz="1200" b="0" i="0" u="none" strike="noStrike" kern="1200" cap="none" spc="0" normalizeH="0" baseline="0" noProof="0" smtClean="0">
                <a:ln>
                  <a:noFill/>
                </a:ln>
                <a:solidFill>
                  <a:prstClr val="black"/>
                </a:solidFill>
                <a:effectLst/>
                <a:uLnTx/>
                <a:uFillTx/>
                <a:latin typeface="ClanOT-Blac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dirty="0">
              <a:ln>
                <a:noFill/>
              </a:ln>
              <a:solidFill>
                <a:prstClr val="black"/>
              </a:solidFill>
              <a:effectLst/>
              <a:uLnTx/>
              <a:uFillTx/>
              <a:latin typeface="ClanOT-Black"/>
              <a:ea typeface="+mn-ea"/>
              <a:cs typeface="+mn-cs"/>
            </a:endParaRPr>
          </a:p>
        </p:txBody>
      </p:sp>
    </p:spTree>
    <p:extLst>
      <p:ext uri="{BB962C8B-B14F-4D97-AF65-F5344CB8AC3E}">
        <p14:creationId xmlns:p14="http://schemas.microsoft.com/office/powerpoint/2010/main" val="3178135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ZoneTexte 70">
            <a:extLst>
              <a:ext uri="{FF2B5EF4-FFF2-40B4-BE49-F238E27FC236}">
                <a16:creationId xmlns:a16="http://schemas.microsoft.com/office/drawing/2014/main" id="{16F329A6-F911-4632-B193-EB7054476322}"/>
              </a:ext>
            </a:extLst>
          </p:cNvPr>
          <p:cNvSpPr txBox="1"/>
          <p:nvPr/>
        </p:nvSpPr>
        <p:spPr>
          <a:xfrm>
            <a:off x="116083" y="4817022"/>
            <a:ext cx="4151740" cy="492443"/>
          </a:xfrm>
          <a:prstGeom prst="rect">
            <a:avLst/>
          </a:prstGeom>
          <a:solidFill>
            <a:srgbClr val="EEF9F9"/>
          </a:solidFill>
        </p:spPr>
        <p:txBody>
          <a:bodyPr wrap="square">
            <a:spAutoFit/>
          </a:bodyPr>
          <a:lstStyle/>
          <a:p>
            <a:pPr algn="ctr"/>
            <a:r>
              <a:rPr lang="fr-FR" sz="1300" b="1" dirty="0">
                <a:latin typeface="Calibri Light" panose="020F0302020204030204"/>
                <a:sym typeface="Wingdings" panose="05000000000000000000" pitchFamily="2" charset="2"/>
              </a:rPr>
              <a:t> Un indicateur à suivre dans la durée </a:t>
            </a:r>
            <a:r>
              <a:rPr lang="fr-FR" sz="1300" dirty="0">
                <a:latin typeface="Calibri Light" panose="020F0302020204030204"/>
                <a:sym typeface="Wingdings" panose="05000000000000000000" pitchFamily="2" charset="2"/>
              </a:rPr>
              <a:t>pour lisser les effets </a:t>
            </a:r>
            <a:r>
              <a:rPr lang="fr-FR" sz="1300" dirty="0">
                <a:latin typeface="Calibri Light" panose="020F0302020204030204"/>
              </a:rPr>
              <a:t>liés au caractère ponctuel des décisions d’investissement</a:t>
            </a:r>
            <a:endParaRPr lang="fr-FR" sz="1300" dirty="0"/>
          </a:p>
        </p:txBody>
      </p:sp>
      <p:graphicFrame>
        <p:nvGraphicFramePr>
          <p:cNvPr id="33" name="Graphique 32">
            <a:extLst>
              <a:ext uri="{FF2B5EF4-FFF2-40B4-BE49-F238E27FC236}">
                <a16:creationId xmlns:a16="http://schemas.microsoft.com/office/drawing/2014/main" id="{47CD93CB-7B33-4EB1-9B2A-C6D0A58CD25C}"/>
              </a:ext>
            </a:extLst>
          </p:cNvPr>
          <p:cNvGraphicFramePr>
            <a:graphicFrameLocks/>
          </p:cNvGraphicFramePr>
          <p:nvPr>
            <p:extLst>
              <p:ext uri="{D42A27DB-BD31-4B8C-83A1-F6EECF244321}">
                <p14:modId xmlns:p14="http://schemas.microsoft.com/office/powerpoint/2010/main" val="4178620371"/>
              </p:ext>
            </p:extLst>
          </p:nvPr>
        </p:nvGraphicFramePr>
        <p:xfrm>
          <a:off x="4599959" y="375621"/>
          <a:ext cx="6187180" cy="3027225"/>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E75913C2-376B-4A0A-9A8C-2DE645B0C7A6}"/>
              </a:ext>
            </a:extLst>
          </p:cNvPr>
          <p:cNvSpPr/>
          <p:nvPr/>
        </p:nvSpPr>
        <p:spPr>
          <a:xfrm flipV="1">
            <a:off x="4495800" y="0"/>
            <a:ext cx="7745018" cy="6858000"/>
          </a:xfrm>
          <a:prstGeom prst="rect">
            <a:avLst/>
          </a:prstGeom>
          <a:solidFill>
            <a:srgbClr val="3EBFB7">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2" name="Graphique 11">
            <a:extLst>
              <a:ext uri="{FF2B5EF4-FFF2-40B4-BE49-F238E27FC236}">
                <a16:creationId xmlns:a16="http://schemas.microsoft.com/office/drawing/2014/main" id="{8D98BEB8-C1BF-432E-875B-A54C0530F1D9}"/>
              </a:ext>
            </a:extLst>
          </p:cNvPr>
          <p:cNvGraphicFramePr>
            <a:graphicFrameLocks/>
          </p:cNvGraphicFramePr>
          <p:nvPr>
            <p:extLst>
              <p:ext uri="{D42A27DB-BD31-4B8C-83A1-F6EECF244321}">
                <p14:modId xmlns:p14="http://schemas.microsoft.com/office/powerpoint/2010/main" val="2068927496"/>
              </p:ext>
            </p:extLst>
          </p:nvPr>
        </p:nvGraphicFramePr>
        <p:xfrm>
          <a:off x="4597718" y="3497707"/>
          <a:ext cx="6317943" cy="3179318"/>
        </p:xfrm>
        <a:graphic>
          <a:graphicData uri="http://schemas.openxmlformats.org/drawingml/2006/chart">
            <c:chart xmlns:c="http://schemas.openxmlformats.org/drawingml/2006/chart" xmlns:r="http://schemas.openxmlformats.org/officeDocument/2006/relationships" r:id="rId4"/>
          </a:graphicData>
        </a:graphic>
      </p:graphicFrame>
      <p:sp>
        <p:nvSpPr>
          <p:cNvPr id="38" name="Titre 2">
            <a:extLst>
              <a:ext uri="{FF2B5EF4-FFF2-40B4-BE49-F238E27FC236}">
                <a16:creationId xmlns:a16="http://schemas.microsoft.com/office/drawing/2014/main" id="{28189DA2-F8F1-476C-9621-35947720AC17}"/>
              </a:ext>
            </a:extLst>
          </p:cNvPr>
          <p:cNvSpPr txBox="1">
            <a:spLocks/>
          </p:cNvSpPr>
          <p:nvPr/>
        </p:nvSpPr>
        <p:spPr>
          <a:xfrm>
            <a:off x="242590" y="667988"/>
            <a:ext cx="4183724" cy="697707"/>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chemeClr val="accent1">
                    <a:lumMod val="50000"/>
                  </a:schemeClr>
                </a:solidFill>
                <a:latin typeface="Gadugi" panose="020B0502040204020203" pitchFamily="34" charset="0"/>
                <a:ea typeface="Gadugi" panose="020B0502040204020203" pitchFamily="34" charset="0"/>
              </a:rPr>
              <a:t>Les communes thermales ont un niveau d’endettement moyen par habitant inférieur à celui des autres communes et stations touristiques françaises.</a:t>
            </a:r>
          </a:p>
        </p:txBody>
      </p:sp>
      <p:sp>
        <p:nvSpPr>
          <p:cNvPr id="2" name="ZoneTexte 1">
            <a:extLst>
              <a:ext uri="{FF2B5EF4-FFF2-40B4-BE49-F238E27FC236}">
                <a16:creationId xmlns:a16="http://schemas.microsoft.com/office/drawing/2014/main" id="{9F94EDC6-648F-483B-86A6-75D8BCE88371}"/>
              </a:ext>
            </a:extLst>
          </p:cNvPr>
          <p:cNvSpPr txBox="1"/>
          <p:nvPr/>
        </p:nvSpPr>
        <p:spPr>
          <a:xfrm>
            <a:off x="274574" y="1912237"/>
            <a:ext cx="3834381" cy="2246769"/>
          </a:xfrm>
          <a:prstGeom prst="rect">
            <a:avLst/>
          </a:prstGeom>
          <a:noFill/>
        </p:spPr>
        <p:txBody>
          <a:bodyPr wrap="square" lIns="91440" tIns="45720" rIns="91440" bIns="45720" rtlCol="0" anchor="t">
            <a:spAutoFit/>
          </a:bodyPr>
          <a:lstStyle/>
          <a:p>
            <a:pPr marL="0" marR="0" lvl="0" indent="0" algn="just" defTabSz="914400" rtl="0" eaLnBrk="1" fontAlgn="auto" latinLnBrk="0" hangingPunct="1">
              <a:lnSpc>
                <a:spcPct val="100000"/>
              </a:lnSpc>
              <a:spcBef>
                <a:spcPts val="0"/>
              </a:spcBef>
              <a:buClrTx/>
              <a:buSzTx/>
              <a:buFontTx/>
              <a:buNone/>
              <a:tabLst/>
              <a:defRPr/>
            </a:pPr>
            <a:r>
              <a:rPr kumimoji="0" lang="fr-FR" sz="1400" b="0" i="0" u="none" strike="noStrike" kern="1200" cap="none" spc="0" normalizeH="0" baseline="0" noProof="0" dirty="0">
                <a:ln>
                  <a:noFill/>
                </a:ln>
                <a:effectLst/>
                <a:uLnTx/>
                <a:uFillTx/>
                <a:latin typeface="Calibri Light" panose="020F0302020204030204"/>
                <a:ea typeface="+mn-ea"/>
                <a:cs typeface="+mn-cs"/>
              </a:rPr>
              <a:t>En 2019, les </a:t>
            </a:r>
            <a:r>
              <a:rPr lang="fr-FR" sz="1400" dirty="0">
                <a:latin typeface="Calibri Light" panose="020F0302020204030204"/>
              </a:rPr>
              <a:t>communes thermales affichaient en moyenne un </a:t>
            </a:r>
            <a:r>
              <a:rPr lang="fr-FR" sz="1400" b="1" dirty="0">
                <a:latin typeface="Calibri Light" panose="020F0302020204030204"/>
              </a:rPr>
              <a:t>encours moyen de 1 125 € par habitant</a:t>
            </a:r>
            <a:r>
              <a:rPr lang="fr-FR" sz="1400" dirty="0">
                <a:latin typeface="Calibri Light" panose="020F0302020204030204"/>
              </a:rPr>
              <a:t>. </a:t>
            </a:r>
          </a:p>
          <a:p>
            <a:pPr marL="0" marR="0" lvl="0" indent="0" algn="just" defTabSz="914400" rtl="0" eaLnBrk="1" fontAlgn="auto" latinLnBrk="0" hangingPunct="1">
              <a:lnSpc>
                <a:spcPct val="100000"/>
              </a:lnSpc>
              <a:spcBef>
                <a:spcPts val="0"/>
              </a:spcBef>
              <a:buClrTx/>
              <a:buSzTx/>
              <a:buFontTx/>
              <a:buNone/>
              <a:tabLst/>
              <a:defRPr/>
            </a:pPr>
            <a:r>
              <a:rPr lang="fr-FR" sz="1400" dirty="0">
                <a:latin typeface="Calibri Light" panose="020F0302020204030204"/>
              </a:rPr>
              <a:t>Si ce montant semble élevé par rapport à l’ensemble des communes françaises (encours moyen de dette de 621 € par habitant, soit - 45 % par rapport aux communes thermales),</a:t>
            </a:r>
            <a:r>
              <a:rPr lang="fr-FR" sz="1400" b="1" dirty="0">
                <a:latin typeface="Calibri Light" panose="020F0302020204030204"/>
              </a:rPr>
              <a:t> il est bien inférieur à l’encours moyen des autres </a:t>
            </a:r>
            <a:r>
              <a:rPr kumimoji="0" lang="fr-FR" sz="1400" b="1" i="0" u="none" strike="noStrike" kern="1200" cap="none" spc="0" normalizeH="0" baseline="0" noProof="0" dirty="0">
                <a:ln>
                  <a:noFill/>
                </a:ln>
                <a:effectLst/>
                <a:uLnTx/>
                <a:uFillTx/>
                <a:latin typeface="Calibri Light" panose="020F0302020204030204"/>
                <a:ea typeface="+mn-ea"/>
                <a:cs typeface="+mn-cs"/>
              </a:rPr>
              <a:t>communes et stations touristiques </a:t>
            </a:r>
            <a:r>
              <a:rPr kumimoji="0" lang="fr-FR" sz="1400" i="0" u="none" strike="noStrike" kern="1200" cap="none" spc="0" normalizeH="0" baseline="0" noProof="0" dirty="0">
                <a:ln>
                  <a:noFill/>
                </a:ln>
                <a:effectLst/>
                <a:uLnTx/>
                <a:uFillTx/>
                <a:latin typeface="Calibri Light" panose="020F0302020204030204"/>
                <a:ea typeface="+mn-ea"/>
                <a:cs typeface="+mn-cs"/>
              </a:rPr>
              <a:t>(</a:t>
            </a:r>
            <a:r>
              <a:rPr kumimoji="0" lang="fr-FR" sz="1400" b="1" i="0" u="none" strike="noStrike" kern="1200" cap="none" spc="0" normalizeH="0" baseline="0" noProof="0" dirty="0">
                <a:ln>
                  <a:noFill/>
                </a:ln>
                <a:effectLst/>
                <a:uLnTx/>
                <a:uFillTx/>
                <a:latin typeface="Calibri Light" panose="020F0302020204030204"/>
                <a:ea typeface="+mn-ea"/>
                <a:cs typeface="+mn-cs"/>
              </a:rPr>
              <a:t>1 576 € par habitant, soit </a:t>
            </a:r>
            <a:r>
              <a:rPr lang="fr-FR" sz="1400" dirty="0">
                <a:latin typeface="Calibri Light" panose="020F0302020204030204"/>
              </a:rPr>
              <a:t>+ </a:t>
            </a:r>
            <a:r>
              <a:rPr lang="fr-FR" sz="1400" b="1" dirty="0">
                <a:latin typeface="Calibri Light" panose="020F0302020204030204"/>
              </a:rPr>
              <a:t>40 % </a:t>
            </a:r>
            <a:r>
              <a:rPr lang="fr-FR" sz="1400" dirty="0">
                <a:latin typeface="Calibri Light" panose="020F0302020204030204"/>
              </a:rPr>
              <a:t>par rapport aux communes thermales).</a:t>
            </a:r>
            <a:endParaRPr lang="fr-FR" sz="1400" i="0" u="none" strike="noStrike" kern="1200" cap="none" spc="0" normalizeH="0" baseline="0" noProof="0" dirty="0">
              <a:ln>
                <a:noFill/>
              </a:ln>
              <a:effectLst/>
              <a:uLnTx/>
              <a:uFillTx/>
              <a:latin typeface="Calibri Light" panose="020F0302020204030204"/>
              <a:cs typeface="Calibri Light"/>
            </a:endParaRPr>
          </a:p>
        </p:txBody>
      </p:sp>
      <p:sp>
        <p:nvSpPr>
          <p:cNvPr id="23" name="Espace réservé du numéro de diapositive 9">
            <a:extLst>
              <a:ext uri="{FF2B5EF4-FFF2-40B4-BE49-F238E27FC236}">
                <a16:creationId xmlns:a16="http://schemas.microsoft.com/office/drawing/2014/main" id="{A8AE9A5C-CA87-48E8-ADA8-CCFA33A07109}"/>
              </a:ext>
            </a:extLst>
          </p:cNvPr>
          <p:cNvSpPr>
            <a:spLocks noGrp="1"/>
          </p:cNvSpPr>
          <p:nvPr>
            <p:ph type="sldNum" sz="quarter" idx="12"/>
          </p:nvPr>
        </p:nvSpPr>
        <p:spPr>
          <a:xfrm>
            <a:off x="9324343" y="643612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1973A-491D-4F21-9500-AEA459A2B14A}" type="slidenum">
              <a:rPr kumimoji="0" lang="fr-FR"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ZoneTexte 43">
            <a:extLst>
              <a:ext uri="{FF2B5EF4-FFF2-40B4-BE49-F238E27FC236}">
                <a16:creationId xmlns:a16="http://schemas.microsoft.com/office/drawing/2014/main" id="{DE9938A7-830F-43A5-B329-0BCC1F5CDA17}"/>
              </a:ext>
            </a:extLst>
          </p:cNvPr>
          <p:cNvSpPr txBox="1"/>
          <p:nvPr/>
        </p:nvSpPr>
        <p:spPr>
          <a:xfrm>
            <a:off x="10807040" y="5983402"/>
            <a:ext cx="1420793" cy="5078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00" i="1" dirty="0">
                <a:solidFill>
                  <a:srgbClr val="939595"/>
                </a:solidFill>
                <a:latin typeface="Calibri Light" panose="020F0302020204030204"/>
              </a:rPr>
              <a:t>31/41</a:t>
            </a:r>
            <a:r>
              <a:rPr kumimoji="0" lang="fr-FR" sz="900" b="0" i="1" u="none" strike="noStrike" kern="1200" cap="none" spc="0" normalizeH="0" baseline="0" noProof="0" dirty="0">
                <a:ln>
                  <a:noFill/>
                </a:ln>
                <a:solidFill>
                  <a:srgbClr val="939595"/>
                </a:solidFill>
                <a:effectLst/>
                <a:uLnTx/>
                <a:uFillTx/>
                <a:latin typeface="Calibri Light" panose="020F0302020204030204"/>
                <a:ea typeface="+mn-ea"/>
                <a:cs typeface="+mn-cs"/>
              </a:rPr>
              <a:t> DGS répondants en 2019 (48 % des curistes conventionnés)</a:t>
            </a:r>
          </a:p>
        </p:txBody>
      </p:sp>
      <p:sp>
        <p:nvSpPr>
          <p:cNvPr id="13" name="Rectangle 12">
            <a:extLst>
              <a:ext uri="{FF2B5EF4-FFF2-40B4-BE49-F238E27FC236}">
                <a16:creationId xmlns:a16="http://schemas.microsoft.com/office/drawing/2014/main" id="{F3FB3756-76DB-46C9-9B13-1667F71853FB}"/>
              </a:ext>
            </a:extLst>
          </p:cNvPr>
          <p:cNvSpPr/>
          <p:nvPr/>
        </p:nvSpPr>
        <p:spPr>
          <a:xfrm>
            <a:off x="4704801" y="3225723"/>
            <a:ext cx="7482876" cy="26161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lumMod val="65000"/>
                    <a:lumOff val="35000"/>
                  </a:prstClr>
                </a:solidFill>
                <a:effectLst/>
                <a:uLnTx/>
                <a:uFillTx/>
                <a:latin typeface="ClanOT-Black" panose="02000503040000020004"/>
                <a:ea typeface="+mn-ea"/>
                <a:cs typeface="+mn-cs"/>
              </a:rPr>
              <a:t>ENCOURS TOTAL DE LA DETTE (BUDGET PRINCIPAL UNIQUEMENT) EN FONCTION </a:t>
            </a:r>
            <a:r>
              <a:rPr lang="fr-FR" sz="1100" b="1" dirty="0">
                <a:solidFill>
                  <a:prstClr val="black">
                    <a:lumMod val="65000"/>
                    <a:lumOff val="35000"/>
                  </a:prstClr>
                </a:solidFill>
                <a:latin typeface="ClanOT-Black" panose="02000503040000020004"/>
              </a:rPr>
              <a:t>DU MONTANT D’INVESTISSEMENTS </a:t>
            </a:r>
            <a:r>
              <a:rPr kumimoji="0" lang="fr-FR" sz="1100" b="1" i="0" u="sng" strike="noStrike" kern="1200" cap="none" spc="0" normalizeH="0" baseline="0" noProof="0" dirty="0">
                <a:ln>
                  <a:noFill/>
                </a:ln>
                <a:solidFill>
                  <a:prstClr val="black">
                    <a:lumMod val="65000"/>
                    <a:lumOff val="35000"/>
                  </a:prstClr>
                </a:solidFill>
                <a:effectLst/>
                <a:uLnTx/>
                <a:uFillTx/>
                <a:latin typeface="ClanOT-Black" panose="02000503040000020004"/>
                <a:ea typeface="+mn-ea"/>
                <a:cs typeface="+mn-cs"/>
              </a:rPr>
              <a:t>EN 2019</a:t>
            </a:r>
            <a:endParaRPr kumimoji="0" lang="fr-FR" sz="1100" b="1" i="0" u="sng"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88EA17C7-002D-4BF0-B287-E8759780D79C}"/>
              </a:ext>
            </a:extLst>
          </p:cNvPr>
          <p:cNvSpPr txBox="1"/>
          <p:nvPr/>
        </p:nvSpPr>
        <p:spPr>
          <a:xfrm>
            <a:off x="240615" y="6056662"/>
            <a:ext cx="4151740" cy="3836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900" i="1" u="sng" dirty="0">
                <a:solidFill>
                  <a:prstClr val="black">
                    <a:lumMod val="50000"/>
                    <a:lumOff val="50000"/>
                  </a:prstClr>
                </a:solidFill>
                <a:latin typeface="Calibri Light" panose="020F0302020204030204"/>
              </a:rPr>
              <a:t>Source de données pour l’ensemble des communes françaises et les communes et stations touristiques </a:t>
            </a:r>
            <a:r>
              <a:rPr lang="fr-FR" sz="900" i="1" dirty="0">
                <a:solidFill>
                  <a:prstClr val="black">
                    <a:lumMod val="50000"/>
                    <a:lumOff val="50000"/>
                  </a:prstClr>
                </a:solidFill>
                <a:latin typeface="Calibri Light" panose="020F0302020204030204"/>
              </a:rPr>
              <a:t>: Comptes individuels des communes, Plateforme Data Gouv</a:t>
            </a:r>
            <a:endParaRPr kumimoji="0" lang="fr-FR" sz="900" b="0" i="1" u="none" strike="noStrike" kern="1200" cap="none" spc="0" normalizeH="0" baseline="0" noProof="0" dirty="0">
              <a:ln>
                <a:noFill/>
              </a:ln>
              <a:solidFill>
                <a:prstClr val="black">
                  <a:lumMod val="50000"/>
                  <a:lumOff val="50000"/>
                </a:prstClr>
              </a:solidFill>
              <a:effectLst/>
              <a:uLnTx/>
              <a:uFillTx/>
              <a:latin typeface="Calibri Light" panose="020F0302020204030204"/>
              <a:ea typeface="+mn-ea"/>
              <a:cs typeface="+mn-cs"/>
            </a:endParaRPr>
          </a:p>
        </p:txBody>
      </p:sp>
      <p:sp>
        <p:nvSpPr>
          <p:cNvPr id="14" name="Croix 13">
            <a:extLst>
              <a:ext uri="{FF2B5EF4-FFF2-40B4-BE49-F238E27FC236}">
                <a16:creationId xmlns:a16="http://schemas.microsoft.com/office/drawing/2014/main" id="{9A76CCA5-3234-47AE-AD38-E1072E3CE5B4}"/>
              </a:ext>
            </a:extLst>
          </p:cNvPr>
          <p:cNvSpPr/>
          <p:nvPr/>
        </p:nvSpPr>
        <p:spPr>
          <a:xfrm>
            <a:off x="6023272" y="2452547"/>
            <a:ext cx="180000" cy="180000"/>
          </a:xfrm>
          <a:prstGeom prst="plus">
            <a:avLst>
              <a:gd name="adj" fmla="val 37722"/>
            </a:avLst>
          </a:prstGeom>
          <a:solidFill>
            <a:schemeClr val="accent1">
              <a:lumMod val="5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Croix 14">
            <a:extLst>
              <a:ext uri="{FF2B5EF4-FFF2-40B4-BE49-F238E27FC236}">
                <a16:creationId xmlns:a16="http://schemas.microsoft.com/office/drawing/2014/main" id="{D2AC4A9C-7189-4F88-9A4D-CE19325B7530}"/>
              </a:ext>
            </a:extLst>
          </p:cNvPr>
          <p:cNvSpPr/>
          <p:nvPr/>
        </p:nvSpPr>
        <p:spPr>
          <a:xfrm>
            <a:off x="6331699" y="2280399"/>
            <a:ext cx="180000" cy="180000"/>
          </a:xfrm>
          <a:prstGeom prst="plus">
            <a:avLst>
              <a:gd name="adj" fmla="val 37722"/>
            </a:avLst>
          </a:prstGeom>
          <a:solidFill>
            <a:srgbClr val="7030A0"/>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Croix 15">
            <a:extLst>
              <a:ext uri="{FF2B5EF4-FFF2-40B4-BE49-F238E27FC236}">
                <a16:creationId xmlns:a16="http://schemas.microsoft.com/office/drawing/2014/main" id="{C947DA35-1D35-4976-B5D3-060BC3F924A3}"/>
              </a:ext>
            </a:extLst>
          </p:cNvPr>
          <p:cNvSpPr/>
          <p:nvPr/>
        </p:nvSpPr>
        <p:spPr>
          <a:xfrm>
            <a:off x="5347438" y="2614790"/>
            <a:ext cx="180000" cy="180000"/>
          </a:xfrm>
          <a:prstGeom prst="plus">
            <a:avLst>
              <a:gd name="adj" fmla="val 37722"/>
            </a:avLst>
          </a:pr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Croix 16">
            <a:extLst>
              <a:ext uri="{FF2B5EF4-FFF2-40B4-BE49-F238E27FC236}">
                <a16:creationId xmlns:a16="http://schemas.microsoft.com/office/drawing/2014/main" id="{A97F8DB4-3796-491B-B30C-A80F52991728}"/>
              </a:ext>
            </a:extLst>
          </p:cNvPr>
          <p:cNvSpPr/>
          <p:nvPr/>
        </p:nvSpPr>
        <p:spPr>
          <a:xfrm>
            <a:off x="10931207" y="1230645"/>
            <a:ext cx="180000" cy="180000"/>
          </a:xfrm>
          <a:prstGeom prst="plus">
            <a:avLst>
              <a:gd name="adj" fmla="val 37722"/>
            </a:avLst>
          </a:prstGeom>
          <a:solidFill>
            <a:schemeClr val="accent1">
              <a:lumMod val="5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ZoneTexte 17">
            <a:extLst>
              <a:ext uri="{FF2B5EF4-FFF2-40B4-BE49-F238E27FC236}">
                <a16:creationId xmlns:a16="http://schemas.microsoft.com/office/drawing/2014/main" id="{70DEDC8B-20CA-4D6D-B736-147F5A07FBA3}"/>
              </a:ext>
            </a:extLst>
          </p:cNvPr>
          <p:cNvSpPr txBox="1"/>
          <p:nvPr/>
        </p:nvSpPr>
        <p:spPr>
          <a:xfrm>
            <a:off x="10773408" y="845388"/>
            <a:ext cx="126912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sng" strike="noStrike" kern="1200" cap="none" spc="0" normalizeH="0" baseline="0" noProof="0" dirty="0">
                <a:ln>
                  <a:noFill/>
                </a:ln>
                <a:effectLst/>
                <a:uLnTx/>
                <a:uFillTx/>
                <a:latin typeface="Calibri" panose="020F0502020204030204"/>
                <a:ea typeface="+mn-ea"/>
                <a:cs typeface="+mn-cs"/>
              </a:rPr>
              <a:t>Moyennes des</a:t>
            </a:r>
            <a:r>
              <a:rPr kumimoji="0" lang="fr-FR" sz="1000" b="1" i="0" strike="noStrike" kern="1200" cap="none" spc="0" normalizeH="0" baseline="0" noProof="0" dirty="0">
                <a:ln>
                  <a:noFill/>
                </a:ln>
                <a:effectLst/>
                <a:uLnTx/>
                <a:uFillTx/>
                <a:latin typeface="Calibri" panose="020F0502020204030204"/>
                <a:ea typeface="+mn-ea"/>
                <a:cs typeface="+mn-cs"/>
              </a:rPr>
              <a:t> :</a:t>
            </a:r>
          </a:p>
        </p:txBody>
      </p:sp>
      <p:sp>
        <p:nvSpPr>
          <p:cNvPr id="19" name="ZoneTexte 18">
            <a:extLst>
              <a:ext uri="{FF2B5EF4-FFF2-40B4-BE49-F238E27FC236}">
                <a16:creationId xmlns:a16="http://schemas.microsoft.com/office/drawing/2014/main" id="{98B7FEC5-BA4A-4EFD-AB6B-8E9A059BD4B4}"/>
              </a:ext>
            </a:extLst>
          </p:cNvPr>
          <p:cNvSpPr txBox="1"/>
          <p:nvPr/>
        </p:nvSpPr>
        <p:spPr>
          <a:xfrm>
            <a:off x="11108308" y="1120991"/>
            <a:ext cx="90609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Communes thermales (répondants)</a:t>
            </a:r>
          </a:p>
        </p:txBody>
      </p:sp>
      <p:sp>
        <p:nvSpPr>
          <p:cNvPr id="20" name="Croix 19">
            <a:extLst>
              <a:ext uri="{FF2B5EF4-FFF2-40B4-BE49-F238E27FC236}">
                <a16:creationId xmlns:a16="http://schemas.microsoft.com/office/drawing/2014/main" id="{DDE1F996-F1D7-4D15-8BA7-93E0FE9CE7F3}"/>
              </a:ext>
            </a:extLst>
          </p:cNvPr>
          <p:cNvSpPr/>
          <p:nvPr/>
        </p:nvSpPr>
        <p:spPr>
          <a:xfrm>
            <a:off x="10931207" y="1779151"/>
            <a:ext cx="180000" cy="180000"/>
          </a:xfrm>
          <a:prstGeom prst="plus">
            <a:avLst>
              <a:gd name="adj" fmla="val 37722"/>
            </a:avLst>
          </a:prstGeom>
          <a:solidFill>
            <a:srgbClr val="7030A0"/>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ZoneTexte 20">
            <a:extLst>
              <a:ext uri="{FF2B5EF4-FFF2-40B4-BE49-F238E27FC236}">
                <a16:creationId xmlns:a16="http://schemas.microsoft.com/office/drawing/2014/main" id="{B5F273C4-5248-4CB7-8A64-46C4501C1C87}"/>
              </a:ext>
            </a:extLst>
          </p:cNvPr>
          <p:cNvSpPr txBox="1"/>
          <p:nvPr/>
        </p:nvSpPr>
        <p:spPr>
          <a:xfrm>
            <a:off x="11108308" y="1669497"/>
            <a:ext cx="906093"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7030A0"/>
                </a:solidFill>
                <a:effectLst/>
                <a:uLnTx/>
                <a:uFillTx/>
                <a:latin typeface="Calibri" panose="020F0502020204030204"/>
                <a:ea typeface="+mn-ea"/>
                <a:cs typeface="+mn-cs"/>
              </a:rPr>
              <a:t>Communes et stations touristiques</a:t>
            </a:r>
          </a:p>
        </p:txBody>
      </p:sp>
      <p:sp>
        <p:nvSpPr>
          <p:cNvPr id="22" name="Croix 21">
            <a:extLst>
              <a:ext uri="{FF2B5EF4-FFF2-40B4-BE49-F238E27FC236}">
                <a16:creationId xmlns:a16="http://schemas.microsoft.com/office/drawing/2014/main" id="{8A0A7E10-0366-40A8-9633-1A6605D1A1C7}"/>
              </a:ext>
            </a:extLst>
          </p:cNvPr>
          <p:cNvSpPr/>
          <p:nvPr/>
        </p:nvSpPr>
        <p:spPr>
          <a:xfrm>
            <a:off x="10937074" y="2300749"/>
            <a:ext cx="180000" cy="180000"/>
          </a:xfrm>
          <a:prstGeom prst="plus">
            <a:avLst>
              <a:gd name="adj" fmla="val 37722"/>
            </a:avLst>
          </a:pr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ZoneTexte 23">
            <a:extLst>
              <a:ext uri="{FF2B5EF4-FFF2-40B4-BE49-F238E27FC236}">
                <a16:creationId xmlns:a16="http://schemas.microsoft.com/office/drawing/2014/main" id="{EB8C34C1-69EA-42AE-AD3A-51399C80ED17}"/>
              </a:ext>
            </a:extLst>
          </p:cNvPr>
          <p:cNvSpPr txBox="1"/>
          <p:nvPr/>
        </p:nvSpPr>
        <p:spPr>
          <a:xfrm>
            <a:off x="11114175" y="2191095"/>
            <a:ext cx="90609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C00000"/>
                </a:solidFill>
                <a:effectLst/>
                <a:uLnTx/>
                <a:uFillTx/>
                <a:latin typeface="Calibri" panose="020F0502020204030204"/>
                <a:ea typeface="+mn-ea"/>
                <a:cs typeface="+mn-cs"/>
              </a:rPr>
              <a:t>Communes françaises</a:t>
            </a:r>
          </a:p>
        </p:txBody>
      </p:sp>
      <p:cxnSp>
        <p:nvCxnSpPr>
          <p:cNvPr id="25" name="Connecteur droit 24">
            <a:extLst>
              <a:ext uri="{FF2B5EF4-FFF2-40B4-BE49-F238E27FC236}">
                <a16:creationId xmlns:a16="http://schemas.microsoft.com/office/drawing/2014/main" id="{0EE9AE48-63B6-4490-8ED4-BF5E75E44943}"/>
              </a:ext>
            </a:extLst>
          </p:cNvPr>
          <p:cNvCxnSpPr>
            <a:cxnSpLocks/>
            <a:stCxn id="42" idx="0"/>
            <a:endCxn id="14" idx="2"/>
          </p:cNvCxnSpPr>
          <p:nvPr/>
        </p:nvCxnSpPr>
        <p:spPr>
          <a:xfrm flipV="1">
            <a:off x="6113272" y="2632547"/>
            <a:ext cx="0" cy="336581"/>
          </a:xfrm>
          <a:prstGeom prst="line">
            <a:avLst/>
          </a:prstGeom>
          <a:ln>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43652D93-56BF-46DC-880D-DDE3FC72F901}"/>
              </a:ext>
            </a:extLst>
          </p:cNvPr>
          <p:cNvCxnSpPr>
            <a:cxnSpLocks/>
            <a:stCxn id="14" idx="1"/>
          </p:cNvCxnSpPr>
          <p:nvPr/>
        </p:nvCxnSpPr>
        <p:spPr>
          <a:xfrm flipH="1">
            <a:off x="5012149" y="2542547"/>
            <a:ext cx="1011123" cy="9285"/>
          </a:xfrm>
          <a:prstGeom prst="line">
            <a:avLst/>
          </a:prstGeom>
          <a:ln>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7C6E7772-19FA-44B9-A37A-89FA336EDB55}"/>
              </a:ext>
            </a:extLst>
          </p:cNvPr>
          <p:cNvCxnSpPr>
            <a:cxnSpLocks/>
          </p:cNvCxnSpPr>
          <p:nvPr/>
        </p:nvCxnSpPr>
        <p:spPr>
          <a:xfrm flipH="1">
            <a:off x="5086350" y="2360270"/>
            <a:ext cx="1245350" cy="0"/>
          </a:xfrm>
          <a:prstGeom prst="line">
            <a:avLst/>
          </a:prstGeom>
          <a:ln>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C5A33F1A-652F-4D81-8613-2B306CBEBFE6}"/>
              </a:ext>
            </a:extLst>
          </p:cNvPr>
          <p:cNvCxnSpPr>
            <a:cxnSpLocks/>
          </p:cNvCxnSpPr>
          <p:nvPr/>
        </p:nvCxnSpPr>
        <p:spPr>
          <a:xfrm flipH="1" flipV="1">
            <a:off x="6417390" y="2407275"/>
            <a:ext cx="4309" cy="543413"/>
          </a:xfrm>
          <a:prstGeom prst="line">
            <a:avLst/>
          </a:prstGeom>
          <a:ln>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70A2A4FA-96EC-4C08-A49B-27457382FEB9}"/>
              </a:ext>
            </a:extLst>
          </p:cNvPr>
          <p:cNvSpPr txBox="1"/>
          <p:nvPr/>
        </p:nvSpPr>
        <p:spPr>
          <a:xfrm>
            <a:off x="4446050" y="2579875"/>
            <a:ext cx="70824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C00000"/>
                </a:solidFill>
                <a:effectLst/>
                <a:uLnTx/>
                <a:uFillTx/>
                <a:latin typeface="Calibri" panose="020F0502020204030204"/>
                <a:ea typeface="+mn-ea"/>
                <a:cs typeface="+mn-cs"/>
              </a:rPr>
              <a:t>1,9 M€</a:t>
            </a:r>
          </a:p>
        </p:txBody>
      </p:sp>
      <p:cxnSp>
        <p:nvCxnSpPr>
          <p:cNvPr id="40" name="Connecteur droit 39">
            <a:extLst>
              <a:ext uri="{FF2B5EF4-FFF2-40B4-BE49-F238E27FC236}">
                <a16:creationId xmlns:a16="http://schemas.microsoft.com/office/drawing/2014/main" id="{0138F08B-E7AF-4F69-A35D-3B63EEA3E3BD}"/>
              </a:ext>
            </a:extLst>
          </p:cNvPr>
          <p:cNvCxnSpPr>
            <a:cxnSpLocks/>
          </p:cNvCxnSpPr>
          <p:nvPr/>
        </p:nvCxnSpPr>
        <p:spPr>
          <a:xfrm flipH="1">
            <a:off x="5034727" y="2702249"/>
            <a:ext cx="347509" cy="4584"/>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FFB075E2-993E-4A9F-B1FF-D913397CB05F}"/>
              </a:ext>
            </a:extLst>
          </p:cNvPr>
          <p:cNvSpPr txBox="1"/>
          <p:nvPr/>
        </p:nvSpPr>
        <p:spPr>
          <a:xfrm>
            <a:off x="5132461" y="2950688"/>
            <a:ext cx="598365"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C00000"/>
                </a:solidFill>
                <a:effectLst/>
                <a:uLnTx/>
                <a:uFillTx/>
                <a:latin typeface="Calibri" panose="020F0502020204030204"/>
                <a:ea typeface="+mn-ea"/>
                <a:cs typeface="+mn-cs"/>
              </a:rPr>
              <a:t>1 945</a:t>
            </a:r>
          </a:p>
        </p:txBody>
      </p:sp>
      <p:sp>
        <p:nvSpPr>
          <p:cNvPr id="42" name="ZoneTexte 41">
            <a:extLst>
              <a:ext uri="{FF2B5EF4-FFF2-40B4-BE49-F238E27FC236}">
                <a16:creationId xmlns:a16="http://schemas.microsoft.com/office/drawing/2014/main" id="{5C2ADD51-D45A-4E6A-9E1A-E24DA8392512}"/>
              </a:ext>
            </a:extLst>
          </p:cNvPr>
          <p:cNvSpPr txBox="1"/>
          <p:nvPr/>
        </p:nvSpPr>
        <p:spPr>
          <a:xfrm>
            <a:off x="5814089" y="2969128"/>
            <a:ext cx="598365"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50" b="1" dirty="0">
                <a:solidFill>
                  <a:schemeClr val="accent1">
                    <a:lumMod val="50000"/>
                  </a:schemeClr>
                </a:solidFill>
                <a:latin typeface="Calibri" panose="020F0502020204030204"/>
              </a:rPr>
              <a:t>7 052</a:t>
            </a:r>
            <a:endParaRPr kumimoji="0" lang="fr-FR" sz="1050" b="1"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endParaRPr>
          </a:p>
        </p:txBody>
      </p:sp>
      <p:sp>
        <p:nvSpPr>
          <p:cNvPr id="43" name="ZoneTexte 42">
            <a:extLst>
              <a:ext uri="{FF2B5EF4-FFF2-40B4-BE49-F238E27FC236}">
                <a16:creationId xmlns:a16="http://schemas.microsoft.com/office/drawing/2014/main" id="{3A317C8F-1D8D-4E4F-BE98-B9035904119E}"/>
              </a:ext>
            </a:extLst>
          </p:cNvPr>
          <p:cNvSpPr txBox="1"/>
          <p:nvPr/>
        </p:nvSpPr>
        <p:spPr>
          <a:xfrm>
            <a:off x="4430848" y="2451600"/>
            <a:ext cx="780201"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8,7 M€</a:t>
            </a:r>
          </a:p>
        </p:txBody>
      </p:sp>
      <p:sp>
        <p:nvSpPr>
          <p:cNvPr id="45" name="ZoneTexte 44">
            <a:extLst>
              <a:ext uri="{FF2B5EF4-FFF2-40B4-BE49-F238E27FC236}">
                <a16:creationId xmlns:a16="http://schemas.microsoft.com/office/drawing/2014/main" id="{88A2E0F4-A8B0-4E62-BB19-32048E30A360}"/>
              </a:ext>
            </a:extLst>
          </p:cNvPr>
          <p:cNvSpPr txBox="1"/>
          <p:nvPr/>
        </p:nvSpPr>
        <p:spPr>
          <a:xfrm>
            <a:off x="4426314" y="2223239"/>
            <a:ext cx="893555"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50" b="1" dirty="0">
                <a:solidFill>
                  <a:srgbClr val="7030A0"/>
                </a:solidFill>
                <a:latin typeface="Calibri" panose="020F0502020204030204"/>
              </a:rPr>
              <a:t>12,0</a:t>
            </a:r>
            <a:r>
              <a:rPr kumimoji="0" lang="fr-FR" sz="1050" b="1" i="0" u="none" strike="noStrike" kern="1200" cap="none" spc="0" normalizeH="0" baseline="0" noProof="0" dirty="0">
                <a:ln>
                  <a:noFill/>
                </a:ln>
                <a:solidFill>
                  <a:srgbClr val="7030A0"/>
                </a:solidFill>
                <a:effectLst/>
                <a:uLnTx/>
                <a:uFillTx/>
                <a:latin typeface="Calibri" panose="020F0502020204030204"/>
                <a:ea typeface="+mn-ea"/>
                <a:cs typeface="+mn-cs"/>
              </a:rPr>
              <a:t> M€</a:t>
            </a:r>
          </a:p>
        </p:txBody>
      </p:sp>
      <p:sp>
        <p:nvSpPr>
          <p:cNvPr id="46" name="ZoneTexte 45">
            <a:extLst>
              <a:ext uri="{FF2B5EF4-FFF2-40B4-BE49-F238E27FC236}">
                <a16:creationId xmlns:a16="http://schemas.microsoft.com/office/drawing/2014/main" id="{4BE9F920-EDDD-4163-A929-3395E65CCD89}"/>
              </a:ext>
            </a:extLst>
          </p:cNvPr>
          <p:cNvSpPr txBox="1"/>
          <p:nvPr/>
        </p:nvSpPr>
        <p:spPr>
          <a:xfrm>
            <a:off x="6263328" y="2952312"/>
            <a:ext cx="598365"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50" b="1" dirty="0">
                <a:solidFill>
                  <a:srgbClr val="7030A0"/>
                </a:solidFill>
                <a:latin typeface="Calibri" panose="020F0502020204030204"/>
              </a:rPr>
              <a:t>9 890</a:t>
            </a:r>
            <a:endParaRPr kumimoji="0" lang="fr-FR" sz="105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47" name="Croix 46">
            <a:extLst>
              <a:ext uri="{FF2B5EF4-FFF2-40B4-BE49-F238E27FC236}">
                <a16:creationId xmlns:a16="http://schemas.microsoft.com/office/drawing/2014/main" id="{B149876E-8437-479E-9089-83D5E9C80A75}"/>
              </a:ext>
            </a:extLst>
          </p:cNvPr>
          <p:cNvSpPr/>
          <p:nvPr/>
        </p:nvSpPr>
        <p:spPr>
          <a:xfrm>
            <a:off x="10728254" y="3868227"/>
            <a:ext cx="180000" cy="180000"/>
          </a:xfrm>
          <a:prstGeom prst="plus">
            <a:avLst>
              <a:gd name="adj" fmla="val 37722"/>
            </a:avLst>
          </a:prstGeom>
          <a:solidFill>
            <a:schemeClr val="accent1">
              <a:lumMod val="5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ZoneTexte 47">
            <a:extLst>
              <a:ext uri="{FF2B5EF4-FFF2-40B4-BE49-F238E27FC236}">
                <a16:creationId xmlns:a16="http://schemas.microsoft.com/office/drawing/2014/main" id="{2CCE76FF-72E3-40DB-8CA1-04C87EB5EC43}"/>
              </a:ext>
            </a:extLst>
          </p:cNvPr>
          <p:cNvSpPr txBox="1"/>
          <p:nvPr/>
        </p:nvSpPr>
        <p:spPr>
          <a:xfrm>
            <a:off x="10771832" y="3519952"/>
            <a:ext cx="126912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sng" strike="noStrike" kern="1200" cap="none" spc="0" normalizeH="0" baseline="0" noProof="0" dirty="0">
                <a:ln>
                  <a:noFill/>
                </a:ln>
                <a:effectLst/>
                <a:uLnTx/>
                <a:uFillTx/>
                <a:latin typeface="Calibri" panose="020F0502020204030204"/>
                <a:ea typeface="+mn-ea"/>
                <a:cs typeface="+mn-cs"/>
              </a:rPr>
              <a:t>Moyennes des</a:t>
            </a:r>
            <a:r>
              <a:rPr kumimoji="0" lang="fr-FR" sz="1000" b="1" i="0" strike="noStrike" kern="1200" cap="none" spc="0" normalizeH="0" baseline="0" noProof="0" dirty="0">
                <a:ln>
                  <a:noFill/>
                </a:ln>
                <a:effectLst/>
                <a:uLnTx/>
                <a:uFillTx/>
                <a:latin typeface="Calibri" panose="020F0502020204030204"/>
                <a:ea typeface="+mn-ea"/>
                <a:cs typeface="+mn-cs"/>
              </a:rPr>
              <a:t> :</a:t>
            </a:r>
          </a:p>
        </p:txBody>
      </p:sp>
      <p:sp>
        <p:nvSpPr>
          <p:cNvPr id="49" name="ZoneTexte 48">
            <a:extLst>
              <a:ext uri="{FF2B5EF4-FFF2-40B4-BE49-F238E27FC236}">
                <a16:creationId xmlns:a16="http://schemas.microsoft.com/office/drawing/2014/main" id="{A236A4F5-1DC2-454C-9330-DFFC624A4C9A}"/>
              </a:ext>
            </a:extLst>
          </p:cNvPr>
          <p:cNvSpPr txBox="1"/>
          <p:nvPr/>
        </p:nvSpPr>
        <p:spPr>
          <a:xfrm>
            <a:off x="10894754" y="3758573"/>
            <a:ext cx="1269119"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Communes thermales (répondants)</a:t>
            </a:r>
          </a:p>
        </p:txBody>
      </p:sp>
      <p:sp>
        <p:nvSpPr>
          <p:cNvPr id="50" name="Croix 49">
            <a:extLst>
              <a:ext uri="{FF2B5EF4-FFF2-40B4-BE49-F238E27FC236}">
                <a16:creationId xmlns:a16="http://schemas.microsoft.com/office/drawing/2014/main" id="{41711059-BF86-4C3A-992D-CACF3904AEBA}"/>
              </a:ext>
            </a:extLst>
          </p:cNvPr>
          <p:cNvSpPr/>
          <p:nvPr/>
        </p:nvSpPr>
        <p:spPr>
          <a:xfrm>
            <a:off x="5903223" y="5695160"/>
            <a:ext cx="180000" cy="180000"/>
          </a:xfrm>
          <a:prstGeom prst="plus">
            <a:avLst>
              <a:gd name="adj" fmla="val 37722"/>
            </a:avLst>
          </a:prstGeom>
          <a:solidFill>
            <a:schemeClr val="accent1">
              <a:lumMod val="5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1" name="Connecteur droit 50">
            <a:extLst>
              <a:ext uri="{FF2B5EF4-FFF2-40B4-BE49-F238E27FC236}">
                <a16:creationId xmlns:a16="http://schemas.microsoft.com/office/drawing/2014/main" id="{790807B0-D9F0-4481-8FD8-AFF108859D9E}"/>
              </a:ext>
            </a:extLst>
          </p:cNvPr>
          <p:cNvCxnSpPr>
            <a:cxnSpLocks/>
          </p:cNvCxnSpPr>
          <p:nvPr/>
        </p:nvCxnSpPr>
        <p:spPr>
          <a:xfrm flipH="1">
            <a:off x="5012149" y="5785160"/>
            <a:ext cx="988537" cy="0"/>
          </a:xfrm>
          <a:prstGeom prst="line">
            <a:avLst/>
          </a:prstGeom>
          <a:ln>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2" name="ZoneTexte 51">
            <a:extLst>
              <a:ext uri="{FF2B5EF4-FFF2-40B4-BE49-F238E27FC236}">
                <a16:creationId xmlns:a16="http://schemas.microsoft.com/office/drawing/2014/main" id="{8ED167BD-BC11-40A4-86CE-4C7B9875A37B}"/>
              </a:ext>
            </a:extLst>
          </p:cNvPr>
          <p:cNvSpPr txBox="1"/>
          <p:nvPr/>
        </p:nvSpPr>
        <p:spPr>
          <a:xfrm>
            <a:off x="4453390" y="5654690"/>
            <a:ext cx="68725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8,7 M€</a:t>
            </a:r>
          </a:p>
        </p:txBody>
      </p:sp>
      <p:cxnSp>
        <p:nvCxnSpPr>
          <p:cNvPr id="53" name="Connecteur droit 52">
            <a:extLst>
              <a:ext uri="{FF2B5EF4-FFF2-40B4-BE49-F238E27FC236}">
                <a16:creationId xmlns:a16="http://schemas.microsoft.com/office/drawing/2014/main" id="{9675D6C2-6329-4C6B-A289-6BDB1908D106}"/>
              </a:ext>
            </a:extLst>
          </p:cNvPr>
          <p:cNvCxnSpPr>
            <a:cxnSpLocks/>
            <a:endCxn id="50" idx="2"/>
          </p:cNvCxnSpPr>
          <p:nvPr/>
        </p:nvCxnSpPr>
        <p:spPr>
          <a:xfrm flipV="1">
            <a:off x="5991225" y="5875160"/>
            <a:ext cx="1998" cy="362158"/>
          </a:xfrm>
          <a:prstGeom prst="line">
            <a:avLst/>
          </a:prstGeom>
          <a:ln>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4" name="ZoneTexte 53">
            <a:extLst>
              <a:ext uri="{FF2B5EF4-FFF2-40B4-BE49-F238E27FC236}">
                <a16:creationId xmlns:a16="http://schemas.microsoft.com/office/drawing/2014/main" id="{4B59625A-FEB4-4F55-8B9D-D1823BDCB97F}"/>
              </a:ext>
            </a:extLst>
          </p:cNvPr>
          <p:cNvSpPr txBox="1"/>
          <p:nvPr/>
        </p:nvSpPr>
        <p:spPr>
          <a:xfrm>
            <a:off x="5676682" y="6199217"/>
            <a:ext cx="705285"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2,64 M€</a:t>
            </a:r>
          </a:p>
        </p:txBody>
      </p:sp>
      <p:sp>
        <p:nvSpPr>
          <p:cNvPr id="56" name="Croix 55">
            <a:extLst>
              <a:ext uri="{FF2B5EF4-FFF2-40B4-BE49-F238E27FC236}">
                <a16:creationId xmlns:a16="http://schemas.microsoft.com/office/drawing/2014/main" id="{D75A3965-ECF5-4B31-B565-2F1351A96F6F}"/>
              </a:ext>
            </a:extLst>
          </p:cNvPr>
          <p:cNvSpPr/>
          <p:nvPr/>
        </p:nvSpPr>
        <p:spPr>
          <a:xfrm>
            <a:off x="10717077" y="4608281"/>
            <a:ext cx="180000" cy="180000"/>
          </a:xfrm>
          <a:prstGeom prst="plus">
            <a:avLst>
              <a:gd name="adj" fmla="val 37722"/>
            </a:avLst>
          </a:prstGeom>
          <a:solidFill>
            <a:schemeClr val="accent6">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Croix 56">
            <a:extLst>
              <a:ext uri="{FF2B5EF4-FFF2-40B4-BE49-F238E27FC236}">
                <a16:creationId xmlns:a16="http://schemas.microsoft.com/office/drawing/2014/main" id="{9F5CE355-E5C3-485B-B103-602578D48E27}"/>
              </a:ext>
            </a:extLst>
          </p:cNvPr>
          <p:cNvSpPr/>
          <p:nvPr/>
        </p:nvSpPr>
        <p:spPr>
          <a:xfrm>
            <a:off x="10717040" y="5242544"/>
            <a:ext cx="180000" cy="180000"/>
          </a:xfrm>
          <a:prstGeom prst="plus">
            <a:avLst>
              <a:gd name="adj" fmla="val 37722"/>
            </a:avLst>
          </a:prstGeom>
          <a:solidFill>
            <a:schemeClr val="accent6">
              <a:lumMod val="60000"/>
              <a:lumOff val="40000"/>
            </a:schemeClr>
          </a:solidFill>
          <a:ln w="63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ZoneTexte 57">
            <a:extLst>
              <a:ext uri="{FF2B5EF4-FFF2-40B4-BE49-F238E27FC236}">
                <a16:creationId xmlns:a16="http://schemas.microsoft.com/office/drawing/2014/main" id="{EE95A2B4-466E-49DD-8702-F7ABC5217AED}"/>
              </a:ext>
            </a:extLst>
          </p:cNvPr>
          <p:cNvSpPr txBox="1"/>
          <p:nvPr/>
        </p:nvSpPr>
        <p:spPr>
          <a:xfrm>
            <a:off x="10894754" y="4457583"/>
            <a:ext cx="134606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chemeClr val="accent6">
                    <a:lumMod val="75000"/>
                  </a:schemeClr>
                </a:solidFill>
                <a:effectLst/>
                <a:uLnTx/>
                <a:uFillTx/>
                <a:latin typeface="Calibri" panose="020F0502020204030204"/>
                <a:ea typeface="+mn-ea"/>
                <a:cs typeface="+mn-cs"/>
              </a:rPr>
              <a:t>Communes thermales </a:t>
            </a:r>
            <a:r>
              <a:rPr lang="fr-FR" sz="1050" b="1" dirty="0">
                <a:solidFill>
                  <a:schemeClr val="accent6">
                    <a:lumMod val="75000"/>
                  </a:schemeClr>
                </a:solidFill>
                <a:latin typeface="Calibri" panose="020F0502020204030204"/>
              </a:rPr>
              <a:t>dont l’ETh est sous gestion privée</a:t>
            </a:r>
            <a:endParaRPr kumimoji="0" lang="fr-FR" sz="1050" b="1" i="0" u="none" strike="noStrike" kern="1200" cap="none" spc="0" normalizeH="0" baseline="0" noProof="0" dirty="0">
              <a:ln>
                <a:noFill/>
              </a:ln>
              <a:solidFill>
                <a:schemeClr val="accent6">
                  <a:lumMod val="75000"/>
                </a:schemeClr>
              </a:solidFill>
              <a:effectLst/>
              <a:uLnTx/>
              <a:uFillTx/>
              <a:latin typeface="Calibri" panose="020F0502020204030204"/>
              <a:ea typeface="+mn-ea"/>
              <a:cs typeface="+mn-cs"/>
            </a:endParaRPr>
          </a:p>
        </p:txBody>
      </p:sp>
      <p:sp>
        <p:nvSpPr>
          <p:cNvPr id="59" name="ZoneTexte 58">
            <a:extLst>
              <a:ext uri="{FF2B5EF4-FFF2-40B4-BE49-F238E27FC236}">
                <a16:creationId xmlns:a16="http://schemas.microsoft.com/office/drawing/2014/main" id="{12C04211-847B-418A-A9C4-82C7D37E29A4}"/>
              </a:ext>
            </a:extLst>
          </p:cNvPr>
          <p:cNvSpPr txBox="1"/>
          <p:nvPr/>
        </p:nvSpPr>
        <p:spPr>
          <a:xfrm>
            <a:off x="10894754" y="5174569"/>
            <a:ext cx="1362124" cy="9002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chemeClr val="accent6">
                    <a:lumMod val="60000"/>
                    <a:lumOff val="40000"/>
                  </a:schemeClr>
                </a:solidFill>
                <a:effectLst/>
                <a:uLnTx/>
                <a:uFillTx/>
                <a:latin typeface="Calibri" panose="020F0502020204030204"/>
                <a:ea typeface="+mn-ea"/>
                <a:cs typeface="+mn-cs"/>
              </a:rPr>
              <a:t>Communes thermales </a:t>
            </a:r>
            <a:r>
              <a:rPr lang="fr-FR" sz="1050" b="1" dirty="0">
                <a:solidFill>
                  <a:schemeClr val="accent6">
                    <a:lumMod val="60000"/>
                    <a:lumOff val="40000"/>
                  </a:schemeClr>
                </a:solidFill>
                <a:latin typeface="Calibri" panose="020F0502020204030204"/>
              </a:rPr>
              <a:t>dont l’ETh est sous gestion publique ou semi-publique</a:t>
            </a:r>
            <a:endParaRPr kumimoji="0" lang="fr-FR" sz="1050" b="1" i="0" u="none" strike="noStrike" kern="1200" cap="none" spc="0" normalizeH="0" baseline="0" noProof="0" dirty="0">
              <a:ln>
                <a:noFill/>
              </a:ln>
              <a:solidFill>
                <a:schemeClr val="accent6">
                  <a:lumMod val="60000"/>
                  <a:lumOff val="40000"/>
                </a:schemeClr>
              </a:solidFill>
              <a:effectLst/>
              <a:uLnTx/>
              <a:uFillTx/>
              <a:latin typeface="Calibri" panose="020F0502020204030204"/>
              <a:ea typeface="+mn-ea"/>
              <a:cs typeface="+mn-cs"/>
            </a:endParaRPr>
          </a:p>
        </p:txBody>
      </p:sp>
      <p:sp>
        <p:nvSpPr>
          <p:cNvPr id="60" name="Croix 59">
            <a:extLst>
              <a:ext uri="{FF2B5EF4-FFF2-40B4-BE49-F238E27FC236}">
                <a16:creationId xmlns:a16="http://schemas.microsoft.com/office/drawing/2014/main" id="{D4335F4D-F380-4B8C-B2B1-DC9B9E866872}"/>
              </a:ext>
            </a:extLst>
          </p:cNvPr>
          <p:cNvSpPr/>
          <p:nvPr/>
        </p:nvSpPr>
        <p:spPr>
          <a:xfrm>
            <a:off x="5790118" y="5563090"/>
            <a:ext cx="180000" cy="180000"/>
          </a:xfrm>
          <a:prstGeom prst="plus">
            <a:avLst>
              <a:gd name="adj" fmla="val 37722"/>
            </a:avLst>
          </a:prstGeom>
          <a:solidFill>
            <a:schemeClr val="accent6">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2" name="Connecteur droit 61">
            <a:extLst>
              <a:ext uri="{FF2B5EF4-FFF2-40B4-BE49-F238E27FC236}">
                <a16:creationId xmlns:a16="http://schemas.microsoft.com/office/drawing/2014/main" id="{EC313E8D-143F-448A-AB2B-1289C1809B18}"/>
              </a:ext>
            </a:extLst>
          </p:cNvPr>
          <p:cNvCxnSpPr>
            <a:cxnSpLocks/>
            <a:stCxn id="60" idx="1"/>
          </p:cNvCxnSpPr>
          <p:nvPr/>
        </p:nvCxnSpPr>
        <p:spPr>
          <a:xfrm flipH="1">
            <a:off x="4954999" y="5653090"/>
            <a:ext cx="835119" cy="0"/>
          </a:xfrm>
          <a:prstGeom prst="line">
            <a:avLst/>
          </a:prstGeom>
          <a:ln>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9E439BF7-C191-490E-ADAB-59FE86B2FF4F}"/>
              </a:ext>
            </a:extLst>
          </p:cNvPr>
          <p:cNvCxnSpPr>
            <a:cxnSpLocks/>
            <a:stCxn id="65" idx="0"/>
            <a:endCxn id="60" idx="2"/>
          </p:cNvCxnSpPr>
          <p:nvPr/>
        </p:nvCxnSpPr>
        <p:spPr>
          <a:xfrm flipV="1">
            <a:off x="5880118" y="5743090"/>
            <a:ext cx="0" cy="601811"/>
          </a:xfrm>
          <a:prstGeom prst="line">
            <a:avLst/>
          </a:prstGeom>
          <a:ln>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64" name="ZoneTexte 63">
            <a:extLst>
              <a:ext uri="{FF2B5EF4-FFF2-40B4-BE49-F238E27FC236}">
                <a16:creationId xmlns:a16="http://schemas.microsoft.com/office/drawing/2014/main" id="{F5927D53-E16F-4637-BB6D-6651736F7F89}"/>
              </a:ext>
            </a:extLst>
          </p:cNvPr>
          <p:cNvSpPr txBox="1"/>
          <p:nvPr/>
        </p:nvSpPr>
        <p:spPr>
          <a:xfrm>
            <a:off x="4423487" y="5480302"/>
            <a:ext cx="68725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chemeClr val="accent6">
                    <a:lumMod val="75000"/>
                  </a:schemeClr>
                </a:solidFill>
                <a:effectLst/>
                <a:uLnTx/>
                <a:uFillTx/>
                <a:latin typeface="Calibri" panose="020F0502020204030204"/>
                <a:ea typeface="+mn-ea"/>
                <a:cs typeface="+mn-cs"/>
              </a:rPr>
              <a:t>10,1 M€</a:t>
            </a:r>
          </a:p>
        </p:txBody>
      </p:sp>
      <p:sp>
        <p:nvSpPr>
          <p:cNvPr id="65" name="ZoneTexte 64">
            <a:extLst>
              <a:ext uri="{FF2B5EF4-FFF2-40B4-BE49-F238E27FC236}">
                <a16:creationId xmlns:a16="http://schemas.microsoft.com/office/drawing/2014/main" id="{B09B7D1F-EFAB-418E-A9AF-9547E0EC976E}"/>
              </a:ext>
            </a:extLst>
          </p:cNvPr>
          <p:cNvSpPr txBox="1"/>
          <p:nvPr/>
        </p:nvSpPr>
        <p:spPr>
          <a:xfrm>
            <a:off x="5527475" y="6344901"/>
            <a:ext cx="705285"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chemeClr val="accent6">
                    <a:lumMod val="75000"/>
                  </a:schemeClr>
                </a:solidFill>
                <a:effectLst/>
                <a:uLnTx/>
                <a:uFillTx/>
                <a:latin typeface="Calibri" panose="020F0502020204030204"/>
                <a:ea typeface="+mn-ea"/>
                <a:cs typeface="+mn-cs"/>
              </a:rPr>
              <a:t>2,62 M€</a:t>
            </a:r>
          </a:p>
        </p:txBody>
      </p:sp>
      <p:cxnSp>
        <p:nvCxnSpPr>
          <p:cNvPr id="66" name="Connecteur droit 65">
            <a:extLst>
              <a:ext uri="{FF2B5EF4-FFF2-40B4-BE49-F238E27FC236}">
                <a16:creationId xmlns:a16="http://schemas.microsoft.com/office/drawing/2014/main" id="{30F29C91-DE58-4BA6-8DC6-5BEEBAE1FE27}"/>
              </a:ext>
            </a:extLst>
          </p:cNvPr>
          <p:cNvCxnSpPr>
            <a:cxnSpLocks/>
          </p:cNvCxnSpPr>
          <p:nvPr/>
        </p:nvCxnSpPr>
        <p:spPr>
          <a:xfrm flipH="1">
            <a:off x="5525634" y="5942648"/>
            <a:ext cx="656386" cy="10257"/>
          </a:xfrm>
          <a:prstGeom prst="line">
            <a:avLst/>
          </a:prstGeom>
          <a:ln>
            <a:solidFill>
              <a:schemeClr val="accent6">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61" name="Croix 60">
            <a:extLst>
              <a:ext uri="{FF2B5EF4-FFF2-40B4-BE49-F238E27FC236}">
                <a16:creationId xmlns:a16="http://schemas.microsoft.com/office/drawing/2014/main" id="{8409EB1A-8743-42EB-AAF4-A57618EFC8A8}"/>
              </a:ext>
            </a:extLst>
          </p:cNvPr>
          <p:cNvSpPr/>
          <p:nvPr/>
        </p:nvSpPr>
        <p:spPr>
          <a:xfrm>
            <a:off x="6000469" y="5862648"/>
            <a:ext cx="180000" cy="180000"/>
          </a:xfrm>
          <a:prstGeom prst="plus">
            <a:avLst>
              <a:gd name="adj" fmla="val 37722"/>
            </a:avLst>
          </a:prstGeom>
          <a:solidFill>
            <a:schemeClr val="accent6">
              <a:lumMod val="60000"/>
              <a:lumOff val="40000"/>
            </a:schemeClr>
          </a:solidFill>
          <a:ln w="63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ZoneTexte 66">
            <a:extLst>
              <a:ext uri="{FF2B5EF4-FFF2-40B4-BE49-F238E27FC236}">
                <a16:creationId xmlns:a16="http://schemas.microsoft.com/office/drawing/2014/main" id="{84C110B0-051C-4E38-ADFD-707B151F1890}"/>
              </a:ext>
            </a:extLst>
          </p:cNvPr>
          <p:cNvSpPr txBox="1"/>
          <p:nvPr/>
        </p:nvSpPr>
        <p:spPr>
          <a:xfrm>
            <a:off x="4461809" y="5811164"/>
            <a:ext cx="68725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chemeClr val="accent6">
                    <a:lumMod val="60000"/>
                    <a:lumOff val="40000"/>
                  </a:schemeClr>
                </a:solidFill>
                <a:effectLst/>
                <a:uLnTx/>
                <a:uFillTx/>
                <a:latin typeface="Calibri" panose="020F0502020204030204"/>
                <a:ea typeface="+mn-ea"/>
                <a:cs typeface="+mn-cs"/>
              </a:rPr>
              <a:t>5,3 M€</a:t>
            </a:r>
          </a:p>
        </p:txBody>
      </p:sp>
      <p:sp>
        <p:nvSpPr>
          <p:cNvPr id="68" name="ZoneTexte 67">
            <a:extLst>
              <a:ext uri="{FF2B5EF4-FFF2-40B4-BE49-F238E27FC236}">
                <a16:creationId xmlns:a16="http://schemas.microsoft.com/office/drawing/2014/main" id="{44E42D1D-950E-48BB-B116-44B44042382E}"/>
              </a:ext>
            </a:extLst>
          </p:cNvPr>
          <p:cNvSpPr txBox="1"/>
          <p:nvPr/>
        </p:nvSpPr>
        <p:spPr>
          <a:xfrm>
            <a:off x="5930239" y="6042648"/>
            <a:ext cx="705285"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chemeClr val="accent6">
                    <a:lumMod val="60000"/>
                    <a:lumOff val="40000"/>
                  </a:schemeClr>
                </a:solidFill>
                <a:effectLst/>
                <a:uLnTx/>
                <a:uFillTx/>
                <a:latin typeface="Calibri" panose="020F0502020204030204"/>
                <a:ea typeface="+mn-ea"/>
                <a:cs typeface="+mn-cs"/>
              </a:rPr>
              <a:t>2,69 M€</a:t>
            </a:r>
          </a:p>
        </p:txBody>
      </p:sp>
      <p:cxnSp>
        <p:nvCxnSpPr>
          <p:cNvPr id="69" name="Connecteur droit 68">
            <a:extLst>
              <a:ext uri="{FF2B5EF4-FFF2-40B4-BE49-F238E27FC236}">
                <a16:creationId xmlns:a16="http://schemas.microsoft.com/office/drawing/2014/main" id="{E6BC50CC-12C6-479E-A08E-604EE0E1C39A}"/>
              </a:ext>
            </a:extLst>
          </p:cNvPr>
          <p:cNvCxnSpPr>
            <a:cxnSpLocks/>
          </p:cNvCxnSpPr>
          <p:nvPr/>
        </p:nvCxnSpPr>
        <p:spPr>
          <a:xfrm flipV="1">
            <a:off x="6089565" y="5848664"/>
            <a:ext cx="0" cy="261038"/>
          </a:xfrm>
          <a:prstGeom prst="line">
            <a:avLst/>
          </a:prstGeom>
          <a:ln>
            <a:solidFill>
              <a:schemeClr val="accent6">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AAEC893-1F83-4A63-81DC-83DE3D5EF5E9}"/>
              </a:ext>
            </a:extLst>
          </p:cNvPr>
          <p:cNvSpPr/>
          <p:nvPr/>
        </p:nvSpPr>
        <p:spPr>
          <a:xfrm>
            <a:off x="9998322" y="56749"/>
            <a:ext cx="2165551" cy="632196"/>
          </a:xfrm>
          <a:prstGeom prst="rect">
            <a:avLst/>
          </a:prstGeom>
          <a:solidFill>
            <a:srgbClr val="EE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9" name="Rectangle 38">
            <a:extLst>
              <a:ext uri="{FF2B5EF4-FFF2-40B4-BE49-F238E27FC236}">
                <a16:creationId xmlns:a16="http://schemas.microsoft.com/office/drawing/2014/main" id="{C4D40234-F337-4222-B303-C4E159D6D554}"/>
              </a:ext>
            </a:extLst>
          </p:cNvPr>
          <p:cNvSpPr/>
          <p:nvPr/>
        </p:nvSpPr>
        <p:spPr>
          <a:xfrm>
            <a:off x="4707263" y="103637"/>
            <a:ext cx="7491236" cy="26161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lumMod val="65000"/>
                    <a:lumOff val="35000"/>
                  </a:prstClr>
                </a:solidFill>
                <a:effectLst/>
                <a:uLnTx/>
                <a:uFillTx/>
                <a:latin typeface="ClanOT-Black" panose="02000503040000020004"/>
                <a:ea typeface="+mn-ea"/>
                <a:cs typeface="+mn-cs"/>
              </a:rPr>
              <a:t>ENCOURS TOTAL DE LA DETTE (BUDGET PRINCIPAL UNIQUEMENT) EN FONCTION DU NOMBRE D’HABITANTS </a:t>
            </a:r>
            <a:r>
              <a:rPr kumimoji="0" lang="fr-FR" sz="1100" b="1" i="0" u="sng" strike="noStrike" kern="1200" cap="none" spc="0" normalizeH="0" baseline="0" noProof="0" dirty="0">
                <a:ln>
                  <a:noFill/>
                </a:ln>
                <a:solidFill>
                  <a:prstClr val="black">
                    <a:lumMod val="65000"/>
                    <a:lumOff val="35000"/>
                  </a:prstClr>
                </a:solidFill>
                <a:effectLst/>
                <a:uLnTx/>
                <a:uFillTx/>
                <a:latin typeface="ClanOT-Black" panose="02000503040000020004"/>
                <a:ea typeface="+mn-ea"/>
                <a:cs typeface="+mn-cs"/>
              </a:rPr>
              <a:t>EN 2019</a:t>
            </a:r>
            <a:endParaRPr kumimoji="0" lang="fr-FR" sz="1100" b="1" i="0" u="sng"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cxnSp>
        <p:nvCxnSpPr>
          <p:cNvPr id="74" name="Connecteur droit 73">
            <a:extLst>
              <a:ext uri="{FF2B5EF4-FFF2-40B4-BE49-F238E27FC236}">
                <a16:creationId xmlns:a16="http://schemas.microsoft.com/office/drawing/2014/main" id="{8916282E-3D5B-4706-B93D-CD84E034B474}"/>
              </a:ext>
            </a:extLst>
          </p:cNvPr>
          <p:cNvCxnSpPr>
            <a:cxnSpLocks/>
            <a:stCxn id="41" idx="0"/>
            <a:endCxn id="16" idx="2"/>
          </p:cNvCxnSpPr>
          <p:nvPr/>
        </p:nvCxnSpPr>
        <p:spPr>
          <a:xfrm flipV="1">
            <a:off x="5431644" y="2794790"/>
            <a:ext cx="5794" cy="155898"/>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880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5913C2-376B-4A0A-9A8C-2DE645B0C7A6}"/>
              </a:ext>
            </a:extLst>
          </p:cNvPr>
          <p:cNvSpPr/>
          <p:nvPr/>
        </p:nvSpPr>
        <p:spPr>
          <a:xfrm flipV="1">
            <a:off x="5743575" y="-1"/>
            <a:ext cx="6444102" cy="6858000"/>
          </a:xfrm>
          <a:prstGeom prst="rect">
            <a:avLst/>
          </a:prstGeom>
          <a:solidFill>
            <a:srgbClr val="3EBFB7">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8" name="Graphique 27">
            <a:extLst>
              <a:ext uri="{FF2B5EF4-FFF2-40B4-BE49-F238E27FC236}">
                <a16:creationId xmlns:a16="http://schemas.microsoft.com/office/drawing/2014/main" id="{DEB5C31C-D787-402D-ABF4-84DDA97FF005}"/>
              </a:ext>
            </a:extLst>
          </p:cNvPr>
          <p:cNvGraphicFramePr>
            <a:graphicFrameLocks/>
          </p:cNvGraphicFramePr>
          <p:nvPr>
            <p:extLst>
              <p:ext uri="{D42A27DB-BD31-4B8C-83A1-F6EECF244321}">
                <p14:modId xmlns:p14="http://schemas.microsoft.com/office/powerpoint/2010/main" val="4287470959"/>
              </p:ext>
            </p:extLst>
          </p:nvPr>
        </p:nvGraphicFramePr>
        <p:xfrm>
          <a:off x="6154706" y="83578"/>
          <a:ext cx="4771329" cy="3854228"/>
        </p:xfrm>
        <a:graphic>
          <a:graphicData uri="http://schemas.openxmlformats.org/drawingml/2006/chart">
            <c:chart xmlns:c="http://schemas.openxmlformats.org/drawingml/2006/chart" xmlns:r="http://schemas.openxmlformats.org/officeDocument/2006/relationships" r:id="rId3"/>
          </a:graphicData>
        </a:graphic>
      </p:graphicFrame>
      <p:sp>
        <p:nvSpPr>
          <p:cNvPr id="20" name="Titre 2">
            <a:extLst>
              <a:ext uri="{FF2B5EF4-FFF2-40B4-BE49-F238E27FC236}">
                <a16:creationId xmlns:a16="http://schemas.microsoft.com/office/drawing/2014/main" id="{8FDA0024-822D-4ACC-887D-A814391CEC0D}"/>
              </a:ext>
            </a:extLst>
          </p:cNvPr>
          <p:cNvSpPr txBox="1">
            <a:spLocks/>
          </p:cNvSpPr>
          <p:nvPr/>
        </p:nvSpPr>
        <p:spPr>
          <a:xfrm>
            <a:off x="282140" y="686848"/>
            <a:ext cx="5318558"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chemeClr val="accent1">
                    <a:lumMod val="50000"/>
                  </a:schemeClr>
                </a:solidFill>
                <a:latin typeface="Gadugi" panose="020B0502040204020203" pitchFamily="34" charset="0"/>
                <a:ea typeface="Gadugi" panose="020B0502040204020203" pitchFamily="34" charset="0"/>
              </a:rPr>
              <a:t>La solvabilité de la majorité des communes thermales est similaire voire meilleure que la médiane de leur strate démographique, mais certaines stations apparaissent en fragilité </a:t>
            </a:r>
          </a:p>
        </p:txBody>
      </p:sp>
      <p:sp>
        <p:nvSpPr>
          <p:cNvPr id="11" name="ZoneTexte 10">
            <a:extLst>
              <a:ext uri="{FF2B5EF4-FFF2-40B4-BE49-F238E27FC236}">
                <a16:creationId xmlns:a16="http://schemas.microsoft.com/office/drawing/2014/main" id="{EA7814ED-7CC6-4905-8DDC-1A0BEEEBD979}"/>
              </a:ext>
            </a:extLst>
          </p:cNvPr>
          <p:cNvSpPr txBox="1"/>
          <p:nvPr/>
        </p:nvSpPr>
        <p:spPr>
          <a:xfrm>
            <a:off x="7657678" y="1930262"/>
            <a:ext cx="540000" cy="492443"/>
          </a:xfrm>
          <a:prstGeom prst="rect">
            <a:avLst/>
          </a:prstGeom>
          <a:solidFill>
            <a:schemeClr val="bg1"/>
          </a:solidFill>
          <a:ln>
            <a:solidFill>
              <a:srgbClr val="0070C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solidFill>
                  <a:srgbClr val="4472C4"/>
                </a:solidFill>
                <a:latin typeface="Calibri" panose="020F0502020204030204"/>
              </a:rPr>
              <a:t>5,5</a:t>
            </a:r>
            <a:r>
              <a:rPr kumimoji="0" lang="fr-FR" sz="1400" b="1"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fr-FR" sz="1100" b="1" i="0" u="none" strike="noStrike" kern="1200" cap="none" spc="0" normalizeH="0" baseline="0" noProof="0" dirty="0">
                <a:ln>
                  <a:noFill/>
                </a:ln>
                <a:solidFill>
                  <a:srgbClr val="4472C4"/>
                </a:solidFill>
                <a:effectLst/>
                <a:uLnTx/>
                <a:uFillTx/>
                <a:latin typeface="Calibri" panose="020F0502020204030204"/>
                <a:ea typeface="+mn-ea"/>
                <a:cs typeface="+mn-cs"/>
              </a:rPr>
              <a:t>ans</a:t>
            </a:r>
            <a:endParaRPr kumimoji="0" lang="fr-FR" sz="14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CCD4D7FB-1C71-4671-9B6A-362290E99E33}"/>
              </a:ext>
            </a:extLst>
          </p:cNvPr>
          <p:cNvSpPr txBox="1"/>
          <p:nvPr/>
        </p:nvSpPr>
        <p:spPr>
          <a:xfrm>
            <a:off x="9112936" y="2122615"/>
            <a:ext cx="518275" cy="415498"/>
          </a:xfrm>
          <a:prstGeom prst="rect">
            <a:avLst/>
          </a:prstGeom>
          <a:solidFill>
            <a:schemeClr val="bg1"/>
          </a:solid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50" b="1" dirty="0">
                <a:solidFill>
                  <a:srgbClr val="4472C4"/>
                </a:solidFill>
                <a:latin typeface="Calibri" panose="020F0502020204030204"/>
              </a:rPr>
              <a:t>4,7</a:t>
            </a:r>
            <a:r>
              <a:rPr kumimoji="0" lang="fr-FR" sz="1050" b="1"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fr-FR" sz="1000" b="1" i="0" u="none" strike="noStrike" kern="1200" cap="none" spc="0" normalizeH="0" baseline="0" noProof="0" dirty="0">
                <a:ln>
                  <a:noFill/>
                </a:ln>
                <a:solidFill>
                  <a:srgbClr val="4472C4"/>
                </a:solidFill>
                <a:effectLst/>
                <a:uLnTx/>
                <a:uFillTx/>
                <a:latin typeface="Calibri" panose="020F0502020204030204"/>
                <a:ea typeface="+mn-ea"/>
                <a:cs typeface="+mn-cs"/>
              </a:rPr>
              <a:t>ans</a:t>
            </a:r>
            <a:endParaRPr kumimoji="0" lang="fr-FR" sz="105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EFC6577F-161B-4633-8EE9-64CAB84E40E8}"/>
              </a:ext>
            </a:extLst>
          </p:cNvPr>
          <p:cNvSpPr txBox="1"/>
          <p:nvPr/>
        </p:nvSpPr>
        <p:spPr>
          <a:xfrm>
            <a:off x="10479088" y="1420273"/>
            <a:ext cx="518275" cy="392415"/>
          </a:xfrm>
          <a:prstGeom prst="rect">
            <a:avLst/>
          </a:prstGeom>
          <a:solidFill>
            <a:schemeClr val="bg1"/>
          </a:solidFill>
          <a:ln>
            <a:solidFill>
              <a:srgbClr val="0070C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50" b="1" dirty="0">
                <a:solidFill>
                  <a:srgbClr val="4472C4"/>
                </a:solidFill>
                <a:latin typeface="Calibri" panose="020F0502020204030204"/>
              </a:rPr>
              <a:t>5,8</a:t>
            </a:r>
            <a:r>
              <a:rPr kumimoji="0" lang="fr-FR" sz="1050" b="1"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fr-FR" sz="900" b="1" i="0" u="none" strike="noStrike" kern="1200" cap="none" spc="0" normalizeH="0" baseline="0" noProof="0" dirty="0">
                <a:ln>
                  <a:noFill/>
                </a:ln>
                <a:solidFill>
                  <a:srgbClr val="4472C4"/>
                </a:solidFill>
                <a:effectLst/>
                <a:uLnTx/>
                <a:uFillTx/>
                <a:latin typeface="Calibri" panose="020F0502020204030204"/>
                <a:ea typeface="+mn-ea"/>
                <a:cs typeface="+mn-cs"/>
              </a:rPr>
              <a:t>ans</a:t>
            </a:r>
            <a:endParaRPr kumimoji="0" lang="fr-FR" sz="105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73690A-8309-48A0-8C90-EE206107CA1C}"/>
              </a:ext>
            </a:extLst>
          </p:cNvPr>
          <p:cNvSpPr/>
          <p:nvPr/>
        </p:nvSpPr>
        <p:spPr>
          <a:xfrm>
            <a:off x="5871922" y="150294"/>
            <a:ext cx="4691303" cy="26161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lumMod val="65000"/>
                    <a:lumOff val="35000"/>
                  </a:prstClr>
                </a:solidFill>
                <a:effectLst/>
                <a:uLnTx/>
                <a:uFillTx/>
                <a:latin typeface="ClanOT-Black" panose="02000503040000020004"/>
                <a:ea typeface="+mn-ea"/>
                <a:cs typeface="+mn-cs"/>
              </a:rPr>
              <a:t>ENDETTEMENT DES STATIONS (BUDGET PRINCIPAL UNIQUEMENT) </a:t>
            </a:r>
            <a:r>
              <a:rPr kumimoji="0" lang="fr-FR" sz="1100" b="1" i="0" u="sng" strike="noStrike" kern="1200" cap="none" spc="0" normalizeH="0" baseline="0" noProof="0" dirty="0">
                <a:ln>
                  <a:noFill/>
                </a:ln>
                <a:solidFill>
                  <a:prstClr val="black">
                    <a:lumMod val="65000"/>
                    <a:lumOff val="35000"/>
                  </a:prstClr>
                </a:solidFill>
                <a:effectLst/>
                <a:uLnTx/>
                <a:uFillTx/>
                <a:latin typeface="ClanOT-Black" panose="02000503040000020004"/>
                <a:ea typeface="+mn-ea"/>
                <a:cs typeface="+mn-cs"/>
              </a:rPr>
              <a:t>EN 2019</a:t>
            </a:r>
            <a:endParaRPr kumimoji="0" lang="fr-FR" sz="1100" b="1" i="0" u="sng"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19" name="ZoneTexte 18">
            <a:extLst>
              <a:ext uri="{FF2B5EF4-FFF2-40B4-BE49-F238E27FC236}">
                <a16:creationId xmlns:a16="http://schemas.microsoft.com/office/drawing/2014/main" id="{213529DB-D06C-4F5A-8110-7330DA296297}"/>
              </a:ext>
            </a:extLst>
          </p:cNvPr>
          <p:cNvSpPr txBox="1"/>
          <p:nvPr/>
        </p:nvSpPr>
        <p:spPr>
          <a:xfrm>
            <a:off x="6199451" y="3519647"/>
            <a:ext cx="442074" cy="200055"/>
          </a:xfrm>
          <a:prstGeom prst="rect">
            <a:avLst/>
          </a:prstGeom>
          <a:solidFill>
            <a:schemeClr val="bg1"/>
          </a:solidFill>
          <a:ln>
            <a:solidFill>
              <a:srgbClr val="0070C0"/>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700" b="1" dirty="0">
                <a:solidFill>
                  <a:srgbClr val="4472C4"/>
                </a:solidFill>
                <a:latin typeface="Calibri" panose="020F0502020204030204"/>
              </a:rPr>
              <a:t>5,5</a:t>
            </a:r>
            <a:r>
              <a:rPr kumimoji="0" lang="fr-FR" sz="700" b="1" i="0" u="none" strike="noStrike" kern="1200" cap="none" spc="0" normalizeH="0" baseline="0" noProof="0" dirty="0">
                <a:ln>
                  <a:noFill/>
                </a:ln>
                <a:solidFill>
                  <a:srgbClr val="4472C4"/>
                </a:solidFill>
                <a:effectLst/>
                <a:uLnTx/>
                <a:uFillTx/>
                <a:latin typeface="Calibri" panose="020F0502020204030204"/>
                <a:ea typeface="+mn-ea"/>
                <a:cs typeface="+mn-cs"/>
              </a:rPr>
              <a:t> ans</a:t>
            </a:r>
          </a:p>
        </p:txBody>
      </p:sp>
      <p:sp>
        <p:nvSpPr>
          <p:cNvPr id="21" name="ZoneTexte 20">
            <a:extLst>
              <a:ext uri="{FF2B5EF4-FFF2-40B4-BE49-F238E27FC236}">
                <a16:creationId xmlns:a16="http://schemas.microsoft.com/office/drawing/2014/main" id="{52AD5063-2C5C-4938-8464-E222B9BD98A7}"/>
              </a:ext>
            </a:extLst>
          </p:cNvPr>
          <p:cNvSpPr txBox="1"/>
          <p:nvPr/>
        </p:nvSpPr>
        <p:spPr>
          <a:xfrm>
            <a:off x="6526343" y="3458464"/>
            <a:ext cx="11769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Capacité 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désendettement*</a:t>
            </a:r>
          </a:p>
        </p:txBody>
      </p:sp>
      <p:sp>
        <p:nvSpPr>
          <p:cNvPr id="2" name="ZoneTexte 1">
            <a:extLst>
              <a:ext uri="{FF2B5EF4-FFF2-40B4-BE49-F238E27FC236}">
                <a16:creationId xmlns:a16="http://schemas.microsoft.com/office/drawing/2014/main" id="{9F94EDC6-648F-483B-86A6-75D8BCE88371}"/>
              </a:ext>
            </a:extLst>
          </p:cNvPr>
          <p:cNvSpPr txBox="1"/>
          <p:nvPr/>
        </p:nvSpPr>
        <p:spPr>
          <a:xfrm>
            <a:off x="282140" y="2184754"/>
            <a:ext cx="5030640" cy="2693045"/>
          </a:xfrm>
          <a:prstGeom prst="rect">
            <a:avLst/>
          </a:prstGeom>
          <a:noFill/>
        </p:spPr>
        <p:txBody>
          <a:bodyPr wrap="square" lIns="91440" tIns="45720" rIns="91440" bIns="45720" rtlCol="0" anchor="t">
            <a:spAutoFit/>
          </a:bodyPr>
          <a:lstStyle/>
          <a:p>
            <a:pPr marL="0" marR="0" lvl="0" indent="0" algn="just" defTabSz="914400" rtl="0" eaLnBrk="1" fontAlgn="auto" latinLnBrk="0" hangingPunct="1">
              <a:lnSpc>
                <a:spcPct val="100000"/>
              </a:lnSpc>
              <a:spcBef>
                <a:spcPts val="0"/>
              </a:spcBef>
              <a:buClrTx/>
              <a:buSzTx/>
              <a:buFontTx/>
              <a:buNone/>
              <a:tabLst/>
              <a:defRPr/>
            </a:pPr>
            <a:r>
              <a:rPr kumimoji="0" lang="fr-FR" sz="1300" b="0" i="0" u="none" strike="noStrike" kern="1200" cap="none" spc="0" normalizeH="0" baseline="0" noProof="0" dirty="0">
                <a:ln>
                  <a:noFill/>
                </a:ln>
                <a:effectLst/>
                <a:uLnTx/>
                <a:uFillTx/>
                <a:latin typeface="Calibri Light" panose="020F0302020204030204"/>
                <a:ea typeface="+mn-ea"/>
                <a:cs typeface="+mn-cs"/>
              </a:rPr>
              <a:t>En 2019, les stations thermales ont en moyenne une </a:t>
            </a:r>
            <a:r>
              <a:rPr kumimoji="0" lang="fr-FR" sz="1300" b="1" i="0" u="none" strike="noStrike" kern="1200" cap="none" spc="0" normalizeH="0" baseline="0" noProof="0" dirty="0">
                <a:ln>
                  <a:noFill/>
                </a:ln>
                <a:effectLst/>
                <a:uLnTx/>
                <a:uFillTx/>
                <a:latin typeface="Calibri Light" panose="020F0302020204030204"/>
                <a:ea typeface="+mn-ea"/>
                <a:cs typeface="+mn-cs"/>
              </a:rPr>
              <a:t>capacité de désendettement de </a:t>
            </a:r>
            <a:r>
              <a:rPr lang="fr-FR" sz="1300" b="1" dirty="0">
                <a:latin typeface="Calibri Light" panose="020F0302020204030204"/>
              </a:rPr>
              <a:t>5,5</a:t>
            </a:r>
            <a:r>
              <a:rPr kumimoji="0" lang="fr-FR" sz="1300" b="1" i="0" u="none" strike="noStrike" kern="1200" cap="none" spc="0" normalizeH="0" baseline="0" noProof="0" dirty="0">
                <a:ln>
                  <a:noFill/>
                </a:ln>
                <a:effectLst/>
                <a:uLnTx/>
                <a:uFillTx/>
                <a:latin typeface="Calibri Light" panose="020F0302020204030204"/>
                <a:ea typeface="+mn-ea"/>
                <a:cs typeface="+mn-cs"/>
              </a:rPr>
              <a:t> années*.</a:t>
            </a:r>
            <a:endParaRPr lang="fr-FR" sz="1300" dirty="0">
              <a:latin typeface="Calibri Light" panose="020F0302020204030204"/>
            </a:endParaRPr>
          </a:p>
          <a:p>
            <a:pPr marL="0" marR="0" lvl="0" indent="0" algn="just" defTabSz="914400" rtl="0" eaLnBrk="1" fontAlgn="auto" latinLnBrk="0" hangingPunct="1">
              <a:lnSpc>
                <a:spcPct val="100000"/>
              </a:lnSpc>
              <a:spcBef>
                <a:spcPts val="0"/>
              </a:spcBef>
              <a:buClrTx/>
              <a:buSzTx/>
              <a:buFontTx/>
              <a:buNone/>
              <a:tabLst/>
              <a:defRPr/>
            </a:pPr>
            <a:endParaRPr lang="fr-FR" sz="1300" dirty="0">
              <a:highlight>
                <a:srgbClr val="00FF00"/>
              </a:highlight>
              <a:latin typeface="Calibri Light" panose="020F0302020204030204"/>
              <a:cs typeface="Calibri Light"/>
            </a:endParaRPr>
          </a:p>
          <a:p>
            <a:pPr marL="0" marR="0" lvl="0" indent="0" algn="just" defTabSz="914400" rtl="0" eaLnBrk="1" fontAlgn="auto" latinLnBrk="0" hangingPunct="1">
              <a:lnSpc>
                <a:spcPct val="100000"/>
              </a:lnSpc>
              <a:spcBef>
                <a:spcPts val="0"/>
              </a:spcBef>
              <a:buClrTx/>
              <a:buSzTx/>
              <a:buFontTx/>
              <a:buNone/>
              <a:tabLst/>
              <a:defRPr/>
            </a:pPr>
            <a:r>
              <a:rPr kumimoji="0" lang="fr-FR" sz="1300" b="0" i="0" u="none" strike="noStrike" kern="1200" cap="none" spc="0" normalizeH="0" baseline="0" noProof="0" dirty="0">
                <a:ln>
                  <a:noFill/>
                </a:ln>
                <a:effectLst/>
                <a:uLnTx/>
                <a:uFillTx/>
                <a:latin typeface="Calibri Light" panose="020F0302020204030204"/>
                <a:ea typeface="+mn-ea"/>
                <a:cs typeface="+mn-cs"/>
              </a:rPr>
              <a:t>La solvabilité de la majorité des communes thermales ayant participé à l’Observatoire 2021 est </a:t>
            </a:r>
            <a:r>
              <a:rPr kumimoji="0" lang="fr-FR" sz="1300" b="1" i="0" u="none" strike="noStrike" kern="1200" cap="none" spc="0" normalizeH="0" baseline="0" noProof="0" dirty="0">
                <a:ln>
                  <a:noFill/>
                </a:ln>
                <a:effectLst/>
                <a:uLnTx/>
                <a:uFillTx/>
                <a:latin typeface="Calibri Light" panose="020F0302020204030204"/>
                <a:ea typeface="+mn-ea"/>
                <a:cs typeface="+mn-cs"/>
              </a:rPr>
              <a:t>similaire voire meilleure </a:t>
            </a:r>
            <a:r>
              <a:rPr kumimoji="0" lang="fr-FR" sz="1300" b="0" i="0" u="none" strike="noStrike" kern="1200" cap="none" spc="0" normalizeH="0" baseline="0" noProof="0" dirty="0">
                <a:ln>
                  <a:noFill/>
                </a:ln>
                <a:effectLst/>
                <a:uLnTx/>
                <a:uFillTx/>
                <a:latin typeface="Calibri Light" panose="020F0302020204030204"/>
                <a:ea typeface="+mn-ea"/>
                <a:cs typeface="+mn-cs"/>
              </a:rPr>
              <a:t>que la médiane de leur strate démographique. Cependant, </a:t>
            </a:r>
            <a:r>
              <a:rPr kumimoji="0" lang="fr-FR" sz="1300" b="1" i="0" u="none" strike="noStrike" kern="1200" cap="none" spc="0" normalizeH="0" baseline="0" noProof="0" dirty="0">
                <a:ln>
                  <a:noFill/>
                </a:ln>
                <a:effectLst/>
                <a:uLnTx/>
                <a:uFillTx/>
                <a:latin typeface="Calibri Light" panose="020F0302020204030204"/>
                <a:ea typeface="+mn-ea"/>
                <a:cs typeface="+mn-cs"/>
              </a:rPr>
              <a:t>quelques stations affichent une très faible capacité de désendettement</a:t>
            </a:r>
            <a:r>
              <a:rPr kumimoji="0" lang="fr-FR" sz="1300" b="0" i="0" u="none" strike="noStrike" kern="1200" cap="none" spc="0" normalizeH="0" baseline="0" noProof="0" dirty="0">
                <a:ln>
                  <a:noFill/>
                </a:ln>
                <a:effectLst/>
                <a:uLnTx/>
                <a:uFillTx/>
                <a:latin typeface="Calibri Light" panose="020F0302020204030204"/>
                <a:ea typeface="+mn-ea"/>
                <a:cs typeface="+mn-cs"/>
              </a:rPr>
              <a:t> en raison d’investissements très conséquents les années passées.</a:t>
            </a:r>
          </a:p>
          <a:p>
            <a:pPr marL="0" marR="0" lvl="0" indent="0" algn="just" defTabSz="914400" rtl="0" eaLnBrk="1" fontAlgn="auto" latinLnBrk="0" hangingPunct="1">
              <a:lnSpc>
                <a:spcPct val="100000"/>
              </a:lnSpc>
              <a:spcBef>
                <a:spcPts val="0"/>
              </a:spcBef>
              <a:buClrTx/>
              <a:buSzTx/>
              <a:buFontTx/>
              <a:buNone/>
              <a:tabLst/>
              <a:defRPr/>
            </a:pPr>
            <a:endParaRPr lang="fr-FR" sz="1300" dirty="0">
              <a:highlight>
                <a:srgbClr val="FFFF00"/>
              </a:highlight>
              <a:latin typeface="Calibri Light" panose="020F03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300" dirty="0">
                <a:latin typeface="Calibri Light" panose="020F0302020204030204"/>
              </a:rPr>
              <a:t>Un indicateur à suivre dans la durée : </a:t>
            </a:r>
            <a:r>
              <a:rPr lang="fr-FR" sz="1300" b="1" dirty="0">
                <a:latin typeface="Calibri Light" panose="020F0302020204030204"/>
              </a:rPr>
              <a:t>l</a:t>
            </a:r>
            <a:r>
              <a:rPr kumimoji="0" lang="fr-FR" sz="1300" b="1" i="0" u="none" strike="noStrike" kern="1200" cap="none" spc="0" normalizeH="0" baseline="0" noProof="0" dirty="0">
                <a:ln>
                  <a:noFill/>
                </a:ln>
                <a:effectLst/>
                <a:uLnTx/>
                <a:uFillTx/>
                <a:latin typeface="Calibri Light" panose="020F0302020204030204"/>
                <a:ea typeface="+mn-ea"/>
                <a:cs typeface="+mn-cs"/>
              </a:rPr>
              <a:t>a capacité de désendettement des communes thermales tend à s’améliorer au cours des cinq dernières années</a:t>
            </a:r>
            <a:r>
              <a:rPr kumimoji="0" lang="fr-FR" sz="1300" b="0" i="0" u="none" strike="noStrike" kern="1200" cap="none" spc="0" normalizeH="0" baseline="0" noProof="0" dirty="0">
                <a:ln>
                  <a:noFill/>
                </a:ln>
                <a:effectLst/>
                <a:uLnTx/>
                <a:uFillTx/>
                <a:latin typeface="Calibri Light" panose="020F0302020204030204"/>
                <a:ea typeface="+mn-ea"/>
                <a:cs typeface="+mn-cs"/>
              </a:rPr>
              <a:t> puisqu’elle a diminué de </a:t>
            </a:r>
            <a:r>
              <a:rPr lang="fr-FR" sz="1300" b="1" dirty="0">
                <a:latin typeface="Calibri Light" panose="020F0302020204030204"/>
              </a:rPr>
              <a:t>12,4 </a:t>
            </a:r>
            <a:r>
              <a:rPr kumimoji="0" lang="fr-FR" sz="1300" b="1" i="0" u="none" strike="noStrike" kern="1200" cap="none" spc="0" normalizeH="0" baseline="0" noProof="0" dirty="0">
                <a:ln>
                  <a:noFill/>
                </a:ln>
                <a:effectLst/>
                <a:uLnTx/>
                <a:uFillTx/>
                <a:latin typeface="Calibri Light" panose="020F0302020204030204"/>
                <a:ea typeface="+mn-ea"/>
                <a:cs typeface="+mn-cs"/>
              </a:rPr>
              <a:t>% entre 2015 et 2020</a:t>
            </a:r>
            <a:r>
              <a:rPr lang="fr-FR" sz="1300" dirty="0">
                <a:latin typeface="Calibri Light" panose="020F0302020204030204"/>
              </a:rPr>
              <a:t>, passant d’une moyenne de 6,0 en 2015 à une moyenne de 5,2 en 2020.</a:t>
            </a:r>
            <a:endParaRPr kumimoji="0" lang="fr-FR" sz="1300" b="1" i="0" u="none" strike="noStrike" kern="1200" cap="none" spc="0" normalizeH="0" baseline="0" noProof="0" dirty="0">
              <a:ln>
                <a:noFill/>
              </a:ln>
              <a:effectLst/>
              <a:uLnTx/>
              <a:uFillTx/>
              <a:latin typeface="Calibri Light" panose="020F0302020204030204"/>
              <a:ea typeface="+mn-ea"/>
              <a:cs typeface="+mn-cs"/>
            </a:endParaRPr>
          </a:p>
        </p:txBody>
      </p:sp>
      <p:sp>
        <p:nvSpPr>
          <p:cNvPr id="24" name="ZoneTexte 23">
            <a:extLst>
              <a:ext uri="{FF2B5EF4-FFF2-40B4-BE49-F238E27FC236}">
                <a16:creationId xmlns:a16="http://schemas.microsoft.com/office/drawing/2014/main" id="{0C4C6F97-BB03-49CE-B4F2-A13EEE9AECCD}"/>
              </a:ext>
            </a:extLst>
          </p:cNvPr>
          <p:cNvSpPr txBox="1"/>
          <p:nvPr/>
        </p:nvSpPr>
        <p:spPr>
          <a:xfrm>
            <a:off x="282141" y="5642280"/>
            <a:ext cx="5318557"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900" b="0" i="1" u="none" strike="noStrike" kern="1200" cap="none" spc="0" normalizeH="0" baseline="0" noProof="0" dirty="0">
                <a:ln>
                  <a:noFill/>
                </a:ln>
                <a:solidFill>
                  <a:srgbClr val="333F50"/>
                </a:solidFill>
                <a:effectLst/>
                <a:uLnTx/>
                <a:uFillTx/>
                <a:latin typeface="Calibri Light" panose="020F0302020204030204"/>
                <a:ea typeface="+mn-ea"/>
                <a:cs typeface="+mn-cs"/>
              </a:rPr>
              <a:t>* Cet indicateur financier se calcule comme le ratio entre l’encours total de la dette au 31 décembre et la capacité d’autofinancement. Remarque méthodologique : La moyenne des capacités de désendettement des stations n’est pas égale au ratio entre la moyenne des capacités d’autofinancement et celle de l’encours total des dettes au 31/12 des stations thermales.</a:t>
            </a:r>
            <a:endParaRPr kumimoji="0" lang="fr-FR"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Espace réservé du numéro de diapositive 9">
            <a:extLst>
              <a:ext uri="{FF2B5EF4-FFF2-40B4-BE49-F238E27FC236}">
                <a16:creationId xmlns:a16="http://schemas.microsoft.com/office/drawing/2014/main" id="{A8AE9A5C-CA87-48E8-ADA8-CCFA33A07109}"/>
              </a:ext>
            </a:extLst>
          </p:cNvPr>
          <p:cNvSpPr>
            <a:spLocks noGrp="1"/>
          </p:cNvSpPr>
          <p:nvPr>
            <p:ph type="sldNum" sz="quarter" idx="12"/>
          </p:nvPr>
        </p:nvSpPr>
        <p:spPr>
          <a:xfrm>
            <a:off x="9324343" y="643612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1973A-491D-4F21-9500-AEA459A2B14A}" type="slidenum">
              <a:rPr kumimoji="0" lang="fr-FR"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F9F0FAF6-35A7-43F5-BFA8-1FCF55D65D7A}"/>
              </a:ext>
            </a:extLst>
          </p:cNvPr>
          <p:cNvSpPr/>
          <p:nvPr/>
        </p:nvSpPr>
        <p:spPr>
          <a:xfrm>
            <a:off x="5871922" y="4012462"/>
            <a:ext cx="4886805" cy="430887"/>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lumMod val="65000"/>
                    <a:lumOff val="35000"/>
                  </a:prstClr>
                </a:solidFill>
                <a:effectLst/>
                <a:uLnTx/>
                <a:uFillTx/>
                <a:latin typeface="ClanOT-Black" panose="02000503040000020004"/>
                <a:ea typeface="+mn-ea"/>
                <a:cs typeface="+mn-cs"/>
              </a:rPr>
              <a:t>CAPACITE DE DESENDETTEMENT </a:t>
            </a:r>
            <a:r>
              <a:rPr kumimoji="0" lang="fr-FR" sz="1100" b="1" i="0" u="sng" strike="noStrike" kern="1200" cap="none" spc="0" normalizeH="0" baseline="0" noProof="0" dirty="0">
                <a:ln>
                  <a:noFill/>
                </a:ln>
                <a:solidFill>
                  <a:prstClr val="black">
                    <a:lumMod val="65000"/>
                    <a:lumOff val="35000"/>
                  </a:prstClr>
                </a:solidFill>
                <a:effectLst/>
                <a:uLnTx/>
                <a:uFillTx/>
                <a:latin typeface="ClanOT-Black" panose="02000503040000020004"/>
                <a:ea typeface="+mn-ea"/>
                <a:cs typeface="+mn-cs"/>
              </a:rPr>
              <a:t>EN 2019</a:t>
            </a:r>
            <a:r>
              <a:rPr kumimoji="0" lang="fr-FR" sz="1100" b="1" i="0" u="none" strike="noStrike" kern="1200" cap="none" spc="0" normalizeH="0" baseline="0" noProof="0" dirty="0">
                <a:ln>
                  <a:noFill/>
                </a:ln>
                <a:solidFill>
                  <a:prstClr val="black">
                    <a:lumMod val="65000"/>
                    <a:lumOff val="35000"/>
                  </a:prstClr>
                </a:solidFill>
                <a:effectLst/>
                <a:uLnTx/>
                <a:uFillTx/>
                <a:latin typeface="ClanOT-Black" panose="02000503040000020004"/>
                <a:ea typeface="+mn-ea"/>
                <a:cs typeface="+mn-cs"/>
              </a:rPr>
              <a:t> PAR STRATE DEMOGRAPHIQUE (MEDIANE DES VALEURS POSITIVES) – COUR DES COMPTES, DONNEES DGFiP</a:t>
            </a:r>
            <a:endParaRPr kumimoji="0" lang="fr-FR" sz="11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aphicFrame>
        <p:nvGraphicFramePr>
          <p:cNvPr id="25" name="Graphique 24">
            <a:extLst>
              <a:ext uri="{FF2B5EF4-FFF2-40B4-BE49-F238E27FC236}">
                <a16:creationId xmlns:a16="http://schemas.microsoft.com/office/drawing/2014/main" id="{6A389035-D581-4B6C-A892-8A253EBB3BE3}"/>
              </a:ext>
            </a:extLst>
          </p:cNvPr>
          <p:cNvGraphicFramePr>
            <a:graphicFrameLocks/>
          </p:cNvGraphicFramePr>
          <p:nvPr>
            <p:extLst>
              <p:ext uri="{D42A27DB-BD31-4B8C-83A1-F6EECF244321}">
                <p14:modId xmlns:p14="http://schemas.microsoft.com/office/powerpoint/2010/main" val="1754650376"/>
              </p:ext>
            </p:extLst>
          </p:nvPr>
        </p:nvGraphicFramePr>
        <p:xfrm>
          <a:off x="5871922" y="4504679"/>
          <a:ext cx="4886806" cy="1825775"/>
        </p:xfrm>
        <a:graphic>
          <a:graphicData uri="http://schemas.openxmlformats.org/drawingml/2006/chart">
            <c:chart xmlns:c="http://schemas.openxmlformats.org/drawingml/2006/chart" xmlns:r="http://schemas.openxmlformats.org/officeDocument/2006/relationships" r:id="rId4"/>
          </a:graphicData>
        </a:graphic>
      </p:graphicFrame>
      <p:sp>
        <p:nvSpPr>
          <p:cNvPr id="26" name="Espace réservé du numéro de diapositive 9">
            <a:extLst>
              <a:ext uri="{FF2B5EF4-FFF2-40B4-BE49-F238E27FC236}">
                <a16:creationId xmlns:a16="http://schemas.microsoft.com/office/drawing/2014/main" id="{9A097E48-5D0C-4B0A-8215-322CBFFB77D8}"/>
              </a:ext>
            </a:extLst>
          </p:cNvPr>
          <p:cNvSpPr txBox="1">
            <a:spLocks/>
          </p:cNvSpPr>
          <p:nvPr/>
        </p:nvSpPr>
        <p:spPr>
          <a:xfrm>
            <a:off x="9324343" y="6436127"/>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011973A-491D-4F21-9500-AEA459A2B14A}" type="slidenum">
              <a:rPr lang="fr-FR" smtClean="0">
                <a:solidFill>
                  <a:prstClr val="white"/>
                </a:solidFill>
                <a:latin typeface="Calibri" panose="020F0502020204030204"/>
              </a:rPr>
              <a:pPr>
                <a:defRPr/>
              </a:pPr>
              <a:t>31</a:t>
            </a:fld>
            <a:endParaRPr lang="fr-FR" dirty="0">
              <a:solidFill>
                <a:prstClr val="white"/>
              </a:solidFill>
              <a:latin typeface="Calibri" panose="020F0502020204030204"/>
            </a:endParaRPr>
          </a:p>
        </p:txBody>
      </p:sp>
      <p:sp>
        <p:nvSpPr>
          <p:cNvPr id="31" name="ZoneTexte 30">
            <a:extLst>
              <a:ext uri="{FF2B5EF4-FFF2-40B4-BE49-F238E27FC236}">
                <a16:creationId xmlns:a16="http://schemas.microsoft.com/office/drawing/2014/main" id="{E71899EF-0292-469F-BF65-2C8DA9E77755}"/>
              </a:ext>
            </a:extLst>
          </p:cNvPr>
          <p:cNvSpPr txBox="1"/>
          <p:nvPr/>
        </p:nvSpPr>
        <p:spPr>
          <a:xfrm rot="18816237">
            <a:off x="6207525" y="5561110"/>
            <a:ext cx="1361062"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dirty="0">
                <a:ln>
                  <a:noFill/>
                </a:ln>
                <a:solidFill>
                  <a:srgbClr val="4472C4"/>
                </a:solidFill>
                <a:effectLst/>
                <a:uLnTx/>
                <a:uFillTx/>
                <a:latin typeface="Calibri" panose="020F0502020204030204"/>
                <a:ea typeface="+mn-ea"/>
                <a:cs typeface="+mn-cs"/>
              </a:rPr>
              <a:t>2 stations répondantes</a:t>
            </a:r>
          </a:p>
        </p:txBody>
      </p:sp>
      <p:sp>
        <p:nvSpPr>
          <p:cNvPr id="35" name="ZoneTexte 34">
            <a:extLst>
              <a:ext uri="{FF2B5EF4-FFF2-40B4-BE49-F238E27FC236}">
                <a16:creationId xmlns:a16="http://schemas.microsoft.com/office/drawing/2014/main" id="{E77A5F10-5309-435E-A529-D0F3D7FD1021}"/>
              </a:ext>
            </a:extLst>
          </p:cNvPr>
          <p:cNvSpPr txBox="1"/>
          <p:nvPr/>
        </p:nvSpPr>
        <p:spPr>
          <a:xfrm rot="18816237">
            <a:off x="6976078" y="5578448"/>
            <a:ext cx="1361062"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dirty="0">
                <a:ln>
                  <a:noFill/>
                </a:ln>
                <a:solidFill>
                  <a:srgbClr val="4472C4"/>
                </a:solidFill>
                <a:effectLst/>
                <a:uLnTx/>
                <a:uFillTx/>
                <a:latin typeface="Calibri" panose="020F0502020204030204"/>
                <a:ea typeface="+mn-ea"/>
                <a:cs typeface="+mn-cs"/>
              </a:rPr>
              <a:t>5 stations répondantes</a:t>
            </a:r>
          </a:p>
        </p:txBody>
      </p:sp>
      <p:sp>
        <p:nvSpPr>
          <p:cNvPr id="36" name="ZoneTexte 35">
            <a:extLst>
              <a:ext uri="{FF2B5EF4-FFF2-40B4-BE49-F238E27FC236}">
                <a16:creationId xmlns:a16="http://schemas.microsoft.com/office/drawing/2014/main" id="{32065C68-3687-4083-BB1A-2A3A15B58EB4}"/>
              </a:ext>
            </a:extLst>
          </p:cNvPr>
          <p:cNvSpPr txBox="1"/>
          <p:nvPr/>
        </p:nvSpPr>
        <p:spPr>
          <a:xfrm rot="18816237">
            <a:off x="7327603" y="5596068"/>
            <a:ext cx="1361062"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dirty="0">
                <a:ln>
                  <a:noFill/>
                </a:ln>
                <a:solidFill>
                  <a:srgbClr val="4472C4"/>
                </a:solidFill>
                <a:effectLst/>
                <a:uLnTx/>
                <a:uFillTx/>
                <a:latin typeface="Calibri" panose="020F0502020204030204"/>
                <a:ea typeface="+mn-ea"/>
                <a:cs typeface="+mn-cs"/>
              </a:rPr>
              <a:t>4 stations répondantes</a:t>
            </a:r>
          </a:p>
        </p:txBody>
      </p:sp>
      <p:sp>
        <p:nvSpPr>
          <p:cNvPr id="38" name="ZoneTexte 37">
            <a:extLst>
              <a:ext uri="{FF2B5EF4-FFF2-40B4-BE49-F238E27FC236}">
                <a16:creationId xmlns:a16="http://schemas.microsoft.com/office/drawing/2014/main" id="{17E63682-3D48-4B97-B0FE-65349D30B213}"/>
              </a:ext>
            </a:extLst>
          </p:cNvPr>
          <p:cNvSpPr txBox="1"/>
          <p:nvPr/>
        </p:nvSpPr>
        <p:spPr>
          <a:xfrm rot="18816237">
            <a:off x="7720536" y="5596068"/>
            <a:ext cx="1361062" cy="20005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dirty="0">
                <a:solidFill>
                  <a:srgbClr val="4472C4"/>
                </a:solidFill>
                <a:latin typeface="Calibri" panose="020F0502020204030204"/>
              </a:rPr>
              <a:t>5</a:t>
            </a:r>
            <a:r>
              <a:rPr kumimoji="0" lang="fr-FR" sz="700" b="0" i="0" u="none" strike="noStrike" kern="1200" cap="none" spc="0" normalizeH="0" baseline="0" noProof="0" dirty="0">
                <a:ln>
                  <a:noFill/>
                </a:ln>
                <a:solidFill>
                  <a:srgbClr val="4472C4"/>
                </a:solidFill>
                <a:effectLst/>
                <a:uLnTx/>
                <a:uFillTx/>
                <a:latin typeface="Calibri" panose="020F0502020204030204"/>
                <a:ea typeface="+mn-ea"/>
                <a:cs typeface="+mn-cs"/>
              </a:rPr>
              <a:t> </a:t>
            </a:r>
            <a:r>
              <a:rPr lang="fr-FR" sz="700" dirty="0">
                <a:solidFill>
                  <a:srgbClr val="4472C4"/>
                </a:solidFill>
                <a:latin typeface="Calibri" panose="020F0502020204030204"/>
              </a:rPr>
              <a:t>stations</a:t>
            </a:r>
            <a:r>
              <a:rPr kumimoji="0" lang="fr-FR" sz="700" b="0" i="0" u="none" strike="noStrike" kern="1200" cap="none" spc="0" normalizeH="0" baseline="0" noProof="0" dirty="0">
                <a:ln>
                  <a:noFill/>
                </a:ln>
                <a:solidFill>
                  <a:srgbClr val="4472C4"/>
                </a:solidFill>
                <a:effectLst/>
                <a:uLnTx/>
                <a:uFillTx/>
                <a:latin typeface="Calibri" panose="020F0502020204030204"/>
                <a:ea typeface="+mn-ea"/>
                <a:cs typeface="+mn-cs"/>
              </a:rPr>
              <a:t> </a:t>
            </a:r>
            <a:r>
              <a:rPr lang="fr-FR" sz="700" dirty="0">
                <a:solidFill>
                  <a:srgbClr val="4472C4"/>
                </a:solidFill>
                <a:latin typeface="Calibri" panose="020F0502020204030204"/>
              </a:rPr>
              <a:t>répondantes</a:t>
            </a:r>
            <a:endParaRPr kumimoji="0" lang="fr-FR" sz="7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39" name="ZoneTexte 38">
            <a:extLst>
              <a:ext uri="{FF2B5EF4-FFF2-40B4-BE49-F238E27FC236}">
                <a16:creationId xmlns:a16="http://schemas.microsoft.com/office/drawing/2014/main" id="{DE040813-1A1C-4F1E-A06D-95C6F112C008}"/>
              </a:ext>
            </a:extLst>
          </p:cNvPr>
          <p:cNvSpPr txBox="1"/>
          <p:nvPr/>
        </p:nvSpPr>
        <p:spPr>
          <a:xfrm rot="18816237">
            <a:off x="8083798" y="5596067"/>
            <a:ext cx="1361062"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dirty="0">
                <a:ln>
                  <a:noFill/>
                </a:ln>
                <a:solidFill>
                  <a:srgbClr val="4472C4"/>
                </a:solidFill>
                <a:effectLst/>
                <a:uLnTx/>
                <a:uFillTx/>
                <a:latin typeface="Calibri" panose="020F0502020204030204"/>
                <a:ea typeface="+mn-ea"/>
                <a:cs typeface="+mn-cs"/>
              </a:rPr>
              <a:t>2 stations répondantes</a:t>
            </a:r>
          </a:p>
        </p:txBody>
      </p:sp>
      <p:sp>
        <p:nvSpPr>
          <p:cNvPr id="40" name="ZoneTexte 39">
            <a:extLst>
              <a:ext uri="{FF2B5EF4-FFF2-40B4-BE49-F238E27FC236}">
                <a16:creationId xmlns:a16="http://schemas.microsoft.com/office/drawing/2014/main" id="{9231E2CC-A31C-4FF9-911E-0697469E80D3}"/>
              </a:ext>
            </a:extLst>
          </p:cNvPr>
          <p:cNvSpPr txBox="1"/>
          <p:nvPr/>
        </p:nvSpPr>
        <p:spPr>
          <a:xfrm rot="18816237">
            <a:off x="8485272" y="5608063"/>
            <a:ext cx="1361062"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dirty="0">
                <a:solidFill>
                  <a:srgbClr val="4472C4"/>
                </a:solidFill>
                <a:latin typeface="Calibri" panose="020F0502020204030204"/>
              </a:rPr>
              <a:t>5</a:t>
            </a:r>
            <a:r>
              <a:rPr kumimoji="0" lang="fr-FR" sz="700" b="0" i="0" u="none" strike="noStrike" kern="1200" cap="none" spc="0" normalizeH="0" baseline="0" noProof="0" dirty="0">
                <a:ln>
                  <a:noFill/>
                </a:ln>
                <a:solidFill>
                  <a:srgbClr val="4472C4"/>
                </a:solidFill>
                <a:effectLst/>
                <a:uLnTx/>
                <a:uFillTx/>
                <a:latin typeface="Calibri" panose="020F0502020204030204"/>
                <a:ea typeface="+mn-ea"/>
                <a:cs typeface="+mn-cs"/>
              </a:rPr>
              <a:t> stations répondantes</a:t>
            </a:r>
          </a:p>
        </p:txBody>
      </p:sp>
      <p:sp>
        <p:nvSpPr>
          <p:cNvPr id="41" name="ZoneTexte 40">
            <a:extLst>
              <a:ext uri="{FF2B5EF4-FFF2-40B4-BE49-F238E27FC236}">
                <a16:creationId xmlns:a16="http://schemas.microsoft.com/office/drawing/2014/main" id="{2373C73A-8F7A-4D8F-A6BA-CE5C7A29BBF2}"/>
              </a:ext>
            </a:extLst>
          </p:cNvPr>
          <p:cNvSpPr txBox="1"/>
          <p:nvPr/>
        </p:nvSpPr>
        <p:spPr>
          <a:xfrm rot="18816237">
            <a:off x="8884671" y="5608063"/>
            <a:ext cx="1361062"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dirty="0">
                <a:solidFill>
                  <a:srgbClr val="4472C4"/>
                </a:solidFill>
                <a:latin typeface="Calibri" panose="020F0502020204030204"/>
              </a:rPr>
              <a:t>1</a:t>
            </a:r>
            <a:r>
              <a:rPr kumimoji="0" lang="fr-FR" sz="700" b="0" i="0" u="none" strike="noStrike" kern="1200" cap="none" spc="0" normalizeH="0" baseline="0" noProof="0" dirty="0">
                <a:ln>
                  <a:noFill/>
                </a:ln>
                <a:solidFill>
                  <a:srgbClr val="4472C4"/>
                </a:solidFill>
                <a:effectLst/>
                <a:uLnTx/>
                <a:uFillTx/>
                <a:latin typeface="Calibri" panose="020F0502020204030204"/>
                <a:ea typeface="+mn-ea"/>
                <a:cs typeface="+mn-cs"/>
              </a:rPr>
              <a:t> station répondante</a:t>
            </a:r>
          </a:p>
        </p:txBody>
      </p:sp>
      <p:sp>
        <p:nvSpPr>
          <p:cNvPr id="43" name="ZoneTexte 42">
            <a:extLst>
              <a:ext uri="{FF2B5EF4-FFF2-40B4-BE49-F238E27FC236}">
                <a16:creationId xmlns:a16="http://schemas.microsoft.com/office/drawing/2014/main" id="{D3EA3281-0EA6-4FB3-A0A8-EF18E9B1D600}"/>
              </a:ext>
            </a:extLst>
          </p:cNvPr>
          <p:cNvSpPr txBox="1"/>
          <p:nvPr/>
        </p:nvSpPr>
        <p:spPr>
          <a:xfrm>
            <a:off x="6681555" y="6196278"/>
            <a:ext cx="3522059" cy="2308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00" i="1" dirty="0">
                <a:solidFill>
                  <a:srgbClr val="939595"/>
                </a:solidFill>
                <a:latin typeface="Calibri Light" panose="020F0302020204030204"/>
              </a:rPr>
              <a:t>28/41</a:t>
            </a:r>
            <a:r>
              <a:rPr kumimoji="0" lang="fr-FR" sz="900" b="0" i="1" u="none" strike="noStrike" kern="1200" cap="none" spc="0" normalizeH="0" baseline="0" noProof="0" dirty="0">
                <a:ln>
                  <a:noFill/>
                </a:ln>
                <a:solidFill>
                  <a:srgbClr val="939595"/>
                </a:solidFill>
                <a:effectLst/>
                <a:uLnTx/>
                <a:uFillTx/>
                <a:latin typeface="Calibri Light" panose="020F0302020204030204"/>
                <a:ea typeface="+mn-ea"/>
                <a:cs typeface="+mn-cs"/>
              </a:rPr>
              <a:t> DGS répondants en 2019 (47,0 % des curistes conventionnés)</a:t>
            </a:r>
          </a:p>
        </p:txBody>
      </p:sp>
      <p:sp>
        <p:nvSpPr>
          <p:cNvPr id="27" name="ZoneTexte 26">
            <a:extLst>
              <a:ext uri="{FF2B5EF4-FFF2-40B4-BE49-F238E27FC236}">
                <a16:creationId xmlns:a16="http://schemas.microsoft.com/office/drawing/2014/main" id="{960C0C89-6EC2-4186-B196-C3DA113F0BF7}"/>
              </a:ext>
            </a:extLst>
          </p:cNvPr>
          <p:cNvSpPr txBox="1"/>
          <p:nvPr/>
        </p:nvSpPr>
        <p:spPr>
          <a:xfrm rot="18816237">
            <a:off x="6570788" y="5561111"/>
            <a:ext cx="1361062"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dirty="0">
                <a:ln>
                  <a:noFill/>
                </a:ln>
                <a:solidFill>
                  <a:srgbClr val="4472C4"/>
                </a:solidFill>
                <a:effectLst/>
                <a:uLnTx/>
                <a:uFillTx/>
                <a:latin typeface="Calibri" panose="020F0502020204030204"/>
                <a:ea typeface="+mn-ea"/>
                <a:cs typeface="+mn-cs"/>
              </a:rPr>
              <a:t>4 stations répondantes</a:t>
            </a:r>
          </a:p>
        </p:txBody>
      </p:sp>
    </p:spTree>
    <p:extLst>
      <p:ext uri="{BB962C8B-B14F-4D97-AF65-F5344CB8AC3E}">
        <p14:creationId xmlns:p14="http://schemas.microsoft.com/office/powerpoint/2010/main" val="20656116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C85548A-12E5-4EA6-A20D-92CFEB22017F}"/>
              </a:ext>
            </a:extLst>
          </p:cNvPr>
          <p:cNvSpPr/>
          <p:nvPr/>
        </p:nvSpPr>
        <p:spPr>
          <a:xfrm flipV="1">
            <a:off x="4361914" y="731043"/>
            <a:ext cx="7835965" cy="6207179"/>
          </a:xfrm>
          <a:prstGeom prst="rect">
            <a:avLst/>
          </a:prstGeom>
          <a:solidFill>
            <a:srgbClr val="3EBFB7">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1" name="Graphique 50">
            <a:extLst>
              <a:ext uri="{FF2B5EF4-FFF2-40B4-BE49-F238E27FC236}">
                <a16:creationId xmlns:a16="http://schemas.microsoft.com/office/drawing/2014/main" id="{32E35DE3-7EDE-45B4-9219-62B6A0B128E7}"/>
              </a:ext>
            </a:extLst>
          </p:cNvPr>
          <p:cNvGraphicFramePr>
            <a:graphicFrameLocks/>
          </p:cNvGraphicFramePr>
          <p:nvPr>
            <p:extLst>
              <p:ext uri="{D42A27DB-BD31-4B8C-83A1-F6EECF244321}">
                <p14:modId xmlns:p14="http://schemas.microsoft.com/office/powerpoint/2010/main" val="724086257"/>
              </p:ext>
            </p:extLst>
          </p:nvPr>
        </p:nvGraphicFramePr>
        <p:xfrm>
          <a:off x="7192162" y="1544692"/>
          <a:ext cx="2017476" cy="1778651"/>
        </p:xfrm>
        <a:graphic>
          <a:graphicData uri="http://schemas.openxmlformats.org/drawingml/2006/chart">
            <c:chart xmlns:c="http://schemas.openxmlformats.org/drawingml/2006/chart" xmlns:r="http://schemas.openxmlformats.org/officeDocument/2006/relationships" r:id="rId3"/>
          </a:graphicData>
        </a:graphic>
      </p:graphicFrame>
      <p:sp>
        <p:nvSpPr>
          <p:cNvPr id="20" name="Titre 2">
            <a:extLst>
              <a:ext uri="{FF2B5EF4-FFF2-40B4-BE49-F238E27FC236}">
                <a16:creationId xmlns:a16="http://schemas.microsoft.com/office/drawing/2014/main" id="{8FDA0024-822D-4ACC-887D-A814391CEC0D}"/>
              </a:ext>
            </a:extLst>
          </p:cNvPr>
          <p:cNvSpPr txBox="1">
            <a:spLocks/>
          </p:cNvSpPr>
          <p:nvPr/>
        </p:nvSpPr>
        <p:spPr>
          <a:xfrm>
            <a:off x="282142" y="291538"/>
            <a:ext cx="8056008"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1800" b="1" i="0" u="none" strike="noStrike" kern="1200" cap="none" spc="0" normalizeH="0" baseline="0" noProof="0" dirty="0">
              <a:ln>
                <a:noFill/>
              </a:ln>
              <a:solidFill>
                <a:srgbClr val="3EBFB7"/>
              </a:solidFill>
              <a:effectLst/>
              <a:uLnTx/>
              <a:uFillTx/>
              <a:latin typeface="Gadugi" panose="020B0502040204020203" pitchFamily="34" charset="0"/>
              <a:ea typeface="Gadugi" panose="020B0502040204020203" pitchFamily="34" charset="0"/>
            </a:endParaRPr>
          </a:p>
        </p:txBody>
      </p:sp>
      <p:sp>
        <p:nvSpPr>
          <p:cNvPr id="10" name="Titre 2">
            <a:extLst>
              <a:ext uri="{FF2B5EF4-FFF2-40B4-BE49-F238E27FC236}">
                <a16:creationId xmlns:a16="http://schemas.microsoft.com/office/drawing/2014/main" id="{555418CD-07EC-4110-83B8-F566C076F374}"/>
              </a:ext>
            </a:extLst>
          </p:cNvPr>
          <p:cNvSpPr txBox="1">
            <a:spLocks/>
          </p:cNvSpPr>
          <p:nvPr/>
        </p:nvSpPr>
        <p:spPr>
          <a:xfrm>
            <a:off x="185921" y="66059"/>
            <a:ext cx="10227692"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lvl="0" algn="l">
              <a:lnSpc>
                <a:spcPct val="100000"/>
              </a:lnSpc>
              <a:spcBef>
                <a:spcPts val="0"/>
              </a:spcBef>
              <a:defRPr/>
            </a:pPr>
            <a:r>
              <a:rPr lang="fr-FR" sz="2000" dirty="0">
                <a:solidFill>
                  <a:schemeClr val="accent1">
                    <a:lumMod val="50000"/>
                  </a:schemeClr>
                </a:solidFill>
                <a:latin typeface="Gadugi" panose="020B0502040204020203" pitchFamily="34" charset="0"/>
                <a:ea typeface="Gadugi" panose="020B0502040204020203" pitchFamily="34" charset="0"/>
              </a:rPr>
              <a:t>En moyenne, les stations thermales françaises ont investi 406 € par habitant en 2019, dont 9% pour des investissements directement liés à l’activité thermale</a:t>
            </a:r>
          </a:p>
        </p:txBody>
      </p:sp>
      <p:sp>
        <p:nvSpPr>
          <p:cNvPr id="46" name="ZoneTexte 45">
            <a:extLst>
              <a:ext uri="{FF2B5EF4-FFF2-40B4-BE49-F238E27FC236}">
                <a16:creationId xmlns:a16="http://schemas.microsoft.com/office/drawing/2014/main" id="{BFD43F5C-6EB0-490C-B3D2-D2184E99087E}"/>
              </a:ext>
            </a:extLst>
          </p:cNvPr>
          <p:cNvSpPr txBox="1"/>
          <p:nvPr/>
        </p:nvSpPr>
        <p:spPr>
          <a:xfrm>
            <a:off x="280347" y="1098515"/>
            <a:ext cx="3808621" cy="3400931"/>
          </a:xfrm>
          <a:prstGeom prst="rect">
            <a:avLst/>
          </a:prstGeom>
          <a:noFill/>
        </p:spPr>
        <p:txBody>
          <a:bodyPr wrap="square" lIns="91440" tIns="45720" rIns="91440" bIns="45720" rtlCol="0" anchor="t">
            <a:spAutoFit/>
          </a:bodyPr>
          <a:lstStyle/>
          <a:p>
            <a:pPr lvl="0" algn="just">
              <a:defRPr/>
            </a:pPr>
            <a:r>
              <a:rPr lang="fr-FR" sz="1300" dirty="0">
                <a:latin typeface="Calibri Light" panose="020F0302020204030204"/>
              </a:rPr>
              <a:t>En moyenne, les communes thermales ont réalisé en 2019</a:t>
            </a:r>
            <a:r>
              <a:rPr lang="fr-FR" sz="1300" b="1" dirty="0">
                <a:latin typeface="Calibri Light" panose="020F0302020204030204"/>
              </a:rPr>
              <a:t> </a:t>
            </a:r>
            <a:r>
              <a:rPr lang="fr-FR" sz="2000" b="1" dirty="0">
                <a:latin typeface="Calibri Light" panose="020F0302020204030204"/>
              </a:rPr>
              <a:t>60 € </a:t>
            </a:r>
            <a:r>
              <a:rPr lang="fr-FR" sz="1300" b="1" dirty="0">
                <a:latin typeface="Calibri Light" panose="020F0302020204030204"/>
              </a:rPr>
              <a:t>d’investissement thermal par curiste conventionné</a:t>
            </a:r>
            <a:r>
              <a:rPr lang="fr-FR" sz="1300" dirty="0">
                <a:latin typeface="Calibri Light" panose="020F0302020204030204"/>
              </a:rPr>
              <a:t>.</a:t>
            </a:r>
          </a:p>
          <a:p>
            <a:pPr lvl="0" algn="just">
              <a:defRPr/>
            </a:pPr>
            <a:endParaRPr lang="fr-FR" sz="1300" dirty="0">
              <a:latin typeface="Calibri Light" panose="020F0302020204030204"/>
            </a:endParaRPr>
          </a:p>
          <a:p>
            <a:pPr lvl="0" algn="just">
              <a:defRPr/>
            </a:pPr>
            <a:r>
              <a:rPr lang="fr-FR" sz="1300" dirty="0">
                <a:latin typeface="Calibri Light" panose="020F0302020204030204"/>
              </a:rPr>
              <a:t>Si les indicateurs relatifs à la masse salariale et au nombre d’emploi varient peu quel que soit le mode de gestion, ce n’est pas le cas pour les investissements thermaux : </a:t>
            </a:r>
            <a:r>
              <a:rPr lang="fr-FR" sz="1300" b="1" dirty="0">
                <a:latin typeface="Calibri Light" panose="020F0302020204030204"/>
              </a:rPr>
              <a:t>les établissements sous gestion privées ont investi en moyenne +55% de plus que ceux sous gestion publique et semi-publique en 2019.</a:t>
            </a:r>
          </a:p>
          <a:p>
            <a:pPr lvl="0" algn="just">
              <a:defRPr/>
            </a:pPr>
            <a:endParaRPr lang="fr-FR" sz="1300" b="1" dirty="0">
              <a:latin typeface="Calibri Light" panose="020F0302020204030204"/>
            </a:endParaRPr>
          </a:p>
          <a:p>
            <a:pPr algn="just">
              <a:defRPr/>
            </a:pPr>
            <a:r>
              <a:rPr lang="fr-FR" sz="1300" dirty="0">
                <a:latin typeface="Calibri Light" panose="020F0302020204030204"/>
              </a:rPr>
              <a:t>A cela se rajoutent les investissements directement effectués par les établissements thermaux réalisent également leurs propres investissements, qui s’élèvent en moyenne à </a:t>
            </a:r>
            <a:r>
              <a:rPr lang="fr-FR" sz="1300" b="1" dirty="0">
                <a:latin typeface="Calibri Light" panose="020F0302020204030204"/>
              </a:rPr>
              <a:t>253 € par curiste conventionné</a:t>
            </a:r>
            <a:r>
              <a:rPr lang="fr-FR" sz="1300" dirty="0">
                <a:latin typeface="Calibri Light" panose="020F0302020204030204"/>
              </a:rPr>
              <a:t>, soit </a:t>
            </a:r>
            <a:r>
              <a:rPr lang="fr-FR" sz="1300" b="1" dirty="0">
                <a:latin typeface="Calibri Light" panose="020F0302020204030204"/>
              </a:rPr>
              <a:t>12,5 % du chiffre d’affaires réinvesti.</a:t>
            </a:r>
          </a:p>
        </p:txBody>
      </p:sp>
      <p:pic>
        <p:nvPicPr>
          <p:cNvPr id="39" name="Graphique 38" descr="Groupe d’hommes">
            <a:extLst>
              <a:ext uri="{FF2B5EF4-FFF2-40B4-BE49-F238E27FC236}">
                <a16:creationId xmlns:a16="http://schemas.microsoft.com/office/drawing/2014/main" id="{9C03650E-E7E6-466F-89D6-CED7CA8FCB2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00873" y="6026763"/>
            <a:ext cx="504000" cy="504000"/>
          </a:xfrm>
          <a:prstGeom prst="rect">
            <a:avLst/>
          </a:prstGeom>
        </p:spPr>
      </p:pic>
      <p:sp>
        <p:nvSpPr>
          <p:cNvPr id="45" name="ZoneTexte 44">
            <a:extLst>
              <a:ext uri="{FF2B5EF4-FFF2-40B4-BE49-F238E27FC236}">
                <a16:creationId xmlns:a16="http://schemas.microsoft.com/office/drawing/2014/main" id="{805DEC03-F988-43CC-B7D6-066A36595059}"/>
              </a:ext>
            </a:extLst>
          </p:cNvPr>
          <p:cNvSpPr txBox="1"/>
          <p:nvPr/>
        </p:nvSpPr>
        <p:spPr>
          <a:xfrm>
            <a:off x="5118894" y="4421400"/>
            <a:ext cx="175376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400" b="1" i="0" u="none" strike="noStrike" kern="1200" cap="none" spc="0" normalizeH="0" baseline="0" noProof="0" dirty="0">
                <a:ln>
                  <a:noFill/>
                </a:ln>
                <a:solidFill>
                  <a:srgbClr val="002060"/>
                </a:solidFill>
                <a:effectLst/>
                <a:uLnTx/>
                <a:uFillTx/>
                <a:latin typeface="Calibri" panose="020F0502020204030204" pitchFamily="34" charset="0"/>
                <a:ea typeface="Gadugi" panose="020B0502040204020203" pitchFamily="34" charset="0"/>
                <a:cs typeface="Calibri" panose="020F0502020204030204" pitchFamily="34" charset="0"/>
              </a:rPr>
              <a:t>406 €</a:t>
            </a:r>
            <a:r>
              <a:rPr kumimoji="0" lang="fr-FR" sz="1200" b="0" i="0" u="none" strike="noStrike" kern="1200" cap="none" spc="0" normalizeH="0" baseline="0" noProof="0" dirty="0">
                <a:ln>
                  <a:noFill/>
                </a:ln>
                <a:solidFill>
                  <a:srgbClr val="002060"/>
                </a:solidFill>
                <a:effectLst/>
                <a:uLnTx/>
                <a:uFillTx/>
                <a:latin typeface="Calibri" panose="020F0502020204030204" pitchFamily="34" charset="0"/>
                <a:ea typeface="Gadugi" panose="020B0502040204020203" pitchFamily="34" charset="0"/>
                <a:cs typeface="Calibri" panose="020F0502020204030204" pitchFamily="34" charset="0"/>
              </a:rPr>
              <a:t>/</a:t>
            </a:r>
            <a:r>
              <a:rPr kumimoji="0" lang="fr-FR" sz="1100" b="0" i="0" u="none" strike="noStrike" kern="1200" cap="none" spc="0" normalizeH="0" baseline="0" noProof="0" dirty="0">
                <a:ln>
                  <a:noFill/>
                </a:ln>
                <a:solidFill>
                  <a:srgbClr val="002060"/>
                </a:solidFill>
                <a:effectLst/>
                <a:uLnTx/>
                <a:uFillTx/>
                <a:latin typeface="Calibri" panose="020F0502020204030204" pitchFamily="34" charset="0"/>
                <a:ea typeface="Gadugi" panose="020B0502040204020203" pitchFamily="34" charset="0"/>
                <a:cs typeface="Calibri" panose="020F0502020204030204" pitchFamily="34" charset="0"/>
              </a:rPr>
              <a:t>habitant</a:t>
            </a:r>
          </a:p>
        </p:txBody>
      </p:sp>
      <p:pic>
        <p:nvPicPr>
          <p:cNvPr id="47" name="Graphique 46" descr="Euro">
            <a:extLst>
              <a:ext uri="{FF2B5EF4-FFF2-40B4-BE49-F238E27FC236}">
                <a16:creationId xmlns:a16="http://schemas.microsoft.com/office/drawing/2014/main" id="{FABC8663-8B67-498E-9CA1-A8AA11E8F1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33860" y="4540794"/>
            <a:ext cx="460773" cy="460773"/>
          </a:xfrm>
          <a:prstGeom prst="rect">
            <a:avLst/>
          </a:prstGeom>
        </p:spPr>
      </p:pic>
      <p:pic>
        <p:nvPicPr>
          <p:cNvPr id="48" name="Graphique 47" descr="Porte-documents">
            <a:extLst>
              <a:ext uri="{FF2B5EF4-FFF2-40B4-BE49-F238E27FC236}">
                <a16:creationId xmlns:a16="http://schemas.microsoft.com/office/drawing/2014/main" id="{53E258C0-2BDC-4328-81EA-1933489BE9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88111" y="5376548"/>
            <a:ext cx="516762" cy="516762"/>
          </a:xfrm>
          <a:prstGeom prst="rect">
            <a:avLst/>
          </a:prstGeom>
        </p:spPr>
      </p:pic>
      <p:sp>
        <p:nvSpPr>
          <p:cNvPr id="59" name="ZoneTexte 58">
            <a:extLst>
              <a:ext uri="{FF2B5EF4-FFF2-40B4-BE49-F238E27FC236}">
                <a16:creationId xmlns:a16="http://schemas.microsoft.com/office/drawing/2014/main" id="{247CCAE7-2425-447E-846A-DF962E6BD9A5}"/>
              </a:ext>
            </a:extLst>
          </p:cNvPr>
          <p:cNvSpPr txBox="1"/>
          <p:nvPr/>
        </p:nvSpPr>
        <p:spPr>
          <a:xfrm>
            <a:off x="7214810" y="4421400"/>
            <a:ext cx="175376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400" b="1" i="0" u="none" strike="noStrike" kern="1200" cap="none" spc="0" normalizeH="0" baseline="0" noProof="0" dirty="0">
                <a:ln>
                  <a:noFill/>
                </a:ln>
                <a:solidFill>
                  <a:srgbClr val="002060"/>
                </a:solidFill>
                <a:effectLst/>
                <a:uLnTx/>
                <a:uFillTx/>
                <a:latin typeface="Calibri" panose="020F0502020204030204" pitchFamily="34" charset="0"/>
                <a:ea typeface="Gadugi" panose="020B0502040204020203" pitchFamily="34" charset="0"/>
                <a:cs typeface="Calibri" panose="020F0502020204030204" pitchFamily="34" charset="0"/>
              </a:rPr>
              <a:t>430 €</a:t>
            </a:r>
            <a:r>
              <a:rPr kumimoji="0" lang="fr-FR" sz="1200" b="0" i="0" u="none" strike="noStrike" kern="1200" cap="none" spc="0" normalizeH="0" baseline="0" noProof="0" dirty="0">
                <a:ln>
                  <a:noFill/>
                </a:ln>
                <a:solidFill>
                  <a:srgbClr val="002060"/>
                </a:solidFill>
                <a:effectLst/>
                <a:uLnTx/>
                <a:uFillTx/>
                <a:latin typeface="Calibri" panose="020F0502020204030204" pitchFamily="34" charset="0"/>
                <a:ea typeface="Gadugi" panose="020B0502040204020203" pitchFamily="34" charset="0"/>
                <a:cs typeface="Calibri" panose="020F0502020204030204" pitchFamily="34" charset="0"/>
              </a:rPr>
              <a:t>/</a:t>
            </a:r>
            <a:r>
              <a:rPr kumimoji="0" lang="fr-FR" sz="1100" b="0" i="0" u="none" strike="noStrike" kern="1200" cap="none" spc="0" normalizeH="0" baseline="0" noProof="0" dirty="0">
                <a:ln>
                  <a:noFill/>
                </a:ln>
                <a:solidFill>
                  <a:srgbClr val="002060"/>
                </a:solidFill>
                <a:effectLst/>
                <a:uLnTx/>
                <a:uFillTx/>
                <a:latin typeface="Calibri" panose="020F0502020204030204" pitchFamily="34" charset="0"/>
                <a:ea typeface="Gadugi" panose="020B0502040204020203" pitchFamily="34" charset="0"/>
                <a:cs typeface="Calibri" panose="020F0502020204030204" pitchFamily="34" charset="0"/>
              </a:rPr>
              <a:t>habitant</a:t>
            </a:r>
          </a:p>
        </p:txBody>
      </p:sp>
      <p:sp>
        <p:nvSpPr>
          <p:cNvPr id="60" name="ZoneTexte 59">
            <a:extLst>
              <a:ext uri="{FF2B5EF4-FFF2-40B4-BE49-F238E27FC236}">
                <a16:creationId xmlns:a16="http://schemas.microsoft.com/office/drawing/2014/main" id="{8BA37CB0-CC45-4270-A818-D4DA24160CCF}"/>
              </a:ext>
            </a:extLst>
          </p:cNvPr>
          <p:cNvSpPr txBox="1"/>
          <p:nvPr/>
        </p:nvSpPr>
        <p:spPr>
          <a:xfrm>
            <a:off x="9305400" y="4421400"/>
            <a:ext cx="175376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lang="fr-FR" sz="1400" b="1" dirty="0">
                <a:solidFill>
                  <a:srgbClr val="002060"/>
                </a:solidFill>
                <a:latin typeface="Calibri" panose="020F0502020204030204" pitchFamily="34" charset="0"/>
                <a:ea typeface="Gadugi" panose="020B0502040204020203" pitchFamily="34" charset="0"/>
                <a:cs typeface="Calibri" panose="020F0502020204030204" pitchFamily="34" charset="0"/>
              </a:rPr>
              <a:t>394</a:t>
            </a:r>
            <a:r>
              <a:rPr kumimoji="0" lang="fr-FR" sz="1400" b="1" i="0" u="none" strike="noStrike" kern="1200" cap="none" spc="0" normalizeH="0" baseline="0" noProof="0" dirty="0">
                <a:ln>
                  <a:noFill/>
                </a:ln>
                <a:solidFill>
                  <a:srgbClr val="002060"/>
                </a:solidFill>
                <a:effectLst/>
                <a:uLnTx/>
                <a:uFillTx/>
                <a:latin typeface="Calibri" panose="020F0502020204030204" pitchFamily="34" charset="0"/>
                <a:ea typeface="Gadugi" panose="020B0502040204020203" pitchFamily="34" charset="0"/>
                <a:cs typeface="Calibri" panose="020F0502020204030204" pitchFamily="34" charset="0"/>
              </a:rPr>
              <a:t> €</a:t>
            </a:r>
            <a:r>
              <a:rPr kumimoji="0" lang="fr-FR" sz="1200" b="0" i="0" u="none" strike="noStrike" kern="1200" cap="none" spc="0" normalizeH="0" baseline="0" noProof="0" dirty="0">
                <a:ln>
                  <a:noFill/>
                </a:ln>
                <a:solidFill>
                  <a:srgbClr val="002060"/>
                </a:solidFill>
                <a:effectLst/>
                <a:uLnTx/>
                <a:uFillTx/>
                <a:latin typeface="Calibri" panose="020F0502020204030204" pitchFamily="34" charset="0"/>
                <a:ea typeface="Gadugi" panose="020B0502040204020203" pitchFamily="34" charset="0"/>
                <a:cs typeface="Calibri" panose="020F0502020204030204" pitchFamily="34" charset="0"/>
              </a:rPr>
              <a:t>/</a:t>
            </a:r>
            <a:r>
              <a:rPr kumimoji="0" lang="fr-FR" sz="1100" b="0" i="0" u="none" strike="noStrike" kern="1200" cap="none" spc="0" normalizeH="0" baseline="0" noProof="0" dirty="0">
                <a:ln>
                  <a:noFill/>
                </a:ln>
                <a:solidFill>
                  <a:srgbClr val="002060"/>
                </a:solidFill>
                <a:effectLst/>
                <a:uLnTx/>
                <a:uFillTx/>
                <a:latin typeface="Calibri" panose="020F0502020204030204" pitchFamily="34" charset="0"/>
                <a:ea typeface="Gadugi" panose="020B0502040204020203" pitchFamily="34" charset="0"/>
                <a:cs typeface="Calibri" panose="020F0502020204030204" pitchFamily="34" charset="0"/>
              </a:rPr>
              <a:t>habitant</a:t>
            </a:r>
          </a:p>
        </p:txBody>
      </p:sp>
      <p:sp>
        <p:nvSpPr>
          <p:cNvPr id="67" name="ZoneTexte 66">
            <a:extLst>
              <a:ext uri="{FF2B5EF4-FFF2-40B4-BE49-F238E27FC236}">
                <a16:creationId xmlns:a16="http://schemas.microsoft.com/office/drawing/2014/main" id="{22FF8FB4-B06A-4424-A957-EC08E58A5F08}"/>
              </a:ext>
            </a:extLst>
          </p:cNvPr>
          <p:cNvSpPr txBox="1"/>
          <p:nvPr/>
        </p:nvSpPr>
        <p:spPr>
          <a:xfrm>
            <a:off x="5140508" y="5637712"/>
            <a:ext cx="236887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2060"/>
                </a:solidFill>
                <a:effectLst/>
                <a:uLnTx/>
                <a:uFillTx/>
                <a:latin typeface="Calibri" panose="020F0502020204030204" pitchFamily="34" charset="0"/>
                <a:ea typeface="Gadugi" panose="020B0502040204020203" pitchFamily="34" charset="0"/>
                <a:cs typeface="Calibri" panose="020F0502020204030204" pitchFamily="34" charset="0"/>
              </a:rPr>
              <a:t>596 €</a:t>
            </a:r>
            <a:r>
              <a:rPr kumimoji="0" lang="fr-FR" sz="1100" b="0" i="0" u="none" strike="noStrike" kern="1200" cap="none" spc="0" normalizeH="0" baseline="0" noProof="0" dirty="0">
                <a:ln>
                  <a:noFill/>
                </a:ln>
                <a:solidFill>
                  <a:srgbClr val="002060"/>
                </a:solidFill>
                <a:effectLst/>
                <a:uLnTx/>
                <a:uFillTx/>
                <a:latin typeface="Calibri" panose="020F0502020204030204" pitchFamily="34" charset="0"/>
                <a:ea typeface="Gadugi" panose="020B0502040204020203" pitchFamily="34" charset="0"/>
                <a:cs typeface="Calibri" panose="020F0502020204030204" pitchFamily="34" charset="0"/>
              </a:rPr>
              <a:t>/habitant</a:t>
            </a:r>
            <a:endParaRPr kumimoji="0" lang="fr-FR" sz="1400" b="0" i="0" u="none" strike="noStrike" kern="1200" cap="none" spc="0" normalizeH="0" baseline="0" noProof="0" dirty="0">
              <a:ln>
                <a:noFill/>
              </a:ln>
              <a:solidFill>
                <a:srgbClr val="002060"/>
              </a:solidFill>
              <a:effectLst/>
              <a:uLnTx/>
              <a:uFillTx/>
              <a:latin typeface="Calibri" panose="020F0502020204030204" pitchFamily="34" charset="0"/>
              <a:ea typeface="Gadugi" panose="020B0502040204020203" pitchFamily="34" charset="0"/>
              <a:cs typeface="Calibri" panose="020F0502020204030204" pitchFamily="34" charset="0"/>
            </a:endParaRPr>
          </a:p>
        </p:txBody>
      </p:sp>
      <p:sp>
        <p:nvSpPr>
          <p:cNvPr id="69" name="ZoneTexte 68">
            <a:extLst>
              <a:ext uri="{FF2B5EF4-FFF2-40B4-BE49-F238E27FC236}">
                <a16:creationId xmlns:a16="http://schemas.microsoft.com/office/drawing/2014/main" id="{0B7C067D-D7A5-4126-BFEE-BC6AD05C129B}"/>
              </a:ext>
            </a:extLst>
          </p:cNvPr>
          <p:cNvSpPr txBox="1"/>
          <p:nvPr/>
        </p:nvSpPr>
        <p:spPr>
          <a:xfrm>
            <a:off x="7236424" y="5637712"/>
            <a:ext cx="236887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2060"/>
                </a:solidFill>
                <a:effectLst/>
                <a:uLnTx/>
                <a:uFillTx/>
                <a:latin typeface="Calibri" panose="020F0502020204030204" pitchFamily="34" charset="0"/>
                <a:ea typeface="Gadugi" panose="020B0502040204020203" pitchFamily="34" charset="0"/>
                <a:cs typeface="Calibri" panose="020F0502020204030204" pitchFamily="34" charset="0"/>
              </a:rPr>
              <a:t>695 €</a:t>
            </a:r>
            <a:r>
              <a:rPr kumimoji="0" lang="fr-FR" sz="1100" b="0" i="0" u="none" strike="noStrike" kern="1200" cap="none" spc="0" normalizeH="0" baseline="0" noProof="0" dirty="0">
                <a:ln>
                  <a:noFill/>
                </a:ln>
                <a:solidFill>
                  <a:srgbClr val="002060"/>
                </a:solidFill>
                <a:effectLst/>
                <a:uLnTx/>
                <a:uFillTx/>
                <a:latin typeface="Calibri" panose="020F0502020204030204" pitchFamily="34" charset="0"/>
                <a:ea typeface="Gadugi" panose="020B0502040204020203" pitchFamily="34" charset="0"/>
                <a:cs typeface="Calibri" panose="020F0502020204030204" pitchFamily="34" charset="0"/>
              </a:rPr>
              <a:t>/habitant</a:t>
            </a:r>
            <a:endParaRPr kumimoji="0" lang="fr-FR" sz="1400" b="0" i="0" u="none" strike="noStrike" kern="1200" cap="none" spc="0" normalizeH="0" baseline="0" noProof="0" dirty="0">
              <a:ln>
                <a:noFill/>
              </a:ln>
              <a:solidFill>
                <a:srgbClr val="002060"/>
              </a:solidFill>
              <a:effectLst/>
              <a:uLnTx/>
              <a:uFillTx/>
              <a:latin typeface="Calibri" panose="020F0502020204030204" pitchFamily="34" charset="0"/>
              <a:ea typeface="Gadugi" panose="020B0502040204020203" pitchFamily="34" charset="0"/>
              <a:cs typeface="Calibri" panose="020F0502020204030204" pitchFamily="34" charset="0"/>
            </a:endParaRPr>
          </a:p>
        </p:txBody>
      </p:sp>
      <p:sp>
        <p:nvSpPr>
          <p:cNvPr id="71" name="ZoneTexte 70">
            <a:extLst>
              <a:ext uri="{FF2B5EF4-FFF2-40B4-BE49-F238E27FC236}">
                <a16:creationId xmlns:a16="http://schemas.microsoft.com/office/drawing/2014/main" id="{2B78D389-03BC-4C0F-95F8-9279C9EB943B}"/>
              </a:ext>
            </a:extLst>
          </p:cNvPr>
          <p:cNvSpPr txBox="1"/>
          <p:nvPr/>
        </p:nvSpPr>
        <p:spPr>
          <a:xfrm>
            <a:off x="9327014" y="5637712"/>
            <a:ext cx="2368878" cy="3077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2060"/>
                </a:solidFill>
                <a:effectLst/>
                <a:uLnTx/>
                <a:uFillTx/>
                <a:latin typeface="Calibri" panose="020F0502020204030204" pitchFamily="34" charset="0"/>
                <a:ea typeface="Gadugi" panose="020B0502040204020203" pitchFamily="34" charset="0"/>
                <a:cs typeface="Calibri" panose="020F0502020204030204" pitchFamily="34" charset="0"/>
              </a:rPr>
              <a:t>552 €</a:t>
            </a:r>
            <a:r>
              <a:rPr kumimoji="0" lang="fr-FR" sz="1100" b="0" i="0" u="none" strike="noStrike" kern="1200" cap="none" spc="0" normalizeH="0" baseline="0" noProof="0" dirty="0">
                <a:ln>
                  <a:noFill/>
                </a:ln>
                <a:solidFill>
                  <a:srgbClr val="002060"/>
                </a:solidFill>
                <a:effectLst/>
                <a:uLnTx/>
                <a:uFillTx/>
                <a:latin typeface="Calibri" panose="020F0502020204030204" pitchFamily="34" charset="0"/>
                <a:ea typeface="Gadugi" panose="020B0502040204020203" pitchFamily="34" charset="0"/>
                <a:cs typeface="Calibri" panose="020F0502020204030204" pitchFamily="34" charset="0"/>
              </a:rPr>
              <a:t>/habitant</a:t>
            </a:r>
            <a:endParaRPr kumimoji="0" lang="fr-FR" sz="1400" b="0" i="0" u="none" strike="noStrike" kern="1200" cap="none" spc="0" normalizeH="0" baseline="0" noProof="0" dirty="0">
              <a:ln>
                <a:noFill/>
              </a:ln>
              <a:solidFill>
                <a:srgbClr val="002060"/>
              </a:solidFill>
              <a:effectLst/>
              <a:uLnTx/>
              <a:uFillTx/>
              <a:latin typeface="Calibri" panose="020F0502020204030204" pitchFamily="34" charset="0"/>
              <a:ea typeface="Gadugi" panose="020B0502040204020203" pitchFamily="34" charset="0"/>
              <a:cs typeface="Calibri" panose="020F0502020204030204" pitchFamily="34" charset="0"/>
            </a:endParaRPr>
          </a:p>
        </p:txBody>
      </p:sp>
      <p:sp>
        <p:nvSpPr>
          <p:cNvPr id="73" name="ZoneTexte 72">
            <a:extLst>
              <a:ext uri="{FF2B5EF4-FFF2-40B4-BE49-F238E27FC236}">
                <a16:creationId xmlns:a16="http://schemas.microsoft.com/office/drawing/2014/main" id="{0BFAC225-3ED1-492B-9E3A-0D8045B09229}"/>
              </a:ext>
            </a:extLst>
          </p:cNvPr>
          <p:cNvSpPr txBox="1"/>
          <p:nvPr/>
        </p:nvSpPr>
        <p:spPr>
          <a:xfrm>
            <a:off x="5093829" y="6242408"/>
            <a:ext cx="236887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srgbClr val="002060"/>
                </a:solidFill>
                <a:latin typeface="Calibri" panose="020F0502020204030204" pitchFamily="34" charset="0"/>
                <a:ea typeface="Gadugi" panose="020B0502040204020203" pitchFamily="34" charset="0"/>
                <a:cs typeface="Calibri" panose="020F0502020204030204" pitchFamily="34" charset="0"/>
              </a:rPr>
              <a:t>1,60</a:t>
            </a:r>
            <a:r>
              <a:rPr kumimoji="0" lang="fr-FR" sz="1400" b="1" i="0" u="none" strike="noStrike" kern="1200" cap="none" spc="0" normalizeH="0" baseline="0" noProof="0" dirty="0">
                <a:ln>
                  <a:noFill/>
                </a:ln>
                <a:solidFill>
                  <a:srgbClr val="002060"/>
                </a:solidFill>
                <a:effectLst/>
                <a:uLnTx/>
                <a:uFillTx/>
                <a:latin typeface="Calibri" panose="020F0502020204030204" pitchFamily="34" charset="0"/>
                <a:ea typeface="Gadugi" panose="020B0502040204020203" pitchFamily="34" charset="0"/>
                <a:cs typeface="Calibri" panose="020F0502020204030204" pitchFamily="34" charset="0"/>
              </a:rPr>
              <a:t> </a:t>
            </a:r>
            <a:r>
              <a:rPr kumimoji="0" lang="fr-FR" sz="1100" b="0" i="0" u="none" strike="noStrike" kern="1200" cap="none" spc="0" normalizeH="0" baseline="0" noProof="0" dirty="0">
                <a:ln>
                  <a:noFill/>
                </a:ln>
                <a:solidFill>
                  <a:srgbClr val="002060"/>
                </a:solidFill>
                <a:effectLst/>
                <a:uLnTx/>
                <a:uFillTx/>
                <a:latin typeface="Calibri" panose="020F0502020204030204" pitchFamily="34" charset="0"/>
                <a:ea typeface="Gadugi" panose="020B0502040204020203" pitchFamily="34" charset="0"/>
                <a:cs typeface="Calibri" panose="020F0502020204030204" pitchFamily="34" charset="0"/>
              </a:rPr>
              <a:t>ETP pour 100 habitants </a:t>
            </a:r>
            <a:endParaRPr kumimoji="0" lang="fr-FR" sz="1400" b="0" i="0" u="none" strike="noStrike" kern="1200" cap="none" spc="0" normalizeH="0" baseline="0" noProof="0" dirty="0">
              <a:ln>
                <a:noFill/>
              </a:ln>
              <a:solidFill>
                <a:srgbClr val="002060"/>
              </a:solidFill>
              <a:effectLst/>
              <a:uLnTx/>
              <a:uFillTx/>
              <a:latin typeface="Calibri" panose="020F0502020204030204" pitchFamily="34" charset="0"/>
              <a:ea typeface="Gadugi" panose="020B0502040204020203" pitchFamily="34" charset="0"/>
              <a:cs typeface="Calibri" panose="020F0502020204030204" pitchFamily="34" charset="0"/>
            </a:endParaRPr>
          </a:p>
        </p:txBody>
      </p:sp>
      <p:sp>
        <p:nvSpPr>
          <p:cNvPr id="75" name="ZoneTexte 74">
            <a:extLst>
              <a:ext uri="{FF2B5EF4-FFF2-40B4-BE49-F238E27FC236}">
                <a16:creationId xmlns:a16="http://schemas.microsoft.com/office/drawing/2014/main" id="{A294439E-BCE1-4896-8F77-5DDC587D5C13}"/>
              </a:ext>
            </a:extLst>
          </p:cNvPr>
          <p:cNvSpPr txBox="1"/>
          <p:nvPr/>
        </p:nvSpPr>
        <p:spPr>
          <a:xfrm>
            <a:off x="7189745" y="6242408"/>
            <a:ext cx="236887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2060"/>
                </a:solidFill>
                <a:effectLst/>
                <a:uLnTx/>
                <a:uFillTx/>
                <a:latin typeface="Calibri" panose="020F0502020204030204" pitchFamily="34" charset="0"/>
                <a:ea typeface="Gadugi" panose="020B0502040204020203" pitchFamily="34" charset="0"/>
                <a:cs typeface="Calibri" panose="020F0502020204030204" pitchFamily="34" charset="0"/>
              </a:rPr>
              <a:t>1,70 </a:t>
            </a:r>
            <a:r>
              <a:rPr kumimoji="0" lang="fr-FR" sz="1100" b="0" i="0" u="none" strike="noStrike" kern="1200" cap="none" spc="0" normalizeH="0" baseline="0" noProof="0" dirty="0">
                <a:ln>
                  <a:noFill/>
                </a:ln>
                <a:solidFill>
                  <a:srgbClr val="002060"/>
                </a:solidFill>
                <a:effectLst/>
                <a:uLnTx/>
                <a:uFillTx/>
                <a:latin typeface="Calibri" panose="020F0502020204030204" pitchFamily="34" charset="0"/>
                <a:ea typeface="Gadugi" panose="020B0502040204020203" pitchFamily="34" charset="0"/>
                <a:cs typeface="Calibri" panose="020F0502020204030204" pitchFamily="34" charset="0"/>
              </a:rPr>
              <a:t>ETP pour 100 habitants</a:t>
            </a:r>
            <a:endParaRPr kumimoji="0" lang="fr-FR" sz="1400" b="0" i="0" u="none" strike="noStrike" kern="1200" cap="none" spc="0" normalizeH="0" baseline="0" noProof="0" dirty="0">
              <a:ln>
                <a:noFill/>
              </a:ln>
              <a:solidFill>
                <a:srgbClr val="002060"/>
              </a:solidFill>
              <a:effectLst/>
              <a:uLnTx/>
              <a:uFillTx/>
              <a:latin typeface="Calibri" panose="020F0502020204030204" pitchFamily="34" charset="0"/>
              <a:ea typeface="Gadugi" panose="020B0502040204020203" pitchFamily="34" charset="0"/>
              <a:cs typeface="Calibri" panose="020F0502020204030204" pitchFamily="34" charset="0"/>
            </a:endParaRPr>
          </a:p>
        </p:txBody>
      </p:sp>
      <p:sp>
        <p:nvSpPr>
          <p:cNvPr id="77" name="ZoneTexte 76">
            <a:extLst>
              <a:ext uri="{FF2B5EF4-FFF2-40B4-BE49-F238E27FC236}">
                <a16:creationId xmlns:a16="http://schemas.microsoft.com/office/drawing/2014/main" id="{C6D01BBB-702E-41C6-A780-D3AB1A71668C}"/>
              </a:ext>
            </a:extLst>
          </p:cNvPr>
          <p:cNvSpPr txBox="1"/>
          <p:nvPr/>
        </p:nvSpPr>
        <p:spPr>
          <a:xfrm>
            <a:off x="9280335" y="6242408"/>
            <a:ext cx="236887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2060"/>
                </a:solidFill>
                <a:effectLst/>
                <a:uLnTx/>
                <a:uFillTx/>
                <a:latin typeface="Calibri" panose="020F0502020204030204" pitchFamily="34" charset="0"/>
                <a:ea typeface="Gadugi" panose="020B0502040204020203" pitchFamily="34" charset="0"/>
                <a:cs typeface="Calibri" panose="020F0502020204030204" pitchFamily="34" charset="0"/>
              </a:rPr>
              <a:t>1,56 </a:t>
            </a:r>
            <a:r>
              <a:rPr kumimoji="0" lang="fr-FR" sz="1100" b="0" i="0" u="none" strike="noStrike" kern="1200" cap="none" spc="0" normalizeH="0" baseline="0" noProof="0" dirty="0">
                <a:ln>
                  <a:noFill/>
                </a:ln>
                <a:solidFill>
                  <a:srgbClr val="002060"/>
                </a:solidFill>
                <a:effectLst/>
                <a:uLnTx/>
                <a:uFillTx/>
                <a:latin typeface="Calibri" panose="020F0502020204030204" pitchFamily="34" charset="0"/>
                <a:ea typeface="Gadugi" panose="020B0502040204020203" pitchFamily="34" charset="0"/>
                <a:cs typeface="Calibri" panose="020F0502020204030204" pitchFamily="34" charset="0"/>
              </a:rPr>
              <a:t>ETP pour 100 habitants</a:t>
            </a:r>
            <a:endParaRPr kumimoji="0" lang="fr-FR" sz="1400" b="0" i="0" u="none" strike="noStrike" kern="1200" cap="none" spc="0" normalizeH="0" baseline="0" noProof="0" dirty="0">
              <a:ln>
                <a:noFill/>
              </a:ln>
              <a:solidFill>
                <a:srgbClr val="002060"/>
              </a:solidFill>
              <a:effectLst/>
              <a:uLnTx/>
              <a:uFillTx/>
              <a:latin typeface="Calibri" panose="020F0502020204030204" pitchFamily="34" charset="0"/>
              <a:ea typeface="Gadugi" panose="020B0502040204020203" pitchFamily="34" charset="0"/>
              <a:cs typeface="Calibri" panose="020F0502020204030204" pitchFamily="34" charset="0"/>
            </a:endParaRPr>
          </a:p>
        </p:txBody>
      </p:sp>
      <p:sp>
        <p:nvSpPr>
          <p:cNvPr id="79" name="Espace réservé du numéro de diapositive 9">
            <a:extLst>
              <a:ext uri="{FF2B5EF4-FFF2-40B4-BE49-F238E27FC236}">
                <a16:creationId xmlns:a16="http://schemas.microsoft.com/office/drawing/2014/main" id="{B4CE29B5-3B02-4E73-A743-FAE2F45BA12C}"/>
              </a:ext>
            </a:extLst>
          </p:cNvPr>
          <p:cNvSpPr>
            <a:spLocks noGrp="1"/>
          </p:cNvSpPr>
          <p:nvPr>
            <p:ph type="sldNum" sz="quarter" idx="12"/>
          </p:nvPr>
        </p:nvSpPr>
        <p:spPr>
          <a:xfrm>
            <a:off x="9324343" y="643612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1973A-491D-4F21-9500-AEA459A2B14A}" type="slidenum">
              <a:rPr kumimoji="0" lang="fr-FR"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38" name="Graphique 37">
            <a:extLst>
              <a:ext uri="{FF2B5EF4-FFF2-40B4-BE49-F238E27FC236}">
                <a16:creationId xmlns:a16="http://schemas.microsoft.com/office/drawing/2014/main" id="{96D2C8E6-8E2F-4BD2-B3DC-6F9BF80C2547}"/>
              </a:ext>
            </a:extLst>
          </p:cNvPr>
          <p:cNvGraphicFramePr>
            <a:graphicFrameLocks/>
          </p:cNvGraphicFramePr>
          <p:nvPr>
            <p:extLst>
              <p:ext uri="{D42A27DB-BD31-4B8C-83A1-F6EECF244321}">
                <p14:modId xmlns:p14="http://schemas.microsoft.com/office/powerpoint/2010/main" val="998027377"/>
              </p:ext>
            </p:extLst>
          </p:nvPr>
        </p:nvGraphicFramePr>
        <p:xfrm>
          <a:off x="3544312" y="1098515"/>
          <a:ext cx="4572000" cy="2743200"/>
        </p:xfrm>
        <a:graphic>
          <a:graphicData uri="http://schemas.openxmlformats.org/drawingml/2006/chart">
            <c:chart xmlns:c="http://schemas.openxmlformats.org/drawingml/2006/chart" xmlns:r="http://schemas.openxmlformats.org/officeDocument/2006/relationships" r:id="rId10"/>
          </a:graphicData>
        </a:graphic>
      </p:graphicFrame>
      <p:sp>
        <p:nvSpPr>
          <p:cNvPr id="44" name="ZoneTexte 43">
            <a:extLst>
              <a:ext uri="{FF2B5EF4-FFF2-40B4-BE49-F238E27FC236}">
                <a16:creationId xmlns:a16="http://schemas.microsoft.com/office/drawing/2014/main" id="{4AFEF0D1-1626-460A-A146-F3525B9F5BBE}"/>
              </a:ext>
            </a:extLst>
          </p:cNvPr>
          <p:cNvSpPr txBox="1"/>
          <p:nvPr/>
        </p:nvSpPr>
        <p:spPr>
          <a:xfrm>
            <a:off x="4961969" y="3673670"/>
            <a:ext cx="2067617" cy="353943"/>
          </a:xfrm>
          <a:prstGeom prst="rect">
            <a:avLst/>
          </a:prstGeom>
          <a:noFill/>
        </p:spPr>
        <p:txBody>
          <a:bodyPr wrap="none" rtlCol="0">
            <a:spAutoFit/>
          </a:bodyPr>
          <a:lstStyle/>
          <a:p>
            <a:r>
              <a:rPr lang="fr-FR" sz="1700" b="1" dirty="0">
                <a:solidFill>
                  <a:schemeClr val="bg2">
                    <a:lumMod val="25000"/>
                  </a:schemeClr>
                </a:solidFill>
                <a:latin typeface="+mj-lt"/>
                <a:ea typeface="Gadugi" panose="020B0502040204020203" pitchFamily="34" charset="0"/>
              </a:rPr>
              <a:t>Moyenne des stations</a:t>
            </a:r>
          </a:p>
        </p:txBody>
      </p:sp>
      <p:sp>
        <p:nvSpPr>
          <p:cNvPr id="52" name="ZoneTexte 51">
            <a:extLst>
              <a:ext uri="{FF2B5EF4-FFF2-40B4-BE49-F238E27FC236}">
                <a16:creationId xmlns:a16="http://schemas.microsoft.com/office/drawing/2014/main" id="{93EDFB85-2DD4-460B-9F1F-A4C5EE23E4AF}"/>
              </a:ext>
            </a:extLst>
          </p:cNvPr>
          <p:cNvSpPr txBox="1"/>
          <p:nvPr/>
        </p:nvSpPr>
        <p:spPr>
          <a:xfrm>
            <a:off x="7097513" y="3261834"/>
            <a:ext cx="1937289" cy="523220"/>
          </a:xfrm>
          <a:prstGeom prst="rect">
            <a:avLst/>
          </a:prstGeom>
          <a:noFill/>
        </p:spPr>
        <p:txBody>
          <a:bodyPr wrap="square" rtlCol="0">
            <a:spAutoFit/>
          </a:bodyPr>
          <a:lstStyle/>
          <a:p>
            <a:pPr algn="ctr"/>
            <a:r>
              <a:rPr lang="fr-FR" sz="1400" b="1" dirty="0">
                <a:solidFill>
                  <a:schemeClr val="bg2">
                    <a:lumMod val="25000"/>
                  </a:schemeClr>
                </a:solidFill>
                <a:latin typeface="+mj-lt"/>
                <a:ea typeface="Gadugi" panose="020B0502040204020203" pitchFamily="34" charset="0"/>
              </a:rPr>
              <a:t>Gestion publique ou semi-publique</a:t>
            </a:r>
          </a:p>
        </p:txBody>
      </p:sp>
      <p:sp>
        <p:nvSpPr>
          <p:cNvPr id="54" name="ZoneTexte 53">
            <a:extLst>
              <a:ext uri="{FF2B5EF4-FFF2-40B4-BE49-F238E27FC236}">
                <a16:creationId xmlns:a16="http://schemas.microsoft.com/office/drawing/2014/main" id="{07CA3275-95CF-4D58-A5B2-357587AF560E}"/>
              </a:ext>
            </a:extLst>
          </p:cNvPr>
          <p:cNvSpPr txBox="1"/>
          <p:nvPr/>
        </p:nvSpPr>
        <p:spPr>
          <a:xfrm>
            <a:off x="9209614" y="3319070"/>
            <a:ext cx="1937289" cy="307777"/>
          </a:xfrm>
          <a:prstGeom prst="rect">
            <a:avLst/>
          </a:prstGeom>
          <a:noFill/>
        </p:spPr>
        <p:txBody>
          <a:bodyPr wrap="square" rtlCol="0">
            <a:spAutoFit/>
          </a:bodyPr>
          <a:lstStyle/>
          <a:p>
            <a:pPr algn="ctr"/>
            <a:r>
              <a:rPr lang="fr-FR" sz="1400" b="1" dirty="0">
                <a:solidFill>
                  <a:schemeClr val="bg2">
                    <a:lumMod val="25000"/>
                  </a:schemeClr>
                </a:solidFill>
                <a:latin typeface="+mj-lt"/>
                <a:ea typeface="Gadugi" panose="020B0502040204020203" pitchFamily="34" charset="0"/>
              </a:rPr>
              <a:t>Gestion privée</a:t>
            </a:r>
          </a:p>
        </p:txBody>
      </p:sp>
      <p:sp>
        <p:nvSpPr>
          <p:cNvPr id="63" name="ZoneTexte 62">
            <a:extLst>
              <a:ext uri="{FF2B5EF4-FFF2-40B4-BE49-F238E27FC236}">
                <a16:creationId xmlns:a16="http://schemas.microsoft.com/office/drawing/2014/main" id="{7266EB4C-AB77-4365-99F0-BBDCE8E11E06}"/>
              </a:ext>
            </a:extLst>
          </p:cNvPr>
          <p:cNvSpPr txBox="1"/>
          <p:nvPr/>
        </p:nvSpPr>
        <p:spPr>
          <a:xfrm>
            <a:off x="5140508" y="5049846"/>
            <a:ext cx="1753768"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2060"/>
                </a:solidFill>
                <a:effectLst/>
                <a:uLnTx/>
                <a:uFillTx/>
                <a:latin typeface="Calibri"/>
                <a:ea typeface="Gadugi"/>
                <a:cs typeface="Calibri"/>
              </a:rPr>
              <a:t>60 €</a:t>
            </a:r>
            <a:r>
              <a:rPr kumimoji="0" lang="fr-FR" sz="1200" b="0" i="0" u="none" strike="noStrike" kern="1200" cap="none" spc="0" normalizeH="0" baseline="0" noProof="0" dirty="0">
                <a:ln>
                  <a:noFill/>
                </a:ln>
                <a:solidFill>
                  <a:srgbClr val="002060"/>
                </a:solidFill>
                <a:effectLst/>
                <a:uLnTx/>
                <a:uFillTx/>
                <a:latin typeface="Calibri"/>
                <a:ea typeface="Gadugi"/>
                <a:cs typeface="Calibri"/>
              </a:rPr>
              <a:t>/</a:t>
            </a:r>
            <a:r>
              <a:rPr kumimoji="0" lang="fr-FR" sz="1100" b="0" i="0" u="none" strike="noStrike" kern="1200" cap="none" spc="0" normalizeH="0" baseline="0" noProof="0" dirty="0">
                <a:ln>
                  <a:noFill/>
                </a:ln>
                <a:solidFill>
                  <a:srgbClr val="002060"/>
                </a:solidFill>
                <a:effectLst/>
                <a:uLnTx/>
                <a:uFillTx/>
                <a:latin typeface="Calibri"/>
                <a:ea typeface="Gadugi"/>
                <a:cs typeface="Calibri"/>
              </a:rPr>
              <a:t>curiste conv.</a:t>
            </a:r>
            <a:endParaRPr lang="fr-FR" sz="1100" b="0" i="0" u="none" strike="noStrike" kern="1200" cap="none" spc="0" normalizeH="0" baseline="0" noProof="0" dirty="0">
              <a:ln>
                <a:noFill/>
              </a:ln>
              <a:solidFill>
                <a:srgbClr val="002060"/>
              </a:solidFill>
              <a:effectLst/>
              <a:uLnTx/>
              <a:uFillTx/>
              <a:latin typeface="Calibri"/>
              <a:ea typeface="Gadugi"/>
              <a:cs typeface="Calibri"/>
            </a:endParaRPr>
          </a:p>
        </p:txBody>
      </p:sp>
      <p:sp>
        <p:nvSpPr>
          <p:cNvPr id="68" name="ZoneTexte 67">
            <a:extLst>
              <a:ext uri="{FF2B5EF4-FFF2-40B4-BE49-F238E27FC236}">
                <a16:creationId xmlns:a16="http://schemas.microsoft.com/office/drawing/2014/main" id="{4B17B7B8-1BF6-4EA5-92D9-C17731DD064D}"/>
              </a:ext>
            </a:extLst>
          </p:cNvPr>
          <p:cNvSpPr txBox="1"/>
          <p:nvPr/>
        </p:nvSpPr>
        <p:spPr>
          <a:xfrm>
            <a:off x="7214810" y="5072293"/>
            <a:ext cx="1753768"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2060"/>
                </a:solidFill>
                <a:effectLst/>
                <a:uLnTx/>
                <a:uFillTx/>
                <a:latin typeface="Calibri"/>
                <a:ea typeface="Gadugi"/>
                <a:cs typeface="Calibri"/>
              </a:rPr>
              <a:t>44 €</a:t>
            </a:r>
            <a:r>
              <a:rPr kumimoji="0" lang="fr-FR" sz="1200" b="0" i="0" u="none" strike="noStrike" kern="1200" cap="none" spc="0" normalizeH="0" baseline="0" noProof="0" dirty="0">
                <a:ln>
                  <a:noFill/>
                </a:ln>
                <a:solidFill>
                  <a:srgbClr val="002060"/>
                </a:solidFill>
                <a:effectLst/>
                <a:uLnTx/>
                <a:uFillTx/>
                <a:latin typeface="Calibri"/>
                <a:ea typeface="Gadugi"/>
                <a:cs typeface="Calibri"/>
              </a:rPr>
              <a:t>/</a:t>
            </a:r>
            <a:r>
              <a:rPr kumimoji="0" lang="fr-FR" sz="1100" b="0" i="0" u="none" strike="noStrike" kern="1200" cap="none" spc="0" normalizeH="0" baseline="0" noProof="0" dirty="0">
                <a:ln>
                  <a:noFill/>
                </a:ln>
                <a:solidFill>
                  <a:srgbClr val="002060"/>
                </a:solidFill>
                <a:effectLst/>
                <a:uLnTx/>
                <a:uFillTx/>
                <a:latin typeface="Calibri"/>
                <a:ea typeface="Gadugi"/>
                <a:cs typeface="Calibri"/>
              </a:rPr>
              <a:t>curiste conv.</a:t>
            </a:r>
            <a:endParaRPr lang="fr-FR" sz="1100" b="0" i="0" u="none" strike="noStrike" kern="1200" cap="none" spc="0" normalizeH="0" baseline="0" noProof="0" dirty="0">
              <a:ln>
                <a:noFill/>
              </a:ln>
              <a:solidFill>
                <a:srgbClr val="002060"/>
              </a:solidFill>
              <a:effectLst/>
              <a:uLnTx/>
              <a:uFillTx/>
              <a:latin typeface="Calibri"/>
              <a:ea typeface="Gadugi"/>
              <a:cs typeface="Calibri"/>
            </a:endParaRPr>
          </a:p>
        </p:txBody>
      </p:sp>
      <p:sp>
        <p:nvSpPr>
          <p:cNvPr id="70" name="ZoneTexte 69">
            <a:extLst>
              <a:ext uri="{FF2B5EF4-FFF2-40B4-BE49-F238E27FC236}">
                <a16:creationId xmlns:a16="http://schemas.microsoft.com/office/drawing/2014/main" id="{43CABADE-70A9-4930-B9DC-8EBBB54167A9}"/>
              </a:ext>
            </a:extLst>
          </p:cNvPr>
          <p:cNvSpPr txBox="1"/>
          <p:nvPr/>
        </p:nvSpPr>
        <p:spPr>
          <a:xfrm>
            <a:off x="9338584" y="5057652"/>
            <a:ext cx="1753768"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srgbClr val="002060"/>
                </a:solidFill>
                <a:latin typeface="Calibri"/>
                <a:ea typeface="Gadugi"/>
                <a:cs typeface="Calibri"/>
              </a:rPr>
              <a:t>68</a:t>
            </a:r>
            <a:r>
              <a:rPr kumimoji="0" lang="fr-FR" sz="1400" b="1" i="0" u="none" strike="noStrike" kern="1200" cap="none" spc="0" normalizeH="0" baseline="0" noProof="0" dirty="0">
                <a:ln>
                  <a:noFill/>
                </a:ln>
                <a:solidFill>
                  <a:srgbClr val="002060"/>
                </a:solidFill>
                <a:effectLst/>
                <a:uLnTx/>
                <a:uFillTx/>
                <a:latin typeface="Calibri"/>
                <a:ea typeface="Gadugi"/>
                <a:cs typeface="Calibri"/>
              </a:rPr>
              <a:t> €</a:t>
            </a:r>
            <a:r>
              <a:rPr kumimoji="0" lang="fr-FR" sz="1200" b="0" i="0" u="none" strike="noStrike" kern="1200" cap="none" spc="0" normalizeH="0" baseline="0" noProof="0" dirty="0">
                <a:ln>
                  <a:noFill/>
                </a:ln>
                <a:solidFill>
                  <a:srgbClr val="002060"/>
                </a:solidFill>
                <a:effectLst/>
                <a:uLnTx/>
                <a:uFillTx/>
                <a:latin typeface="Calibri"/>
                <a:ea typeface="Gadugi"/>
                <a:cs typeface="Calibri"/>
              </a:rPr>
              <a:t>/</a:t>
            </a:r>
            <a:r>
              <a:rPr kumimoji="0" lang="fr-FR" sz="1100" b="0" i="0" u="none" strike="noStrike" kern="1200" cap="none" spc="0" normalizeH="0" baseline="0" noProof="0" dirty="0">
                <a:ln>
                  <a:noFill/>
                </a:ln>
                <a:solidFill>
                  <a:srgbClr val="002060"/>
                </a:solidFill>
                <a:effectLst/>
                <a:uLnTx/>
                <a:uFillTx/>
                <a:latin typeface="Calibri"/>
                <a:ea typeface="Gadugi"/>
                <a:cs typeface="Calibri"/>
              </a:rPr>
              <a:t>curiste conv.</a:t>
            </a:r>
            <a:endParaRPr lang="fr-FR" sz="1100" b="0" i="0" u="none" strike="noStrike" kern="1200" cap="none" spc="0" normalizeH="0" baseline="0" noProof="0" dirty="0">
              <a:ln>
                <a:noFill/>
              </a:ln>
              <a:solidFill>
                <a:srgbClr val="002060"/>
              </a:solidFill>
              <a:effectLst/>
              <a:uLnTx/>
              <a:uFillTx/>
              <a:latin typeface="Calibri"/>
              <a:ea typeface="Gadugi"/>
              <a:cs typeface="Calibri"/>
            </a:endParaRPr>
          </a:p>
        </p:txBody>
      </p:sp>
      <p:sp>
        <p:nvSpPr>
          <p:cNvPr id="72" name="ZoneTexte 71">
            <a:extLst>
              <a:ext uri="{FF2B5EF4-FFF2-40B4-BE49-F238E27FC236}">
                <a16:creationId xmlns:a16="http://schemas.microsoft.com/office/drawing/2014/main" id="{A774C240-04EC-4304-9F94-C523A1AEAB36}"/>
              </a:ext>
            </a:extLst>
          </p:cNvPr>
          <p:cNvSpPr txBox="1"/>
          <p:nvPr/>
        </p:nvSpPr>
        <p:spPr>
          <a:xfrm>
            <a:off x="5129007" y="4220508"/>
            <a:ext cx="5580000" cy="180000"/>
          </a:xfrm>
          <a:prstGeom prst="rect">
            <a:avLst/>
          </a:prstGeom>
          <a:solidFill>
            <a:srgbClr val="62CBC5">
              <a:alpha val="20000"/>
            </a:srgbClr>
          </a:solid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Calibri" panose="020F0502020204030204" pitchFamily="34" charset="0"/>
                <a:ea typeface="Gadugi" panose="020B0502040204020203" pitchFamily="34" charset="0"/>
                <a:cs typeface="Calibri" panose="020F0502020204030204" pitchFamily="34" charset="0"/>
              </a:rPr>
              <a:t>Investissement :</a:t>
            </a:r>
          </a:p>
        </p:txBody>
      </p:sp>
      <p:sp>
        <p:nvSpPr>
          <p:cNvPr id="74" name="ZoneTexte 73">
            <a:extLst>
              <a:ext uri="{FF2B5EF4-FFF2-40B4-BE49-F238E27FC236}">
                <a16:creationId xmlns:a16="http://schemas.microsoft.com/office/drawing/2014/main" id="{027A4F78-0CEB-4358-99B4-5E74B2B675BF}"/>
              </a:ext>
            </a:extLst>
          </p:cNvPr>
          <p:cNvSpPr txBox="1"/>
          <p:nvPr/>
        </p:nvSpPr>
        <p:spPr>
          <a:xfrm>
            <a:off x="5129007" y="4738172"/>
            <a:ext cx="5580000" cy="276999"/>
          </a:xfrm>
          <a:prstGeom prst="rect">
            <a:avLst/>
          </a:prstGeom>
          <a:solidFill>
            <a:srgbClr val="62CBC5">
              <a:alpha val="20000"/>
            </a:srgbClr>
          </a:solid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Calibri" panose="020F0502020204030204" pitchFamily="34" charset="0"/>
                <a:ea typeface="Gadugi" panose="020B0502040204020203" pitchFamily="34" charset="0"/>
                <a:cs typeface="Calibri" panose="020F0502020204030204" pitchFamily="34" charset="0"/>
              </a:rPr>
              <a:t>Investissement thermal :</a:t>
            </a:r>
          </a:p>
        </p:txBody>
      </p:sp>
      <p:sp>
        <p:nvSpPr>
          <p:cNvPr id="76" name="ZoneTexte 75">
            <a:extLst>
              <a:ext uri="{FF2B5EF4-FFF2-40B4-BE49-F238E27FC236}">
                <a16:creationId xmlns:a16="http://schemas.microsoft.com/office/drawing/2014/main" id="{7B697100-210F-4E47-B519-DFBA36F81DCF}"/>
              </a:ext>
            </a:extLst>
          </p:cNvPr>
          <p:cNvSpPr txBox="1"/>
          <p:nvPr/>
        </p:nvSpPr>
        <p:spPr>
          <a:xfrm>
            <a:off x="5129007" y="5436136"/>
            <a:ext cx="5580000" cy="180000"/>
          </a:xfrm>
          <a:prstGeom prst="rect">
            <a:avLst/>
          </a:prstGeom>
          <a:solidFill>
            <a:srgbClr val="62CBC5">
              <a:alpha val="20000"/>
            </a:srgbClr>
          </a:solid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Calibri" panose="020F0502020204030204" pitchFamily="34" charset="0"/>
                <a:ea typeface="Gadugi" panose="020B0502040204020203" pitchFamily="34" charset="0"/>
                <a:cs typeface="Calibri" panose="020F0502020204030204" pitchFamily="34" charset="0"/>
              </a:rPr>
              <a:t>Masse salariale :</a:t>
            </a:r>
          </a:p>
        </p:txBody>
      </p:sp>
      <p:sp>
        <p:nvSpPr>
          <p:cNvPr id="78" name="ZoneTexte 77">
            <a:extLst>
              <a:ext uri="{FF2B5EF4-FFF2-40B4-BE49-F238E27FC236}">
                <a16:creationId xmlns:a16="http://schemas.microsoft.com/office/drawing/2014/main" id="{7DA8F87B-30CC-45CB-816F-E59437A0DCEB}"/>
              </a:ext>
            </a:extLst>
          </p:cNvPr>
          <p:cNvSpPr txBox="1"/>
          <p:nvPr/>
        </p:nvSpPr>
        <p:spPr>
          <a:xfrm>
            <a:off x="5129007" y="6046728"/>
            <a:ext cx="5580000" cy="180000"/>
          </a:xfrm>
          <a:prstGeom prst="rect">
            <a:avLst/>
          </a:prstGeom>
          <a:solidFill>
            <a:srgbClr val="62CBC5">
              <a:alpha val="20000"/>
            </a:srgbClr>
          </a:solid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Calibri" panose="020F0502020204030204" pitchFamily="34" charset="0"/>
                <a:ea typeface="Gadugi" panose="020B0502040204020203" pitchFamily="34" charset="0"/>
                <a:cs typeface="Calibri" panose="020F0502020204030204" pitchFamily="34" charset="0"/>
              </a:rPr>
              <a:t>Nb d’employés municipaux :</a:t>
            </a:r>
          </a:p>
        </p:txBody>
      </p:sp>
      <p:sp>
        <p:nvSpPr>
          <p:cNvPr id="80" name="ZoneTexte 79">
            <a:extLst>
              <a:ext uri="{FF2B5EF4-FFF2-40B4-BE49-F238E27FC236}">
                <a16:creationId xmlns:a16="http://schemas.microsoft.com/office/drawing/2014/main" id="{9FE00CC0-48D9-490C-8054-1B596ED3C723}"/>
              </a:ext>
            </a:extLst>
          </p:cNvPr>
          <p:cNvSpPr txBox="1"/>
          <p:nvPr/>
        </p:nvSpPr>
        <p:spPr>
          <a:xfrm>
            <a:off x="10761447" y="4803624"/>
            <a:ext cx="1452308" cy="800219"/>
          </a:xfrm>
          <a:prstGeom prst="rect">
            <a:avLst/>
          </a:prstGeom>
          <a:noFill/>
        </p:spPr>
        <p:txBody>
          <a:bodyPr wrap="square" lIns="91440" tIns="45720" rIns="91440" bIns="45720" anchor="t">
            <a:spAutoFit/>
          </a:bodyPr>
          <a:lstStyle/>
          <a:p>
            <a:pPr>
              <a:defRPr/>
            </a:pPr>
            <a:r>
              <a:rPr lang="fr-FR" sz="900" i="1" dirty="0">
                <a:latin typeface="Calibri Light" panose="020F0302020204030204"/>
              </a:rPr>
              <a:t>NB : En moyenne, les gestionnaires privés d’établissements thermaux ont investi </a:t>
            </a:r>
            <a:r>
              <a:rPr lang="fr-FR" sz="1050" b="1" i="1" dirty="0">
                <a:latin typeface="Calibri Light" panose="020F0302020204030204"/>
              </a:rPr>
              <a:t>253 € </a:t>
            </a:r>
            <a:r>
              <a:rPr lang="fr-FR" sz="900" b="1" i="1" dirty="0">
                <a:latin typeface="Calibri Light" panose="020F0302020204030204"/>
              </a:rPr>
              <a:t>par curiste conventionné.</a:t>
            </a:r>
            <a:endParaRPr lang="fr-FR" sz="1100" b="1" i="1" u="none" strike="noStrike" kern="1200" cap="none" spc="0" normalizeH="0" baseline="0" noProof="0" dirty="0">
              <a:ln>
                <a:noFill/>
              </a:ln>
              <a:effectLst/>
              <a:uLnTx/>
              <a:uFillTx/>
              <a:latin typeface="Calibri" panose="020F0502020204030204"/>
              <a:cs typeface="Calibri"/>
            </a:endParaRPr>
          </a:p>
        </p:txBody>
      </p:sp>
      <p:sp>
        <p:nvSpPr>
          <p:cNvPr id="3" name="Rectangle 2">
            <a:extLst>
              <a:ext uri="{FF2B5EF4-FFF2-40B4-BE49-F238E27FC236}">
                <a16:creationId xmlns:a16="http://schemas.microsoft.com/office/drawing/2014/main" id="{A507EB9B-8F28-405B-AE08-FED3C81460D3}"/>
              </a:ext>
            </a:extLst>
          </p:cNvPr>
          <p:cNvSpPr/>
          <p:nvPr/>
        </p:nvSpPr>
        <p:spPr>
          <a:xfrm>
            <a:off x="4361344" y="786660"/>
            <a:ext cx="7837105" cy="261610"/>
          </a:xfrm>
          <a:prstGeom prst="rect">
            <a:avLst/>
          </a:prstGeom>
          <a:solidFill>
            <a:schemeClr val="bg1"/>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effectLst/>
                <a:uLnTx/>
                <a:uFillTx/>
                <a:latin typeface="ClanOT-Black" panose="02000503040000020004"/>
                <a:ea typeface="+mn-ea"/>
                <a:cs typeface="+mn-cs"/>
              </a:rPr>
              <a:t>MONTANT MOYEN DES INVESTISSEMENTS DES COLLECTIVITES </a:t>
            </a:r>
            <a:r>
              <a:rPr kumimoji="0" lang="fr-FR" sz="1100" b="1" i="0" u="sng" strike="noStrike" kern="1200" cap="none" spc="0" normalizeH="0" baseline="0" noProof="0" dirty="0">
                <a:ln>
                  <a:noFill/>
                </a:ln>
                <a:effectLst/>
                <a:uLnTx/>
                <a:uFillTx/>
                <a:latin typeface="ClanOT-Black" panose="02000503040000020004"/>
                <a:ea typeface="+mn-ea"/>
                <a:cs typeface="+mn-cs"/>
              </a:rPr>
              <a:t>EN 2019</a:t>
            </a:r>
            <a:r>
              <a:rPr kumimoji="0" lang="fr-FR" sz="1100" b="1" i="0" strike="noStrike" kern="1200" cap="none" spc="0" normalizeH="0" baseline="0" noProof="0" dirty="0">
                <a:ln>
                  <a:noFill/>
                </a:ln>
                <a:effectLst/>
                <a:uLnTx/>
                <a:uFillTx/>
                <a:latin typeface="ClanOT-Black" panose="02000503040000020004"/>
                <a:ea typeface="+mn-ea"/>
                <a:cs typeface="+mn-cs"/>
              </a:rPr>
              <a:t> </a:t>
            </a:r>
            <a:r>
              <a:rPr kumimoji="0" lang="fr-FR" sz="1100" b="1" i="0" u="none" strike="noStrike" kern="1200" cap="none" spc="0" normalizeH="0" baseline="0" noProof="0" dirty="0">
                <a:ln>
                  <a:noFill/>
                </a:ln>
                <a:effectLst/>
                <a:uLnTx/>
                <a:uFillTx/>
                <a:latin typeface="ClanOT-Black" panose="02000503040000020004"/>
                <a:ea typeface="+mn-ea"/>
                <a:cs typeface="+mn-cs"/>
              </a:rPr>
              <a:t>SELON LE MODE DE GESTION DES ETABLISSEMENTS</a:t>
            </a:r>
            <a:endParaRPr lang="fr-FR" sz="1100" b="1" i="0" u="none" strike="noStrike" kern="1200" cap="none" spc="0" normalizeH="0" baseline="0" noProof="0" dirty="0">
              <a:ln>
                <a:noFill/>
              </a:ln>
              <a:effectLst/>
              <a:uLnTx/>
              <a:uFillTx/>
              <a:latin typeface="Calibri" panose="020F0502020204030204"/>
              <a:cs typeface="Calibri" panose="020F0502020204030204"/>
            </a:endParaRPr>
          </a:p>
        </p:txBody>
      </p:sp>
      <p:sp>
        <p:nvSpPr>
          <p:cNvPr id="49" name="ZoneTexte 48">
            <a:extLst>
              <a:ext uri="{FF2B5EF4-FFF2-40B4-BE49-F238E27FC236}">
                <a16:creationId xmlns:a16="http://schemas.microsoft.com/office/drawing/2014/main" id="{E8F7B2EA-8D9B-4646-87C6-05BCE5B6031A}"/>
              </a:ext>
            </a:extLst>
          </p:cNvPr>
          <p:cNvSpPr txBox="1"/>
          <p:nvPr/>
        </p:nvSpPr>
        <p:spPr>
          <a:xfrm>
            <a:off x="4419788" y="3975306"/>
            <a:ext cx="3042919" cy="21544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800" i="1" dirty="0">
                <a:solidFill>
                  <a:srgbClr val="939595"/>
                </a:solidFill>
                <a:latin typeface="Calibri Light" panose="020F0302020204030204"/>
              </a:rPr>
              <a:t>34/41</a:t>
            </a:r>
            <a:r>
              <a:rPr kumimoji="0" lang="fr-FR" sz="800" b="0" i="1" u="none" strike="noStrike" kern="1200" cap="none" spc="0" normalizeH="0" baseline="0" noProof="0" dirty="0">
                <a:ln>
                  <a:noFill/>
                </a:ln>
                <a:solidFill>
                  <a:srgbClr val="939595"/>
                </a:solidFill>
                <a:effectLst/>
                <a:uLnTx/>
                <a:uFillTx/>
                <a:latin typeface="Calibri Light" panose="020F0302020204030204"/>
                <a:ea typeface="+mn-ea"/>
                <a:cs typeface="+mn-cs"/>
              </a:rPr>
              <a:t> DGS répondants en 2019 (</a:t>
            </a:r>
            <a:r>
              <a:rPr lang="fr-FR" sz="800" i="1" dirty="0">
                <a:solidFill>
                  <a:srgbClr val="939595"/>
                </a:solidFill>
                <a:latin typeface="Calibri Light" panose="020F0302020204030204"/>
              </a:rPr>
              <a:t>54</a:t>
            </a:r>
            <a:r>
              <a:rPr kumimoji="0" lang="fr-FR" sz="800" b="0" i="1" u="none" strike="noStrike" kern="1200" cap="none" spc="0" normalizeH="0" baseline="0" noProof="0" dirty="0">
                <a:ln>
                  <a:noFill/>
                </a:ln>
                <a:solidFill>
                  <a:srgbClr val="939595"/>
                </a:solidFill>
                <a:effectLst/>
                <a:uLnTx/>
                <a:uFillTx/>
                <a:latin typeface="Calibri Light" panose="020F0302020204030204"/>
                <a:ea typeface="+mn-ea"/>
                <a:cs typeface="+mn-cs"/>
              </a:rPr>
              <a:t> % des curistes conventionnés)</a:t>
            </a:r>
          </a:p>
        </p:txBody>
      </p:sp>
      <p:sp>
        <p:nvSpPr>
          <p:cNvPr id="43" name="ZoneTexte 42">
            <a:extLst>
              <a:ext uri="{FF2B5EF4-FFF2-40B4-BE49-F238E27FC236}">
                <a16:creationId xmlns:a16="http://schemas.microsoft.com/office/drawing/2014/main" id="{94114C29-D4AD-4F54-A830-903F20FC5168}"/>
              </a:ext>
            </a:extLst>
          </p:cNvPr>
          <p:cNvSpPr txBox="1"/>
          <p:nvPr/>
        </p:nvSpPr>
        <p:spPr>
          <a:xfrm>
            <a:off x="280346" y="5902938"/>
            <a:ext cx="3802197"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900" i="1" dirty="0">
                <a:solidFill>
                  <a:srgbClr val="333F50"/>
                </a:solidFill>
                <a:latin typeface="Calibri Light" panose="020F0302020204030204"/>
              </a:rPr>
              <a:t>Les investissements correspondent les dépenses réelles d’équipement (réalisées et non pas prévisionnelles) correspondant à la fois au Budget Principal et aux Budgets Annexes (hors chapitre 16), sans prise en compte de l’annuité de la dette en capital.</a:t>
            </a:r>
          </a:p>
        </p:txBody>
      </p:sp>
      <p:sp>
        <p:nvSpPr>
          <p:cNvPr id="57" name="ZoneTexte 56">
            <a:extLst>
              <a:ext uri="{FF2B5EF4-FFF2-40B4-BE49-F238E27FC236}">
                <a16:creationId xmlns:a16="http://schemas.microsoft.com/office/drawing/2014/main" id="{F7797819-3812-41B7-B81A-61C9AC7F3790}"/>
              </a:ext>
            </a:extLst>
          </p:cNvPr>
          <p:cNvSpPr txBox="1"/>
          <p:nvPr/>
        </p:nvSpPr>
        <p:spPr>
          <a:xfrm>
            <a:off x="6202523" y="2376900"/>
            <a:ext cx="1206019" cy="400110"/>
          </a:xfrm>
          <a:prstGeom prst="rect">
            <a:avLst/>
          </a:prstGeom>
          <a:noFill/>
        </p:spPr>
        <p:txBody>
          <a:bodyPr wrap="square">
            <a:spAutoFit/>
          </a:bodyPr>
          <a:lstStyle/>
          <a:p>
            <a:r>
              <a:rPr lang="fr-FR" sz="2000" b="1" dirty="0">
                <a:latin typeface="Calibri Light" panose="020F0302020204030204"/>
              </a:rPr>
              <a:t>2,64 M€</a:t>
            </a:r>
            <a:endParaRPr lang="fr-FR" sz="1600" dirty="0"/>
          </a:p>
        </p:txBody>
      </p:sp>
      <p:sp>
        <p:nvSpPr>
          <p:cNvPr id="61" name="ZoneTexte 60">
            <a:extLst>
              <a:ext uri="{FF2B5EF4-FFF2-40B4-BE49-F238E27FC236}">
                <a16:creationId xmlns:a16="http://schemas.microsoft.com/office/drawing/2014/main" id="{F5966694-DCB9-4339-8417-A4F89BF8592C}"/>
              </a:ext>
            </a:extLst>
          </p:cNvPr>
          <p:cNvSpPr txBox="1"/>
          <p:nvPr/>
        </p:nvSpPr>
        <p:spPr>
          <a:xfrm>
            <a:off x="8425436" y="2289347"/>
            <a:ext cx="955407" cy="338554"/>
          </a:xfrm>
          <a:prstGeom prst="rect">
            <a:avLst/>
          </a:prstGeom>
          <a:noFill/>
        </p:spPr>
        <p:txBody>
          <a:bodyPr wrap="square">
            <a:spAutoFit/>
          </a:bodyPr>
          <a:lstStyle/>
          <a:p>
            <a:r>
              <a:rPr lang="fr-FR" sz="1600" b="1" dirty="0">
                <a:latin typeface="Calibri Light" panose="020F0302020204030204"/>
              </a:rPr>
              <a:t>2,69 M€</a:t>
            </a:r>
            <a:endParaRPr lang="fr-FR" sz="1200" dirty="0"/>
          </a:p>
        </p:txBody>
      </p:sp>
      <p:sp>
        <p:nvSpPr>
          <p:cNvPr id="56" name="ZoneTexte 55">
            <a:extLst>
              <a:ext uri="{FF2B5EF4-FFF2-40B4-BE49-F238E27FC236}">
                <a16:creationId xmlns:a16="http://schemas.microsoft.com/office/drawing/2014/main" id="{5D18F34E-D43B-414B-9310-C09347D81F5E}"/>
              </a:ext>
            </a:extLst>
          </p:cNvPr>
          <p:cNvSpPr txBox="1"/>
          <p:nvPr/>
        </p:nvSpPr>
        <p:spPr>
          <a:xfrm>
            <a:off x="7652302" y="3831085"/>
            <a:ext cx="954426"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1" u="none" strike="noStrike" kern="1200" cap="none" spc="0" normalizeH="0" baseline="0" noProof="0" dirty="0">
                <a:ln>
                  <a:noFill/>
                </a:ln>
                <a:effectLst/>
                <a:uLnTx/>
                <a:uFillTx/>
                <a:latin typeface="Calibri Light" panose="020F0302020204030204"/>
                <a:ea typeface="+mn-ea"/>
                <a:cs typeface="+mn-cs"/>
              </a:rPr>
              <a:t>11 répondants</a:t>
            </a:r>
          </a:p>
        </p:txBody>
      </p:sp>
      <p:sp>
        <p:nvSpPr>
          <p:cNvPr id="58" name="ZoneTexte 57">
            <a:extLst>
              <a:ext uri="{FF2B5EF4-FFF2-40B4-BE49-F238E27FC236}">
                <a16:creationId xmlns:a16="http://schemas.microsoft.com/office/drawing/2014/main" id="{B5FE55DD-08CA-4B6D-9B23-275278A49926}"/>
              </a:ext>
            </a:extLst>
          </p:cNvPr>
          <p:cNvSpPr txBox="1"/>
          <p:nvPr/>
        </p:nvSpPr>
        <p:spPr>
          <a:xfrm>
            <a:off x="9783286" y="3820007"/>
            <a:ext cx="954426"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800" i="1" dirty="0">
                <a:latin typeface="Calibri Light" panose="020F0302020204030204"/>
              </a:rPr>
              <a:t>23 </a:t>
            </a:r>
            <a:r>
              <a:rPr kumimoji="0" lang="fr-FR" sz="800" b="0" i="1" u="none" strike="noStrike" kern="1200" cap="none" spc="0" normalizeH="0" baseline="0" noProof="0" dirty="0">
                <a:ln>
                  <a:noFill/>
                </a:ln>
                <a:effectLst/>
                <a:uLnTx/>
                <a:uFillTx/>
                <a:latin typeface="Calibri Light" panose="020F0302020204030204"/>
                <a:ea typeface="+mn-ea"/>
                <a:cs typeface="+mn-cs"/>
              </a:rPr>
              <a:t>répondants</a:t>
            </a:r>
          </a:p>
        </p:txBody>
      </p:sp>
      <p:graphicFrame>
        <p:nvGraphicFramePr>
          <p:cNvPr id="55" name="Graphique 54">
            <a:extLst>
              <a:ext uri="{FF2B5EF4-FFF2-40B4-BE49-F238E27FC236}">
                <a16:creationId xmlns:a16="http://schemas.microsoft.com/office/drawing/2014/main" id="{EF363F44-30CE-4CCD-837B-22CFD24FAC6F}"/>
              </a:ext>
            </a:extLst>
          </p:cNvPr>
          <p:cNvGraphicFramePr>
            <a:graphicFrameLocks/>
          </p:cNvGraphicFramePr>
          <p:nvPr>
            <p:extLst>
              <p:ext uri="{D42A27DB-BD31-4B8C-83A1-F6EECF244321}">
                <p14:modId xmlns:p14="http://schemas.microsoft.com/office/powerpoint/2010/main" val="819093419"/>
              </p:ext>
            </p:extLst>
          </p:nvPr>
        </p:nvGraphicFramePr>
        <p:xfrm>
          <a:off x="9380843" y="1533624"/>
          <a:ext cx="1897322" cy="1799871"/>
        </p:xfrm>
        <a:graphic>
          <a:graphicData uri="http://schemas.openxmlformats.org/drawingml/2006/chart">
            <c:chart xmlns:c="http://schemas.openxmlformats.org/drawingml/2006/chart" xmlns:r="http://schemas.openxmlformats.org/officeDocument/2006/relationships" r:id="rId11"/>
          </a:graphicData>
        </a:graphic>
      </p:graphicFrame>
      <p:sp>
        <p:nvSpPr>
          <p:cNvPr id="62" name="ZoneTexte 61">
            <a:extLst>
              <a:ext uri="{FF2B5EF4-FFF2-40B4-BE49-F238E27FC236}">
                <a16:creationId xmlns:a16="http://schemas.microsoft.com/office/drawing/2014/main" id="{9A7DFFBA-10C6-4ED1-82A9-14032FA82EDC}"/>
              </a:ext>
            </a:extLst>
          </p:cNvPr>
          <p:cNvSpPr txBox="1"/>
          <p:nvPr/>
        </p:nvSpPr>
        <p:spPr>
          <a:xfrm>
            <a:off x="10591586" y="2282592"/>
            <a:ext cx="955407" cy="338554"/>
          </a:xfrm>
          <a:prstGeom prst="rect">
            <a:avLst/>
          </a:prstGeom>
          <a:noFill/>
        </p:spPr>
        <p:txBody>
          <a:bodyPr wrap="square">
            <a:spAutoFit/>
          </a:bodyPr>
          <a:lstStyle/>
          <a:p>
            <a:r>
              <a:rPr lang="fr-FR" sz="1600" b="1" dirty="0">
                <a:latin typeface="Calibri Light" panose="020F0302020204030204"/>
              </a:rPr>
              <a:t>2,62 M€</a:t>
            </a:r>
            <a:endParaRPr lang="fr-FR" sz="1200" dirty="0"/>
          </a:p>
        </p:txBody>
      </p:sp>
      <p:sp>
        <p:nvSpPr>
          <p:cNvPr id="64" name="ZoneTexte 63">
            <a:extLst>
              <a:ext uri="{FF2B5EF4-FFF2-40B4-BE49-F238E27FC236}">
                <a16:creationId xmlns:a16="http://schemas.microsoft.com/office/drawing/2014/main" id="{A9BBFF25-6D55-4A59-BE97-1B4E2978E8E4}"/>
              </a:ext>
            </a:extLst>
          </p:cNvPr>
          <p:cNvSpPr txBox="1"/>
          <p:nvPr/>
        </p:nvSpPr>
        <p:spPr>
          <a:xfrm>
            <a:off x="280347" y="4790814"/>
            <a:ext cx="3808621" cy="738664"/>
          </a:xfrm>
          <a:prstGeom prst="rect">
            <a:avLst/>
          </a:prstGeom>
          <a:solidFill>
            <a:srgbClr val="EEF9F9"/>
          </a:solidFill>
        </p:spPr>
        <p:txBody>
          <a:bodyPr wrap="square">
            <a:spAutoFit/>
          </a:bodyPr>
          <a:lstStyle/>
          <a:p>
            <a:pPr algn="ctr"/>
            <a:r>
              <a:rPr lang="fr-FR" sz="1400" b="1" dirty="0">
                <a:latin typeface="Calibri Light" panose="020F0302020204030204"/>
                <a:sym typeface="Wingdings" panose="05000000000000000000" pitchFamily="2" charset="2"/>
              </a:rPr>
              <a:t> Un indicateur à suivre dans la durée </a:t>
            </a:r>
            <a:r>
              <a:rPr lang="fr-FR" sz="1400" dirty="0">
                <a:latin typeface="Calibri Light" panose="020F0302020204030204"/>
                <a:sym typeface="Wingdings" panose="05000000000000000000" pitchFamily="2" charset="2"/>
              </a:rPr>
              <a:t>pour lisser les effets </a:t>
            </a:r>
            <a:r>
              <a:rPr lang="fr-FR" sz="1400" dirty="0">
                <a:latin typeface="Calibri Light" panose="020F0302020204030204"/>
              </a:rPr>
              <a:t>liés au caractère ponctuel des décisions d’investissement</a:t>
            </a:r>
            <a:endParaRPr lang="fr-FR" sz="1400" dirty="0"/>
          </a:p>
        </p:txBody>
      </p:sp>
      <p:grpSp>
        <p:nvGrpSpPr>
          <p:cNvPr id="5" name="Groupe 4">
            <a:extLst>
              <a:ext uri="{FF2B5EF4-FFF2-40B4-BE49-F238E27FC236}">
                <a16:creationId xmlns:a16="http://schemas.microsoft.com/office/drawing/2014/main" id="{03ABE66B-62D7-4A07-B00D-C40BBA146205}"/>
              </a:ext>
            </a:extLst>
          </p:cNvPr>
          <p:cNvGrpSpPr/>
          <p:nvPr/>
        </p:nvGrpSpPr>
        <p:grpSpPr>
          <a:xfrm>
            <a:off x="10521429" y="1022158"/>
            <a:ext cx="1695820" cy="461665"/>
            <a:chOff x="10399716" y="1013150"/>
            <a:chExt cx="1695820" cy="461665"/>
          </a:xfrm>
        </p:grpSpPr>
        <p:sp>
          <p:nvSpPr>
            <p:cNvPr id="53" name="ZoneTexte 52">
              <a:extLst>
                <a:ext uri="{FF2B5EF4-FFF2-40B4-BE49-F238E27FC236}">
                  <a16:creationId xmlns:a16="http://schemas.microsoft.com/office/drawing/2014/main" id="{150A7252-2EBC-4B68-AFF2-8C55E89F225C}"/>
                </a:ext>
              </a:extLst>
            </p:cNvPr>
            <p:cNvSpPr txBox="1"/>
            <p:nvPr/>
          </p:nvSpPr>
          <p:spPr>
            <a:xfrm>
              <a:off x="10511453" y="1013150"/>
              <a:ext cx="1584083" cy="461665"/>
            </a:xfrm>
            <a:prstGeom prst="rect">
              <a:avLst/>
            </a:prstGeom>
            <a:noFill/>
          </p:spPr>
          <p:txBody>
            <a:bodyPr wrap="square" lIns="91440" tIns="45720" rIns="91440" bIns="45720" rtlCol="0" anchor="t">
              <a:spAutoFit/>
            </a:bodyPr>
            <a:lstStyle/>
            <a:p>
              <a:pPr lvl="0" algn="just">
                <a:defRPr/>
              </a:pPr>
              <a:r>
                <a:rPr lang="fr-FR" sz="1200" dirty="0">
                  <a:latin typeface="+mj-lt"/>
                </a:rPr>
                <a:t>Autres investissements</a:t>
              </a:r>
            </a:p>
            <a:p>
              <a:pPr lvl="0" algn="just">
                <a:defRPr/>
              </a:pPr>
              <a:r>
                <a:rPr lang="fr-FR" sz="1200" dirty="0">
                  <a:latin typeface="+mj-lt"/>
                </a:rPr>
                <a:t>Activité thermale</a:t>
              </a:r>
            </a:p>
          </p:txBody>
        </p:sp>
        <p:sp>
          <p:nvSpPr>
            <p:cNvPr id="2" name="Rectangle 1">
              <a:extLst>
                <a:ext uri="{FF2B5EF4-FFF2-40B4-BE49-F238E27FC236}">
                  <a16:creationId xmlns:a16="http://schemas.microsoft.com/office/drawing/2014/main" id="{403E47B2-7812-404B-A772-F1EE67FBFE4E}"/>
                </a:ext>
              </a:extLst>
            </p:cNvPr>
            <p:cNvSpPr/>
            <p:nvPr/>
          </p:nvSpPr>
          <p:spPr>
            <a:xfrm>
              <a:off x="10399716" y="1096670"/>
              <a:ext cx="153114" cy="101650"/>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1" name="Rectangle 80">
              <a:extLst>
                <a:ext uri="{FF2B5EF4-FFF2-40B4-BE49-F238E27FC236}">
                  <a16:creationId xmlns:a16="http://schemas.microsoft.com/office/drawing/2014/main" id="{F6BFCAFF-682A-474F-BEA3-9A7F7A1A4563}"/>
                </a:ext>
              </a:extLst>
            </p:cNvPr>
            <p:cNvSpPr/>
            <p:nvPr/>
          </p:nvSpPr>
          <p:spPr>
            <a:xfrm>
              <a:off x="10399716" y="1278692"/>
              <a:ext cx="153114" cy="101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32802453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CC30D9E-90BE-405D-9373-EFD97F15EE70}"/>
              </a:ext>
            </a:extLst>
          </p:cNvPr>
          <p:cNvSpPr txBox="1">
            <a:spLocks/>
          </p:cNvSpPr>
          <p:nvPr/>
        </p:nvSpPr>
        <p:spPr>
          <a:xfrm>
            <a:off x="841712" y="2695575"/>
            <a:ext cx="10064414"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lang="fr-FR" sz="4400" dirty="0">
                <a:solidFill>
                  <a:srgbClr val="3EBFB7"/>
                </a:solidFill>
                <a:latin typeface="Gadugi" panose="020B0502040204020203" pitchFamily="34" charset="0"/>
                <a:ea typeface="Gadugi" panose="020B0502040204020203" pitchFamily="34" charset="0"/>
              </a:rPr>
              <a:t>6. L’économie du thermalisme : </a:t>
            </a:r>
          </a:p>
          <a:p>
            <a:pPr marL="0" marR="0" lvl="0" indent="0" algn="r" defTabSz="914400" rtl="0" eaLnBrk="1" fontAlgn="auto" latinLnBrk="0" hangingPunct="1">
              <a:lnSpc>
                <a:spcPct val="90000"/>
              </a:lnSpc>
              <a:spcBef>
                <a:spcPct val="0"/>
              </a:spcBef>
              <a:spcAft>
                <a:spcPts val="0"/>
              </a:spcAft>
              <a:buClrTx/>
              <a:buSzTx/>
              <a:buFontTx/>
              <a:buNone/>
              <a:tabLst/>
              <a:defRPr/>
            </a:pPr>
            <a:r>
              <a:rPr lang="fr-FR" sz="4400" dirty="0">
                <a:solidFill>
                  <a:srgbClr val="3EBFB7"/>
                </a:solidFill>
                <a:latin typeface="Gadugi" panose="020B0502040204020203" pitchFamily="34" charset="0"/>
                <a:ea typeface="Gadugi" panose="020B0502040204020203" pitchFamily="34" charset="0"/>
              </a:rPr>
              <a:t>25 810 ETP et 4 880 M€ de </a:t>
            </a:r>
          </a:p>
          <a:p>
            <a:pPr marL="0" marR="0" lvl="0" indent="0" algn="r" defTabSz="914400" rtl="0" eaLnBrk="1" fontAlgn="auto" latinLnBrk="0" hangingPunct="1">
              <a:lnSpc>
                <a:spcPct val="90000"/>
              </a:lnSpc>
              <a:spcBef>
                <a:spcPct val="0"/>
              </a:spcBef>
              <a:spcAft>
                <a:spcPts val="0"/>
              </a:spcAft>
              <a:buClrTx/>
              <a:buSzTx/>
              <a:buFontTx/>
              <a:buNone/>
              <a:tabLst/>
              <a:defRPr/>
            </a:pPr>
            <a:r>
              <a:rPr lang="fr-FR" sz="4400" dirty="0">
                <a:solidFill>
                  <a:srgbClr val="3EBFB7"/>
                </a:solidFill>
                <a:latin typeface="Gadugi" panose="020B0502040204020203" pitchFamily="34" charset="0"/>
                <a:ea typeface="Gadugi" panose="020B0502040204020203" pitchFamily="34" charset="0"/>
              </a:rPr>
              <a:t>richesse générée </a:t>
            </a:r>
            <a:endParaRPr kumimoji="0" lang="fr-FR" sz="4400" b="1" i="0" u="none" strike="noStrike" kern="1200" cap="none" spc="0" normalizeH="0" baseline="0" noProof="0" dirty="0">
              <a:ln>
                <a:noFill/>
              </a:ln>
              <a:solidFill>
                <a:srgbClr val="3EBFB7"/>
              </a:solidFill>
              <a:effectLst/>
              <a:uLnTx/>
              <a:uFillTx/>
              <a:latin typeface="Gadugi" panose="020B0502040204020203" pitchFamily="34" charset="0"/>
              <a:ea typeface="Gadugi" panose="020B0502040204020203" pitchFamily="34" charset="0"/>
            </a:endParaRPr>
          </a:p>
        </p:txBody>
      </p:sp>
      <p:cxnSp>
        <p:nvCxnSpPr>
          <p:cNvPr id="4" name="Connecteur droit 3">
            <a:extLst>
              <a:ext uri="{FF2B5EF4-FFF2-40B4-BE49-F238E27FC236}">
                <a16:creationId xmlns:a16="http://schemas.microsoft.com/office/drawing/2014/main" id="{4ACE4B85-6A7E-45A7-BB32-7166EDCCE43A}"/>
              </a:ext>
            </a:extLst>
          </p:cNvPr>
          <p:cNvCxnSpPr>
            <a:cxnSpLocks/>
          </p:cNvCxnSpPr>
          <p:nvPr/>
        </p:nvCxnSpPr>
        <p:spPr>
          <a:xfrm>
            <a:off x="0" y="4109668"/>
            <a:ext cx="10906126" cy="0"/>
          </a:xfrm>
          <a:prstGeom prst="line">
            <a:avLst/>
          </a:prstGeom>
          <a:ln w="38100">
            <a:solidFill>
              <a:srgbClr val="3EBF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623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 en angle 4">
            <a:extLst>
              <a:ext uri="{FF2B5EF4-FFF2-40B4-BE49-F238E27FC236}">
                <a16:creationId xmlns:a16="http://schemas.microsoft.com/office/drawing/2014/main" id="{16CF0EA8-96CF-446E-BD45-C838DB8D0F3C}"/>
              </a:ext>
            </a:extLst>
          </p:cNvPr>
          <p:cNvCxnSpPr>
            <a:cxnSpLocks/>
          </p:cNvCxnSpPr>
          <p:nvPr/>
        </p:nvCxnSpPr>
        <p:spPr>
          <a:xfrm>
            <a:off x="590309" y="2118167"/>
            <a:ext cx="4458815" cy="4029522"/>
          </a:xfrm>
          <a:prstGeom prst="bentConnector3">
            <a:avLst>
              <a:gd name="adj1" fmla="val -10485"/>
            </a:avLst>
          </a:prstGeom>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E71BE7BB-C007-4CA9-BE6F-F1704515729B}"/>
              </a:ext>
            </a:extLst>
          </p:cNvPr>
          <p:cNvSpPr txBox="1"/>
          <p:nvPr/>
        </p:nvSpPr>
        <p:spPr>
          <a:xfrm>
            <a:off x="4729656" y="5984864"/>
            <a:ext cx="663439" cy="369332"/>
          </a:xfrm>
          <a:prstGeom prst="rect">
            <a:avLst/>
          </a:prstGeom>
          <a:solidFill>
            <a:schemeClr val="bg1"/>
          </a:solidFill>
        </p:spPr>
        <p:txBody>
          <a:bodyPr wrap="square">
            <a:spAutoFit/>
          </a:bodyPr>
          <a:lstStyle/>
          <a:p>
            <a:r>
              <a:rPr kumimoji="0" lang="fr-FR" sz="1800" b="1" i="0" u="none" strike="noStrike" kern="1200" cap="none" spc="0" normalizeH="0" baseline="0" noProof="0" dirty="0">
                <a:ln>
                  <a:noFill/>
                </a:ln>
                <a:effectLst/>
                <a:uLnTx/>
                <a:uFillTx/>
                <a:latin typeface="Calibri" panose="020F0502020204030204"/>
                <a:ea typeface="+mn-ea"/>
                <a:cs typeface="+mn-cs"/>
              </a:rPr>
              <a:t>10 %</a:t>
            </a:r>
            <a:endParaRPr lang="fr-FR" dirty="0"/>
          </a:p>
        </p:txBody>
      </p:sp>
      <p:sp>
        <p:nvSpPr>
          <p:cNvPr id="3" name="Ellipse 2">
            <a:extLst>
              <a:ext uri="{FF2B5EF4-FFF2-40B4-BE49-F238E27FC236}">
                <a16:creationId xmlns:a16="http://schemas.microsoft.com/office/drawing/2014/main" id="{4ED3CCCA-F995-4AA5-8218-6D0A28A0C41B}"/>
              </a:ext>
            </a:extLst>
          </p:cNvPr>
          <p:cNvSpPr/>
          <p:nvPr/>
        </p:nvSpPr>
        <p:spPr>
          <a:xfrm>
            <a:off x="3761771" y="398717"/>
            <a:ext cx="6642341" cy="605355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2800" dirty="0"/>
          </a:p>
        </p:txBody>
      </p:sp>
      <p:sp>
        <p:nvSpPr>
          <p:cNvPr id="11" name="Ellipse 10">
            <a:extLst>
              <a:ext uri="{FF2B5EF4-FFF2-40B4-BE49-F238E27FC236}">
                <a16:creationId xmlns:a16="http://schemas.microsoft.com/office/drawing/2014/main" id="{226922C5-2B08-4BAD-83FE-1B5572FBE704}"/>
              </a:ext>
            </a:extLst>
          </p:cNvPr>
          <p:cNvSpPr/>
          <p:nvPr/>
        </p:nvSpPr>
        <p:spPr>
          <a:xfrm>
            <a:off x="4815069" y="2245489"/>
            <a:ext cx="4326212" cy="4241511"/>
          </a:xfrm>
          <a:prstGeom prst="ellipse">
            <a:avLst/>
          </a:prstGeom>
          <a:solidFill>
            <a:srgbClr val="4C82B4"/>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prstClr val="white"/>
                </a:solidFill>
                <a:latin typeface="Gadugi" panose="020B0502040204020203" pitchFamily="34" charset="0"/>
                <a:ea typeface="Gadugi" panose="020B0502040204020203" pitchFamily="34" charset="0"/>
              </a:rPr>
              <a:t>Impacts indirects</a:t>
            </a:r>
            <a:endParaRPr kumimoji="0" lang="fr-FR" sz="2400" i="0" u="none" strike="noStrike" kern="1200" cap="none" spc="0" normalizeH="0" baseline="0" noProof="0" dirty="0">
              <a:ln>
                <a:noFill/>
              </a:ln>
              <a:solidFill>
                <a:prstClr val="white"/>
              </a:solidFill>
              <a:effectLst/>
              <a:uLnTx/>
              <a:uFillTx/>
              <a:latin typeface="Gadugi" panose="020B0502040204020203" pitchFamily="34" charset="0"/>
              <a:ea typeface="Gadugi" panose="020B0502040204020203" pitchFamily="34" charset="0"/>
              <a:cs typeface="+mn-cs"/>
            </a:endParaRPr>
          </a:p>
        </p:txBody>
      </p:sp>
      <p:sp>
        <p:nvSpPr>
          <p:cNvPr id="23" name="Espace réservé du numéro de diapositive 9">
            <a:extLst>
              <a:ext uri="{FF2B5EF4-FFF2-40B4-BE49-F238E27FC236}">
                <a16:creationId xmlns:a16="http://schemas.microsoft.com/office/drawing/2014/main" id="{0ECA6074-AC11-4FAF-807C-88E8575E4E90}"/>
              </a:ext>
            </a:extLst>
          </p:cNvPr>
          <p:cNvSpPr>
            <a:spLocks noGrp="1"/>
          </p:cNvSpPr>
          <p:nvPr>
            <p:ph type="sldNum" sz="quarter" idx="12"/>
          </p:nvPr>
        </p:nvSpPr>
        <p:spPr>
          <a:xfrm>
            <a:off x="9327667" y="643612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1973A-491D-4F21-9500-AEA459A2B14A}" type="slidenum">
              <a:rPr kumimoji="0" lang="fr-FR"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9" name="Connecteur droit 28">
            <a:extLst>
              <a:ext uri="{FF2B5EF4-FFF2-40B4-BE49-F238E27FC236}">
                <a16:creationId xmlns:a16="http://schemas.microsoft.com/office/drawing/2014/main" id="{5AF4542E-2F93-478A-AE94-58C57066F951}"/>
              </a:ext>
            </a:extLst>
          </p:cNvPr>
          <p:cNvCxnSpPr>
            <a:cxnSpLocks/>
          </p:cNvCxnSpPr>
          <p:nvPr/>
        </p:nvCxnSpPr>
        <p:spPr>
          <a:xfrm flipV="1">
            <a:off x="8249726" y="3541261"/>
            <a:ext cx="0" cy="1800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FF75E448-24D1-4DD1-B894-699996E18FD7}"/>
              </a:ext>
            </a:extLst>
          </p:cNvPr>
          <p:cNvSpPr/>
          <p:nvPr/>
        </p:nvSpPr>
        <p:spPr>
          <a:xfrm>
            <a:off x="4760663" y="3543028"/>
            <a:ext cx="1825829" cy="401456"/>
          </a:xfrm>
          <a:prstGeom prst="rect">
            <a:avLst/>
          </a:prstGeom>
          <a:solidFill>
            <a:srgbClr val="345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Gadugi" panose="020B0502040204020203" pitchFamily="34" charset="0"/>
                <a:ea typeface="Gadugi" panose="020B0502040204020203" pitchFamily="34" charset="0"/>
                <a:cs typeface="+mn-cs"/>
              </a:rPr>
              <a:t>1 480</a:t>
            </a:r>
            <a:r>
              <a:rPr kumimoji="0" lang="fr-FR" b="1" i="0" u="none" strike="noStrike" kern="1200" cap="none" spc="0" normalizeH="0" baseline="0" noProof="0" dirty="0">
                <a:ln>
                  <a:noFill/>
                </a:ln>
                <a:solidFill>
                  <a:prstClr val="white"/>
                </a:solidFill>
                <a:effectLst/>
                <a:uLnTx/>
                <a:uFillTx/>
                <a:latin typeface="Gadugi" panose="020B0502040204020203" pitchFamily="34" charset="0"/>
                <a:ea typeface="Gadugi" panose="020B0502040204020203" pitchFamily="34" charset="0"/>
                <a:cs typeface="+mn-cs"/>
              </a:rPr>
              <a:t> </a:t>
            </a:r>
            <a:r>
              <a:rPr kumimoji="0" lang="fr-FR" sz="2000" b="1" i="0" u="none" strike="noStrike" kern="1200" cap="none" spc="0" normalizeH="0" baseline="0" noProof="0" dirty="0">
                <a:ln>
                  <a:noFill/>
                </a:ln>
                <a:solidFill>
                  <a:prstClr val="white"/>
                </a:solidFill>
                <a:effectLst/>
                <a:uLnTx/>
                <a:uFillTx/>
                <a:latin typeface="Gadugi" panose="020B0502040204020203" pitchFamily="34" charset="0"/>
                <a:ea typeface="Gadugi" panose="020B0502040204020203" pitchFamily="34" charset="0"/>
                <a:cs typeface="+mn-cs"/>
              </a:rPr>
              <a:t>M€</a:t>
            </a:r>
            <a:endParaRPr kumimoji="0" lang="fr-FR" sz="2400" b="1" i="0" u="none" strike="noStrike" kern="1200" cap="none" spc="0" normalizeH="0" baseline="0" noProof="0" dirty="0">
              <a:ln>
                <a:noFill/>
              </a:ln>
              <a:solidFill>
                <a:prstClr val="white"/>
              </a:solidFill>
              <a:effectLst/>
              <a:uLnTx/>
              <a:uFillTx/>
              <a:latin typeface="Gadugi" panose="020B0502040204020203" pitchFamily="34" charset="0"/>
              <a:ea typeface="Gadugi" panose="020B0502040204020203" pitchFamily="34" charset="0"/>
              <a:cs typeface="+mn-cs"/>
            </a:endParaRPr>
          </a:p>
        </p:txBody>
      </p:sp>
      <p:sp>
        <p:nvSpPr>
          <p:cNvPr id="2" name="Ellipse 1">
            <a:extLst>
              <a:ext uri="{FF2B5EF4-FFF2-40B4-BE49-F238E27FC236}">
                <a16:creationId xmlns:a16="http://schemas.microsoft.com/office/drawing/2014/main" id="{D3C00065-F42E-4775-BDAE-57730CF31F8F}"/>
              </a:ext>
            </a:extLst>
          </p:cNvPr>
          <p:cNvSpPr/>
          <p:nvPr/>
        </p:nvSpPr>
        <p:spPr>
          <a:xfrm>
            <a:off x="5952481" y="4254224"/>
            <a:ext cx="2260920" cy="2258949"/>
          </a:xfrm>
          <a:prstGeom prst="ellipse">
            <a:avLst/>
          </a:prstGeom>
          <a:solidFill>
            <a:srgbClr val="002F8E">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Gadugi" panose="020B0502040204020203" pitchFamily="34" charset="0"/>
                <a:ea typeface="Gadugi" panose="020B0502040204020203" pitchFamily="34" charset="0"/>
                <a:cs typeface="+mn-cs"/>
              </a:rPr>
              <a:t>Impacts directs</a:t>
            </a:r>
          </a:p>
        </p:txBody>
      </p:sp>
      <p:sp>
        <p:nvSpPr>
          <p:cNvPr id="16" name="ZoneTexte 15">
            <a:extLst>
              <a:ext uri="{FF2B5EF4-FFF2-40B4-BE49-F238E27FC236}">
                <a16:creationId xmlns:a16="http://schemas.microsoft.com/office/drawing/2014/main" id="{87AF80F4-8580-4098-AB64-F333CDAA2CAD}"/>
              </a:ext>
            </a:extLst>
          </p:cNvPr>
          <p:cNvSpPr txBox="1"/>
          <p:nvPr/>
        </p:nvSpPr>
        <p:spPr>
          <a:xfrm>
            <a:off x="5393096" y="3980682"/>
            <a:ext cx="116687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chemeClr val="bg1"/>
                </a:solidFill>
                <a:effectLst/>
                <a:uLnTx/>
                <a:uFillTx/>
                <a:latin typeface="Calibri Light" panose="020F0302020204030204"/>
                <a:ea typeface="+mn-ea"/>
                <a:cs typeface="+mn-cs"/>
              </a:rPr>
              <a:t>x </a:t>
            </a:r>
            <a:r>
              <a:rPr kumimoji="0" lang="fr-FR" sz="2400" b="1" i="0" u="none" strike="noStrike" kern="1200" cap="none" spc="0" normalizeH="0" baseline="0" noProof="0" dirty="0">
                <a:ln>
                  <a:noFill/>
                </a:ln>
                <a:solidFill>
                  <a:schemeClr val="bg1"/>
                </a:solidFill>
                <a:effectLst/>
                <a:uLnTx/>
                <a:uFillTx/>
                <a:latin typeface="Calibri Light" panose="020F0302020204030204"/>
                <a:ea typeface="+mn-ea"/>
                <a:cs typeface="+mn-cs"/>
              </a:rPr>
              <a:t>2,96</a:t>
            </a:r>
            <a:endParaRPr kumimoji="0" lang="fr-FR" b="1" i="0" u="none" strike="noStrike" kern="1200" cap="none" spc="0" normalizeH="0" baseline="0" noProof="0" dirty="0">
              <a:ln>
                <a:noFill/>
              </a:ln>
              <a:solidFill>
                <a:schemeClr val="bg1"/>
              </a:solidFill>
              <a:effectLst/>
              <a:uLnTx/>
              <a:uFillTx/>
              <a:latin typeface="Calibri Light" panose="020F0302020204030204"/>
              <a:ea typeface="+mn-ea"/>
              <a:cs typeface="+mn-cs"/>
            </a:endParaRPr>
          </a:p>
        </p:txBody>
      </p:sp>
      <p:sp>
        <p:nvSpPr>
          <p:cNvPr id="10" name="Rectangle 9">
            <a:extLst>
              <a:ext uri="{FF2B5EF4-FFF2-40B4-BE49-F238E27FC236}">
                <a16:creationId xmlns:a16="http://schemas.microsoft.com/office/drawing/2014/main" id="{DD7513F3-440B-46CD-BD0F-1B048EEF534C}"/>
              </a:ext>
            </a:extLst>
          </p:cNvPr>
          <p:cNvSpPr/>
          <p:nvPr/>
        </p:nvSpPr>
        <p:spPr>
          <a:xfrm>
            <a:off x="4957967" y="1391095"/>
            <a:ext cx="1755643" cy="523220"/>
          </a:xfrm>
          <a:prstGeom prst="rect">
            <a:avLst/>
          </a:prstGeom>
          <a:solidFill>
            <a:srgbClr val="567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i="0" u="none" strike="noStrike" dirty="0">
                <a:solidFill>
                  <a:schemeClr val="bg1"/>
                </a:solidFill>
                <a:effectLst/>
                <a:latin typeface="Calibri" panose="020F0502020204030204" pitchFamily="34" charset="0"/>
              </a:rPr>
              <a:t>2 </a:t>
            </a:r>
            <a:r>
              <a:rPr lang="fr-FR" sz="3200" b="1" dirty="0">
                <a:solidFill>
                  <a:schemeClr val="bg1"/>
                </a:solidFill>
                <a:latin typeface="Calibri" panose="020F0502020204030204" pitchFamily="34" charset="0"/>
              </a:rPr>
              <a:t>900</a:t>
            </a:r>
            <a:r>
              <a:rPr lang="fr-FR" sz="3200" b="1" i="0" u="none" strike="noStrike" dirty="0">
                <a:solidFill>
                  <a:schemeClr val="bg1"/>
                </a:solidFill>
                <a:effectLst/>
                <a:latin typeface="Calibri" panose="020F0502020204030204" pitchFamily="34" charset="0"/>
              </a:rPr>
              <a:t> </a:t>
            </a:r>
            <a:r>
              <a:rPr kumimoji="0" lang="fr-FR" sz="2000" b="1" i="0" u="none" strike="noStrike" kern="1200" cap="none" spc="0" normalizeH="0" baseline="0" noProof="0" dirty="0">
                <a:ln>
                  <a:noFill/>
                </a:ln>
                <a:solidFill>
                  <a:prstClr val="white"/>
                </a:solidFill>
                <a:effectLst/>
                <a:uLnTx/>
                <a:uFillTx/>
                <a:latin typeface="Gadugi" panose="020B0502040204020203" pitchFamily="34" charset="0"/>
                <a:ea typeface="Gadugi" panose="020B0502040204020203" pitchFamily="34" charset="0"/>
                <a:cs typeface="+mn-cs"/>
              </a:rPr>
              <a:t>M€</a:t>
            </a:r>
            <a:endParaRPr kumimoji="0" lang="fr-FR" sz="2400" b="1" i="0" u="none" strike="noStrike" kern="1200" cap="none" spc="0" normalizeH="0" baseline="0" noProof="0" dirty="0">
              <a:ln>
                <a:noFill/>
              </a:ln>
              <a:solidFill>
                <a:prstClr val="white"/>
              </a:solidFill>
              <a:effectLst/>
              <a:uLnTx/>
              <a:uFillTx/>
              <a:latin typeface="Gadugi" panose="020B0502040204020203" pitchFamily="34" charset="0"/>
              <a:ea typeface="Gadugi" panose="020B0502040204020203" pitchFamily="34" charset="0"/>
              <a:cs typeface="+mn-cs"/>
            </a:endParaRPr>
          </a:p>
        </p:txBody>
      </p:sp>
      <p:sp>
        <p:nvSpPr>
          <p:cNvPr id="15" name="Rectangle 14">
            <a:extLst>
              <a:ext uri="{FF2B5EF4-FFF2-40B4-BE49-F238E27FC236}">
                <a16:creationId xmlns:a16="http://schemas.microsoft.com/office/drawing/2014/main" id="{73EB64EB-2D9D-499A-B74A-90B766918E02}"/>
              </a:ext>
            </a:extLst>
          </p:cNvPr>
          <p:cNvSpPr/>
          <p:nvPr/>
        </p:nvSpPr>
        <p:spPr>
          <a:xfrm>
            <a:off x="5530215" y="5819861"/>
            <a:ext cx="1548000" cy="504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bg1"/>
                </a:solidFill>
              </a:rPr>
              <a:t>500</a:t>
            </a:r>
            <a:r>
              <a:rPr lang="fr-FR" b="1" dirty="0">
                <a:solidFill>
                  <a:schemeClr val="bg1"/>
                </a:solidFill>
              </a:rPr>
              <a:t> M€</a:t>
            </a:r>
          </a:p>
        </p:txBody>
      </p:sp>
      <p:sp>
        <p:nvSpPr>
          <p:cNvPr id="17" name="Rectangle 16">
            <a:extLst>
              <a:ext uri="{FF2B5EF4-FFF2-40B4-BE49-F238E27FC236}">
                <a16:creationId xmlns:a16="http://schemas.microsoft.com/office/drawing/2014/main" id="{99FC543F-1A33-44F7-BC1F-6A87ABDF1DF9}"/>
              </a:ext>
            </a:extLst>
          </p:cNvPr>
          <p:cNvSpPr/>
          <p:nvPr/>
        </p:nvSpPr>
        <p:spPr>
          <a:xfrm>
            <a:off x="7184555" y="5837861"/>
            <a:ext cx="1512000" cy="46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bg1"/>
                </a:solidFill>
              </a:rPr>
              <a:t>6 600 </a:t>
            </a:r>
            <a:r>
              <a:rPr lang="fr-FR" sz="1600" b="1" dirty="0">
                <a:solidFill>
                  <a:schemeClr val="bg1"/>
                </a:solidFill>
              </a:rPr>
              <a:t>ETP</a:t>
            </a:r>
            <a:endParaRPr lang="fr-FR" b="1" dirty="0">
              <a:solidFill>
                <a:schemeClr val="bg1"/>
              </a:solidFill>
            </a:endParaRPr>
          </a:p>
        </p:txBody>
      </p:sp>
      <p:sp>
        <p:nvSpPr>
          <p:cNvPr id="18" name="Rectangle 17">
            <a:extLst>
              <a:ext uri="{FF2B5EF4-FFF2-40B4-BE49-F238E27FC236}">
                <a16:creationId xmlns:a16="http://schemas.microsoft.com/office/drawing/2014/main" id="{A915E1D0-5FB1-4CB8-8860-2A0A53EA029C}"/>
              </a:ext>
            </a:extLst>
          </p:cNvPr>
          <p:cNvSpPr/>
          <p:nvPr/>
        </p:nvSpPr>
        <p:spPr>
          <a:xfrm>
            <a:off x="7163848" y="3524490"/>
            <a:ext cx="1825829" cy="401456"/>
          </a:xfrm>
          <a:prstGeom prst="rect">
            <a:avLst/>
          </a:prstGeom>
          <a:solidFill>
            <a:srgbClr val="345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Gadugi" panose="020B0502040204020203" pitchFamily="34" charset="0"/>
                <a:ea typeface="Gadugi" panose="020B0502040204020203" pitchFamily="34" charset="0"/>
                <a:cs typeface="+mn-cs"/>
              </a:rPr>
              <a:t>5 670 </a:t>
            </a:r>
            <a:r>
              <a:rPr kumimoji="0" lang="fr-FR" sz="1600" b="1" i="0" u="none" strike="noStrike" kern="1200" cap="none" spc="0" normalizeH="0" baseline="0" noProof="0" dirty="0">
                <a:ln>
                  <a:noFill/>
                </a:ln>
                <a:solidFill>
                  <a:prstClr val="white"/>
                </a:solidFill>
                <a:effectLst/>
                <a:uLnTx/>
                <a:uFillTx/>
                <a:latin typeface="Gadugi" panose="020B0502040204020203" pitchFamily="34" charset="0"/>
                <a:ea typeface="Gadugi" panose="020B0502040204020203" pitchFamily="34" charset="0"/>
                <a:cs typeface="+mn-cs"/>
              </a:rPr>
              <a:t>ETP</a:t>
            </a:r>
            <a:endParaRPr kumimoji="0" lang="fr-FR" sz="2400" b="1" i="0" u="none" strike="noStrike" kern="1200" cap="none" spc="0" normalizeH="0" baseline="0" noProof="0" dirty="0">
              <a:ln>
                <a:noFill/>
              </a:ln>
              <a:solidFill>
                <a:prstClr val="white"/>
              </a:solidFill>
              <a:effectLst/>
              <a:uLnTx/>
              <a:uFillTx/>
              <a:latin typeface="Gadugi" panose="020B0502040204020203" pitchFamily="34" charset="0"/>
              <a:ea typeface="Gadugi" panose="020B0502040204020203" pitchFamily="34" charset="0"/>
              <a:cs typeface="+mn-cs"/>
            </a:endParaRPr>
          </a:p>
        </p:txBody>
      </p:sp>
      <p:sp>
        <p:nvSpPr>
          <p:cNvPr id="19" name="ZoneTexte 18">
            <a:extLst>
              <a:ext uri="{FF2B5EF4-FFF2-40B4-BE49-F238E27FC236}">
                <a16:creationId xmlns:a16="http://schemas.microsoft.com/office/drawing/2014/main" id="{774EACD1-4D84-44DA-8EBC-093E02A93FAF}"/>
              </a:ext>
            </a:extLst>
          </p:cNvPr>
          <p:cNvSpPr txBox="1"/>
          <p:nvPr/>
        </p:nvSpPr>
        <p:spPr>
          <a:xfrm>
            <a:off x="7684369" y="4023391"/>
            <a:ext cx="116687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chemeClr val="bg1"/>
                </a:solidFill>
                <a:effectLst/>
                <a:uLnTx/>
                <a:uFillTx/>
                <a:latin typeface="Calibri Light" panose="020F0302020204030204"/>
                <a:ea typeface="+mn-ea"/>
                <a:cs typeface="+mn-cs"/>
              </a:rPr>
              <a:t>x </a:t>
            </a:r>
            <a:r>
              <a:rPr kumimoji="0" lang="fr-FR" sz="2400" b="1" i="0" u="none" strike="noStrike" kern="1200" cap="none" spc="0" normalizeH="0" baseline="0" noProof="0" dirty="0">
                <a:ln>
                  <a:noFill/>
                </a:ln>
                <a:solidFill>
                  <a:schemeClr val="bg1"/>
                </a:solidFill>
                <a:effectLst/>
                <a:uLnTx/>
                <a:uFillTx/>
                <a:latin typeface="Calibri Light" panose="020F0302020204030204"/>
                <a:ea typeface="+mn-ea"/>
                <a:cs typeface="+mn-cs"/>
              </a:rPr>
              <a:t>0,86</a:t>
            </a:r>
            <a:endParaRPr kumimoji="0" lang="fr-FR" b="1" i="0" u="none" strike="noStrike" kern="1200" cap="none" spc="0" normalizeH="0" baseline="0" noProof="0" dirty="0">
              <a:ln>
                <a:noFill/>
              </a:ln>
              <a:solidFill>
                <a:schemeClr val="bg1"/>
              </a:solidFill>
              <a:effectLst/>
              <a:uLnTx/>
              <a:uFillTx/>
              <a:latin typeface="Calibri Light" panose="020F0302020204030204"/>
              <a:ea typeface="+mn-ea"/>
              <a:cs typeface="+mn-cs"/>
            </a:endParaRPr>
          </a:p>
        </p:txBody>
      </p:sp>
      <p:sp>
        <p:nvSpPr>
          <p:cNvPr id="22" name="ZoneTexte 21">
            <a:extLst>
              <a:ext uri="{FF2B5EF4-FFF2-40B4-BE49-F238E27FC236}">
                <a16:creationId xmlns:a16="http://schemas.microsoft.com/office/drawing/2014/main" id="{616C8FAB-E6DB-41EC-AF8A-6419C732D426}"/>
              </a:ext>
            </a:extLst>
          </p:cNvPr>
          <p:cNvSpPr txBox="1"/>
          <p:nvPr/>
        </p:nvSpPr>
        <p:spPr>
          <a:xfrm>
            <a:off x="4001671" y="845711"/>
            <a:ext cx="609407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Impacts induits</a:t>
            </a:r>
          </a:p>
        </p:txBody>
      </p:sp>
      <p:sp>
        <p:nvSpPr>
          <p:cNvPr id="24" name="ZoneTexte 23">
            <a:extLst>
              <a:ext uri="{FF2B5EF4-FFF2-40B4-BE49-F238E27FC236}">
                <a16:creationId xmlns:a16="http://schemas.microsoft.com/office/drawing/2014/main" id="{EA266CCC-01C0-4FEE-9424-603067E066F5}"/>
              </a:ext>
            </a:extLst>
          </p:cNvPr>
          <p:cNvSpPr txBox="1"/>
          <p:nvPr/>
        </p:nvSpPr>
        <p:spPr>
          <a:xfrm>
            <a:off x="711280" y="1237656"/>
            <a:ext cx="2179050" cy="2923877"/>
          </a:xfrm>
          <a:prstGeom prst="rect">
            <a:avLst/>
          </a:prstGeom>
          <a:no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effectLst/>
                <a:uLnTx/>
                <a:uFillTx/>
                <a:latin typeface="Calibri" panose="020F0502020204030204"/>
                <a:ea typeface="+mn-ea"/>
                <a:cs typeface="+mn-cs"/>
              </a:rPr>
              <a:t>TOTAL</a:t>
            </a:r>
            <a:r>
              <a:rPr kumimoji="0" lang="fr-FR" sz="2000" i="0" u="none" strike="noStrike" kern="1200" cap="none" spc="0" normalizeH="0" baseline="0" noProof="0" dirty="0">
                <a:ln>
                  <a:noFill/>
                </a:ln>
                <a:effectLst/>
                <a:uLnTx/>
                <a:uFillTx/>
                <a:latin typeface="Calibri" panose="020F0502020204030204"/>
                <a:ea typeface="+mn-ea"/>
                <a:cs typeface="+mn-cs"/>
              </a:rPr>
              <a:t> </a:t>
            </a:r>
            <a:r>
              <a:rPr kumimoji="0" lang="fr-FR" sz="3200" i="0" u="none" strike="noStrike" kern="1200" cap="none" spc="0" normalizeH="0" baseline="0" noProof="0" dirty="0">
                <a:ln>
                  <a:noFill/>
                </a:ln>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effectLst/>
                <a:uLnTx/>
                <a:uFillTx/>
                <a:latin typeface="Calibri" panose="020F0502020204030204"/>
                <a:ea typeface="+mn-ea"/>
                <a:cs typeface="+mn-cs"/>
              </a:rPr>
              <a:t>4 </a:t>
            </a:r>
            <a:r>
              <a:rPr lang="fr-FR" sz="4000" b="1" dirty="0">
                <a:latin typeface="Calibri" panose="020F0502020204030204"/>
              </a:rPr>
              <a:t>880</a:t>
            </a:r>
            <a:r>
              <a:rPr kumimoji="0" lang="fr-FR" sz="4000" b="1" i="0" u="none" strike="noStrike" kern="1200" cap="none" spc="0" normalizeH="0" baseline="0" noProof="0" dirty="0">
                <a:ln>
                  <a:noFill/>
                </a:ln>
                <a:effectLst/>
                <a:uLnTx/>
                <a:uFillTx/>
                <a:latin typeface="Calibri" panose="020F0502020204030204"/>
                <a:ea typeface="+mn-ea"/>
                <a:cs typeface="+mn-cs"/>
              </a:rPr>
              <a:t> </a:t>
            </a:r>
            <a:r>
              <a:rPr kumimoji="0" lang="fr-FR" sz="3200" b="1" i="0" u="none" strike="noStrike" kern="1200" cap="none" spc="0" normalizeH="0" baseline="0" noProof="0" dirty="0">
                <a:ln>
                  <a:noFill/>
                </a:ln>
                <a:effectLst/>
                <a:uLnTx/>
                <a:uFillTx/>
                <a:latin typeface="Calibri" panose="020F0502020204030204"/>
                <a:ea typeface="+mn-ea"/>
                <a:cs typeface="+mn-cs"/>
              </a:rPr>
              <a:t>M€</a:t>
            </a:r>
            <a:endParaRPr kumimoji="0" lang="fr-FR" sz="4000" b="1" i="0" u="none" strike="noStrike" kern="1200" cap="none" spc="0" normalizeH="0" baseline="0" noProof="0" dirty="0">
              <a:ln>
                <a:noFill/>
              </a:ln>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4000" b="1" dirty="0">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effectLst/>
                <a:uLnTx/>
                <a:uFillTx/>
                <a:latin typeface="Calibri" panose="020F0502020204030204"/>
                <a:ea typeface="+mn-ea"/>
                <a:cs typeface="+mn-cs"/>
              </a:rPr>
              <a:t>25 810 </a:t>
            </a:r>
            <a:r>
              <a:rPr kumimoji="0" lang="fr-FR" sz="3200" b="1" i="0" u="none" strike="noStrike" kern="1200" cap="none" spc="0" normalizeH="0" baseline="0" noProof="0" dirty="0">
                <a:ln>
                  <a:noFill/>
                </a:ln>
                <a:effectLst/>
                <a:uLnTx/>
                <a:uFillTx/>
                <a:latin typeface="Calibri" panose="020F0502020204030204"/>
                <a:ea typeface="+mn-ea"/>
                <a:cs typeface="+mn-cs"/>
              </a:rPr>
              <a:t>ETP</a:t>
            </a:r>
            <a:endParaRPr kumimoji="0" lang="fr-FR" sz="2800" b="1" i="0" u="none" strike="noStrike" kern="1200" cap="none" spc="0" normalizeH="0" baseline="0" noProof="0" dirty="0">
              <a:ln>
                <a:noFill/>
              </a:ln>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8DB7645D-C699-41F7-86D3-0527A2E2D2B6}"/>
              </a:ext>
            </a:extLst>
          </p:cNvPr>
          <p:cNvSpPr/>
          <p:nvPr/>
        </p:nvSpPr>
        <p:spPr>
          <a:xfrm>
            <a:off x="7137349" y="1414165"/>
            <a:ext cx="2003932" cy="517072"/>
          </a:xfrm>
          <a:prstGeom prst="rect">
            <a:avLst/>
          </a:prstGeom>
          <a:solidFill>
            <a:srgbClr val="567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i="0" u="none" strike="noStrike" dirty="0">
                <a:solidFill>
                  <a:schemeClr val="bg1"/>
                </a:solidFill>
                <a:effectLst/>
                <a:latin typeface="Calibri" panose="020F0502020204030204" pitchFamily="34" charset="0"/>
              </a:rPr>
              <a:t>13 540 </a:t>
            </a:r>
            <a:r>
              <a:rPr lang="fr-FR" sz="2400" b="1" i="0" u="none" strike="noStrike" dirty="0">
                <a:solidFill>
                  <a:schemeClr val="bg1"/>
                </a:solidFill>
                <a:effectLst/>
                <a:latin typeface="Calibri" panose="020F0502020204030204" pitchFamily="34" charset="0"/>
              </a:rPr>
              <a:t>ETP</a:t>
            </a:r>
            <a:endParaRPr kumimoji="0" lang="fr-FR" sz="2400" b="1" i="0" u="none" strike="noStrike" kern="1200" cap="none" spc="0" normalizeH="0" baseline="0" noProof="0" dirty="0">
              <a:ln>
                <a:noFill/>
              </a:ln>
              <a:solidFill>
                <a:prstClr val="white"/>
              </a:solidFill>
              <a:effectLst/>
              <a:uLnTx/>
              <a:uFillTx/>
              <a:latin typeface="Gadugi" panose="020B0502040204020203" pitchFamily="34" charset="0"/>
              <a:ea typeface="Gadugi" panose="020B0502040204020203" pitchFamily="34" charset="0"/>
              <a:cs typeface="+mn-cs"/>
            </a:endParaRPr>
          </a:p>
        </p:txBody>
      </p:sp>
      <p:sp>
        <p:nvSpPr>
          <p:cNvPr id="26" name="ZoneTexte 25">
            <a:extLst>
              <a:ext uri="{FF2B5EF4-FFF2-40B4-BE49-F238E27FC236}">
                <a16:creationId xmlns:a16="http://schemas.microsoft.com/office/drawing/2014/main" id="{F2152066-4438-495E-9A38-2C28B40E50BD}"/>
              </a:ext>
            </a:extLst>
          </p:cNvPr>
          <p:cNvSpPr txBox="1"/>
          <p:nvPr/>
        </p:nvSpPr>
        <p:spPr>
          <a:xfrm>
            <a:off x="5203085" y="1931237"/>
            <a:ext cx="116687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chemeClr val="bg1"/>
                </a:solidFill>
                <a:effectLst/>
                <a:uLnTx/>
                <a:uFillTx/>
                <a:latin typeface="Calibri Light" panose="020F0302020204030204"/>
                <a:ea typeface="+mn-ea"/>
                <a:cs typeface="+mn-cs"/>
              </a:rPr>
              <a:t>x </a:t>
            </a:r>
            <a:r>
              <a:rPr kumimoji="0" lang="fr-FR" sz="2400" b="1" i="0" u="none" strike="noStrike" kern="1200" cap="none" spc="0" normalizeH="0" baseline="0" noProof="0" dirty="0">
                <a:ln>
                  <a:noFill/>
                </a:ln>
                <a:solidFill>
                  <a:schemeClr val="bg1"/>
                </a:solidFill>
                <a:effectLst/>
                <a:uLnTx/>
                <a:uFillTx/>
                <a:latin typeface="Calibri Light" panose="020F0302020204030204"/>
                <a:ea typeface="+mn-ea"/>
                <a:cs typeface="+mn-cs"/>
              </a:rPr>
              <a:t>1,96</a:t>
            </a:r>
            <a:endParaRPr kumimoji="0" lang="fr-FR" b="1" i="0" u="none" strike="noStrike" kern="1200" cap="none" spc="0" normalizeH="0" baseline="0" noProof="0" dirty="0">
              <a:ln>
                <a:noFill/>
              </a:ln>
              <a:solidFill>
                <a:schemeClr val="bg1"/>
              </a:solidFill>
              <a:effectLst/>
              <a:uLnTx/>
              <a:uFillTx/>
              <a:latin typeface="Calibri Light" panose="020F0302020204030204"/>
              <a:ea typeface="+mn-ea"/>
              <a:cs typeface="+mn-cs"/>
            </a:endParaRPr>
          </a:p>
        </p:txBody>
      </p:sp>
      <p:sp>
        <p:nvSpPr>
          <p:cNvPr id="27" name="ZoneTexte 26">
            <a:extLst>
              <a:ext uri="{FF2B5EF4-FFF2-40B4-BE49-F238E27FC236}">
                <a16:creationId xmlns:a16="http://schemas.microsoft.com/office/drawing/2014/main" id="{6E2BB473-A1D3-4710-B7E1-38A741D1C481}"/>
              </a:ext>
            </a:extLst>
          </p:cNvPr>
          <p:cNvSpPr txBox="1"/>
          <p:nvPr/>
        </p:nvSpPr>
        <p:spPr>
          <a:xfrm>
            <a:off x="7847933" y="1976471"/>
            <a:ext cx="116687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chemeClr val="bg1"/>
                </a:solidFill>
                <a:effectLst/>
                <a:uLnTx/>
                <a:uFillTx/>
                <a:latin typeface="Calibri Light" panose="020F0302020204030204"/>
                <a:ea typeface="+mn-ea"/>
                <a:cs typeface="+mn-cs"/>
              </a:rPr>
              <a:t>x </a:t>
            </a:r>
            <a:r>
              <a:rPr kumimoji="0" lang="fr-FR" sz="2400" b="1" i="0" u="none" strike="noStrike" kern="1200" cap="none" spc="0" normalizeH="0" baseline="0" noProof="0" dirty="0">
                <a:ln>
                  <a:noFill/>
                </a:ln>
                <a:solidFill>
                  <a:schemeClr val="bg1"/>
                </a:solidFill>
                <a:effectLst/>
                <a:uLnTx/>
                <a:uFillTx/>
                <a:latin typeface="Calibri Light" panose="020F0302020204030204"/>
                <a:ea typeface="+mn-ea"/>
                <a:cs typeface="+mn-cs"/>
              </a:rPr>
              <a:t>2,39</a:t>
            </a:r>
            <a:endParaRPr kumimoji="0" lang="fr-FR" b="1" i="0" u="none" strike="noStrike" kern="1200" cap="none" spc="0" normalizeH="0" baseline="0" noProof="0" dirty="0">
              <a:ln>
                <a:noFill/>
              </a:ln>
              <a:solidFill>
                <a:schemeClr val="bg1"/>
              </a:solidFill>
              <a:effectLst/>
              <a:uLnTx/>
              <a:uFillTx/>
              <a:latin typeface="Calibri Light" panose="020F0302020204030204"/>
              <a:ea typeface="+mn-ea"/>
              <a:cs typeface="+mn-cs"/>
            </a:endParaRPr>
          </a:p>
        </p:txBody>
      </p:sp>
      <p:sp>
        <p:nvSpPr>
          <p:cNvPr id="30" name="ZoneTexte 29">
            <a:extLst>
              <a:ext uri="{FF2B5EF4-FFF2-40B4-BE49-F238E27FC236}">
                <a16:creationId xmlns:a16="http://schemas.microsoft.com/office/drawing/2014/main" id="{A2A3181E-BE92-4477-BD1F-D1FB56009849}"/>
              </a:ext>
            </a:extLst>
          </p:cNvPr>
          <p:cNvSpPr txBox="1"/>
          <p:nvPr/>
        </p:nvSpPr>
        <p:spPr>
          <a:xfrm>
            <a:off x="8816946" y="5954529"/>
            <a:ext cx="1243194" cy="369332"/>
          </a:xfrm>
          <a:prstGeom prst="rect">
            <a:avLst/>
          </a:prstGeom>
          <a:noFill/>
        </p:spPr>
        <p:txBody>
          <a:bodyPr wrap="square">
            <a:spAutoFit/>
          </a:bodyPr>
          <a:lstStyle/>
          <a:p>
            <a:r>
              <a:rPr kumimoji="0" lang="fr-FR" sz="1800" b="1" i="0" u="none" strike="noStrike" kern="1200" cap="none" spc="0" normalizeH="0" baseline="0" noProof="0" dirty="0">
                <a:ln>
                  <a:noFill/>
                </a:ln>
                <a:effectLst/>
                <a:uLnTx/>
                <a:uFillTx/>
                <a:latin typeface="Calibri" panose="020F0502020204030204"/>
                <a:ea typeface="+mn-ea"/>
                <a:cs typeface="+mn-cs"/>
              </a:rPr>
              <a:t>26 %</a:t>
            </a:r>
            <a:endParaRPr lang="fr-FR" dirty="0"/>
          </a:p>
        </p:txBody>
      </p:sp>
      <p:sp>
        <p:nvSpPr>
          <p:cNvPr id="31" name="ZoneTexte 30">
            <a:extLst>
              <a:ext uri="{FF2B5EF4-FFF2-40B4-BE49-F238E27FC236}">
                <a16:creationId xmlns:a16="http://schemas.microsoft.com/office/drawing/2014/main" id="{BAF70D4F-7E42-4313-B85D-9EA0573CAB22}"/>
              </a:ext>
            </a:extLst>
          </p:cNvPr>
          <p:cNvSpPr txBox="1"/>
          <p:nvPr/>
        </p:nvSpPr>
        <p:spPr>
          <a:xfrm>
            <a:off x="8998751" y="3550261"/>
            <a:ext cx="1243194" cy="369332"/>
          </a:xfrm>
          <a:prstGeom prst="rect">
            <a:avLst/>
          </a:prstGeom>
          <a:noFill/>
        </p:spPr>
        <p:txBody>
          <a:bodyPr wrap="square">
            <a:spAutoFit/>
          </a:bodyPr>
          <a:lstStyle/>
          <a:p>
            <a:r>
              <a:rPr kumimoji="0" lang="fr-FR" sz="1800" b="1" i="0" u="none" strike="noStrike" kern="1200" cap="none" spc="0" normalizeH="0" baseline="0" noProof="0" dirty="0">
                <a:ln>
                  <a:noFill/>
                </a:ln>
                <a:effectLst/>
                <a:uLnTx/>
                <a:uFillTx/>
                <a:latin typeface="Calibri" panose="020F0502020204030204"/>
                <a:ea typeface="+mn-ea"/>
                <a:cs typeface="+mn-cs"/>
              </a:rPr>
              <a:t>22 %</a:t>
            </a:r>
            <a:endParaRPr lang="fr-FR" dirty="0"/>
          </a:p>
        </p:txBody>
      </p:sp>
      <p:sp>
        <p:nvSpPr>
          <p:cNvPr id="33" name="ZoneTexte 32">
            <a:extLst>
              <a:ext uri="{FF2B5EF4-FFF2-40B4-BE49-F238E27FC236}">
                <a16:creationId xmlns:a16="http://schemas.microsoft.com/office/drawing/2014/main" id="{810C5E58-F0AF-45F5-A8D3-87904CA9BFE2}"/>
              </a:ext>
            </a:extLst>
          </p:cNvPr>
          <p:cNvSpPr txBox="1"/>
          <p:nvPr/>
        </p:nvSpPr>
        <p:spPr>
          <a:xfrm>
            <a:off x="3976899" y="3569410"/>
            <a:ext cx="1243194" cy="369332"/>
          </a:xfrm>
          <a:prstGeom prst="rect">
            <a:avLst/>
          </a:prstGeom>
          <a:noFill/>
        </p:spPr>
        <p:txBody>
          <a:bodyPr wrap="square">
            <a:spAutoFit/>
          </a:bodyPr>
          <a:lstStyle/>
          <a:p>
            <a:r>
              <a:rPr kumimoji="0" lang="fr-FR" sz="1800" b="1" i="0" u="none" strike="noStrike" kern="1200" cap="none" spc="0" normalizeH="0" baseline="0" noProof="0" dirty="0">
                <a:ln>
                  <a:noFill/>
                </a:ln>
                <a:effectLst/>
                <a:uLnTx/>
                <a:uFillTx/>
                <a:latin typeface="Calibri" panose="020F0502020204030204"/>
                <a:ea typeface="+mn-ea"/>
                <a:cs typeface="+mn-cs"/>
              </a:rPr>
              <a:t>30 %</a:t>
            </a:r>
            <a:endParaRPr lang="fr-FR" dirty="0"/>
          </a:p>
        </p:txBody>
      </p:sp>
      <p:sp>
        <p:nvSpPr>
          <p:cNvPr id="34" name="ZoneTexte 33">
            <a:extLst>
              <a:ext uri="{FF2B5EF4-FFF2-40B4-BE49-F238E27FC236}">
                <a16:creationId xmlns:a16="http://schemas.microsoft.com/office/drawing/2014/main" id="{6E6C0A54-E2C1-42A5-AE84-36CC223AEA5D}"/>
              </a:ext>
            </a:extLst>
          </p:cNvPr>
          <p:cNvSpPr txBox="1"/>
          <p:nvPr/>
        </p:nvSpPr>
        <p:spPr>
          <a:xfrm>
            <a:off x="4371974" y="1512249"/>
            <a:ext cx="1034973" cy="369332"/>
          </a:xfrm>
          <a:prstGeom prst="rect">
            <a:avLst/>
          </a:prstGeom>
          <a:noFill/>
        </p:spPr>
        <p:txBody>
          <a:bodyPr wrap="square">
            <a:spAutoFit/>
          </a:bodyPr>
          <a:lstStyle/>
          <a:p>
            <a:r>
              <a:rPr lang="fr-FR" b="1" dirty="0">
                <a:latin typeface="Calibri" panose="020F0502020204030204"/>
              </a:rPr>
              <a:t>60 </a:t>
            </a:r>
            <a:r>
              <a:rPr kumimoji="0" lang="fr-FR" sz="1800" b="1" i="0" u="none" strike="noStrike" kern="1200" cap="none" spc="0" normalizeH="0" baseline="0" noProof="0" dirty="0">
                <a:ln>
                  <a:noFill/>
                </a:ln>
                <a:effectLst/>
                <a:uLnTx/>
                <a:uFillTx/>
                <a:latin typeface="Calibri" panose="020F0502020204030204"/>
                <a:ea typeface="+mn-ea"/>
                <a:cs typeface="+mn-cs"/>
              </a:rPr>
              <a:t>%</a:t>
            </a:r>
            <a:endParaRPr lang="fr-FR" dirty="0"/>
          </a:p>
        </p:txBody>
      </p:sp>
      <p:sp>
        <p:nvSpPr>
          <p:cNvPr id="35" name="ZoneTexte 34">
            <a:extLst>
              <a:ext uri="{FF2B5EF4-FFF2-40B4-BE49-F238E27FC236}">
                <a16:creationId xmlns:a16="http://schemas.microsoft.com/office/drawing/2014/main" id="{D129DCC2-7DE6-4D64-8BDB-84209E190002}"/>
              </a:ext>
            </a:extLst>
          </p:cNvPr>
          <p:cNvSpPr txBox="1"/>
          <p:nvPr/>
        </p:nvSpPr>
        <p:spPr>
          <a:xfrm>
            <a:off x="9160918" y="1512249"/>
            <a:ext cx="1243194" cy="369332"/>
          </a:xfrm>
          <a:prstGeom prst="rect">
            <a:avLst/>
          </a:prstGeom>
          <a:noFill/>
        </p:spPr>
        <p:txBody>
          <a:bodyPr wrap="square">
            <a:spAutoFit/>
          </a:bodyPr>
          <a:lstStyle/>
          <a:p>
            <a:r>
              <a:rPr lang="fr-FR" b="1" dirty="0">
                <a:latin typeface="Calibri" panose="020F0502020204030204"/>
              </a:rPr>
              <a:t>52 </a:t>
            </a:r>
            <a:r>
              <a:rPr kumimoji="0" lang="fr-FR" sz="1800" b="1" i="0" u="none" strike="noStrike" kern="1200" cap="none" spc="0" normalizeH="0" baseline="0" noProof="0" dirty="0">
                <a:ln>
                  <a:noFill/>
                </a:ln>
                <a:effectLst/>
                <a:uLnTx/>
                <a:uFillTx/>
                <a:latin typeface="Calibri" panose="020F0502020204030204"/>
                <a:ea typeface="+mn-ea"/>
                <a:cs typeface="+mn-cs"/>
              </a:rPr>
              <a:t>%</a:t>
            </a:r>
            <a:endParaRPr lang="fr-FR" dirty="0"/>
          </a:p>
        </p:txBody>
      </p:sp>
      <p:sp>
        <p:nvSpPr>
          <p:cNvPr id="7" name="Accolade ouvrante 6">
            <a:extLst>
              <a:ext uri="{FF2B5EF4-FFF2-40B4-BE49-F238E27FC236}">
                <a16:creationId xmlns:a16="http://schemas.microsoft.com/office/drawing/2014/main" id="{8ECA2E74-176E-4E9F-9B76-C58042D66300}"/>
              </a:ext>
            </a:extLst>
          </p:cNvPr>
          <p:cNvSpPr/>
          <p:nvPr/>
        </p:nvSpPr>
        <p:spPr>
          <a:xfrm flipH="1">
            <a:off x="9445709" y="4031859"/>
            <a:ext cx="303348" cy="211583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36" name="Accolade ouvrante 35">
            <a:extLst>
              <a:ext uri="{FF2B5EF4-FFF2-40B4-BE49-F238E27FC236}">
                <a16:creationId xmlns:a16="http://schemas.microsoft.com/office/drawing/2014/main" id="{C168FA1A-8E14-4771-AAFE-2F341EBF04F0}"/>
              </a:ext>
            </a:extLst>
          </p:cNvPr>
          <p:cNvSpPr/>
          <p:nvPr/>
        </p:nvSpPr>
        <p:spPr>
          <a:xfrm>
            <a:off x="4001671" y="4109255"/>
            <a:ext cx="244832" cy="190303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37" name="ZoneTexte 36">
            <a:extLst>
              <a:ext uri="{FF2B5EF4-FFF2-40B4-BE49-F238E27FC236}">
                <a16:creationId xmlns:a16="http://schemas.microsoft.com/office/drawing/2014/main" id="{DBB6BA69-33D7-4056-BA40-5701836859B7}"/>
              </a:ext>
            </a:extLst>
          </p:cNvPr>
          <p:cNvSpPr txBox="1"/>
          <p:nvPr/>
        </p:nvSpPr>
        <p:spPr>
          <a:xfrm>
            <a:off x="2788753" y="4988222"/>
            <a:ext cx="6094070" cy="369332"/>
          </a:xfrm>
          <a:prstGeom prst="rect">
            <a:avLst/>
          </a:prstGeom>
          <a:noFill/>
        </p:spPr>
        <p:txBody>
          <a:bodyPr wrap="square">
            <a:spAutoFit/>
          </a:bodyPr>
          <a:lstStyle/>
          <a:p>
            <a:r>
              <a:rPr kumimoji="0" lang="fr-FR" sz="18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1 980 M€</a:t>
            </a:r>
            <a:endParaRPr lang="fr-FR" dirty="0">
              <a:solidFill>
                <a:schemeClr val="accent5">
                  <a:lumMod val="75000"/>
                </a:schemeClr>
              </a:solidFill>
            </a:endParaRPr>
          </a:p>
        </p:txBody>
      </p:sp>
      <p:sp>
        <p:nvSpPr>
          <p:cNvPr id="38" name="ZoneTexte 37">
            <a:extLst>
              <a:ext uri="{FF2B5EF4-FFF2-40B4-BE49-F238E27FC236}">
                <a16:creationId xmlns:a16="http://schemas.microsoft.com/office/drawing/2014/main" id="{02322605-D92D-498F-BA25-3E0400E2E128}"/>
              </a:ext>
            </a:extLst>
          </p:cNvPr>
          <p:cNvSpPr txBox="1"/>
          <p:nvPr/>
        </p:nvSpPr>
        <p:spPr>
          <a:xfrm>
            <a:off x="9855841" y="4940058"/>
            <a:ext cx="6094070" cy="369332"/>
          </a:xfrm>
          <a:prstGeom prst="rect">
            <a:avLst/>
          </a:prstGeom>
          <a:noFill/>
        </p:spPr>
        <p:txBody>
          <a:bodyPr wrap="square">
            <a:spAutoFit/>
          </a:bodyPr>
          <a:lstStyle/>
          <a:p>
            <a:r>
              <a:rPr kumimoji="0" lang="fr-FR" sz="18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12 270 ETP</a:t>
            </a:r>
            <a:endParaRPr lang="fr-FR" dirty="0">
              <a:solidFill>
                <a:schemeClr val="accent5">
                  <a:lumMod val="75000"/>
                </a:schemeClr>
              </a:solidFill>
            </a:endParaRPr>
          </a:p>
        </p:txBody>
      </p:sp>
      <p:sp>
        <p:nvSpPr>
          <p:cNvPr id="41" name="Titre 2">
            <a:extLst>
              <a:ext uri="{FF2B5EF4-FFF2-40B4-BE49-F238E27FC236}">
                <a16:creationId xmlns:a16="http://schemas.microsoft.com/office/drawing/2014/main" id="{67E4BA85-1F23-47F8-8CFE-BC0803897090}"/>
              </a:ext>
            </a:extLst>
          </p:cNvPr>
          <p:cNvSpPr txBox="1">
            <a:spLocks/>
          </p:cNvSpPr>
          <p:nvPr/>
        </p:nvSpPr>
        <p:spPr>
          <a:xfrm>
            <a:off x="312018" y="199710"/>
            <a:ext cx="10248707" cy="581402"/>
          </a:xfrm>
          <a:prstGeom prst="rect">
            <a:avLst/>
          </a:prstGeom>
          <a:solidFill>
            <a:schemeClr val="bg1"/>
          </a:solidFill>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dirty="0">
                <a:solidFill>
                  <a:schemeClr val="accent1">
                    <a:lumMod val="50000"/>
                  </a:schemeClr>
                </a:solidFill>
                <a:latin typeface="Gadugi" panose="020B0502040204020203" pitchFamily="34" charset="0"/>
                <a:ea typeface="Gadugi" panose="020B0502040204020203" pitchFamily="34" charset="0"/>
              </a:rPr>
              <a:t>Synthèse : en 2019, l’activité thermale a généré au total 4 880 M€ de richesse et </a:t>
            </a:r>
          </a:p>
          <a:p>
            <a:pPr marL="0" marR="0" lvl="0" indent="0" algn="l" defTabSz="914400" rtl="0" eaLnBrk="1" fontAlgn="auto" latinLnBrk="0" hangingPunct="1">
              <a:lnSpc>
                <a:spcPct val="90000"/>
              </a:lnSpc>
              <a:spcBef>
                <a:spcPct val="0"/>
              </a:spcBef>
              <a:spcAft>
                <a:spcPts val="0"/>
              </a:spcAft>
              <a:buClrTx/>
              <a:buSzTx/>
              <a:buFontTx/>
              <a:buNone/>
              <a:tabLst/>
              <a:defRPr/>
            </a:pPr>
            <a:r>
              <a:rPr lang="fr-FR" sz="2000" dirty="0">
                <a:solidFill>
                  <a:schemeClr val="accent1">
                    <a:lumMod val="50000"/>
                  </a:schemeClr>
                </a:solidFill>
                <a:latin typeface="Gadugi" panose="020B0502040204020203" pitchFamily="34" charset="0"/>
                <a:ea typeface="Gadugi" panose="020B0502040204020203" pitchFamily="34" charset="0"/>
              </a:rPr>
              <a:t>25 810 ETP</a:t>
            </a:r>
          </a:p>
        </p:txBody>
      </p:sp>
      <p:cxnSp>
        <p:nvCxnSpPr>
          <p:cNvPr id="39" name="Connecteur : en angle 38">
            <a:extLst>
              <a:ext uri="{FF2B5EF4-FFF2-40B4-BE49-F238E27FC236}">
                <a16:creationId xmlns:a16="http://schemas.microsoft.com/office/drawing/2014/main" id="{090900B4-B7C5-41C9-A3F1-23BCA2240909}"/>
              </a:ext>
            </a:extLst>
          </p:cNvPr>
          <p:cNvCxnSpPr>
            <a:cxnSpLocks/>
            <a:endCxn id="17" idx="2"/>
          </p:cNvCxnSpPr>
          <p:nvPr/>
        </p:nvCxnSpPr>
        <p:spPr>
          <a:xfrm>
            <a:off x="702206" y="3377666"/>
            <a:ext cx="7238349" cy="2928195"/>
          </a:xfrm>
          <a:prstGeom prst="bentConnector4">
            <a:avLst>
              <a:gd name="adj1" fmla="val -6073"/>
              <a:gd name="adj2" fmla="val 106621"/>
            </a:avLst>
          </a:prstGeom>
        </p:spPr>
        <p:style>
          <a:lnRef idx="1">
            <a:schemeClr val="accent1"/>
          </a:lnRef>
          <a:fillRef idx="0">
            <a:schemeClr val="accent1"/>
          </a:fillRef>
          <a:effectRef idx="0">
            <a:schemeClr val="accent1"/>
          </a:effectRef>
          <a:fontRef idx="minor">
            <a:schemeClr val="tx1"/>
          </a:fontRef>
        </p:style>
      </p:cxnSp>
      <p:sp>
        <p:nvSpPr>
          <p:cNvPr id="44" name="ZoneTexte 43">
            <a:extLst>
              <a:ext uri="{FF2B5EF4-FFF2-40B4-BE49-F238E27FC236}">
                <a16:creationId xmlns:a16="http://schemas.microsoft.com/office/drawing/2014/main" id="{76EE2967-160B-48B4-B6E9-A9D2027DA3BB}"/>
              </a:ext>
            </a:extLst>
          </p:cNvPr>
          <p:cNvSpPr txBox="1"/>
          <p:nvPr/>
        </p:nvSpPr>
        <p:spPr>
          <a:xfrm>
            <a:off x="-176586" y="2245489"/>
            <a:ext cx="116687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546688"/>
                </a:solidFill>
                <a:effectLst/>
                <a:uLnTx/>
                <a:uFillTx/>
                <a:latin typeface="Calibri Light" panose="020F0302020204030204"/>
                <a:ea typeface="+mn-ea"/>
                <a:cs typeface="+mn-cs"/>
              </a:rPr>
              <a:t>x </a:t>
            </a:r>
            <a:r>
              <a:rPr lang="fr-FR" sz="2400" b="1" dirty="0">
                <a:solidFill>
                  <a:srgbClr val="546688"/>
                </a:solidFill>
                <a:latin typeface="Calibri Light" panose="020F0302020204030204"/>
              </a:rPr>
              <a:t>9,76</a:t>
            </a:r>
            <a:endParaRPr kumimoji="0" lang="fr-FR" b="1" i="0" u="none" strike="noStrike" kern="1200" cap="none" spc="0" normalizeH="0" baseline="0" noProof="0" dirty="0">
              <a:ln>
                <a:noFill/>
              </a:ln>
              <a:solidFill>
                <a:srgbClr val="546688"/>
              </a:solidFill>
              <a:effectLst/>
              <a:uLnTx/>
              <a:uFillTx/>
              <a:latin typeface="Calibri Light" panose="020F0302020204030204"/>
              <a:ea typeface="+mn-ea"/>
              <a:cs typeface="+mn-cs"/>
            </a:endParaRPr>
          </a:p>
        </p:txBody>
      </p:sp>
      <p:sp>
        <p:nvSpPr>
          <p:cNvPr id="45" name="ZoneTexte 44">
            <a:extLst>
              <a:ext uri="{FF2B5EF4-FFF2-40B4-BE49-F238E27FC236}">
                <a16:creationId xmlns:a16="http://schemas.microsoft.com/office/drawing/2014/main" id="{6F8926AF-972F-4F10-8065-843682C381B0}"/>
              </a:ext>
            </a:extLst>
          </p:cNvPr>
          <p:cNvSpPr txBox="1"/>
          <p:nvPr/>
        </p:nvSpPr>
        <p:spPr>
          <a:xfrm>
            <a:off x="35987" y="4134552"/>
            <a:ext cx="116687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546688"/>
                </a:solidFill>
                <a:effectLst/>
                <a:uLnTx/>
                <a:uFillTx/>
                <a:latin typeface="Calibri Light" panose="020F0302020204030204"/>
                <a:ea typeface="+mn-ea"/>
                <a:cs typeface="+mn-cs"/>
              </a:rPr>
              <a:t>x </a:t>
            </a:r>
            <a:r>
              <a:rPr lang="fr-FR" sz="2400" b="1" dirty="0">
                <a:solidFill>
                  <a:srgbClr val="546688"/>
                </a:solidFill>
                <a:latin typeface="Calibri Light" panose="020F0302020204030204"/>
              </a:rPr>
              <a:t>3,91</a:t>
            </a:r>
            <a:endParaRPr kumimoji="0" lang="fr-FR" b="1" i="0" u="none" strike="noStrike" kern="1200" cap="none" spc="0" normalizeH="0" baseline="0" noProof="0" dirty="0">
              <a:ln>
                <a:noFill/>
              </a:ln>
              <a:solidFill>
                <a:srgbClr val="546688"/>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7132759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numéro de diapositive 9">
            <a:extLst>
              <a:ext uri="{FF2B5EF4-FFF2-40B4-BE49-F238E27FC236}">
                <a16:creationId xmlns:a16="http://schemas.microsoft.com/office/drawing/2014/main" id="{1DC73843-0F85-48D2-9495-D1F891B11081}"/>
              </a:ext>
            </a:extLst>
          </p:cNvPr>
          <p:cNvSpPr>
            <a:spLocks noGrp="1"/>
          </p:cNvSpPr>
          <p:nvPr>
            <p:ph type="sldNum" sz="quarter" idx="12"/>
          </p:nvPr>
        </p:nvSpPr>
        <p:spPr>
          <a:xfrm>
            <a:off x="9338230" y="642539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1973A-491D-4F21-9500-AEA459A2B14A}" type="slidenum">
              <a:rPr kumimoji="0" lang="fr-FR"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ZoneTexte 59">
            <a:extLst>
              <a:ext uri="{FF2B5EF4-FFF2-40B4-BE49-F238E27FC236}">
                <a16:creationId xmlns:a16="http://schemas.microsoft.com/office/drawing/2014/main" id="{6BB1E3A0-00C0-4058-AA2B-18AB61B69E09}"/>
              </a:ext>
            </a:extLst>
          </p:cNvPr>
          <p:cNvSpPr txBox="1"/>
          <p:nvPr/>
        </p:nvSpPr>
        <p:spPr>
          <a:xfrm>
            <a:off x="110570" y="6309978"/>
            <a:ext cx="331235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1" u="none" strike="noStrike" kern="1200" cap="none" spc="0" normalizeH="0" baseline="0" noProof="0" dirty="0">
                <a:ln>
                  <a:noFill/>
                </a:ln>
                <a:solidFill>
                  <a:prstClr val="black">
                    <a:lumMod val="50000"/>
                    <a:lumOff val="50000"/>
                  </a:prstClr>
                </a:solidFill>
                <a:effectLst/>
                <a:uLnTx/>
                <a:uFillTx/>
                <a:latin typeface="Calibri Light" panose="020F0302020204030204"/>
                <a:ea typeface="+mn-ea"/>
                <a:cs typeface="+mn-cs"/>
              </a:rPr>
              <a:t>86/103 ETh répondants (plus de 83 % des curistes conventionnés)</a:t>
            </a:r>
          </a:p>
        </p:txBody>
      </p:sp>
      <p:pic>
        <p:nvPicPr>
          <p:cNvPr id="47" name="Graphique 46" descr="Groupe d’hommes">
            <a:extLst>
              <a:ext uri="{FF2B5EF4-FFF2-40B4-BE49-F238E27FC236}">
                <a16:creationId xmlns:a16="http://schemas.microsoft.com/office/drawing/2014/main" id="{0A82DD2A-EF82-4054-B9AA-50C76F09300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206080" y="1022761"/>
            <a:ext cx="1024467" cy="1024467"/>
          </a:xfrm>
          <a:prstGeom prst="rect">
            <a:avLst/>
          </a:prstGeom>
        </p:spPr>
      </p:pic>
      <p:pic>
        <p:nvPicPr>
          <p:cNvPr id="48" name="Graphique 47" descr="Euro">
            <a:extLst>
              <a:ext uri="{FF2B5EF4-FFF2-40B4-BE49-F238E27FC236}">
                <a16:creationId xmlns:a16="http://schemas.microsoft.com/office/drawing/2014/main" id="{6623F648-225A-4595-9FB7-FA01FBADEB8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15179" y="1100275"/>
            <a:ext cx="945862" cy="945862"/>
          </a:xfrm>
          <a:prstGeom prst="rect">
            <a:avLst/>
          </a:prstGeom>
        </p:spPr>
      </p:pic>
      <p:graphicFrame>
        <p:nvGraphicFramePr>
          <p:cNvPr id="49" name="Graphique 48">
            <a:extLst>
              <a:ext uri="{FF2B5EF4-FFF2-40B4-BE49-F238E27FC236}">
                <a16:creationId xmlns:a16="http://schemas.microsoft.com/office/drawing/2014/main" id="{79A0B956-4922-492C-BD71-8D395D67073E}"/>
              </a:ext>
            </a:extLst>
          </p:cNvPr>
          <p:cNvGraphicFramePr/>
          <p:nvPr>
            <p:extLst>
              <p:ext uri="{D42A27DB-BD31-4B8C-83A1-F6EECF244321}">
                <p14:modId xmlns:p14="http://schemas.microsoft.com/office/powerpoint/2010/main" val="337156174"/>
              </p:ext>
            </p:extLst>
          </p:nvPr>
        </p:nvGraphicFramePr>
        <p:xfrm>
          <a:off x="7163414" y="1430323"/>
          <a:ext cx="4042393" cy="5090027"/>
        </p:xfrm>
        <a:graphic>
          <a:graphicData uri="http://schemas.openxmlformats.org/drawingml/2006/chart">
            <c:chart xmlns:c="http://schemas.openxmlformats.org/drawingml/2006/chart" xmlns:r="http://schemas.openxmlformats.org/officeDocument/2006/relationships" r:id="rId7"/>
          </a:graphicData>
        </a:graphic>
      </p:graphicFrame>
      <p:sp>
        <p:nvSpPr>
          <p:cNvPr id="67" name="Ellipse 66">
            <a:extLst>
              <a:ext uri="{FF2B5EF4-FFF2-40B4-BE49-F238E27FC236}">
                <a16:creationId xmlns:a16="http://schemas.microsoft.com/office/drawing/2014/main" id="{FA671AA0-DF8E-4AD4-B972-F1D88B7AD884}"/>
              </a:ext>
            </a:extLst>
          </p:cNvPr>
          <p:cNvSpPr/>
          <p:nvPr/>
        </p:nvSpPr>
        <p:spPr>
          <a:xfrm>
            <a:off x="8898340" y="1244781"/>
            <a:ext cx="2441261" cy="80323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srgbClr val="002060"/>
              </a:solidFill>
              <a:effectLst/>
              <a:uLnTx/>
              <a:uFillTx/>
              <a:latin typeface="ClanOT-Black" panose="02000503040000020004"/>
              <a:ea typeface="+mn-ea"/>
              <a:cs typeface="+mn-cs"/>
            </a:endParaRPr>
          </a:p>
        </p:txBody>
      </p:sp>
      <p:sp>
        <p:nvSpPr>
          <p:cNvPr id="68" name="Rectangle 67">
            <a:extLst>
              <a:ext uri="{FF2B5EF4-FFF2-40B4-BE49-F238E27FC236}">
                <a16:creationId xmlns:a16="http://schemas.microsoft.com/office/drawing/2014/main" id="{691C5BF6-02B9-4711-BF89-D5C9A6786AA2}"/>
              </a:ext>
            </a:extLst>
          </p:cNvPr>
          <p:cNvSpPr/>
          <p:nvPr/>
        </p:nvSpPr>
        <p:spPr>
          <a:xfrm>
            <a:off x="3104011" y="1254638"/>
            <a:ext cx="2304000" cy="7334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solidFill>
                  <a:schemeClr val="bg1"/>
                </a:solidFill>
              </a:rPr>
              <a:t>500</a:t>
            </a:r>
            <a:r>
              <a:rPr lang="fr-FR" sz="3200" b="1" dirty="0">
                <a:solidFill>
                  <a:schemeClr val="bg1"/>
                </a:solidFill>
              </a:rPr>
              <a:t> M€</a:t>
            </a:r>
          </a:p>
        </p:txBody>
      </p:sp>
      <p:sp>
        <p:nvSpPr>
          <p:cNvPr id="69" name="Rectangle 68">
            <a:extLst>
              <a:ext uri="{FF2B5EF4-FFF2-40B4-BE49-F238E27FC236}">
                <a16:creationId xmlns:a16="http://schemas.microsoft.com/office/drawing/2014/main" id="{CE8025B5-3241-4DF4-9C33-687110C4D1F4}"/>
              </a:ext>
            </a:extLst>
          </p:cNvPr>
          <p:cNvSpPr/>
          <p:nvPr/>
        </p:nvSpPr>
        <p:spPr>
          <a:xfrm>
            <a:off x="9349953" y="1274501"/>
            <a:ext cx="2304000" cy="7334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solidFill>
                  <a:schemeClr val="bg1"/>
                </a:solidFill>
              </a:rPr>
              <a:t>6 600 </a:t>
            </a:r>
            <a:r>
              <a:rPr lang="fr-FR" sz="2800" b="1" dirty="0">
                <a:solidFill>
                  <a:schemeClr val="bg1"/>
                </a:solidFill>
              </a:rPr>
              <a:t>ETP</a:t>
            </a:r>
            <a:endParaRPr lang="fr-FR" sz="3200" b="1" dirty="0">
              <a:solidFill>
                <a:schemeClr val="bg1"/>
              </a:solidFill>
            </a:endParaRPr>
          </a:p>
        </p:txBody>
      </p:sp>
      <p:graphicFrame>
        <p:nvGraphicFramePr>
          <p:cNvPr id="27" name="Graphique 26">
            <a:extLst>
              <a:ext uri="{FF2B5EF4-FFF2-40B4-BE49-F238E27FC236}">
                <a16:creationId xmlns:a16="http://schemas.microsoft.com/office/drawing/2014/main" id="{25F61776-23F2-4805-B6CF-B65C486303D3}"/>
              </a:ext>
            </a:extLst>
          </p:cNvPr>
          <p:cNvGraphicFramePr/>
          <p:nvPr>
            <p:extLst>
              <p:ext uri="{D42A27DB-BD31-4B8C-83A1-F6EECF244321}">
                <p14:modId xmlns:p14="http://schemas.microsoft.com/office/powerpoint/2010/main" val="3161636204"/>
              </p:ext>
            </p:extLst>
          </p:nvPr>
        </p:nvGraphicFramePr>
        <p:xfrm>
          <a:off x="1482959" y="2653739"/>
          <a:ext cx="4731164" cy="413678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8" name="Graphique 27">
            <a:extLst>
              <a:ext uri="{FF2B5EF4-FFF2-40B4-BE49-F238E27FC236}">
                <a16:creationId xmlns:a16="http://schemas.microsoft.com/office/drawing/2014/main" id="{1C4F2346-7A2D-4A5A-83CE-C3971E1C78B3}"/>
              </a:ext>
            </a:extLst>
          </p:cNvPr>
          <p:cNvGraphicFramePr/>
          <p:nvPr>
            <p:extLst>
              <p:ext uri="{D42A27DB-BD31-4B8C-83A1-F6EECF244321}">
                <p14:modId xmlns:p14="http://schemas.microsoft.com/office/powerpoint/2010/main" val="1549649588"/>
              </p:ext>
            </p:extLst>
          </p:nvPr>
        </p:nvGraphicFramePr>
        <p:xfrm>
          <a:off x="2177109" y="2922171"/>
          <a:ext cx="3239165" cy="3464972"/>
        </p:xfrm>
        <a:graphic>
          <a:graphicData uri="http://schemas.openxmlformats.org/drawingml/2006/chart">
            <c:chart xmlns:c="http://schemas.openxmlformats.org/drawingml/2006/chart" xmlns:r="http://schemas.openxmlformats.org/officeDocument/2006/relationships" r:id="rId9"/>
          </a:graphicData>
        </a:graphic>
      </p:graphicFrame>
      <p:sp>
        <p:nvSpPr>
          <p:cNvPr id="30" name="Rectangle 29">
            <a:extLst>
              <a:ext uri="{FF2B5EF4-FFF2-40B4-BE49-F238E27FC236}">
                <a16:creationId xmlns:a16="http://schemas.microsoft.com/office/drawing/2014/main" id="{596D425F-99FB-4B05-BF64-23C9D09F6910}"/>
              </a:ext>
            </a:extLst>
          </p:cNvPr>
          <p:cNvSpPr/>
          <p:nvPr/>
        </p:nvSpPr>
        <p:spPr>
          <a:xfrm>
            <a:off x="3351339" y="3341944"/>
            <a:ext cx="876798" cy="153888"/>
          </a:xfrm>
          <a:prstGeom prst="rect">
            <a:avLst/>
          </a:prstGeom>
          <a:solidFill>
            <a:srgbClr val="D9D9D9">
              <a:alpha val="50000"/>
            </a:srgbClr>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lanOT-Black" panose="02000503040000020004"/>
                <a:ea typeface="+mn-ea"/>
                <a:cs typeface="+mn-cs"/>
              </a:rPr>
              <a:t>Autre</a:t>
            </a:r>
            <a:endParaRPr kumimoji="0" lang="fr-FR"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F5F3A8F-5C75-4971-8AB6-BEC4C6843686}"/>
              </a:ext>
            </a:extLst>
          </p:cNvPr>
          <p:cNvSpPr/>
          <p:nvPr/>
        </p:nvSpPr>
        <p:spPr>
          <a:xfrm>
            <a:off x="3014794" y="3923480"/>
            <a:ext cx="1188000" cy="153888"/>
          </a:xfrm>
          <a:prstGeom prst="rect">
            <a:avLst/>
          </a:prstGeom>
          <a:solidFill>
            <a:srgbClr val="77B7A5"/>
          </a:solid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lanOT-Black" panose="02000503040000020004"/>
                <a:ea typeface="+mn-ea"/>
                <a:cs typeface="+mn-cs"/>
              </a:rPr>
              <a:t>Hébergement</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EEDBC4F7-4FC7-4BAB-9D51-D2171ED0F5CC}"/>
              </a:ext>
            </a:extLst>
          </p:cNvPr>
          <p:cNvSpPr/>
          <p:nvPr/>
        </p:nvSpPr>
        <p:spPr>
          <a:xfrm>
            <a:off x="3151314" y="3558432"/>
            <a:ext cx="1076823" cy="153888"/>
          </a:xfrm>
          <a:prstGeom prst="rect">
            <a:avLst/>
          </a:prstGeom>
          <a:solidFill>
            <a:srgbClr val="62CBC5">
              <a:alpha val="86000"/>
            </a:srgbClr>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lanOT-Black" panose="02000503040000020004"/>
                <a:ea typeface="+mn-ea"/>
                <a:cs typeface="+mn-cs"/>
              </a:rPr>
              <a:t>Restauration</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7A361FDB-CD50-4DBC-88AC-FBEE9F1A688A}"/>
              </a:ext>
            </a:extLst>
          </p:cNvPr>
          <p:cNvSpPr/>
          <p:nvPr/>
        </p:nvSpPr>
        <p:spPr>
          <a:xfrm>
            <a:off x="2994152" y="4807206"/>
            <a:ext cx="1188000" cy="307777"/>
          </a:xfrm>
          <a:prstGeom prst="rect">
            <a:avLst/>
          </a:prstGeom>
          <a:solidFill>
            <a:srgbClr val="8FAADC"/>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lanOT-Black" panose="02000503040000020004"/>
                <a:ea typeface="+mn-ea"/>
                <a:cs typeface="+mn-cs"/>
              </a:rPr>
              <a:t>Activités médicales ou de prévention</a:t>
            </a:r>
            <a:endParaRPr kumimoji="0" lang="fr-FR"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701462E3-7599-42C6-BB09-C7374D5B5873}"/>
              </a:ext>
            </a:extLst>
          </p:cNvPr>
          <p:cNvSpPr/>
          <p:nvPr/>
        </p:nvSpPr>
        <p:spPr>
          <a:xfrm>
            <a:off x="3005521" y="4427057"/>
            <a:ext cx="1188000" cy="307777"/>
          </a:xfrm>
          <a:prstGeom prst="rect">
            <a:avLst/>
          </a:prstGeom>
          <a:solidFill>
            <a:srgbClr val="2497C0">
              <a:alpha val="54000"/>
            </a:srgbClr>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lanOT-Black" panose="02000503040000020004"/>
                <a:ea typeface="+mn-ea"/>
                <a:cs typeface="+mn-cs"/>
              </a:rPr>
              <a:t>Activités aqualudiques et de bien-être</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33DF68C4-1316-4077-9D20-87773F05D160}"/>
              </a:ext>
            </a:extLst>
          </p:cNvPr>
          <p:cNvSpPr/>
          <p:nvPr/>
        </p:nvSpPr>
        <p:spPr>
          <a:xfrm>
            <a:off x="3014794" y="4155594"/>
            <a:ext cx="1188000" cy="153888"/>
          </a:xfrm>
          <a:prstGeom prst="rect">
            <a:avLst/>
          </a:prstGeom>
          <a:solidFill>
            <a:srgbClr val="ADB9CA">
              <a:alpha val="68000"/>
            </a:srgbClr>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lanOT-Black" panose="02000503040000020004"/>
                <a:ea typeface="+mn-ea"/>
                <a:cs typeface="+mn-cs"/>
              </a:rPr>
              <a:t>Ventes de produits</a:t>
            </a:r>
            <a:endParaRPr kumimoji="0" lang="fr-FR"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ZoneTexte 36">
            <a:extLst>
              <a:ext uri="{FF2B5EF4-FFF2-40B4-BE49-F238E27FC236}">
                <a16:creationId xmlns:a16="http://schemas.microsoft.com/office/drawing/2014/main" id="{4D5C2F00-259A-4A99-93BE-7E582D76B917}"/>
              </a:ext>
            </a:extLst>
          </p:cNvPr>
          <p:cNvSpPr txBox="1"/>
          <p:nvPr/>
        </p:nvSpPr>
        <p:spPr>
          <a:xfrm>
            <a:off x="2304547" y="5779926"/>
            <a:ext cx="1533423" cy="430887"/>
          </a:xfrm>
          <a:prstGeom prst="rect">
            <a:avLst/>
          </a:prstGeom>
          <a:solidFill>
            <a:srgbClr val="4472C4"/>
          </a:solidFill>
        </p:spPr>
        <p:txBody>
          <a:bodyPr wrap="square" lIns="36000" tIns="0" rIns="36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ClanOT-Black" panose="02000503040000020004"/>
                <a:ea typeface="+mn-ea"/>
                <a:cs typeface="+mn-cs"/>
              </a:rPr>
              <a:t>Cures et activités médicales</a:t>
            </a:r>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ZoneTexte 38">
            <a:extLst>
              <a:ext uri="{FF2B5EF4-FFF2-40B4-BE49-F238E27FC236}">
                <a16:creationId xmlns:a16="http://schemas.microsoft.com/office/drawing/2014/main" id="{DF72E538-A1B5-4ED9-BA23-5DBA66B0B29A}"/>
              </a:ext>
            </a:extLst>
          </p:cNvPr>
          <p:cNvSpPr txBox="1"/>
          <p:nvPr/>
        </p:nvSpPr>
        <p:spPr>
          <a:xfrm>
            <a:off x="1665480" y="3902175"/>
            <a:ext cx="1136739" cy="430887"/>
          </a:xfrm>
          <a:prstGeom prst="rect">
            <a:avLst/>
          </a:prstGeom>
          <a:solidFill>
            <a:srgbClr val="2497C0"/>
          </a:solidFill>
        </p:spPr>
        <p:txBody>
          <a:bodyPr wrap="square" lIns="36000" tIns="0" rIns="36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ClanOT-Black" panose="02000503040000020004"/>
                <a:ea typeface="+mn-ea"/>
                <a:cs typeface="+mn-cs"/>
              </a:rPr>
              <a:t>Aqualudisme et bien-être</a:t>
            </a:r>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ZoneTexte 39">
            <a:extLst>
              <a:ext uri="{FF2B5EF4-FFF2-40B4-BE49-F238E27FC236}">
                <a16:creationId xmlns:a16="http://schemas.microsoft.com/office/drawing/2014/main" id="{8822D1D9-CB1D-4731-8AA5-05987DB64409}"/>
              </a:ext>
            </a:extLst>
          </p:cNvPr>
          <p:cNvSpPr txBox="1"/>
          <p:nvPr/>
        </p:nvSpPr>
        <p:spPr>
          <a:xfrm>
            <a:off x="1962100" y="2817478"/>
            <a:ext cx="729526" cy="430887"/>
          </a:xfrm>
          <a:prstGeom prst="rect">
            <a:avLst/>
          </a:prstGeom>
          <a:solidFill>
            <a:srgbClr val="ADB9CA"/>
          </a:solidFill>
        </p:spPr>
        <p:txBody>
          <a:bodyPr wrap="square" lIns="0" tIns="0" rIns="36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ClanOT-Black" panose="02000503040000020004"/>
                <a:ea typeface="+mn-ea"/>
                <a:cs typeface="+mn-cs"/>
              </a:rPr>
              <a:t>Vente de produits</a:t>
            </a:r>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ZoneTexte 40">
            <a:extLst>
              <a:ext uri="{FF2B5EF4-FFF2-40B4-BE49-F238E27FC236}">
                <a16:creationId xmlns:a16="http://schemas.microsoft.com/office/drawing/2014/main" id="{BE1252C2-326C-47A9-954F-043A8F3001F9}"/>
              </a:ext>
            </a:extLst>
          </p:cNvPr>
          <p:cNvSpPr txBox="1"/>
          <p:nvPr/>
        </p:nvSpPr>
        <p:spPr>
          <a:xfrm>
            <a:off x="1882934" y="2470671"/>
            <a:ext cx="1450649" cy="215444"/>
          </a:xfrm>
          <a:prstGeom prst="rect">
            <a:avLst/>
          </a:prstGeom>
          <a:solidFill>
            <a:srgbClr val="6DC1AF"/>
          </a:solidFill>
        </p:spPr>
        <p:txBody>
          <a:bodyPr wrap="square" lIns="0" tIns="0" rIns="3600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ClanOT-Black" panose="02000503040000020004"/>
                <a:ea typeface="+mn-ea"/>
                <a:cs typeface="+mn-cs"/>
              </a:rPr>
              <a:t>Activités support</a:t>
            </a:r>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ZoneTexte 41">
            <a:extLst>
              <a:ext uri="{FF2B5EF4-FFF2-40B4-BE49-F238E27FC236}">
                <a16:creationId xmlns:a16="http://schemas.microsoft.com/office/drawing/2014/main" id="{D0C299D2-CD5E-4767-A33C-A13261FF42EE}"/>
              </a:ext>
            </a:extLst>
          </p:cNvPr>
          <p:cNvSpPr txBox="1"/>
          <p:nvPr/>
        </p:nvSpPr>
        <p:spPr>
          <a:xfrm>
            <a:off x="3561429" y="2466760"/>
            <a:ext cx="1058792" cy="215444"/>
          </a:xfrm>
          <a:prstGeom prst="rect">
            <a:avLst/>
          </a:prstGeom>
          <a:solidFill>
            <a:srgbClr val="E7E6E6"/>
          </a:solidFill>
        </p:spPr>
        <p:txBody>
          <a:bodyPr wrap="square" lIns="0" tIns="0" rIns="36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lumOff val="50000"/>
                  </a:prstClr>
                </a:solidFill>
                <a:effectLst/>
                <a:uLnTx/>
                <a:uFillTx/>
                <a:latin typeface="ClanOT-Black" panose="02000503040000020004"/>
                <a:ea typeface="+mn-ea"/>
                <a:cs typeface="+mn-cs"/>
              </a:rPr>
              <a:t>Autre</a:t>
            </a:r>
            <a:endParaRPr kumimoji="0" lang="fr-FR" sz="1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46" name="Titre 2">
            <a:extLst>
              <a:ext uri="{FF2B5EF4-FFF2-40B4-BE49-F238E27FC236}">
                <a16:creationId xmlns:a16="http://schemas.microsoft.com/office/drawing/2014/main" id="{D25338B3-2A65-4A41-BCCA-7E536AD2F250}"/>
              </a:ext>
            </a:extLst>
          </p:cNvPr>
          <p:cNvSpPr txBox="1">
            <a:spLocks/>
          </p:cNvSpPr>
          <p:nvPr/>
        </p:nvSpPr>
        <p:spPr>
          <a:xfrm>
            <a:off x="243890" y="231018"/>
            <a:ext cx="10109785"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dirty="0">
                <a:solidFill>
                  <a:schemeClr val="accent1">
                    <a:lumMod val="50000"/>
                  </a:schemeClr>
                </a:solidFill>
                <a:latin typeface="Gadugi" panose="020B0502040204020203" pitchFamily="34" charset="0"/>
                <a:ea typeface="Gadugi" panose="020B0502040204020203" pitchFamily="34" charset="0"/>
              </a:rPr>
              <a:t>De façon </a:t>
            </a:r>
            <a:r>
              <a:rPr lang="fr-FR" sz="2000" u="sng" dirty="0">
                <a:solidFill>
                  <a:schemeClr val="accent1">
                    <a:lumMod val="50000"/>
                  </a:schemeClr>
                </a:solidFill>
                <a:latin typeface="Gadugi" panose="020B0502040204020203" pitchFamily="34" charset="0"/>
                <a:ea typeface="Gadugi" panose="020B0502040204020203" pitchFamily="34" charset="0"/>
              </a:rPr>
              <a:t>directe</a:t>
            </a:r>
            <a:r>
              <a:rPr lang="fr-FR" sz="2000" dirty="0">
                <a:solidFill>
                  <a:schemeClr val="accent1">
                    <a:lumMod val="50000"/>
                  </a:schemeClr>
                </a:solidFill>
                <a:latin typeface="Gadugi" panose="020B0502040204020203" pitchFamily="34" charset="0"/>
                <a:ea typeface="Gadugi" panose="020B0502040204020203" pitchFamily="34" charset="0"/>
              </a:rPr>
              <a:t> tout d’abord, grâce aux 500 M€ de chiffre d’affaires générés par les entités juridiques auxquelles appartiennent les établissements thermaux et les 6 600 ETP au sein de ces structures.</a:t>
            </a:r>
          </a:p>
        </p:txBody>
      </p:sp>
      <p:sp>
        <p:nvSpPr>
          <p:cNvPr id="63" name="Rectangle 62">
            <a:extLst>
              <a:ext uri="{FF2B5EF4-FFF2-40B4-BE49-F238E27FC236}">
                <a16:creationId xmlns:a16="http://schemas.microsoft.com/office/drawing/2014/main" id="{AABC26B1-F54D-4A45-BAFD-54A43F218CAD}"/>
              </a:ext>
            </a:extLst>
          </p:cNvPr>
          <p:cNvSpPr/>
          <p:nvPr/>
        </p:nvSpPr>
        <p:spPr>
          <a:xfrm>
            <a:off x="7242633" y="1580235"/>
            <a:ext cx="1136684" cy="8002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B0F0"/>
                </a:solidFill>
                <a:effectLst/>
                <a:uLnTx/>
                <a:uFillTx/>
                <a:latin typeface="Calibri" panose="020F0502020204030204"/>
                <a:ea typeface="+mn-ea"/>
                <a:cs typeface="+mn-cs"/>
              </a:rPr>
              <a:t>+ 845 </a:t>
            </a:r>
            <a:r>
              <a:rPr kumimoji="0" lang="fr-FR" sz="1100" b="0" i="0" u="none" strike="noStrike" kern="1200" cap="none" spc="0" normalizeH="0" baseline="0" noProof="0" dirty="0">
                <a:ln>
                  <a:noFill/>
                </a:ln>
                <a:solidFill>
                  <a:srgbClr val="00B0F0"/>
                </a:solidFill>
                <a:effectLst/>
                <a:uLnTx/>
                <a:uFillTx/>
                <a:latin typeface="Calibri" panose="020F0502020204030204"/>
                <a:ea typeface="+mn-ea"/>
                <a:cs typeface="+mn-cs"/>
              </a:rPr>
              <a:t>médecins thermaux</a:t>
            </a:r>
          </a:p>
        </p:txBody>
      </p:sp>
      <p:sp>
        <p:nvSpPr>
          <p:cNvPr id="29" name="Rectangle 28">
            <a:extLst>
              <a:ext uri="{FF2B5EF4-FFF2-40B4-BE49-F238E27FC236}">
                <a16:creationId xmlns:a16="http://schemas.microsoft.com/office/drawing/2014/main" id="{B0CA02C7-1836-4C1F-B9AB-20A92670A152}"/>
              </a:ext>
            </a:extLst>
          </p:cNvPr>
          <p:cNvSpPr/>
          <p:nvPr/>
        </p:nvSpPr>
        <p:spPr>
          <a:xfrm>
            <a:off x="4295171" y="5464761"/>
            <a:ext cx="1188000" cy="153888"/>
          </a:xfrm>
          <a:prstGeom prst="rect">
            <a:avLst/>
          </a:prstGeom>
          <a:solidFill>
            <a:srgbClr val="223C6C"/>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chemeClr val="bg1"/>
                </a:solidFill>
                <a:effectLst/>
                <a:uLnTx/>
                <a:uFillTx/>
                <a:latin typeface="ClanOT-Black" panose="02000503040000020004"/>
                <a:ea typeface="+mn-ea"/>
                <a:cs typeface="+mn-cs"/>
              </a:rPr>
              <a:t>Cures conventionnées</a:t>
            </a:r>
            <a:endParaRPr kumimoji="0" lang="fr-FR" sz="10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4571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aphique 7">
            <a:extLst>
              <a:ext uri="{FF2B5EF4-FFF2-40B4-BE49-F238E27FC236}">
                <a16:creationId xmlns:a16="http://schemas.microsoft.com/office/drawing/2014/main" id="{C625F446-ECE0-48F6-81B5-E504670ABD9B}"/>
              </a:ext>
            </a:extLst>
          </p:cNvPr>
          <p:cNvGraphicFramePr/>
          <p:nvPr>
            <p:extLst>
              <p:ext uri="{D42A27DB-BD31-4B8C-83A1-F6EECF244321}">
                <p14:modId xmlns:p14="http://schemas.microsoft.com/office/powerpoint/2010/main" val="1304869439"/>
              </p:ext>
            </p:extLst>
          </p:nvPr>
        </p:nvGraphicFramePr>
        <p:xfrm>
          <a:off x="1003164" y="2170506"/>
          <a:ext cx="10394065" cy="4865118"/>
        </p:xfrm>
        <a:graphic>
          <a:graphicData uri="http://schemas.openxmlformats.org/drawingml/2006/chart">
            <c:chart xmlns:c="http://schemas.openxmlformats.org/drawingml/2006/chart" xmlns:r="http://schemas.openxmlformats.org/officeDocument/2006/relationships" r:id="rId3"/>
          </a:graphicData>
        </a:graphic>
      </p:graphicFrame>
      <p:sp>
        <p:nvSpPr>
          <p:cNvPr id="23" name="Espace réservé du numéro de diapositive 9">
            <a:extLst>
              <a:ext uri="{FF2B5EF4-FFF2-40B4-BE49-F238E27FC236}">
                <a16:creationId xmlns:a16="http://schemas.microsoft.com/office/drawing/2014/main" id="{0ECA6074-AC11-4FAF-807C-88E8575E4E90}"/>
              </a:ext>
            </a:extLst>
          </p:cNvPr>
          <p:cNvSpPr>
            <a:spLocks noGrp="1"/>
          </p:cNvSpPr>
          <p:nvPr>
            <p:ph type="sldNum" sz="quarter" idx="12"/>
          </p:nvPr>
        </p:nvSpPr>
        <p:spPr>
          <a:xfrm>
            <a:off x="9327667" y="643612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1973A-491D-4F21-9500-AEA459A2B14A}" type="slidenum">
              <a:rPr kumimoji="0" lang="fr-FR"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09CEFBF-F7A9-44BD-B02C-3465AEFE86D3}"/>
              </a:ext>
            </a:extLst>
          </p:cNvPr>
          <p:cNvSpPr/>
          <p:nvPr/>
        </p:nvSpPr>
        <p:spPr>
          <a:xfrm>
            <a:off x="1459910" y="4772407"/>
            <a:ext cx="1998561" cy="540000"/>
          </a:xfrm>
          <a:prstGeom prst="rect">
            <a:avLst/>
          </a:prstGeom>
          <a:solidFill>
            <a:srgbClr val="1D5955">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800" b="1" dirty="0">
                <a:solidFill>
                  <a:schemeClr val="bg1"/>
                </a:solidFill>
              </a:rPr>
              <a:t>1 210</a:t>
            </a:r>
            <a:r>
              <a:rPr lang="fr-FR" sz="2400" b="1" dirty="0">
                <a:solidFill>
                  <a:schemeClr val="bg1"/>
                </a:solidFill>
              </a:rPr>
              <a:t> M€</a:t>
            </a:r>
          </a:p>
        </p:txBody>
      </p:sp>
      <p:sp>
        <p:nvSpPr>
          <p:cNvPr id="21" name="Rectangle 20">
            <a:extLst>
              <a:ext uri="{FF2B5EF4-FFF2-40B4-BE49-F238E27FC236}">
                <a16:creationId xmlns:a16="http://schemas.microsoft.com/office/drawing/2014/main" id="{A34FD8F1-B229-49F7-97FD-5CD5C4ACCD1A}"/>
              </a:ext>
            </a:extLst>
          </p:cNvPr>
          <p:cNvSpPr/>
          <p:nvPr/>
        </p:nvSpPr>
        <p:spPr>
          <a:xfrm>
            <a:off x="4044388" y="1840803"/>
            <a:ext cx="1368000" cy="360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bg1"/>
                </a:solidFill>
              </a:rPr>
              <a:t>80</a:t>
            </a:r>
            <a:r>
              <a:rPr lang="fr-FR" sz="1600" b="1" dirty="0">
                <a:solidFill>
                  <a:schemeClr val="bg1"/>
                </a:solidFill>
              </a:rPr>
              <a:t> M€</a:t>
            </a:r>
          </a:p>
        </p:txBody>
      </p:sp>
      <p:cxnSp>
        <p:nvCxnSpPr>
          <p:cNvPr id="20" name="Connecteur droit 19">
            <a:extLst>
              <a:ext uri="{FF2B5EF4-FFF2-40B4-BE49-F238E27FC236}">
                <a16:creationId xmlns:a16="http://schemas.microsoft.com/office/drawing/2014/main" id="{5248838C-0068-483B-89F5-C72831685AA7}"/>
              </a:ext>
            </a:extLst>
          </p:cNvPr>
          <p:cNvCxnSpPr/>
          <p:nvPr/>
        </p:nvCxnSpPr>
        <p:spPr>
          <a:xfrm>
            <a:off x="4921108" y="2220944"/>
            <a:ext cx="0" cy="451412"/>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746240D-E4FD-4280-913F-EB0C8287EA96}"/>
              </a:ext>
            </a:extLst>
          </p:cNvPr>
          <p:cNvSpPr/>
          <p:nvPr/>
        </p:nvSpPr>
        <p:spPr>
          <a:xfrm>
            <a:off x="5328995" y="2381314"/>
            <a:ext cx="1368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bg1"/>
                </a:solidFill>
              </a:rPr>
              <a:t>40</a:t>
            </a:r>
            <a:r>
              <a:rPr lang="fr-FR" sz="1600" b="1" dirty="0">
                <a:solidFill>
                  <a:schemeClr val="bg1"/>
                </a:solidFill>
              </a:rPr>
              <a:t> M€</a:t>
            </a:r>
          </a:p>
        </p:txBody>
      </p:sp>
      <p:sp>
        <p:nvSpPr>
          <p:cNvPr id="25" name="Rectangle 24">
            <a:extLst>
              <a:ext uri="{FF2B5EF4-FFF2-40B4-BE49-F238E27FC236}">
                <a16:creationId xmlns:a16="http://schemas.microsoft.com/office/drawing/2014/main" id="{F2FB0F7D-D547-47D6-BB39-F5C4C1970051}"/>
              </a:ext>
            </a:extLst>
          </p:cNvPr>
          <p:cNvSpPr/>
          <p:nvPr/>
        </p:nvSpPr>
        <p:spPr>
          <a:xfrm>
            <a:off x="5915280" y="3110767"/>
            <a:ext cx="1548000" cy="39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bg1"/>
                </a:solidFill>
              </a:rPr>
              <a:t>145</a:t>
            </a:r>
            <a:r>
              <a:rPr lang="fr-FR" b="1" dirty="0">
                <a:solidFill>
                  <a:schemeClr val="bg1"/>
                </a:solidFill>
              </a:rPr>
              <a:t> M€</a:t>
            </a:r>
          </a:p>
        </p:txBody>
      </p:sp>
      <p:cxnSp>
        <p:nvCxnSpPr>
          <p:cNvPr id="26" name="Connecteur droit 25">
            <a:extLst>
              <a:ext uri="{FF2B5EF4-FFF2-40B4-BE49-F238E27FC236}">
                <a16:creationId xmlns:a16="http://schemas.microsoft.com/office/drawing/2014/main" id="{89778399-2D2E-4615-8891-0C715210C8F9}"/>
              </a:ext>
            </a:extLst>
          </p:cNvPr>
          <p:cNvCxnSpPr>
            <a:cxnSpLocks/>
          </p:cNvCxnSpPr>
          <p:nvPr/>
        </p:nvCxnSpPr>
        <p:spPr>
          <a:xfrm flipH="1">
            <a:off x="5412388" y="2741314"/>
            <a:ext cx="144000" cy="186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5AF4542E-2F93-478A-AE94-58C57066F951}"/>
              </a:ext>
            </a:extLst>
          </p:cNvPr>
          <p:cNvCxnSpPr>
            <a:cxnSpLocks/>
            <a:stCxn id="25" idx="1"/>
          </p:cNvCxnSpPr>
          <p:nvPr/>
        </p:nvCxnSpPr>
        <p:spPr>
          <a:xfrm flipV="1">
            <a:off x="5915280" y="3290767"/>
            <a:ext cx="0" cy="1800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FF75E448-24D1-4DD1-B894-699996E18FD7}"/>
              </a:ext>
            </a:extLst>
          </p:cNvPr>
          <p:cNvSpPr/>
          <p:nvPr/>
        </p:nvSpPr>
        <p:spPr>
          <a:xfrm>
            <a:off x="996556" y="1492103"/>
            <a:ext cx="2581153" cy="7334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solidFill>
                  <a:schemeClr val="bg1"/>
                </a:solidFill>
              </a:rPr>
              <a:t>1 480</a:t>
            </a:r>
            <a:r>
              <a:rPr lang="fr-FR" sz="3200" b="1" dirty="0">
                <a:solidFill>
                  <a:schemeClr val="bg1"/>
                </a:solidFill>
              </a:rPr>
              <a:t> M€</a:t>
            </a:r>
          </a:p>
        </p:txBody>
      </p:sp>
      <p:sp>
        <p:nvSpPr>
          <p:cNvPr id="34" name="ZoneTexte 33">
            <a:extLst>
              <a:ext uri="{FF2B5EF4-FFF2-40B4-BE49-F238E27FC236}">
                <a16:creationId xmlns:a16="http://schemas.microsoft.com/office/drawing/2014/main" id="{3D90336C-06EA-4F4F-8A8B-D3A8D1DDE725}"/>
              </a:ext>
            </a:extLst>
          </p:cNvPr>
          <p:cNvSpPr txBox="1"/>
          <p:nvPr/>
        </p:nvSpPr>
        <p:spPr>
          <a:xfrm>
            <a:off x="305245" y="2421575"/>
            <a:ext cx="2596583" cy="2000548"/>
          </a:xfrm>
          <a:prstGeom prst="rect">
            <a:avLst/>
          </a:prstGeom>
          <a:noFill/>
        </p:spPr>
        <p:txBody>
          <a:bodyPr wrap="square">
            <a:spAutoFit/>
          </a:bodyPr>
          <a:lstStyle/>
          <a:p>
            <a:pPr marL="285750" indent="-285750" algn="ctr">
              <a:buFont typeface="Wingdings" panose="05000000000000000000" pitchFamily="2" charset="2"/>
              <a:buChar char="à"/>
            </a:pPr>
            <a:r>
              <a:rPr kumimoji="0" lang="fr-FR" sz="1600" i="0" u="none" strike="noStrike" kern="1200" cap="none" spc="0" normalizeH="0" baseline="0" noProof="0" dirty="0">
                <a:ln>
                  <a:noFill/>
                </a:ln>
                <a:solidFill>
                  <a:prstClr val="black"/>
                </a:solidFill>
                <a:effectLst/>
                <a:uLnTx/>
                <a:uFillTx/>
                <a:latin typeface="Calibri Light" panose="020F0302020204030204"/>
                <a:ea typeface="+mn-ea"/>
                <a:cs typeface="+mn-cs"/>
              </a:rPr>
              <a:t>impacts directs * 2,96</a:t>
            </a:r>
          </a:p>
          <a:p>
            <a:pPr algn="ctr"/>
            <a:r>
              <a:rPr lang="fr-FR" sz="2000" b="1" dirty="0">
                <a:solidFill>
                  <a:prstClr val="black"/>
                </a:solidFill>
                <a:latin typeface="Calibri Light" panose="020F0302020204030204"/>
              </a:rPr>
              <a:t>1€ génère </a:t>
            </a:r>
            <a:r>
              <a:rPr lang="fr-FR" sz="2400" b="1" dirty="0">
                <a:solidFill>
                  <a:prstClr val="black"/>
                </a:solidFill>
                <a:latin typeface="Calibri Light" panose="020F0302020204030204"/>
              </a:rPr>
              <a:t>2,96 €</a:t>
            </a:r>
            <a:r>
              <a:rPr lang="fr-FR" sz="2000" b="1" dirty="0">
                <a:solidFill>
                  <a:prstClr val="black"/>
                </a:solidFill>
                <a:latin typeface="Calibri Light" panose="020F0302020204030204"/>
              </a:rPr>
              <a:t> supplémentaires, dont plus de </a:t>
            </a:r>
            <a:r>
              <a:rPr lang="fr-FR" sz="2400" b="1" dirty="0">
                <a:solidFill>
                  <a:prstClr val="black"/>
                </a:solidFill>
                <a:latin typeface="Calibri Light" panose="020F0302020204030204"/>
              </a:rPr>
              <a:t>80 %</a:t>
            </a:r>
            <a:r>
              <a:rPr lang="fr-FR" sz="2000" b="1" dirty="0">
                <a:solidFill>
                  <a:prstClr val="black"/>
                </a:solidFill>
                <a:latin typeface="Calibri Light" panose="020F0302020204030204"/>
              </a:rPr>
              <a:t> directement dans la station </a:t>
            </a:r>
            <a:endParaRPr lang="fr-FR" sz="2000" b="1" dirty="0"/>
          </a:p>
        </p:txBody>
      </p:sp>
      <p:pic>
        <p:nvPicPr>
          <p:cNvPr id="35" name="Graphique 34" descr="Euro">
            <a:extLst>
              <a:ext uri="{FF2B5EF4-FFF2-40B4-BE49-F238E27FC236}">
                <a16:creationId xmlns:a16="http://schemas.microsoft.com/office/drawing/2014/main" id="{843315CA-A2C4-4322-B019-3E95DEC71E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400689"/>
            <a:ext cx="945862" cy="945862"/>
          </a:xfrm>
          <a:prstGeom prst="rect">
            <a:avLst/>
          </a:prstGeom>
        </p:spPr>
      </p:pic>
      <p:pic>
        <p:nvPicPr>
          <p:cNvPr id="36" name="Graphique 35" descr="Groupe d’hommes">
            <a:extLst>
              <a:ext uri="{FF2B5EF4-FFF2-40B4-BE49-F238E27FC236}">
                <a16:creationId xmlns:a16="http://schemas.microsoft.com/office/drawing/2014/main" id="{6CF96F48-CE3F-4D1D-9961-F5ECE0A1DA6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155530" y="1138705"/>
            <a:ext cx="796463" cy="796463"/>
          </a:xfrm>
          <a:prstGeom prst="rect">
            <a:avLst/>
          </a:prstGeom>
        </p:spPr>
      </p:pic>
      <p:graphicFrame>
        <p:nvGraphicFramePr>
          <p:cNvPr id="52" name="Graphique 51">
            <a:extLst>
              <a:ext uri="{FF2B5EF4-FFF2-40B4-BE49-F238E27FC236}">
                <a16:creationId xmlns:a16="http://schemas.microsoft.com/office/drawing/2014/main" id="{325C59FF-B5FC-4CAD-9837-0F7038D9C504}"/>
              </a:ext>
            </a:extLst>
          </p:cNvPr>
          <p:cNvGraphicFramePr/>
          <p:nvPr>
            <p:extLst>
              <p:ext uri="{D42A27DB-BD31-4B8C-83A1-F6EECF244321}">
                <p14:modId xmlns:p14="http://schemas.microsoft.com/office/powerpoint/2010/main" val="1529155054"/>
              </p:ext>
            </p:extLst>
          </p:nvPr>
        </p:nvGraphicFramePr>
        <p:xfrm>
          <a:off x="7693075" y="1982886"/>
          <a:ext cx="5213230" cy="2882278"/>
        </p:xfrm>
        <a:graphic>
          <a:graphicData uri="http://schemas.openxmlformats.org/drawingml/2006/chart">
            <c:chart xmlns:c="http://schemas.openxmlformats.org/drawingml/2006/chart" xmlns:r="http://schemas.openxmlformats.org/officeDocument/2006/relationships" r:id="rId8"/>
          </a:graphicData>
        </a:graphic>
      </p:graphicFrame>
      <p:sp>
        <p:nvSpPr>
          <p:cNvPr id="53" name="Rectangle 52">
            <a:extLst>
              <a:ext uri="{FF2B5EF4-FFF2-40B4-BE49-F238E27FC236}">
                <a16:creationId xmlns:a16="http://schemas.microsoft.com/office/drawing/2014/main" id="{AC3E8CF5-BE8F-4F24-AC48-E019E7A52B29}"/>
              </a:ext>
            </a:extLst>
          </p:cNvPr>
          <p:cNvSpPr/>
          <p:nvPr/>
        </p:nvSpPr>
        <p:spPr>
          <a:xfrm>
            <a:off x="8102720" y="1228374"/>
            <a:ext cx="2371081" cy="5802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a:solidFill>
                  <a:schemeClr val="bg1"/>
                </a:solidFill>
              </a:rPr>
              <a:t>5 670 </a:t>
            </a:r>
            <a:r>
              <a:rPr lang="fr-FR" sz="3200" b="1" dirty="0">
                <a:solidFill>
                  <a:schemeClr val="bg1"/>
                </a:solidFill>
              </a:rPr>
              <a:t>ETP</a:t>
            </a:r>
            <a:endParaRPr lang="fr-FR" sz="2800" b="1" dirty="0">
              <a:solidFill>
                <a:schemeClr val="bg1"/>
              </a:solidFill>
            </a:endParaRPr>
          </a:p>
        </p:txBody>
      </p:sp>
      <p:sp>
        <p:nvSpPr>
          <p:cNvPr id="54" name="Rectangle 53">
            <a:extLst>
              <a:ext uri="{FF2B5EF4-FFF2-40B4-BE49-F238E27FC236}">
                <a16:creationId xmlns:a16="http://schemas.microsoft.com/office/drawing/2014/main" id="{713E1A29-E441-4E40-99A4-704F3BFA140D}"/>
              </a:ext>
            </a:extLst>
          </p:cNvPr>
          <p:cNvSpPr/>
          <p:nvPr/>
        </p:nvSpPr>
        <p:spPr>
          <a:xfrm>
            <a:off x="9527754" y="1879444"/>
            <a:ext cx="693823" cy="27786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340</a:t>
            </a:r>
            <a:endParaRPr lang="fr-FR" sz="1200" b="1" dirty="0">
              <a:solidFill>
                <a:schemeClr val="bg1"/>
              </a:solidFill>
            </a:endParaRPr>
          </a:p>
        </p:txBody>
      </p:sp>
      <p:sp>
        <p:nvSpPr>
          <p:cNvPr id="55" name="Rectangle 54">
            <a:extLst>
              <a:ext uri="{FF2B5EF4-FFF2-40B4-BE49-F238E27FC236}">
                <a16:creationId xmlns:a16="http://schemas.microsoft.com/office/drawing/2014/main" id="{9082ECC9-E8C4-4B1D-A52E-6DAF1695657C}"/>
              </a:ext>
            </a:extLst>
          </p:cNvPr>
          <p:cNvSpPr/>
          <p:nvPr/>
        </p:nvSpPr>
        <p:spPr>
          <a:xfrm>
            <a:off x="10372304" y="2057619"/>
            <a:ext cx="581153" cy="2778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bg1"/>
                </a:solidFill>
              </a:rPr>
              <a:t>180</a:t>
            </a:r>
          </a:p>
        </p:txBody>
      </p:sp>
      <p:sp>
        <p:nvSpPr>
          <p:cNvPr id="57" name="Rectangle 56">
            <a:extLst>
              <a:ext uri="{FF2B5EF4-FFF2-40B4-BE49-F238E27FC236}">
                <a16:creationId xmlns:a16="http://schemas.microsoft.com/office/drawing/2014/main" id="{5F4F2B77-0360-45AF-835A-A693781B103F}"/>
              </a:ext>
            </a:extLst>
          </p:cNvPr>
          <p:cNvSpPr/>
          <p:nvPr/>
        </p:nvSpPr>
        <p:spPr>
          <a:xfrm>
            <a:off x="10854627" y="2695866"/>
            <a:ext cx="843678" cy="29276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1 270</a:t>
            </a:r>
            <a:endParaRPr lang="fr-FR" sz="1100" b="1" dirty="0">
              <a:solidFill>
                <a:schemeClr val="bg1"/>
              </a:solidFill>
            </a:endParaRPr>
          </a:p>
        </p:txBody>
      </p:sp>
      <p:sp>
        <p:nvSpPr>
          <p:cNvPr id="58" name="Rectangle 57">
            <a:extLst>
              <a:ext uri="{FF2B5EF4-FFF2-40B4-BE49-F238E27FC236}">
                <a16:creationId xmlns:a16="http://schemas.microsoft.com/office/drawing/2014/main" id="{20C7148A-6E66-48D3-8DE9-D398920E8DC6}"/>
              </a:ext>
            </a:extLst>
          </p:cNvPr>
          <p:cNvSpPr/>
          <p:nvPr/>
        </p:nvSpPr>
        <p:spPr>
          <a:xfrm>
            <a:off x="9988484" y="4478672"/>
            <a:ext cx="964973" cy="359058"/>
          </a:xfrm>
          <a:prstGeom prst="rect">
            <a:avLst/>
          </a:prstGeom>
          <a:solidFill>
            <a:srgbClr val="1D5955">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bg1"/>
                </a:solidFill>
              </a:rPr>
              <a:t>3 870</a:t>
            </a:r>
            <a:endParaRPr lang="fr-FR" sz="1400" b="1" dirty="0">
              <a:solidFill>
                <a:schemeClr val="bg1"/>
              </a:solidFill>
            </a:endParaRPr>
          </a:p>
        </p:txBody>
      </p:sp>
      <p:sp>
        <p:nvSpPr>
          <p:cNvPr id="31" name="Titre 2">
            <a:extLst>
              <a:ext uri="{FF2B5EF4-FFF2-40B4-BE49-F238E27FC236}">
                <a16:creationId xmlns:a16="http://schemas.microsoft.com/office/drawing/2014/main" id="{9A9536B9-6C32-4EFD-8881-7B3C5F7D2046}"/>
              </a:ext>
            </a:extLst>
          </p:cNvPr>
          <p:cNvSpPr txBox="1">
            <a:spLocks/>
          </p:cNvSpPr>
          <p:nvPr/>
        </p:nvSpPr>
        <p:spPr>
          <a:xfrm>
            <a:off x="268171" y="231018"/>
            <a:ext cx="9634547"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dirty="0">
                <a:solidFill>
                  <a:schemeClr val="accent1">
                    <a:lumMod val="50000"/>
                  </a:schemeClr>
                </a:solidFill>
                <a:latin typeface="Gadugi" panose="020B0502040204020203" pitchFamily="34" charset="0"/>
                <a:ea typeface="Gadugi" panose="020B0502040204020203" pitchFamily="34" charset="0"/>
              </a:rPr>
              <a:t>De façon </a:t>
            </a:r>
            <a:r>
              <a:rPr lang="fr-FR" sz="2000" u="sng" dirty="0">
                <a:solidFill>
                  <a:schemeClr val="accent1">
                    <a:lumMod val="50000"/>
                  </a:schemeClr>
                </a:solidFill>
                <a:latin typeface="Gadugi" panose="020B0502040204020203" pitchFamily="34" charset="0"/>
                <a:ea typeface="Gadugi" panose="020B0502040204020203" pitchFamily="34" charset="0"/>
              </a:rPr>
              <a:t>indirecte</a:t>
            </a:r>
            <a:r>
              <a:rPr lang="fr-FR" sz="2000" dirty="0">
                <a:solidFill>
                  <a:schemeClr val="accent1">
                    <a:lumMod val="50000"/>
                  </a:schemeClr>
                </a:solidFill>
                <a:latin typeface="Gadugi" panose="020B0502040204020203" pitchFamily="34" charset="0"/>
                <a:ea typeface="Gadugi" panose="020B0502040204020203" pitchFamily="34" charset="0"/>
              </a:rPr>
              <a:t>, avec 1 480 M€ générés par les dépenses d’exploitation et les investissements des établissements, les rétributions de leur personnels et les consommations des clientèles, et qui représentent 5 670 ETP indirects</a:t>
            </a:r>
          </a:p>
        </p:txBody>
      </p:sp>
    </p:spTree>
    <p:extLst>
      <p:ext uri="{BB962C8B-B14F-4D97-AF65-F5344CB8AC3E}">
        <p14:creationId xmlns:p14="http://schemas.microsoft.com/office/powerpoint/2010/main" val="34150173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 coins arrondis 17">
            <a:extLst>
              <a:ext uri="{FF2B5EF4-FFF2-40B4-BE49-F238E27FC236}">
                <a16:creationId xmlns:a16="http://schemas.microsoft.com/office/drawing/2014/main" id="{56ED49A7-242E-47FF-88E5-D5395DE3FE1B}"/>
              </a:ext>
            </a:extLst>
          </p:cNvPr>
          <p:cNvSpPr/>
          <p:nvPr/>
        </p:nvSpPr>
        <p:spPr>
          <a:xfrm>
            <a:off x="379382" y="1662422"/>
            <a:ext cx="4426082" cy="4194634"/>
          </a:xfrm>
          <a:prstGeom prst="roundRect">
            <a:avLst/>
          </a:prstGeom>
          <a:solidFill>
            <a:srgbClr val="8FAAD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aphicFrame>
        <p:nvGraphicFramePr>
          <p:cNvPr id="8" name="Graphique 7">
            <a:extLst>
              <a:ext uri="{FF2B5EF4-FFF2-40B4-BE49-F238E27FC236}">
                <a16:creationId xmlns:a16="http://schemas.microsoft.com/office/drawing/2014/main" id="{C625F446-ECE0-48F6-81B5-E504670ABD9B}"/>
              </a:ext>
            </a:extLst>
          </p:cNvPr>
          <p:cNvGraphicFramePr/>
          <p:nvPr>
            <p:extLst>
              <p:ext uri="{D42A27DB-BD31-4B8C-83A1-F6EECF244321}">
                <p14:modId xmlns:p14="http://schemas.microsoft.com/office/powerpoint/2010/main" val="3454140579"/>
              </p:ext>
            </p:extLst>
          </p:nvPr>
        </p:nvGraphicFramePr>
        <p:xfrm>
          <a:off x="4077317" y="1838525"/>
          <a:ext cx="8892840" cy="3842427"/>
        </p:xfrm>
        <a:graphic>
          <a:graphicData uri="http://schemas.openxmlformats.org/drawingml/2006/chart">
            <c:chart xmlns:c="http://schemas.openxmlformats.org/drawingml/2006/chart" xmlns:r="http://schemas.openxmlformats.org/officeDocument/2006/relationships" r:id="rId2"/>
          </a:graphicData>
        </a:graphic>
      </p:graphicFrame>
      <p:sp>
        <p:nvSpPr>
          <p:cNvPr id="23" name="Espace réservé du numéro de diapositive 9">
            <a:extLst>
              <a:ext uri="{FF2B5EF4-FFF2-40B4-BE49-F238E27FC236}">
                <a16:creationId xmlns:a16="http://schemas.microsoft.com/office/drawing/2014/main" id="{0ECA6074-AC11-4FAF-807C-88E8575E4E90}"/>
              </a:ext>
            </a:extLst>
          </p:cNvPr>
          <p:cNvSpPr>
            <a:spLocks noGrp="1"/>
          </p:cNvSpPr>
          <p:nvPr>
            <p:ph type="sldNum" sz="quarter" idx="12"/>
          </p:nvPr>
        </p:nvSpPr>
        <p:spPr>
          <a:xfrm>
            <a:off x="9327667" y="643612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1973A-491D-4F21-9500-AEA459A2B14A}" type="slidenum">
              <a:rPr kumimoji="0" lang="fr-FR"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9" name="Connecteur droit 28">
            <a:extLst>
              <a:ext uri="{FF2B5EF4-FFF2-40B4-BE49-F238E27FC236}">
                <a16:creationId xmlns:a16="http://schemas.microsoft.com/office/drawing/2014/main" id="{5AF4542E-2F93-478A-AE94-58C57066F951}"/>
              </a:ext>
            </a:extLst>
          </p:cNvPr>
          <p:cNvCxnSpPr>
            <a:cxnSpLocks/>
          </p:cNvCxnSpPr>
          <p:nvPr/>
        </p:nvCxnSpPr>
        <p:spPr>
          <a:xfrm flipV="1">
            <a:off x="5890999" y="3445661"/>
            <a:ext cx="0" cy="1800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FF75E448-24D1-4DD1-B894-699996E18FD7}"/>
              </a:ext>
            </a:extLst>
          </p:cNvPr>
          <p:cNvSpPr/>
          <p:nvPr/>
        </p:nvSpPr>
        <p:spPr>
          <a:xfrm>
            <a:off x="1596399" y="2688401"/>
            <a:ext cx="2634503" cy="7334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solidFill>
                  <a:schemeClr val="bg1"/>
                </a:solidFill>
              </a:rPr>
              <a:t>2 900 </a:t>
            </a:r>
            <a:r>
              <a:rPr lang="fr-FR" sz="3200" b="1" dirty="0">
                <a:solidFill>
                  <a:schemeClr val="bg1"/>
                </a:solidFill>
              </a:rPr>
              <a:t>M€</a:t>
            </a:r>
          </a:p>
        </p:txBody>
      </p:sp>
      <p:pic>
        <p:nvPicPr>
          <p:cNvPr id="35" name="Graphique 34" descr="Euro">
            <a:extLst>
              <a:ext uri="{FF2B5EF4-FFF2-40B4-BE49-F238E27FC236}">
                <a16:creationId xmlns:a16="http://schemas.microsoft.com/office/drawing/2014/main" id="{843315CA-A2C4-4322-B019-3E95DEC71E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0387" y="2582182"/>
            <a:ext cx="945862" cy="945862"/>
          </a:xfrm>
          <a:prstGeom prst="rect">
            <a:avLst/>
          </a:prstGeom>
        </p:spPr>
      </p:pic>
      <p:pic>
        <p:nvPicPr>
          <p:cNvPr id="36" name="Graphique 35" descr="Groupe d’hommes">
            <a:extLst>
              <a:ext uri="{FF2B5EF4-FFF2-40B4-BE49-F238E27FC236}">
                <a16:creationId xmlns:a16="http://schemas.microsoft.com/office/drawing/2014/main" id="{6CF96F48-CE3F-4D1D-9961-F5ECE0A1DA66}"/>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4829" y="4334508"/>
            <a:ext cx="776979" cy="776979"/>
          </a:xfrm>
          <a:prstGeom prst="rect">
            <a:avLst/>
          </a:prstGeom>
        </p:spPr>
      </p:pic>
      <p:sp>
        <p:nvSpPr>
          <p:cNvPr id="30" name="Rectangle 29">
            <a:extLst>
              <a:ext uri="{FF2B5EF4-FFF2-40B4-BE49-F238E27FC236}">
                <a16:creationId xmlns:a16="http://schemas.microsoft.com/office/drawing/2014/main" id="{25F71D3A-8527-4FDE-BEFD-6BE4EB6C8B32}"/>
              </a:ext>
            </a:extLst>
          </p:cNvPr>
          <p:cNvSpPr/>
          <p:nvPr/>
        </p:nvSpPr>
        <p:spPr>
          <a:xfrm>
            <a:off x="1596399" y="4356285"/>
            <a:ext cx="2634503" cy="7334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a:solidFill>
                  <a:schemeClr val="bg1"/>
                </a:solidFill>
              </a:rPr>
              <a:t>13 540 </a:t>
            </a:r>
            <a:r>
              <a:rPr lang="fr-FR" sz="3200" b="1" dirty="0">
                <a:solidFill>
                  <a:schemeClr val="bg1"/>
                </a:solidFill>
              </a:rPr>
              <a:t>ETP</a:t>
            </a:r>
            <a:endParaRPr lang="fr-FR" sz="2800" b="1" dirty="0">
              <a:solidFill>
                <a:schemeClr val="bg1"/>
              </a:solidFill>
            </a:endParaRPr>
          </a:p>
        </p:txBody>
      </p:sp>
      <p:sp>
        <p:nvSpPr>
          <p:cNvPr id="15" name="Titre 2">
            <a:extLst>
              <a:ext uri="{FF2B5EF4-FFF2-40B4-BE49-F238E27FC236}">
                <a16:creationId xmlns:a16="http://schemas.microsoft.com/office/drawing/2014/main" id="{2C54C13F-1C02-42BC-951D-E396068BDB0A}"/>
              </a:ext>
            </a:extLst>
          </p:cNvPr>
          <p:cNvSpPr txBox="1">
            <a:spLocks/>
          </p:cNvSpPr>
          <p:nvPr/>
        </p:nvSpPr>
        <p:spPr>
          <a:xfrm>
            <a:off x="268171" y="231018"/>
            <a:ext cx="10018829"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dirty="0">
                <a:solidFill>
                  <a:schemeClr val="accent1">
                    <a:lumMod val="50000"/>
                  </a:schemeClr>
                </a:solidFill>
                <a:latin typeface="Gadugi" panose="020B0502040204020203" pitchFamily="34" charset="0"/>
                <a:ea typeface="Gadugi" panose="020B0502040204020203" pitchFamily="34" charset="0"/>
              </a:rPr>
              <a:t>Ainsi que de façon </a:t>
            </a:r>
            <a:r>
              <a:rPr lang="fr-FR" sz="2000" u="sng" dirty="0">
                <a:solidFill>
                  <a:schemeClr val="accent1">
                    <a:lumMod val="50000"/>
                  </a:schemeClr>
                </a:solidFill>
                <a:latin typeface="Gadugi" panose="020B0502040204020203" pitchFamily="34" charset="0"/>
                <a:ea typeface="Gadugi" panose="020B0502040204020203" pitchFamily="34" charset="0"/>
              </a:rPr>
              <a:t>induite</a:t>
            </a:r>
            <a:r>
              <a:rPr lang="fr-FR" sz="2000" dirty="0">
                <a:solidFill>
                  <a:schemeClr val="accent1">
                    <a:lumMod val="50000"/>
                  </a:schemeClr>
                </a:solidFill>
                <a:latin typeface="Gadugi" panose="020B0502040204020203" pitchFamily="34" charset="0"/>
                <a:ea typeface="Gadugi" panose="020B0502040204020203" pitchFamily="34" charset="0"/>
              </a:rPr>
              <a:t>, avec 2 900 M€ générés par le « second tour » des impacts indirects et les autres flux de revenus liés au thermalisme, et qui représentent 13 540 ETP induits</a:t>
            </a:r>
          </a:p>
        </p:txBody>
      </p:sp>
      <p:sp>
        <p:nvSpPr>
          <p:cNvPr id="16" name="Accolade ouvrante 15">
            <a:extLst>
              <a:ext uri="{FF2B5EF4-FFF2-40B4-BE49-F238E27FC236}">
                <a16:creationId xmlns:a16="http://schemas.microsoft.com/office/drawing/2014/main" id="{7EDE1A88-74E4-4CE6-A65E-172E643709E6}"/>
              </a:ext>
            </a:extLst>
          </p:cNvPr>
          <p:cNvSpPr/>
          <p:nvPr/>
        </p:nvSpPr>
        <p:spPr>
          <a:xfrm flipH="1">
            <a:off x="5024232" y="2582182"/>
            <a:ext cx="303348" cy="270788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7" name="ZoneTexte 16">
            <a:extLst>
              <a:ext uri="{FF2B5EF4-FFF2-40B4-BE49-F238E27FC236}">
                <a16:creationId xmlns:a16="http://schemas.microsoft.com/office/drawing/2014/main" id="{F70227A2-2F1F-49BB-B2FD-0650C1FE8D0D}"/>
              </a:ext>
            </a:extLst>
          </p:cNvPr>
          <p:cNvSpPr txBox="1"/>
          <p:nvPr/>
        </p:nvSpPr>
        <p:spPr>
          <a:xfrm>
            <a:off x="-454612" y="1662421"/>
            <a:ext cx="609407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8FAADC"/>
                </a:solidFill>
                <a:effectLst/>
                <a:uLnTx/>
                <a:uFillTx/>
                <a:latin typeface="Calibri" panose="020F0502020204030204"/>
                <a:ea typeface="+mn-ea"/>
                <a:cs typeface="+mn-cs"/>
              </a:rPr>
              <a:t>Impacts induits</a:t>
            </a:r>
          </a:p>
        </p:txBody>
      </p:sp>
    </p:spTree>
    <p:extLst>
      <p:ext uri="{BB962C8B-B14F-4D97-AF65-F5344CB8AC3E}">
        <p14:creationId xmlns:p14="http://schemas.microsoft.com/office/powerpoint/2010/main" val="3830027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73A18A-51FC-4D22-9F91-8FBF9E310D2C}"/>
              </a:ext>
            </a:extLst>
          </p:cNvPr>
          <p:cNvSpPr/>
          <p:nvPr/>
        </p:nvSpPr>
        <p:spPr>
          <a:xfrm>
            <a:off x="-42374" y="1226049"/>
            <a:ext cx="12515715" cy="5761680"/>
          </a:xfrm>
          <a:prstGeom prst="rect">
            <a:avLst/>
          </a:prstGeom>
          <a:solidFill>
            <a:srgbClr val="3EBFB7">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2" name="Graphique 51">
            <a:extLst>
              <a:ext uri="{FF2B5EF4-FFF2-40B4-BE49-F238E27FC236}">
                <a16:creationId xmlns:a16="http://schemas.microsoft.com/office/drawing/2014/main" id="{4B33B36F-4F72-4C5A-AD6A-AD1AC8D88130}"/>
              </a:ext>
            </a:extLst>
          </p:cNvPr>
          <p:cNvGraphicFramePr/>
          <p:nvPr>
            <p:extLst>
              <p:ext uri="{D42A27DB-BD31-4B8C-83A1-F6EECF244321}">
                <p14:modId xmlns:p14="http://schemas.microsoft.com/office/powerpoint/2010/main" val="1205764874"/>
              </p:ext>
            </p:extLst>
          </p:nvPr>
        </p:nvGraphicFramePr>
        <p:xfrm>
          <a:off x="1112471" y="1856615"/>
          <a:ext cx="9967058" cy="4217792"/>
        </p:xfrm>
        <a:graphic>
          <a:graphicData uri="http://schemas.openxmlformats.org/drawingml/2006/chart">
            <c:chart xmlns:c="http://schemas.openxmlformats.org/drawingml/2006/chart" xmlns:r="http://schemas.openxmlformats.org/officeDocument/2006/relationships" r:id="rId3"/>
          </a:graphicData>
        </a:graphic>
      </p:graphicFrame>
      <p:sp>
        <p:nvSpPr>
          <p:cNvPr id="9" name="Titre 2">
            <a:extLst>
              <a:ext uri="{FF2B5EF4-FFF2-40B4-BE49-F238E27FC236}">
                <a16:creationId xmlns:a16="http://schemas.microsoft.com/office/drawing/2014/main" id="{7B0D708A-A45D-48D7-83C4-84F4DCADFAA6}"/>
              </a:ext>
            </a:extLst>
          </p:cNvPr>
          <p:cNvSpPr txBox="1">
            <a:spLocks/>
          </p:cNvSpPr>
          <p:nvPr/>
        </p:nvSpPr>
        <p:spPr>
          <a:xfrm>
            <a:off x="282140" y="293768"/>
            <a:ext cx="10271559"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dirty="0">
                <a:solidFill>
                  <a:schemeClr val="accent1">
                    <a:lumMod val="50000"/>
                  </a:schemeClr>
                </a:solidFill>
                <a:latin typeface="Gadugi" panose="020B0502040204020203" pitchFamily="34" charset="0"/>
                <a:ea typeface="Gadugi" panose="020B0502040204020203" pitchFamily="34" charset="0"/>
              </a:rPr>
              <a:t>Les entités thermales ont reversé en 2019 plus de 41 M€ de taxes, ainsi que des cotisations sociales qui s’élevaient à 84 M€. Les établissements ont également collecté 54 M€ de TVA.</a:t>
            </a:r>
          </a:p>
        </p:txBody>
      </p:sp>
      <p:graphicFrame>
        <p:nvGraphicFramePr>
          <p:cNvPr id="5" name="Graphique 4">
            <a:extLst>
              <a:ext uri="{FF2B5EF4-FFF2-40B4-BE49-F238E27FC236}">
                <a16:creationId xmlns:a16="http://schemas.microsoft.com/office/drawing/2014/main" id="{5333A173-7794-4BA8-918F-14076899A1D9}"/>
              </a:ext>
            </a:extLst>
          </p:cNvPr>
          <p:cNvGraphicFramePr>
            <a:graphicFrameLocks/>
          </p:cNvGraphicFramePr>
          <p:nvPr/>
        </p:nvGraphicFramePr>
        <p:xfrm>
          <a:off x="8062231" y="3141024"/>
          <a:ext cx="4129769" cy="2419350"/>
        </p:xfrm>
        <a:graphic>
          <a:graphicData uri="http://schemas.openxmlformats.org/drawingml/2006/chart">
            <c:chart xmlns:c="http://schemas.openxmlformats.org/drawingml/2006/chart" xmlns:r="http://schemas.openxmlformats.org/officeDocument/2006/relationships" r:id="rId4"/>
          </a:graphicData>
        </a:graphic>
      </p:graphicFrame>
      <p:sp>
        <p:nvSpPr>
          <p:cNvPr id="22" name="Rectangle 21">
            <a:extLst>
              <a:ext uri="{FF2B5EF4-FFF2-40B4-BE49-F238E27FC236}">
                <a16:creationId xmlns:a16="http://schemas.microsoft.com/office/drawing/2014/main" id="{799DE842-CE73-463C-8017-976D10E57914}"/>
              </a:ext>
            </a:extLst>
          </p:cNvPr>
          <p:cNvSpPr/>
          <p:nvPr/>
        </p:nvSpPr>
        <p:spPr>
          <a:xfrm>
            <a:off x="5364056" y="1289328"/>
            <a:ext cx="1971535" cy="892552"/>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prstClr val="black">
                    <a:lumMod val="65000"/>
                    <a:lumOff val="35000"/>
                  </a:prstClr>
                </a:solidFill>
                <a:effectLst/>
                <a:uLnTx/>
                <a:uFillTx/>
                <a:ea typeface="+mn-ea"/>
                <a:cs typeface="+mn-cs"/>
              </a:rPr>
              <a:t>Quel est le montant des </a:t>
            </a:r>
            <a:r>
              <a:rPr kumimoji="0" lang="fr-FR" sz="1300" b="1" i="0" u="none" strike="noStrike" kern="1200" cap="none" spc="0" normalizeH="0" baseline="0" noProof="0" dirty="0">
                <a:ln>
                  <a:noFill/>
                </a:ln>
                <a:solidFill>
                  <a:prstClr val="black">
                    <a:lumMod val="65000"/>
                    <a:lumOff val="35000"/>
                  </a:prstClr>
                </a:solidFill>
                <a:effectLst/>
                <a:uLnTx/>
                <a:uFillTx/>
                <a:ea typeface="+mn-ea"/>
                <a:cs typeface="+mn-cs"/>
              </a:rPr>
              <a:t>cotisations sociales </a:t>
            </a:r>
            <a:r>
              <a:rPr kumimoji="0" lang="fr-FR" sz="1300" b="0" i="0" u="none" strike="noStrike" kern="1200" cap="none" spc="0" normalizeH="0" baseline="0" noProof="0" dirty="0">
                <a:ln>
                  <a:noFill/>
                </a:ln>
                <a:solidFill>
                  <a:prstClr val="black">
                    <a:lumMod val="65000"/>
                    <a:lumOff val="35000"/>
                  </a:prstClr>
                </a:solidFill>
                <a:effectLst/>
                <a:uLnTx/>
                <a:uFillTx/>
                <a:ea typeface="+mn-ea"/>
                <a:cs typeface="+mn-cs"/>
              </a:rPr>
              <a:t>versées par les entités juridiques thermales ?</a:t>
            </a:r>
          </a:p>
        </p:txBody>
      </p:sp>
      <p:sp>
        <p:nvSpPr>
          <p:cNvPr id="23" name="Espace réservé du numéro de diapositive 9">
            <a:extLst>
              <a:ext uri="{FF2B5EF4-FFF2-40B4-BE49-F238E27FC236}">
                <a16:creationId xmlns:a16="http://schemas.microsoft.com/office/drawing/2014/main" id="{0ECA6074-AC11-4FAF-807C-88E8575E4E90}"/>
              </a:ext>
            </a:extLst>
          </p:cNvPr>
          <p:cNvSpPr>
            <a:spLocks noGrp="1"/>
          </p:cNvSpPr>
          <p:nvPr>
            <p:ph type="sldNum" sz="quarter" idx="12"/>
          </p:nvPr>
        </p:nvSpPr>
        <p:spPr>
          <a:xfrm>
            <a:off x="9327852" y="643612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1973A-491D-4F21-9500-AEA459A2B14A}" type="slidenum">
              <a:rPr kumimoji="0" lang="fr-FR"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D9C3BE9D-95DB-402B-9352-23BF3DE81D95}"/>
              </a:ext>
            </a:extLst>
          </p:cNvPr>
          <p:cNvSpPr/>
          <p:nvPr/>
        </p:nvSpPr>
        <p:spPr>
          <a:xfrm>
            <a:off x="8382291" y="2513670"/>
            <a:ext cx="2068310" cy="892552"/>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prstClr val="black">
                    <a:lumMod val="65000"/>
                    <a:lumOff val="35000"/>
                  </a:prstClr>
                </a:solidFill>
                <a:effectLst/>
                <a:uLnTx/>
                <a:uFillTx/>
                <a:ea typeface="+mn-ea"/>
                <a:cs typeface="+mn-cs"/>
              </a:rPr>
              <a:t>Quel est le montant de la </a:t>
            </a:r>
            <a:r>
              <a:rPr kumimoji="0" lang="fr-FR" sz="1300" b="1" i="0" u="none" strike="noStrike" kern="1200" cap="none" spc="0" normalizeH="0" baseline="0" noProof="0" dirty="0">
                <a:ln>
                  <a:noFill/>
                </a:ln>
                <a:solidFill>
                  <a:prstClr val="black">
                    <a:lumMod val="65000"/>
                    <a:lumOff val="35000"/>
                  </a:prstClr>
                </a:solidFill>
                <a:effectLst/>
                <a:uLnTx/>
                <a:uFillTx/>
                <a:ea typeface="+mn-ea"/>
                <a:cs typeface="+mn-cs"/>
              </a:rPr>
              <a:t>TVA collectée </a:t>
            </a:r>
            <a:r>
              <a:rPr kumimoji="0" lang="fr-FR" sz="1300" b="0" i="0" u="none" strike="noStrike" kern="1200" cap="none" spc="0" normalizeH="0" baseline="0" noProof="0" dirty="0">
                <a:ln>
                  <a:noFill/>
                </a:ln>
                <a:solidFill>
                  <a:prstClr val="black">
                    <a:lumMod val="65000"/>
                    <a:lumOff val="35000"/>
                  </a:prstClr>
                </a:solidFill>
                <a:effectLst/>
                <a:uLnTx/>
                <a:uFillTx/>
                <a:ea typeface="+mn-ea"/>
                <a:cs typeface="+mn-cs"/>
              </a:rPr>
              <a:t>par les entités juridiques thermales ?</a:t>
            </a:r>
          </a:p>
        </p:txBody>
      </p:sp>
      <p:sp>
        <p:nvSpPr>
          <p:cNvPr id="59" name="Rectangle 58">
            <a:extLst>
              <a:ext uri="{FF2B5EF4-FFF2-40B4-BE49-F238E27FC236}">
                <a16:creationId xmlns:a16="http://schemas.microsoft.com/office/drawing/2014/main" id="{E11F6CAB-D68F-4AB2-B854-F70B5F1F505B}"/>
              </a:ext>
            </a:extLst>
          </p:cNvPr>
          <p:cNvSpPr/>
          <p:nvPr/>
        </p:nvSpPr>
        <p:spPr>
          <a:xfrm>
            <a:off x="2135257" y="3107428"/>
            <a:ext cx="2495239" cy="892552"/>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prstClr val="black">
                    <a:lumMod val="65000"/>
                    <a:lumOff val="35000"/>
                  </a:prstClr>
                </a:solidFill>
                <a:effectLst/>
                <a:uLnTx/>
                <a:uFillTx/>
                <a:ea typeface="+mn-ea"/>
                <a:cs typeface="+mn-cs"/>
              </a:rPr>
              <a:t>Quels sont les montants des </a:t>
            </a:r>
            <a:r>
              <a:rPr kumimoji="0" lang="fr-FR" sz="1300" b="1" i="0" u="none" strike="noStrike" kern="1200" cap="none" spc="0" normalizeH="0" baseline="0" noProof="0" dirty="0">
                <a:ln>
                  <a:noFill/>
                </a:ln>
                <a:solidFill>
                  <a:prstClr val="black">
                    <a:lumMod val="65000"/>
                    <a:lumOff val="35000"/>
                  </a:prstClr>
                </a:solidFill>
                <a:effectLst/>
                <a:uLnTx/>
                <a:uFillTx/>
                <a:ea typeface="+mn-ea"/>
                <a:cs typeface="+mn-cs"/>
              </a:rPr>
              <a:t>taxes </a:t>
            </a:r>
            <a:r>
              <a:rPr kumimoji="0" lang="fr-FR" sz="1300" i="0" u="none" strike="noStrike" kern="1200" cap="none" spc="0" normalizeH="0" baseline="0" noProof="0" dirty="0">
                <a:ln>
                  <a:noFill/>
                </a:ln>
                <a:solidFill>
                  <a:prstClr val="black">
                    <a:lumMod val="65000"/>
                    <a:lumOff val="35000"/>
                  </a:prstClr>
                </a:solidFill>
                <a:effectLst/>
                <a:uLnTx/>
                <a:uFillTx/>
                <a:ea typeface="+mn-ea"/>
                <a:cs typeface="+mn-cs"/>
              </a:rPr>
              <a:t>(locales et non locales) </a:t>
            </a:r>
            <a:r>
              <a:rPr kumimoji="0" lang="fr-FR" sz="1300" b="0" i="0" u="none" strike="noStrike" kern="1200" cap="none" spc="0" normalizeH="0" baseline="0" noProof="0" dirty="0">
                <a:ln>
                  <a:noFill/>
                </a:ln>
                <a:solidFill>
                  <a:prstClr val="black">
                    <a:lumMod val="65000"/>
                    <a:lumOff val="35000"/>
                  </a:prstClr>
                </a:solidFill>
                <a:effectLst/>
                <a:uLnTx/>
                <a:uFillTx/>
                <a:ea typeface="+mn-ea"/>
                <a:cs typeface="+mn-cs"/>
              </a:rPr>
              <a:t>versées par les entités juridiques thermales ?</a:t>
            </a:r>
          </a:p>
        </p:txBody>
      </p:sp>
      <p:sp>
        <p:nvSpPr>
          <p:cNvPr id="63" name="ZoneTexte 62">
            <a:extLst>
              <a:ext uri="{FF2B5EF4-FFF2-40B4-BE49-F238E27FC236}">
                <a16:creationId xmlns:a16="http://schemas.microsoft.com/office/drawing/2014/main" id="{EAA46185-0A94-477A-8D45-E62E914401FA}"/>
              </a:ext>
            </a:extLst>
          </p:cNvPr>
          <p:cNvSpPr txBox="1"/>
          <p:nvPr/>
        </p:nvSpPr>
        <p:spPr>
          <a:xfrm>
            <a:off x="6477441" y="6290058"/>
            <a:ext cx="531948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1" u="none" strike="noStrike" kern="1200" cap="none" spc="0" normalizeH="0" baseline="0" noProof="0" dirty="0">
                <a:ln>
                  <a:noFill/>
                </a:ln>
                <a:solidFill>
                  <a:prstClr val="black">
                    <a:lumMod val="50000"/>
                    <a:lumOff val="50000"/>
                  </a:prstClr>
                </a:solidFill>
                <a:effectLst/>
                <a:uLnTx/>
                <a:uFillTx/>
                <a:latin typeface="Calibri Light" panose="020F0302020204030204"/>
                <a:ea typeface="+mn-ea"/>
                <a:cs typeface="+mn-cs"/>
              </a:rPr>
              <a:t>Extra</a:t>
            </a:r>
            <a:r>
              <a:rPr kumimoji="0" lang="fr-FR" sz="900" b="0" i="1" u="none" strike="noStrike" kern="1200" cap="none" spc="0" normalizeH="0" baseline="0" noProof="0" dirty="0">
                <a:ln>
                  <a:noFill/>
                </a:ln>
                <a:solidFill>
                  <a:srgbClr val="939595"/>
                </a:solidFill>
                <a:effectLst/>
                <a:uLnTx/>
                <a:uFillTx/>
                <a:latin typeface="Calibri Light" panose="020F0302020204030204"/>
                <a:ea typeface="+mn-ea"/>
                <a:cs typeface="+mn-cs"/>
              </a:rPr>
              <a:t>polatio</a:t>
            </a:r>
            <a:r>
              <a:rPr kumimoji="0" lang="fr-FR" sz="900" b="0" i="1" u="none" strike="noStrike" kern="1200" cap="none" spc="0" normalizeH="0" baseline="0" noProof="0" dirty="0">
                <a:ln>
                  <a:noFill/>
                </a:ln>
                <a:solidFill>
                  <a:prstClr val="black">
                    <a:lumMod val="50000"/>
                    <a:lumOff val="50000"/>
                  </a:prstClr>
                </a:solidFill>
                <a:effectLst/>
                <a:uLnTx/>
                <a:uFillTx/>
                <a:latin typeface="Calibri Light" panose="020F0302020204030204"/>
                <a:ea typeface="+mn-ea"/>
                <a:cs typeface="+mn-cs"/>
              </a:rPr>
              <a:t>ns basées sur les réponses de 58 à 78/103 ETh répondants (76 % à 85 % des curistes conventionnés)</a:t>
            </a:r>
          </a:p>
        </p:txBody>
      </p:sp>
      <p:sp>
        <p:nvSpPr>
          <p:cNvPr id="71" name="ZoneTexte 70">
            <a:extLst>
              <a:ext uri="{FF2B5EF4-FFF2-40B4-BE49-F238E27FC236}">
                <a16:creationId xmlns:a16="http://schemas.microsoft.com/office/drawing/2014/main" id="{AC8BDB0F-2D0C-4E01-BC3A-2354AED16CB8}"/>
              </a:ext>
            </a:extLst>
          </p:cNvPr>
          <p:cNvSpPr txBox="1"/>
          <p:nvPr/>
        </p:nvSpPr>
        <p:spPr>
          <a:xfrm>
            <a:off x="5939859" y="3970124"/>
            <a:ext cx="819931" cy="338554"/>
          </a:xfrm>
          <a:prstGeom prst="rect">
            <a:avLst/>
          </a:prstGeom>
          <a:noFill/>
        </p:spPr>
        <p:txBody>
          <a:bodyPr wrap="square" rtlCol="0">
            <a:spAutoFit/>
          </a:bodyPr>
          <a:lstStyle/>
          <a:p>
            <a:pPr algn="ctr"/>
            <a:r>
              <a:rPr lang="fr-FR" sz="1600" b="1" dirty="0">
                <a:solidFill>
                  <a:schemeClr val="bg1"/>
                </a:solidFill>
              </a:rPr>
              <a:t>84 M€</a:t>
            </a:r>
          </a:p>
        </p:txBody>
      </p:sp>
      <p:sp>
        <p:nvSpPr>
          <p:cNvPr id="72" name="ZoneTexte 71">
            <a:extLst>
              <a:ext uri="{FF2B5EF4-FFF2-40B4-BE49-F238E27FC236}">
                <a16:creationId xmlns:a16="http://schemas.microsoft.com/office/drawing/2014/main" id="{9E20A50F-C82F-490C-B16F-11D4462F7476}"/>
              </a:ext>
            </a:extLst>
          </p:cNvPr>
          <p:cNvSpPr txBox="1"/>
          <p:nvPr/>
        </p:nvSpPr>
        <p:spPr>
          <a:xfrm>
            <a:off x="9006481" y="4615800"/>
            <a:ext cx="819931" cy="338554"/>
          </a:xfrm>
          <a:prstGeom prst="rect">
            <a:avLst/>
          </a:prstGeom>
          <a:noFill/>
        </p:spPr>
        <p:txBody>
          <a:bodyPr wrap="square" rtlCol="0">
            <a:spAutoFit/>
          </a:bodyPr>
          <a:lstStyle/>
          <a:p>
            <a:pPr algn="ctr"/>
            <a:r>
              <a:rPr lang="fr-FR" sz="1600" b="1" dirty="0">
                <a:solidFill>
                  <a:schemeClr val="bg1"/>
                </a:solidFill>
              </a:rPr>
              <a:t>54 M€</a:t>
            </a:r>
          </a:p>
        </p:txBody>
      </p:sp>
      <p:sp>
        <p:nvSpPr>
          <p:cNvPr id="20" name="ZoneTexte 19">
            <a:extLst>
              <a:ext uri="{FF2B5EF4-FFF2-40B4-BE49-F238E27FC236}">
                <a16:creationId xmlns:a16="http://schemas.microsoft.com/office/drawing/2014/main" id="{9808EE93-9F98-48B3-9D07-3A8AFE668270}"/>
              </a:ext>
            </a:extLst>
          </p:cNvPr>
          <p:cNvSpPr txBox="1"/>
          <p:nvPr/>
        </p:nvSpPr>
        <p:spPr>
          <a:xfrm>
            <a:off x="2972912" y="4947602"/>
            <a:ext cx="819931" cy="338554"/>
          </a:xfrm>
          <a:prstGeom prst="rect">
            <a:avLst/>
          </a:prstGeom>
          <a:noFill/>
        </p:spPr>
        <p:txBody>
          <a:bodyPr wrap="square" rtlCol="0">
            <a:spAutoFit/>
          </a:bodyPr>
          <a:lstStyle/>
          <a:p>
            <a:r>
              <a:rPr lang="fr-FR" sz="1600" b="1" dirty="0">
                <a:solidFill>
                  <a:schemeClr val="bg1"/>
                </a:solidFill>
              </a:rPr>
              <a:t>41 M€</a:t>
            </a:r>
          </a:p>
        </p:txBody>
      </p:sp>
    </p:spTree>
    <p:extLst>
      <p:ext uri="{BB962C8B-B14F-4D97-AF65-F5344CB8AC3E}">
        <p14:creationId xmlns:p14="http://schemas.microsoft.com/office/powerpoint/2010/main" val="39626261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CC30D9E-90BE-405D-9373-EFD97F15EE70}"/>
              </a:ext>
            </a:extLst>
          </p:cNvPr>
          <p:cNvSpPr txBox="1">
            <a:spLocks/>
          </p:cNvSpPr>
          <p:nvPr/>
        </p:nvSpPr>
        <p:spPr>
          <a:xfrm>
            <a:off x="841712" y="2695575"/>
            <a:ext cx="10064414"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lang="fr-FR" sz="4400" dirty="0">
                <a:solidFill>
                  <a:srgbClr val="3EBFB7"/>
                </a:solidFill>
                <a:latin typeface="Gadugi" panose="020B0502040204020203" pitchFamily="34" charset="0"/>
                <a:ea typeface="Gadugi" panose="020B0502040204020203" pitchFamily="34" charset="0"/>
              </a:rPr>
              <a:t>7. Un soutien essentiel à l’économie locale, avec un fort rayonnement </a:t>
            </a:r>
            <a:endParaRPr kumimoji="0" lang="fr-FR" sz="4400" b="1" i="0" u="none" strike="noStrike" kern="1200" cap="none" spc="0" normalizeH="0" baseline="0" noProof="0" dirty="0">
              <a:ln>
                <a:noFill/>
              </a:ln>
              <a:solidFill>
                <a:srgbClr val="3EBFB7"/>
              </a:solidFill>
              <a:effectLst/>
              <a:uLnTx/>
              <a:uFillTx/>
              <a:latin typeface="Gadugi" panose="020B0502040204020203" pitchFamily="34" charset="0"/>
              <a:ea typeface="Gadugi" panose="020B0502040204020203" pitchFamily="34" charset="0"/>
            </a:endParaRPr>
          </a:p>
        </p:txBody>
      </p:sp>
      <p:cxnSp>
        <p:nvCxnSpPr>
          <p:cNvPr id="4" name="Connecteur droit 3">
            <a:extLst>
              <a:ext uri="{FF2B5EF4-FFF2-40B4-BE49-F238E27FC236}">
                <a16:creationId xmlns:a16="http://schemas.microsoft.com/office/drawing/2014/main" id="{4ACE4B85-6A7E-45A7-BB32-7166EDCCE43A}"/>
              </a:ext>
            </a:extLst>
          </p:cNvPr>
          <p:cNvCxnSpPr>
            <a:cxnSpLocks/>
          </p:cNvCxnSpPr>
          <p:nvPr/>
        </p:nvCxnSpPr>
        <p:spPr>
          <a:xfrm>
            <a:off x="0" y="3629025"/>
            <a:ext cx="10906126" cy="0"/>
          </a:xfrm>
          <a:prstGeom prst="line">
            <a:avLst/>
          </a:prstGeom>
          <a:ln w="38100">
            <a:solidFill>
              <a:srgbClr val="3EBF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669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2">
            <a:extLst>
              <a:ext uri="{FF2B5EF4-FFF2-40B4-BE49-F238E27FC236}">
                <a16:creationId xmlns:a16="http://schemas.microsoft.com/office/drawing/2014/main" id="{C1D41FE9-38B3-4A81-B208-8142AC26CEE8}"/>
              </a:ext>
            </a:extLst>
          </p:cNvPr>
          <p:cNvSpPr txBox="1">
            <a:spLocks/>
          </p:cNvSpPr>
          <p:nvPr/>
        </p:nvSpPr>
        <p:spPr>
          <a:xfrm>
            <a:off x="330554" y="156909"/>
            <a:ext cx="11627717"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algn="l">
              <a:defRPr/>
            </a:pPr>
            <a:r>
              <a:rPr lang="fr-FR" sz="2000" dirty="0">
                <a:solidFill>
                  <a:schemeClr val="accent1">
                    <a:lumMod val="50000"/>
                  </a:schemeClr>
                </a:solidFill>
                <a:latin typeface="Gadugi" panose="020B0502040204020203" pitchFamily="34" charset="0"/>
                <a:ea typeface="Gadugi" panose="020B0502040204020203" pitchFamily="34" charset="0"/>
              </a:rPr>
              <a:t>Introduction</a:t>
            </a:r>
          </a:p>
          <a:p>
            <a:pPr marL="0" marR="0" lvl="0" indent="0" algn="l" defTabSz="914400" rtl="0" eaLnBrk="1" fontAlgn="auto" latinLnBrk="0" hangingPunct="1">
              <a:lnSpc>
                <a:spcPct val="90000"/>
              </a:lnSpc>
              <a:spcBef>
                <a:spcPct val="0"/>
              </a:spcBef>
              <a:spcAft>
                <a:spcPts val="0"/>
              </a:spcAft>
              <a:buClrTx/>
              <a:buSzTx/>
              <a:buFontTx/>
              <a:buNone/>
              <a:tabLst/>
              <a:defRPr/>
            </a:pPr>
            <a:r>
              <a:rPr lang="fr-FR" sz="1800" b="0" dirty="0">
                <a:solidFill>
                  <a:srgbClr val="4472C4">
                    <a:lumMod val="50000"/>
                  </a:srgbClr>
                </a:solidFill>
                <a:latin typeface="Gadugi"/>
                <a:ea typeface="Gadugi"/>
              </a:rPr>
              <a:t>Présentation de l’Observatoire de l’Economie des Stations Thermales (OESTh)</a:t>
            </a:r>
          </a:p>
        </p:txBody>
      </p:sp>
      <p:sp>
        <p:nvSpPr>
          <p:cNvPr id="42" name="Espace réservé du numéro de diapositive 9">
            <a:extLst>
              <a:ext uri="{FF2B5EF4-FFF2-40B4-BE49-F238E27FC236}">
                <a16:creationId xmlns:a16="http://schemas.microsoft.com/office/drawing/2014/main" id="{6DCB4038-4708-4ECB-9C34-C6761C20E84F}"/>
              </a:ext>
            </a:extLst>
          </p:cNvPr>
          <p:cNvSpPr>
            <a:spLocks noGrp="1"/>
          </p:cNvSpPr>
          <p:nvPr>
            <p:ph type="sldNum" sz="quarter" idx="12"/>
          </p:nvPr>
        </p:nvSpPr>
        <p:spPr>
          <a:xfrm>
            <a:off x="9327667" y="643612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1973A-491D-4F21-9500-AEA459A2B14A}" type="slidenum">
              <a:rPr kumimoji="0" lang="fr-FR"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Espace réservé du contenu 2">
            <a:extLst>
              <a:ext uri="{FF2B5EF4-FFF2-40B4-BE49-F238E27FC236}">
                <a16:creationId xmlns:a16="http://schemas.microsoft.com/office/drawing/2014/main" id="{C62CFD9D-5439-4DE1-A8AF-B5B65AB8C4E3}"/>
              </a:ext>
            </a:extLst>
          </p:cNvPr>
          <p:cNvSpPr>
            <a:spLocks noGrp="1"/>
          </p:cNvSpPr>
          <p:nvPr/>
        </p:nvSpPr>
        <p:spPr>
          <a:xfrm>
            <a:off x="819150" y="1626814"/>
            <a:ext cx="10806793" cy="44310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200"/>
              </a:spcAft>
              <a:buClr>
                <a:srgbClr val="359B99"/>
              </a:buClr>
              <a:buSzPct val="135000"/>
              <a:buNone/>
            </a:pPr>
            <a:endParaRPr lang="fr-FR" sz="1800" dirty="0">
              <a:latin typeface="Gadugi" panose="020B0502040204020203" pitchFamily="34" charset="0"/>
              <a:ea typeface="Gadugi" panose="020B0502040204020203" pitchFamily="34" charset="0"/>
            </a:endParaRPr>
          </a:p>
        </p:txBody>
      </p:sp>
      <p:sp>
        <p:nvSpPr>
          <p:cNvPr id="44" name="Espace réservé du contenu 2">
            <a:extLst>
              <a:ext uri="{FF2B5EF4-FFF2-40B4-BE49-F238E27FC236}">
                <a16:creationId xmlns:a16="http://schemas.microsoft.com/office/drawing/2014/main" id="{B9559CC8-2468-4F00-A46E-1475B9109033}"/>
              </a:ext>
            </a:extLst>
          </p:cNvPr>
          <p:cNvSpPr>
            <a:spLocks noGrp="1"/>
          </p:cNvSpPr>
          <p:nvPr/>
        </p:nvSpPr>
        <p:spPr>
          <a:xfrm>
            <a:off x="1296955" y="1218786"/>
            <a:ext cx="10459613" cy="50125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Aft>
                <a:spcPts val="1200"/>
              </a:spcAft>
              <a:buClr>
                <a:srgbClr val="359B99"/>
              </a:buClr>
              <a:buSzPct val="135000"/>
              <a:buNone/>
            </a:pPr>
            <a:r>
              <a:rPr lang="fr-FR" sz="1600" dirty="0">
                <a:ea typeface="Gadugi" panose="020B0502040204020203" pitchFamily="34" charset="0"/>
              </a:rPr>
              <a:t>Deux objectifs centraux : </a:t>
            </a:r>
          </a:p>
          <a:p>
            <a:pPr marL="811213" lvl="1" indent="-354013" algn="just">
              <a:lnSpc>
                <a:spcPct val="100000"/>
              </a:lnSpc>
              <a:spcBef>
                <a:spcPts val="0"/>
              </a:spcBef>
              <a:spcAft>
                <a:spcPts val="1200"/>
              </a:spcAft>
              <a:buClr>
                <a:srgbClr val="359B99"/>
              </a:buClr>
              <a:buSzPct val="135000"/>
              <a:buFont typeface="+mj-lt"/>
              <a:buAutoNum type="arabicPeriod"/>
            </a:pPr>
            <a:r>
              <a:rPr lang="fr-FR" sz="1400" b="1" dirty="0">
                <a:ea typeface="Gadugi" panose="020B0502040204020203" pitchFamily="34" charset="0"/>
              </a:rPr>
              <a:t>VALORISER la filière du thermalisme français </a:t>
            </a:r>
            <a:r>
              <a:rPr lang="fr-FR" sz="1400" dirty="0">
                <a:ea typeface="Gadugi" panose="020B0502040204020203" pitchFamily="34" charset="0"/>
              </a:rPr>
              <a:t>et mettre en avant les retombées positives sur le développement des territoires et de l’économie française en général </a:t>
            </a:r>
          </a:p>
          <a:p>
            <a:pPr marL="811213" lvl="1" indent="-354013" algn="just">
              <a:lnSpc>
                <a:spcPct val="100000"/>
              </a:lnSpc>
              <a:spcBef>
                <a:spcPts val="0"/>
              </a:spcBef>
              <a:spcAft>
                <a:spcPts val="1200"/>
              </a:spcAft>
              <a:buClr>
                <a:srgbClr val="359B99"/>
              </a:buClr>
              <a:buSzPct val="135000"/>
              <a:buFont typeface="+mj-lt"/>
              <a:buAutoNum type="arabicPeriod"/>
            </a:pPr>
            <a:r>
              <a:rPr lang="fr-FR" sz="1400" b="1" dirty="0">
                <a:ea typeface="Gadugi" panose="020B0502040204020203" pitchFamily="34" charset="0"/>
              </a:rPr>
              <a:t>MIEUX CONNAÎTRE la filière du thermalisme français et SOUTENIR LE DÉVELOPPEMENT de l’économie thermale partout en France</a:t>
            </a:r>
          </a:p>
          <a:p>
            <a:pPr marL="0" indent="0" algn="just">
              <a:lnSpc>
                <a:spcPct val="100000"/>
              </a:lnSpc>
              <a:spcAft>
                <a:spcPts val="1200"/>
              </a:spcAft>
              <a:buClr>
                <a:srgbClr val="359B99"/>
              </a:buClr>
              <a:buSzPct val="135000"/>
              <a:buNone/>
            </a:pPr>
            <a:r>
              <a:rPr lang="fr-FR" sz="1600" dirty="0">
                <a:ea typeface="Gadugi" panose="020B0502040204020203" pitchFamily="34" charset="0"/>
              </a:rPr>
              <a:t>Des partis pris structurants : </a:t>
            </a:r>
          </a:p>
          <a:p>
            <a:pPr lvl="1" algn="just">
              <a:lnSpc>
                <a:spcPct val="100000"/>
              </a:lnSpc>
              <a:spcBef>
                <a:spcPts val="0"/>
              </a:spcBef>
              <a:spcAft>
                <a:spcPts val="1200"/>
              </a:spcAft>
              <a:buClr>
                <a:srgbClr val="359B99"/>
              </a:buClr>
              <a:buSzPct val="135000"/>
              <a:buFont typeface="+mj-lt"/>
              <a:buAutoNum type="arabicPeriod"/>
            </a:pPr>
            <a:r>
              <a:rPr lang="fr-FR" sz="1400" dirty="0">
                <a:ea typeface="Gadugi" panose="020B0502040204020203" pitchFamily="34" charset="0"/>
              </a:rPr>
              <a:t>Un Observatoire qui s’appuie sur une </a:t>
            </a:r>
            <a:r>
              <a:rPr lang="fr-FR" sz="1400" b="1" dirty="0">
                <a:ea typeface="Gadugi" panose="020B0502040204020203" pitchFamily="34" charset="0"/>
              </a:rPr>
              <a:t>VISION LARGE ET TRANSVERSALE </a:t>
            </a:r>
            <a:r>
              <a:rPr lang="fr-FR" sz="1400" dirty="0">
                <a:ea typeface="Gadugi" panose="020B0502040204020203" pitchFamily="34" charset="0"/>
              </a:rPr>
              <a:t>de l’économie des stations thermales (différents types de clientèles, d’activités, mesure des impacts directs, indirects et induits, aspects économiques, sociaux et environnementaux) </a:t>
            </a:r>
          </a:p>
          <a:p>
            <a:pPr lvl="1" algn="just">
              <a:lnSpc>
                <a:spcPct val="100000"/>
              </a:lnSpc>
              <a:spcBef>
                <a:spcPts val="0"/>
              </a:spcBef>
              <a:spcAft>
                <a:spcPts val="1200"/>
              </a:spcAft>
              <a:buClr>
                <a:srgbClr val="359B99"/>
              </a:buClr>
              <a:buSzPct val="135000"/>
              <a:buFont typeface="+mj-lt"/>
              <a:buAutoNum type="arabicPeriod"/>
            </a:pPr>
            <a:r>
              <a:rPr lang="fr-FR" sz="1400" dirty="0">
                <a:ea typeface="Gadugi" panose="020B0502040204020203" pitchFamily="34" charset="0"/>
              </a:rPr>
              <a:t>Un Observatoire </a:t>
            </a:r>
            <a:r>
              <a:rPr lang="fr-FR" sz="1400" b="1" dirty="0">
                <a:ea typeface="Gadugi" panose="020B0502040204020203" pitchFamily="34" charset="0"/>
              </a:rPr>
              <a:t>À LA FOIS QUANTITATIF ET QUALITATIF</a:t>
            </a:r>
            <a:r>
              <a:rPr lang="fr-FR" sz="1400" dirty="0">
                <a:ea typeface="Gadugi" panose="020B0502040204020203" pitchFamily="34" charset="0"/>
              </a:rPr>
              <a:t>, produisant des indicateurs aux </a:t>
            </a:r>
            <a:r>
              <a:rPr lang="fr-FR" sz="1400" b="1" dirty="0">
                <a:ea typeface="Gadugi" panose="020B0502040204020203" pitchFamily="34" charset="0"/>
              </a:rPr>
              <a:t>échelles nationale, régionale et locale</a:t>
            </a:r>
            <a:r>
              <a:rPr lang="fr-FR" sz="1400" dirty="0">
                <a:ea typeface="Gadugi" panose="020B0502040204020203" pitchFamily="34" charset="0"/>
              </a:rPr>
              <a:t> (un tableau de bord de 50 indicateurs et des zooms thématiques annuels) </a:t>
            </a:r>
          </a:p>
          <a:p>
            <a:pPr lvl="1" algn="just">
              <a:lnSpc>
                <a:spcPct val="100000"/>
              </a:lnSpc>
              <a:spcBef>
                <a:spcPts val="0"/>
              </a:spcBef>
              <a:spcAft>
                <a:spcPts val="1200"/>
              </a:spcAft>
              <a:buClr>
                <a:srgbClr val="359B99"/>
              </a:buClr>
              <a:buSzPct val="135000"/>
              <a:buFont typeface="+mj-lt"/>
              <a:buAutoNum type="arabicPeriod"/>
            </a:pPr>
            <a:r>
              <a:rPr lang="fr-FR" sz="1400" dirty="0">
                <a:ea typeface="Gadugi" panose="020B0502040204020203" pitchFamily="34" charset="0"/>
              </a:rPr>
              <a:t>Un Observatoire qui constitue un </a:t>
            </a:r>
            <a:r>
              <a:rPr lang="fr-FR" sz="1400" b="1" dirty="0">
                <a:ea typeface="Gadugi" panose="020B0502040204020203" pitchFamily="34" charset="0"/>
              </a:rPr>
              <a:t>PROJET COLLECTIF </a:t>
            </a:r>
            <a:r>
              <a:rPr lang="fr-FR" sz="1400" dirty="0">
                <a:ea typeface="Gadugi" panose="020B0502040204020203" pitchFamily="34" charset="0"/>
              </a:rPr>
              <a:t>majeur, et qui s’appuie sur un </a:t>
            </a:r>
            <a:r>
              <a:rPr lang="fr-FR" sz="1400" b="1" dirty="0">
                <a:ea typeface="Gadugi" panose="020B0502040204020203" pitchFamily="34" charset="0"/>
              </a:rPr>
              <a:t>réseau de correspondants locaux pour un fort ancrage territorial</a:t>
            </a:r>
          </a:p>
          <a:p>
            <a:pPr marL="0" indent="0" algn="just">
              <a:lnSpc>
                <a:spcPct val="100000"/>
              </a:lnSpc>
              <a:spcAft>
                <a:spcPts val="1200"/>
              </a:spcAft>
              <a:buClr>
                <a:srgbClr val="359B99"/>
              </a:buClr>
              <a:buSzPct val="135000"/>
              <a:buNone/>
            </a:pPr>
            <a:r>
              <a:rPr lang="fr-FR" sz="1600" dirty="0">
                <a:ea typeface="Gadugi" panose="020B0502040204020203" pitchFamily="34" charset="0"/>
              </a:rPr>
              <a:t>Une durée du mandat de l’Observatoire de </a:t>
            </a:r>
            <a:r>
              <a:rPr lang="fr-FR" sz="1600" b="1" dirty="0">
                <a:ea typeface="Gadugi" panose="020B0502040204020203" pitchFamily="34" charset="0"/>
              </a:rPr>
              <a:t>6 ans </a:t>
            </a:r>
            <a:r>
              <a:rPr lang="fr-FR" sz="1600" dirty="0">
                <a:ea typeface="Gadugi" panose="020B0502040204020203" pitchFamily="34" charset="0"/>
              </a:rPr>
              <a:t>(2020 – 2025, tranche ferme de 2020 à 2022 et tranche conditionnelle de 2023 à 2025)</a:t>
            </a:r>
          </a:p>
          <a:p>
            <a:pPr marL="0" indent="0" algn="just">
              <a:lnSpc>
                <a:spcPct val="100000"/>
              </a:lnSpc>
              <a:spcAft>
                <a:spcPts val="1200"/>
              </a:spcAft>
              <a:buClr>
                <a:srgbClr val="359B99"/>
              </a:buClr>
              <a:buSzPct val="135000"/>
              <a:buNone/>
            </a:pPr>
            <a:r>
              <a:rPr lang="fr-FR" sz="1600" b="1" dirty="0">
                <a:ea typeface="Gadugi" panose="020B0502040204020203" pitchFamily="34" charset="0"/>
              </a:rPr>
              <a:t>2021 : 1</a:t>
            </a:r>
            <a:r>
              <a:rPr lang="fr-FR" sz="1600" b="1" baseline="30000" dirty="0">
                <a:ea typeface="Gadugi" panose="020B0502040204020203" pitchFamily="34" charset="0"/>
              </a:rPr>
              <a:t>ère</a:t>
            </a:r>
            <a:r>
              <a:rPr lang="fr-FR" sz="1600" b="1" dirty="0">
                <a:ea typeface="Gadugi" panose="020B0502040204020203" pitchFamily="34" charset="0"/>
              </a:rPr>
              <a:t> année </a:t>
            </a:r>
            <a:r>
              <a:rPr lang="fr-FR" sz="1600" dirty="0">
                <a:ea typeface="Gadugi" panose="020B0502040204020203" pitchFamily="34" charset="0"/>
              </a:rPr>
              <a:t>d’opérationnalisation de l’Observatoire à l’échelle nationale (précédée d’une phase test en 2020)</a:t>
            </a:r>
          </a:p>
          <a:p>
            <a:pPr marL="0" indent="0" algn="just">
              <a:lnSpc>
                <a:spcPct val="100000"/>
              </a:lnSpc>
              <a:spcAft>
                <a:spcPts val="1200"/>
              </a:spcAft>
              <a:buClr>
                <a:srgbClr val="359B99"/>
              </a:buClr>
              <a:buSzPct val="135000"/>
              <a:buNone/>
            </a:pPr>
            <a:endParaRPr lang="fr-FR" sz="1600" dirty="0">
              <a:ea typeface="Gadugi" panose="020B0502040204020203" pitchFamily="34" charset="0"/>
            </a:endParaRPr>
          </a:p>
        </p:txBody>
      </p:sp>
      <p:pic>
        <p:nvPicPr>
          <p:cNvPr id="5" name="Graphique 4" descr="Balkendiagramm avec un remplissage uni">
            <a:extLst>
              <a:ext uri="{FF2B5EF4-FFF2-40B4-BE49-F238E27FC236}">
                <a16:creationId xmlns:a16="http://schemas.microsoft.com/office/drawing/2014/main" id="{89F8595E-D253-46E5-8A27-182AC84B4D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5969" y="2898771"/>
            <a:ext cx="400110" cy="400110"/>
          </a:xfrm>
          <a:prstGeom prst="rect">
            <a:avLst/>
          </a:prstGeom>
        </p:spPr>
      </p:pic>
      <p:pic>
        <p:nvPicPr>
          <p:cNvPr id="11" name="Graphique 10" descr="Mille avec un remplissage uni">
            <a:extLst>
              <a:ext uri="{FF2B5EF4-FFF2-40B4-BE49-F238E27FC236}">
                <a16:creationId xmlns:a16="http://schemas.microsoft.com/office/drawing/2014/main" id="{271A8340-82A1-42DD-9367-04BEF3CC46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4291" y="1257190"/>
            <a:ext cx="400110" cy="400110"/>
          </a:xfrm>
          <a:prstGeom prst="rect">
            <a:avLst/>
          </a:prstGeom>
        </p:spPr>
      </p:pic>
      <p:pic>
        <p:nvPicPr>
          <p:cNvPr id="13" name="Graphique 12" descr="Calendrier mensuel avec un remplissage uni">
            <a:extLst>
              <a:ext uri="{FF2B5EF4-FFF2-40B4-BE49-F238E27FC236}">
                <a16:creationId xmlns:a16="http://schemas.microsoft.com/office/drawing/2014/main" id="{BD43622E-9801-41BE-8391-6F2C01CBC0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5969" y="5153893"/>
            <a:ext cx="400110" cy="400110"/>
          </a:xfrm>
          <a:prstGeom prst="rect">
            <a:avLst/>
          </a:prstGeom>
        </p:spPr>
      </p:pic>
      <p:pic>
        <p:nvPicPr>
          <p:cNvPr id="16" name="Graphique 15" descr="Fusée avec un remplissage uni">
            <a:extLst>
              <a:ext uri="{FF2B5EF4-FFF2-40B4-BE49-F238E27FC236}">
                <a16:creationId xmlns:a16="http://schemas.microsoft.com/office/drawing/2014/main" id="{89520D56-B3B8-45C1-A0E8-F68DF5E848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4291" y="5944587"/>
            <a:ext cx="400110" cy="400110"/>
          </a:xfrm>
          <a:prstGeom prst="rect">
            <a:avLst/>
          </a:prstGeom>
        </p:spPr>
      </p:pic>
    </p:spTree>
    <p:extLst>
      <p:ext uri="{BB962C8B-B14F-4D97-AF65-F5344CB8AC3E}">
        <p14:creationId xmlns:p14="http://schemas.microsoft.com/office/powerpoint/2010/main" val="20575176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5173FC9E-CCAE-4193-8DFF-B50AFFD9ADC2}"/>
              </a:ext>
            </a:extLst>
          </p:cNvPr>
          <p:cNvSpPr/>
          <p:nvPr/>
        </p:nvSpPr>
        <p:spPr>
          <a:xfrm>
            <a:off x="-80387" y="1344310"/>
            <a:ext cx="12409714" cy="4628228"/>
          </a:xfrm>
          <a:prstGeom prst="rect">
            <a:avLst/>
          </a:prstGeom>
          <a:solidFill>
            <a:srgbClr val="3EBFB7">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Espace réservé du numéro de diapositive 9">
            <a:extLst>
              <a:ext uri="{FF2B5EF4-FFF2-40B4-BE49-F238E27FC236}">
                <a16:creationId xmlns:a16="http://schemas.microsoft.com/office/drawing/2014/main" id="{0ECA6074-AC11-4FAF-807C-88E8575E4E90}"/>
              </a:ext>
            </a:extLst>
          </p:cNvPr>
          <p:cNvSpPr>
            <a:spLocks noGrp="1"/>
          </p:cNvSpPr>
          <p:nvPr>
            <p:ph type="sldNum" sz="quarter" idx="12"/>
          </p:nvPr>
        </p:nvSpPr>
        <p:spPr>
          <a:xfrm>
            <a:off x="9327667" y="643612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1973A-491D-4F21-9500-AEA459A2B14A}" type="slidenum">
              <a:rPr kumimoji="0" lang="fr-FR"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2">
            <a:extLst>
              <a:ext uri="{FF2B5EF4-FFF2-40B4-BE49-F238E27FC236}">
                <a16:creationId xmlns:a16="http://schemas.microsoft.com/office/drawing/2014/main" id="{2C54C13F-1C02-42BC-951D-E396068BDB0A}"/>
              </a:ext>
            </a:extLst>
          </p:cNvPr>
          <p:cNvSpPr txBox="1">
            <a:spLocks/>
          </p:cNvSpPr>
          <p:nvPr/>
        </p:nvSpPr>
        <p:spPr>
          <a:xfrm>
            <a:off x="528417" y="231018"/>
            <a:ext cx="9529983"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dirty="0">
                <a:solidFill>
                  <a:schemeClr val="accent1">
                    <a:lumMod val="50000"/>
                  </a:schemeClr>
                </a:solidFill>
                <a:latin typeface="Gadugi" panose="020B0502040204020203" pitchFamily="34" charset="0"/>
                <a:ea typeface="Gadugi" panose="020B0502040204020203" pitchFamily="34" charset="0"/>
              </a:rPr>
              <a:t>Les clientèles thermales dépensent sur des périodes étendues et privilégient les acteurs locaux</a:t>
            </a:r>
          </a:p>
        </p:txBody>
      </p:sp>
      <p:sp>
        <p:nvSpPr>
          <p:cNvPr id="16" name="Rectangle 15">
            <a:extLst>
              <a:ext uri="{FF2B5EF4-FFF2-40B4-BE49-F238E27FC236}">
                <a16:creationId xmlns:a16="http://schemas.microsoft.com/office/drawing/2014/main" id="{E3C9784E-45C3-4631-8A92-9D66513FC94E}"/>
              </a:ext>
            </a:extLst>
          </p:cNvPr>
          <p:cNvSpPr/>
          <p:nvPr/>
        </p:nvSpPr>
        <p:spPr>
          <a:xfrm>
            <a:off x="528417" y="648252"/>
            <a:ext cx="11135166" cy="1188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600"/>
              </a:spcAft>
            </a:pPr>
            <a:endParaRPr lang="fr-FR" sz="1400" dirty="0">
              <a:solidFill>
                <a:schemeClr val="tx1"/>
              </a:solidFill>
              <a:latin typeface="+mj-lt"/>
              <a:ea typeface="Gadugi" panose="020B0502040204020203" pitchFamily="34" charset="0"/>
            </a:endParaRPr>
          </a:p>
        </p:txBody>
      </p:sp>
      <p:sp>
        <p:nvSpPr>
          <p:cNvPr id="18" name="Rectangle 17">
            <a:extLst>
              <a:ext uri="{FF2B5EF4-FFF2-40B4-BE49-F238E27FC236}">
                <a16:creationId xmlns:a16="http://schemas.microsoft.com/office/drawing/2014/main" id="{CFC3AA26-EB7B-4B91-B4C1-F517CF384173}"/>
              </a:ext>
            </a:extLst>
          </p:cNvPr>
          <p:cNvSpPr/>
          <p:nvPr/>
        </p:nvSpPr>
        <p:spPr>
          <a:xfrm>
            <a:off x="1375219" y="1559982"/>
            <a:ext cx="2453832" cy="65204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cs typeface="Calibri"/>
              </a:rPr>
              <a:t>Curistes</a:t>
            </a:r>
            <a:endParaRPr lang="fr-FR" dirty="0"/>
          </a:p>
        </p:txBody>
      </p:sp>
      <p:sp>
        <p:nvSpPr>
          <p:cNvPr id="19" name="Rectangle 18">
            <a:extLst>
              <a:ext uri="{FF2B5EF4-FFF2-40B4-BE49-F238E27FC236}">
                <a16:creationId xmlns:a16="http://schemas.microsoft.com/office/drawing/2014/main" id="{F99268EC-B09F-4B41-A31B-43487F21602B}"/>
              </a:ext>
            </a:extLst>
          </p:cNvPr>
          <p:cNvSpPr/>
          <p:nvPr/>
        </p:nvSpPr>
        <p:spPr>
          <a:xfrm>
            <a:off x="4086707" y="1565696"/>
            <a:ext cx="2453833" cy="64633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cs typeface="Calibri"/>
              </a:rPr>
              <a:t>Clientèles bien-être</a:t>
            </a:r>
            <a:endParaRPr lang="fr-FR" b="1" dirty="0"/>
          </a:p>
        </p:txBody>
      </p:sp>
      <p:pic>
        <p:nvPicPr>
          <p:cNvPr id="20" name="Graphique 19" descr="Euro">
            <a:extLst>
              <a:ext uri="{FF2B5EF4-FFF2-40B4-BE49-F238E27FC236}">
                <a16:creationId xmlns:a16="http://schemas.microsoft.com/office/drawing/2014/main" id="{37F5E6E8-755C-4154-A2CB-2AE33A9797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3788" y="3777425"/>
            <a:ext cx="684728" cy="684728"/>
          </a:xfrm>
          <a:prstGeom prst="rect">
            <a:avLst/>
          </a:prstGeom>
        </p:spPr>
      </p:pic>
      <p:sp>
        <p:nvSpPr>
          <p:cNvPr id="25" name="Rectangle 24">
            <a:extLst>
              <a:ext uri="{FF2B5EF4-FFF2-40B4-BE49-F238E27FC236}">
                <a16:creationId xmlns:a16="http://schemas.microsoft.com/office/drawing/2014/main" id="{666097DD-524D-4765-80FF-D08266AA9F5E}"/>
              </a:ext>
            </a:extLst>
          </p:cNvPr>
          <p:cNvSpPr/>
          <p:nvPr/>
        </p:nvSpPr>
        <p:spPr>
          <a:xfrm>
            <a:off x="1369995" y="3728728"/>
            <a:ext cx="2459055" cy="733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a:solidFill>
                  <a:srgbClr val="002060"/>
                </a:solidFill>
              </a:rPr>
              <a:t>48 €/j</a:t>
            </a:r>
            <a:endParaRPr lang="fr-FR" sz="2800" b="1" dirty="0">
              <a:solidFill>
                <a:srgbClr val="002060"/>
              </a:solidFill>
            </a:endParaRPr>
          </a:p>
        </p:txBody>
      </p:sp>
      <p:sp>
        <p:nvSpPr>
          <p:cNvPr id="26" name="Rectangle 25">
            <a:extLst>
              <a:ext uri="{FF2B5EF4-FFF2-40B4-BE49-F238E27FC236}">
                <a16:creationId xmlns:a16="http://schemas.microsoft.com/office/drawing/2014/main" id="{CF8F037B-9709-4A3B-B033-9591487DD861}"/>
              </a:ext>
            </a:extLst>
          </p:cNvPr>
          <p:cNvSpPr/>
          <p:nvPr/>
        </p:nvSpPr>
        <p:spPr>
          <a:xfrm>
            <a:off x="4086707" y="3728728"/>
            <a:ext cx="2453833" cy="733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a:solidFill>
                  <a:srgbClr val="002060"/>
                </a:solidFill>
              </a:rPr>
              <a:t>51 €/j</a:t>
            </a:r>
            <a:endParaRPr lang="fr-FR" sz="2800" b="1" dirty="0">
              <a:solidFill>
                <a:srgbClr val="002060"/>
              </a:solidFill>
            </a:endParaRPr>
          </a:p>
        </p:txBody>
      </p:sp>
      <p:sp>
        <p:nvSpPr>
          <p:cNvPr id="31" name="Rectangle 30">
            <a:extLst>
              <a:ext uri="{FF2B5EF4-FFF2-40B4-BE49-F238E27FC236}">
                <a16:creationId xmlns:a16="http://schemas.microsoft.com/office/drawing/2014/main" id="{B4D53A93-5CC2-41A7-84F0-1A1A1F2810CD}"/>
              </a:ext>
            </a:extLst>
          </p:cNvPr>
          <p:cNvSpPr/>
          <p:nvPr/>
        </p:nvSpPr>
        <p:spPr>
          <a:xfrm>
            <a:off x="1369995" y="4845731"/>
            <a:ext cx="2459055" cy="733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002060"/>
                </a:solidFill>
              </a:rPr>
              <a:t>89 % </a:t>
            </a:r>
            <a:r>
              <a:rPr lang="fr-FR" sz="2000" b="1" dirty="0">
                <a:solidFill>
                  <a:srgbClr val="002060"/>
                </a:solidFill>
              </a:rPr>
              <a:t>dans la station</a:t>
            </a:r>
            <a:endParaRPr lang="fr-FR" sz="1400" b="1" dirty="0">
              <a:solidFill>
                <a:srgbClr val="002060"/>
              </a:solidFill>
            </a:endParaRPr>
          </a:p>
        </p:txBody>
      </p:sp>
      <p:sp>
        <p:nvSpPr>
          <p:cNvPr id="33" name="Rectangle 32">
            <a:extLst>
              <a:ext uri="{FF2B5EF4-FFF2-40B4-BE49-F238E27FC236}">
                <a16:creationId xmlns:a16="http://schemas.microsoft.com/office/drawing/2014/main" id="{7F84A6BD-719F-49CE-AB41-963D833DBA10}"/>
              </a:ext>
            </a:extLst>
          </p:cNvPr>
          <p:cNvSpPr/>
          <p:nvPr/>
        </p:nvSpPr>
        <p:spPr>
          <a:xfrm>
            <a:off x="4086707" y="4845731"/>
            <a:ext cx="2453833" cy="733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002060"/>
                </a:solidFill>
              </a:rPr>
              <a:t>85 % </a:t>
            </a:r>
            <a:r>
              <a:rPr lang="fr-FR" sz="2000" b="1" dirty="0">
                <a:solidFill>
                  <a:srgbClr val="002060"/>
                </a:solidFill>
              </a:rPr>
              <a:t>dans la station</a:t>
            </a:r>
            <a:endParaRPr lang="fr-FR" sz="1400" b="1" dirty="0">
              <a:solidFill>
                <a:srgbClr val="002060"/>
              </a:solidFill>
            </a:endParaRPr>
          </a:p>
        </p:txBody>
      </p:sp>
      <p:pic>
        <p:nvPicPr>
          <p:cNvPr id="2" name="Image 1">
            <a:extLst>
              <a:ext uri="{FF2B5EF4-FFF2-40B4-BE49-F238E27FC236}">
                <a16:creationId xmlns:a16="http://schemas.microsoft.com/office/drawing/2014/main" id="{37DED25A-4B3E-4E3C-8FAC-7926D0018E4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4186" b="95814" l="4701" r="97009">
                        <a14:foregroundMark x1="5128" y1="60930" x2="5128" y2="60930"/>
                        <a14:foregroundMark x1="34615" y1="95814" x2="34615" y2="95814"/>
                        <a14:foregroundMark x1="97009" y1="86047" x2="97009" y2="86047"/>
                        <a14:foregroundMark x1="67949" y1="4186" x2="67949" y2="4186"/>
                        <a14:foregroundMark x1="68376" y1="17209" x2="68376" y2="17209"/>
                      </a14:backgroundRemoval>
                    </a14:imgEffect>
                  </a14:imgLayer>
                </a14:imgProps>
              </a:ext>
            </a:extLst>
          </a:blip>
          <a:stretch>
            <a:fillRect/>
          </a:stretch>
        </p:blipFill>
        <p:spPr>
          <a:xfrm>
            <a:off x="411868" y="4937354"/>
            <a:ext cx="611871" cy="562190"/>
          </a:xfrm>
          <a:prstGeom prst="rect">
            <a:avLst/>
          </a:prstGeom>
        </p:spPr>
      </p:pic>
      <p:pic>
        <p:nvPicPr>
          <p:cNvPr id="3" name="Image 2">
            <a:extLst>
              <a:ext uri="{FF2B5EF4-FFF2-40B4-BE49-F238E27FC236}">
                <a16:creationId xmlns:a16="http://schemas.microsoft.com/office/drawing/2014/main" id="{F10B0AFB-DA68-444E-9F09-FB73FEABC629}"/>
              </a:ext>
            </a:extLst>
          </p:cNvPr>
          <p:cNvPicPr>
            <a:picLocks noChangeAspect="1"/>
          </p:cNvPicPr>
          <p:nvPr/>
        </p:nvPicPr>
        <p:blipFill>
          <a:blip r:embed="rId7">
            <a:duotone>
              <a:srgbClr val="4472C4">
                <a:shade val="45000"/>
                <a:satMod val="135000"/>
              </a:srgbClr>
              <a:prstClr val="white"/>
            </a:duotone>
            <a:extLst>
              <a:ext uri="{BEBA8EAE-BF5A-486C-A8C5-ECC9F3942E4B}">
                <a14:imgProps xmlns:a14="http://schemas.microsoft.com/office/drawing/2010/main">
                  <a14:imgLayer r:embed="rId8">
                    <a14:imgEffect>
                      <a14:backgroundRemoval t="1887" b="94340" l="4762" r="93333">
                        <a14:foregroundMark x1="62857" y1="26415" x2="62857" y2="26415"/>
                        <a14:foregroundMark x1="27619" y1="13208" x2="27619" y2="13208"/>
                        <a14:foregroundMark x1="11429" y1="35849" x2="11429" y2="35849"/>
                        <a14:foregroundMark x1="72381" y1="11321" x2="72381" y2="11321"/>
                        <a14:foregroundMark x1="92381" y1="36792" x2="92381" y2="36792"/>
                        <a14:foregroundMark x1="70476" y1="2830" x2="70476" y2="2830"/>
                        <a14:foregroundMark x1="6667" y1="63208" x2="6667" y2="63208"/>
                        <a14:foregroundMark x1="28571" y1="56604" x2="28571" y2="56604"/>
                        <a14:foregroundMark x1="55238" y1="56604" x2="55238" y2="56604"/>
                        <a14:foregroundMark x1="76190" y1="52830" x2="76190" y2="52830"/>
                        <a14:foregroundMark x1="28571" y1="76415" x2="28571" y2="76415"/>
                        <a14:foregroundMark x1="49524" y1="75472" x2="49524" y2="75472"/>
                        <a14:foregroundMark x1="70476" y1="74528" x2="70476" y2="74528"/>
                        <a14:foregroundMark x1="50476" y1="91509" x2="50476" y2="91509"/>
                        <a14:foregroundMark x1="39048" y1="93396" x2="39048" y2="93396"/>
                        <a14:foregroundMark x1="31429" y1="95283" x2="31429" y2="95283"/>
                        <a14:foregroundMark x1="20000" y1="93396" x2="20000" y2="93396"/>
                        <a14:foregroundMark x1="4762" y1="56604" x2="4762" y2="56604"/>
                        <a14:foregroundMark x1="10476" y1="32075" x2="10476" y2="32075"/>
                        <a14:foregroundMark x1="25714" y1="34906" x2="25714" y2="34906"/>
                        <a14:foregroundMark x1="13333" y1="23585" x2="13333" y2="23585"/>
                        <a14:foregroundMark x1="27619" y1="14151" x2="27619" y2="14151"/>
                        <a14:foregroundMark x1="44762" y1="30189" x2="44762" y2="30189"/>
                        <a14:foregroundMark x1="58095" y1="31132" x2="58095" y2="31132"/>
                        <a14:foregroundMark x1="52381" y1="19811" x2="52381" y2="19811"/>
                        <a14:foregroundMark x1="52381" y1="19811" x2="52381" y2="19811"/>
                        <a14:foregroundMark x1="50476" y1="29245" x2="50476" y2="29245"/>
                        <a14:foregroundMark x1="50476" y1="30189" x2="50476" y2="30189"/>
                        <a14:foregroundMark x1="50476" y1="35849" x2="50476" y2="35849"/>
                        <a14:foregroundMark x1="47619" y1="36792" x2="47619" y2="36792"/>
                        <a14:foregroundMark x1="62857" y1="34906" x2="81905" y2="34906"/>
                        <a14:foregroundMark x1="85714" y1="32075" x2="87619" y2="18868"/>
                        <a14:foregroundMark x1="93333" y1="53774" x2="93333" y2="53774"/>
                      </a14:backgroundRemoval>
                    </a14:imgEffect>
                  </a14:imgLayer>
                </a14:imgProps>
              </a:ext>
            </a:extLst>
          </a:blip>
          <a:stretch>
            <a:fillRect/>
          </a:stretch>
        </p:blipFill>
        <p:spPr>
          <a:xfrm>
            <a:off x="354233" y="2479870"/>
            <a:ext cx="574729" cy="580203"/>
          </a:xfrm>
          <a:prstGeom prst="rect">
            <a:avLst/>
          </a:prstGeom>
        </p:spPr>
      </p:pic>
      <p:sp>
        <p:nvSpPr>
          <p:cNvPr id="34" name="Rectangle 33">
            <a:extLst>
              <a:ext uri="{FF2B5EF4-FFF2-40B4-BE49-F238E27FC236}">
                <a16:creationId xmlns:a16="http://schemas.microsoft.com/office/drawing/2014/main" id="{061D5DF4-7536-4BCA-8780-4EC79453DC3C}"/>
              </a:ext>
            </a:extLst>
          </p:cNvPr>
          <p:cNvSpPr/>
          <p:nvPr/>
        </p:nvSpPr>
        <p:spPr>
          <a:xfrm>
            <a:off x="1369995" y="2510506"/>
            <a:ext cx="2459055" cy="733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2060"/>
                </a:solidFill>
              </a:rPr>
              <a:t>~</a:t>
            </a:r>
            <a:r>
              <a:rPr lang="fr-FR" sz="2000" b="1" dirty="0">
                <a:solidFill>
                  <a:srgbClr val="002060"/>
                </a:solidFill>
              </a:rPr>
              <a:t> </a:t>
            </a:r>
            <a:r>
              <a:rPr lang="fr-FR" sz="2400" b="1" dirty="0">
                <a:solidFill>
                  <a:srgbClr val="002060"/>
                </a:solidFill>
              </a:rPr>
              <a:t>22</a:t>
            </a:r>
            <a:r>
              <a:rPr lang="fr-FR" sz="2000" b="1" dirty="0">
                <a:solidFill>
                  <a:srgbClr val="002060"/>
                </a:solidFill>
              </a:rPr>
              <a:t> </a:t>
            </a:r>
            <a:r>
              <a:rPr lang="fr-FR" b="1" dirty="0">
                <a:solidFill>
                  <a:srgbClr val="002060"/>
                </a:solidFill>
              </a:rPr>
              <a:t>jours pour les curistes conventionnés et </a:t>
            </a:r>
            <a:r>
              <a:rPr lang="fr-FR" sz="2000" b="1" dirty="0">
                <a:solidFill>
                  <a:srgbClr val="002060"/>
                </a:solidFill>
              </a:rPr>
              <a:t>12</a:t>
            </a:r>
            <a:r>
              <a:rPr lang="fr-FR" b="1" dirty="0">
                <a:solidFill>
                  <a:srgbClr val="002060"/>
                </a:solidFill>
              </a:rPr>
              <a:t> jours pour les curistes libres</a:t>
            </a:r>
            <a:endParaRPr lang="fr-FR" sz="1200" b="1" dirty="0">
              <a:solidFill>
                <a:srgbClr val="002060"/>
              </a:solidFill>
            </a:endParaRPr>
          </a:p>
        </p:txBody>
      </p:sp>
      <p:sp>
        <p:nvSpPr>
          <p:cNvPr id="37" name="Rectangle 36">
            <a:extLst>
              <a:ext uri="{FF2B5EF4-FFF2-40B4-BE49-F238E27FC236}">
                <a16:creationId xmlns:a16="http://schemas.microsoft.com/office/drawing/2014/main" id="{C6121AE1-1796-4BA9-A31C-5B8E1F6687EC}"/>
              </a:ext>
            </a:extLst>
          </p:cNvPr>
          <p:cNvSpPr/>
          <p:nvPr/>
        </p:nvSpPr>
        <p:spPr>
          <a:xfrm>
            <a:off x="4086707" y="2412683"/>
            <a:ext cx="2453834" cy="733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2060"/>
                </a:solidFill>
              </a:rPr>
              <a:t>~ </a:t>
            </a:r>
            <a:r>
              <a:rPr lang="fr-FR" sz="2800" b="1" dirty="0">
                <a:solidFill>
                  <a:srgbClr val="002060"/>
                </a:solidFill>
              </a:rPr>
              <a:t>5</a:t>
            </a:r>
            <a:r>
              <a:rPr lang="fr-FR" b="1" dirty="0">
                <a:solidFill>
                  <a:srgbClr val="002060"/>
                </a:solidFill>
              </a:rPr>
              <a:t> jours</a:t>
            </a:r>
          </a:p>
        </p:txBody>
      </p:sp>
      <p:sp>
        <p:nvSpPr>
          <p:cNvPr id="22" name="Rectangle 21">
            <a:extLst>
              <a:ext uri="{FF2B5EF4-FFF2-40B4-BE49-F238E27FC236}">
                <a16:creationId xmlns:a16="http://schemas.microsoft.com/office/drawing/2014/main" id="{C2E2021A-0366-4E05-B38E-B646F64B1C64}"/>
              </a:ext>
            </a:extLst>
          </p:cNvPr>
          <p:cNvSpPr/>
          <p:nvPr/>
        </p:nvSpPr>
        <p:spPr>
          <a:xfrm>
            <a:off x="9319158" y="2621960"/>
            <a:ext cx="2634503" cy="7334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solidFill>
                  <a:schemeClr val="bg1"/>
                </a:solidFill>
              </a:rPr>
              <a:t>1 210 </a:t>
            </a:r>
            <a:r>
              <a:rPr lang="fr-FR" sz="3200" b="1" dirty="0">
                <a:solidFill>
                  <a:schemeClr val="bg1"/>
                </a:solidFill>
              </a:rPr>
              <a:t>M€</a:t>
            </a:r>
          </a:p>
        </p:txBody>
      </p:sp>
      <p:pic>
        <p:nvPicPr>
          <p:cNvPr id="24" name="Graphique 23" descr="Euro">
            <a:extLst>
              <a:ext uri="{FF2B5EF4-FFF2-40B4-BE49-F238E27FC236}">
                <a16:creationId xmlns:a16="http://schemas.microsoft.com/office/drawing/2014/main" id="{6B82C64C-04AC-4624-A736-768508D1293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03146" y="2515741"/>
            <a:ext cx="945862" cy="945862"/>
          </a:xfrm>
          <a:prstGeom prst="rect">
            <a:avLst/>
          </a:prstGeom>
        </p:spPr>
      </p:pic>
      <p:pic>
        <p:nvPicPr>
          <p:cNvPr id="27" name="Graphique 26" descr="Groupe d’hommes">
            <a:extLst>
              <a:ext uri="{FF2B5EF4-FFF2-40B4-BE49-F238E27FC236}">
                <a16:creationId xmlns:a16="http://schemas.microsoft.com/office/drawing/2014/main" id="{0A6ACD59-EA6A-45C0-B625-3C285A71C8BB}"/>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387588" y="3648942"/>
            <a:ext cx="776979" cy="776979"/>
          </a:xfrm>
          <a:prstGeom prst="rect">
            <a:avLst/>
          </a:prstGeom>
        </p:spPr>
      </p:pic>
      <p:sp>
        <p:nvSpPr>
          <p:cNvPr id="28" name="Rectangle 27">
            <a:extLst>
              <a:ext uri="{FF2B5EF4-FFF2-40B4-BE49-F238E27FC236}">
                <a16:creationId xmlns:a16="http://schemas.microsoft.com/office/drawing/2014/main" id="{27FDFADE-0412-4E5A-818D-3BEE2D17D533}"/>
              </a:ext>
            </a:extLst>
          </p:cNvPr>
          <p:cNvSpPr/>
          <p:nvPr/>
        </p:nvSpPr>
        <p:spPr>
          <a:xfrm>
            <a:off x="9319158" y="3670719"/>
            <a:ext cx="2634503" cy="7334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a:solidFill>
                  <a:schemeClr val="bg1"/>
                </a:solidFill>
              </a:rPr>
              <a:t>3 870 </a:t>
            </a:r>
            <a:r>
              <a:rPr lang="fr-FR" sz="3200" b="1" dirty="0">
                <a:solidFill>
                  <a:schemeClr val="bg1"/>
                </a:solidFill>
              </a:rPr>
              <a:t>ETP</a:t>
            </a:r>
            <a:endParaRPr lang="fr-FR" sz="2800" b="1" dirty="0">
              <a:solidFill>
                <a:schemeClr val="bg1"/>
              </a:solidFill>
            </a:endParaRPr>
          </a:p>
        </p:txBody>
      </p:sp>
      <p:sp>
        <p:nvSpPr>
          <p:cNvPr id="29" name="Rectangle 28">
            <a:extLst>
              <a:ext uri="{FF2B5EF4-FFF2-40B4-BE49-F238E27FC236}">
                <a16:creationId xmlns:a16="http://schemas.microsoft.com/office/drawing/2014/main" id="{7F0E5AEF-C219-4A17-A658-C2219227B154}"/>
              </a:ext>
            </a:extLst>
          </p:cNvPr>
          <p:cNvSpPr/>
          <p:nvPr/>
        </p:nvSpPr>
        <p:spPr>
          <a:xfrm>
            <a:off x="8387587" y="1573244"/>
            <a:ext cx="3566073" cy="58477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i="0" u="none" strike="noStrike" kern="1200" cap="none" spc="0" normalizeH="0" baseline="0" noProof="0" dirty="0">
                <a:ln>
                  <a:noFill/>
                </a:ln>
                <a:solidFill>
                  <a:prstClr val="black">
                    <a:lumMod val="65000"/>
                    <a:lumOff val="35000"/>
                  </a:prstClr>
                </a:solidFill>
                <a:effectLst/>
                <a:uLnTx/>
                <a:uFillTx/>
                <a:ea typeface="+mn-ea"/>
                <a:cs typeface="+mn-cs"/>
              </a:rPr>
              <a:t>Quels sont la </a:t>
            </a:r>
            <a:r>
              <a:rPr kumimoji="0" lang="fr-FR" sz="1600" b="1" i="0" u="none" strike="noStrike" kern="1200" cap="none" spc="0" normalizeH="0" baseline="0" noProof="0" dirty="0">
                <a:ln>
                  <a:noFill/>
                </a:ln>
                <a:solidFill>
                  <a:prstClr val="black">
                    <a:lumMod val="65000"/>
                    <a:lumOff val="35000"/>
                  </a:prstClr>
                </a:solidFill>
                <a:effectLst/>
                <a:uLnTx/>
                <a:uFillTx/>
                <a:ea typeface="+mn-ea"/>
                <a:cs typeface="+mn-cs"/>
              </a:rPr>
              <a:t>richesse et les emplois générés </a:t>
            </a:r>
            <a:r>
              <a:rPr kumimoji="0" lang="fr-FR" sz="1600" i="0" u="none" strike="noStrike" kern="1200" cap="none" spc="0" normalizeH="0" baseline="0" noProof="0" dirty="0">
                <a:ln>
                  <a:noFill/>
                </a:ln>
                <a:solidFill>
                  <a:prstClr val="black">
                    <a:lumMod val="65000"/>
                    <a:lumOff val="35000"/>
                  </a:prstClr>
                </a:solidFill>
                <a:effectLst/>
                <a:uLnTx/>
                <a:uFillTx/>
                <a:ea typeface="+mn-ea"/>
                <a:cs typeface="+mn-cs"/>
              </a:rPr>
              <a:t>par les dépenses des clientèles ?</a:t>
            </a:r>
          </a:p>
        </p:txBody>
      </p:sp>
      <p:sp>
        <p:nvSpPr>
          <p:cNvPr id="35" name="Rectangle 34">
            <a:extLst>
              <a:ext uri="{FF2B5EF4-FFF2-40B4-BE49-F238E27FC236}">
                <a16:creationId xmlns:a16="http://schemas.microsoft.com/office/drawing/2014/main" id="{E434B752-3FC1-4BD2-B7BE-449EFFADF6EE}"/>
              </a:ext>
            </a:extLst>
          </p:cNvPr>
          <p:cNvSpPr/>
          <p:nvPr/>
        </p:nvSpPr>
        <p:spPr>
          <a:xfrm>
            <a:off x="8941095" y="4579513"/>
            <a:ext cx="3012565" cy="733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002060"/>
                </a:solidFill>
                <a:sym typeface="Wingdings" panose="05000000000000000000" pitchFamily="2" charset="2"/>
              </a:rPr>
              <a:t> </a:t>
            </a:r>
            <a:r>
              <a:rPr lang="fr-FR" sz="2400" b="1" dirty="0">
                <a:solidFill>
                  <a:srgbClr val="002060"/>
                </a:solidFill>
              </a:rPr>
              <a:t>82 % </a:t>
            </a:r>
            <a:r>
              <a:rPr lang="fr-FR" sz="2000" b="1" dirty="0">
                <a:solidFill>
                  <a:srgbClr val="002060"/>
                </a:solidFill>
              </a:rPr>
              <a:t>des impacts indirects du thermalisme</a:t>
            </a:r>
            <a:endParaRPr lang="fr-FR" sz="1400" b="1" dirty="0">
              <a:solidFill>
                <a:srgbClr val="002060"/>
              </a:solidFill>
            </a:endParaRPr>
          </a:p>
        </p:txBody>
      </p:sp>
    </p:spTree>
    <p:extLst>
      <p:ext uri="{BB962C8B-B14F-4D97-AF65-F5344CB8AC3E}">
        <p14:creationId xmlns:p14="http://schemas.microsoft.com/office/powerpoint/2010/main" val="28410740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2A9FD64-3DEA-4FB4-AD89-0F02D82B676E}"/>
              </a:ext>
            </a:extLst>
          </p:cNvPr>
          <p:cNvSpPr/>
          <p:nvPr/>
        </p:nvSpPr>
        <p:spPr>
          <a:xfrm>
            <a:off x="-80387" y="1361208"/>
            <a:ext cx="12409714" cy="5120980"/>
          </a:xfrm>
          <a:prstGeom prst="rect">
            <a:avLst/>
          </a:prstGeom>
          <a:solidFill>
            <a:srgbClr val="3EBFB7">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600"/>
              </a:spcAft>
            </a:pPr>
            <a:endParaRPr lang="fr-FR" sz="1800" dirty="0">
              <a:solidFill>
                <a:schemeClr val="tx1"/>
              </a:solidFill>
              <a:latin typeface="+mj-lt"/>
              <a:ea typeface="Gadugi" panose="020B0502040204020203" pitchFamily="34" charset="0"/>
            </a:endParaRPr>
          </a:p>
        </p:txBody>
      </p:sp>
      <p:sp>
        <p:nvSpPr>
          <p:cNvPr id="23" name="Espace réservé du numéro de diapositive 9">
            <a:extLst>
              <a:ext uri="{FF2B5EF4-FFF2-40B4-BE49-F238E27FC236}">
                <a16:creationId xmlns:a16="http://schemas.microsoft.com/office/drawing/2014/main" id="{0ECA6074-AC11-4FAF-807C-88E8575E4E90}"/>
              </a:ext>
            </a:extLst>
          </p:cNvPr>
          <p:cNvSpPr>
            <a:spLocks noGrp="1"/>
          </p:cNvSpPr>
          <p:nvPr>
            <p:ph type="sldNum" sz="quarter" idx="12"/>
          </p:nvPr>
        </p:nvSpPr>
        <p:spPr>
          <a:xfrm>
            <a:off x="9327667" y="643612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1973A-491D-4F21-9500-AEA459A2B14A}" type="slidenum">
              <a:rPr kumimoji="0" lang="fr-FR"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2">
            <a:extLst>
              <a:ext uri="{FF2B5EF4-FFF2-40B4-BE49-F238E27FC236}">
                <a16:creationId xmlns:a16="http://schemas.microsoft.com/office/drawing/2014/main" id="{2C54C13F-1C02-42BC-951D-E396068BDB0A}"/>
              </a:ext>
            </a:extLst>
          </p:cNvPr>
          <p:cNvSpPr txBox="1">
            <a:spLocks/>
          </p:cNvSpPr>
          <p:nvPr/>
        </p:nvSpPr>
        <p:spPr>
          <a:xfrm>
            <a:off x="528417" y="447217"/>
            <a:ext cx="9939558"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dirty="0">
                <a:solidFill>
                  <a:schemeClr val="accent1">
                    <a:lumMod val="50000"/>
                  </a:schemeClr>
                </a:solidFill>
                <a:latin typeface="Gadugi" panose="020B0502040204020203" pitchFamily="34" charset="0"/>
                <a:ea typeface="Gadugi" panose="020B0502040204020203" pitchFamily="34" charset="0"/>
              </a:rPr>
              <a:t>63 % des dépenses des entités thermales sont effectuées auprès de sous-traitants et fournisseurs régionaux, dont un tiers directement implantés dans la commune où est situé l’établissement thermal (soit 20 % sur le total des dépenses)</a:t>
            </a:r>
          </a:p>
        </p:txBody>
      </p:sp>
      <p:sp>
        <p:nvSpPr>
          <p:cNvPr id="16" name="Rectangle 15">
            <a:extLst>
              <a:ext uri="{FF2B5EF4-FFF2-40B4-BE49-F238E27FC236}">
                <a16:creationId xmlns:a16="http://schemas.microsoft.com/office/drawing/2014/main" id="{E3C9784E-45C3-4631-8A92-9D66513FC94E}"/>
              </a:ext>
            </a:extLst>
          </p:cNvPr>
          <p:cNvSpPr/>
          <p:nvPr/>
        </p:nvSpPr>
        <p:spPr>
          <a:xfrm>
            <a:off x="528417" y="1347458"/>
            <a:ext cx="11135166" cy="886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600"/>
              </a:spcAft>
            </a:pPr>
            <a:endParaRPr lang="fr-FR" sz="1300" dirty="0">
              <a:solidFill>
                <a:schemeClr val="tx1"/>
              </a:solidFill>
              <a:latin typeface="+mj-lt"/>
              <a:ea typeface="Gadugi" panose="020B0502040204020203" pitchFamily="34" charset="0"/>
            </a:endParaRPr>
          </a:p>
        </p:txBody>
      </p:sp>
      <p:graphicFrame>
        <p:nvGraphicFramePr>
          <p:cNvPr id="5" name="Graphique 4">
            <a:extLst>
              <a:ext uri="{FF2B5EF4-FFF2-40B4-BE49-F238E27FC236}">
                <a16:creationId xmlns:a16="http://schemas.microsoft.com/office/drawing/2014/main" id="{7F386156-DE67-48FC-8EAD-5A9FFBEB2A1A}"/>
              </a:ext>
            </a:extLst>
          </p:cNvPr>
          <p:cNvGraphicFramePr/>
          <p:nvPr>
            <p:extLst>
              <p:ext uri="{D42A27DB-BD31-4B8C-83A1-F6EECF244321}">
                <p14:modId xmlns:p14="http://schemas.microsoft.com/office/powerpoint/2010/main" val="3529362868"/>
              </p:ext>
            </p:extLst>
          </p:nvPr>
        </p:nvGraphicFramePr>
        <p:xfrm>
          <a:off x="687645" y="2883099"/>
          <a:ext cx="5114285" cy="3553028"/>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30FC4929-F0FB-4746-86B6-E9ACE6713E11}"/>
              </a:ext>
            </a:extLst>
          </p:cNvPr>
          <p:cNvSpPr/>
          <p:nvPr/>
        </p:nvSpPr>
        <p:spPr>
          <a:xfrm>
            <a:off x="733270" y="2296856"/>
            <a:ext cx="5527310" cy="52322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dirty="0">
                <a:ln>
                  <a:noFill/>
                </a:ln>
                <a:solidFill>
                  <a:prstClr val="black">
                    <a:lumMod val="65000"/>
                    <a:lumOff val="35000"/>
                  </a:prstClr>
                </a:solidFill>
                <a:effectLst/>
                <a:uLnTx/>
                <a:uFillTx/>
                <a:ea typeface="+mn-ea"/>
                <a:cs typeface="+mn-cs"/>
              </a:rPr>
              <a:t>Quelle est la répartition de l’</a:t>
            </a:r>
            <a:r>
              <a:rPr kumimoji="0" lang="fr-FR" sz="1400" b="1" i="0" u="none" strike="noStrike" kern="1200" cap="none" spc="0" normalizeH="0" baseline="0" noProof="0" dirty="0">
                <a:ln>
                  <a:noFill/>
                </a:ln>
                <a:solidFill>
                  <a:prstClr val="black">
                    <a:lumMod val="65000"/>
                    <a:lumOff val="35000"/>
                  </a:prstClr>
                </a:solidFill>
                <a:effectLst/>
                <a:uLnTx/>
                <a:uFillTx/>
                <a:ea typeface="+mn-ea"/>
                <a:cs typeface="+mn-cs"/>
              </a:rPr>
              <a:t>implantation des fournisseurs </a:t>
            </a:r>
            <a:r>
              <a:rPr kumimoji="0" lang="fr-FR" sz="1400" i="0" u="none" strike="noStrike" kern="1200" cap="none" spc="0" normalizeH="0" baseline="0" noProof="0" dirty="0">
                <a:ln>
                  <a:noFill/>
                </a:ln>
                <a:solidFill>
                  <a:prstClr val="black">
                    <a:lumMod val="65000"/>
                    <a:lumOff val="35000"/>
                  </a:prstClr>
                </a:solidFill>
                <a:effectLst/>
                <a:uLnTx/>
                <a:uFillTx/>
                <a:ea typeface="+mn-ea"/>
                <a:cs typeface="+mn-cs"/>
              </a:rPr>
              <a:t>des entités thermales, en termes de dépenses ?</a:t>
            </a:r>
          </a:p>
        </p:txBody>
      </p:sp>
      <p:sp>
        <p:nvSpPr>
          <p:cNvPr id="7" name="ZoneTexte 6">
            <a:extLst>
              <a:ext uri="{FF2B5EF4-FFF2-40B4-BE49-F238E27FC236}">
                <a16:creationId xmlns:a16="http://schemas.microsoft.com/office/drawing/2014/main" id="{4FE8F6FE-6FCE-413A-B9B4-8FE5D4891F77}"/>
              </a:ext>
            </a:extLst>
          </p:cNvPr>
          <p:cNvSpPr txBox="1"/>
          <p:nvPr/>
        </p:nvSpPr>
        <p:spPr>
          <a:xfrm>
            <a:off x="681500" y="4229764"/>
            <a:ext cx="2040059" cy="276999"/>
          </a:xfrm>
          <a:prstGeom prst="rect">
            <a:avLst/>
          </a:prstGeom>
          <a:solidFill>
            <a:srgbClr val="6DC1AF">
              <a:alpha val="70000"/>
            </a:srgb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prstClr val="white"/>
                </a:solidFill>
                <a:effectLst/>
                <a:uLnTx/>
                <a:uFillTx/>
                <a:ea typeface="+mn-ea"/>
                <a:cs typeface="+mn-cs"/>
              </a:rPr>
              <a:t>Hors de la région</a:t>
            </a:r>
          </a:p>
        </p:txBody>
      </p:sp>
      <p:sp>
        <p:nvSpPr>
          <p:cNvPr id="8" name="ZoneTexte 7">
            <a:extLst>
              <a:ext uri="{FF2B5EF4-FFF2-40B4-BE49-F238E27FC236}">
                <a16:creationId xmlns:a16="http://schemas.microsoft.com/office/drawing/2014/main" id="{35622A04-77F1-4BCD-87E7-E07A905D1450}"/>
              </a:ext>
            </a:extLst>
          </p:cNvPr>
          <p:cNvSpPr txBox="1"/>
          <p:nvPr/>
        </p:nvSpPr>
        <p:spPr>
          <a:xfrm>
            <a:off x="3244787" y="4734119"/>
            <a:ext cx="3123799" cy="276999"/>
          </a:xfrm>
          <a:prstGeom prst="rect">
            <a:avLst/>
          </a:prstGeom>
          <a:solidFill>
            <a:srgbClr val="88ACD9">
              <a:alpha val="78000"/>
            </a:srgb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prstClr val="white"/>
                </a:solidFill>
                <a:effectLst/>
                <a:uLnTx/>
                <a:uFillTx/>
                <a:ea typeface="+mn-ea"/>
                <a:cs typeface="+mn-cs"/>
              </a:rPr>
              <a:t>Dans la région (hors commune)</a:t>
            </a:r>
          </a:p>
        </p:txBody>
      </p:sp>
      <p:sp>
        <p:nvSpPr>
          <p:cNvPr id="9" name="ZoneTexte 8">
            <a:extLst>
              <a:ext uri="{FF2B5EF4-FFF2-40B4-BE49-F238E27FC236}">
                <a16:creationId xmlns:a16="http://schemas.microsoft.com/office/drawing/2014/main" id="{CFCFC83A-F26F-4C32-897F-191DA7F8940E}"/>
              </a:ext>
            </a:extLst>
          </p:cNvPr>
          <p:cNvSpPr txBox="1"/>
          <p:nvPr/>
        </p:nvSpPr>
        <p:spPr>
          <a:xfrm>
            <a:off x="3318194" y="3675251"/>
            <a:ext cx="2270746" cy="276999"/>
          </a:xfrm>
          <a:prstGeom prst="rect">
            <a:avLst/>
          </a:prstGeom>
          <a:solidFill>
            <a:schemeClr val="accent1">
              <a:alpha val="7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prstClr val="white"/>
                </a:solidFill>
                <a:effectLst/>
                <a:uLnTx/>
                <a:uFillTx/>
                <a:ea typeface="+mn-ea"/>
                <a:cs typeface="+mn-cs"/>
              </a:rPr>
              <a:t>Dans la commune</a:t>
            </a:r>
          </a:p>
        </p:txBody>
      </p:sp>
      <p:sp>
        <p:nvSpPr>
          <p:cNvPr id="10" name="ZoneTexte 9">
            <a:extLst>
              <a:ext uri="{FF2B5EF4-FFF2-40B4-BE49-F238E27FC236}">
                <a16:creationId xmlns:a16="http://schemas.microsoft.com/office/drawing/2014/main" id="{65E11564-218C-4465-8F62-EFE84C902394}"/>
              </a:ext>
            </a:extLst>
          </p:cNvPr>
          <p:cNvSpPr txBox="1"/>
          <p:nvPr/>
        </p:nvSpPr>
        <p:spPr>
          <a:xfrm>
            <a:off x="3755725" y="5837802"/>
            <a:ext cx="1999109" cy="276999"/>
          </a:xfrm>
          <a:prstGeom prst="rect">
            <a:avLst/>
          </a:prstGeom>
          <a:solidFill>
            <a:srgbClr val="B4C7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srgbClr val="44546A"/>
                </a:solidFill>
                <a:effectLst/>
                <a:uLnTx/>
                <a:uFillTx/>
                <a:ea typeface="+mn-ea"/>
                <a:cs typeface="+mn-cs"/>
              </a:rPr>
              <a:t>Dans la région</a:t>
            </a:r>
          </a:p>
        </p:txBody>
      </p:sp>
      <p:sp>
        <p:nvSpPr>
          <p:cNvPr id="11" name="ZoneTexte 10">
            <a:extLst>
              <a:ext uri="{FF2B5EF4-FFF2-40B4-BE49-F238E27FC236}">
                <a16:creationId xmlns:a16="http://schemas.microsoft.com/office/drawing/2014/main" id="{8EDAFF20-BBA2-4591-94A4-0C030F78161B}"/>
              </a:ext>
            </a:extLst>
          </p:cNvPr>
          <p:cNvSpPr txBox="1"/>
          <p:nvPr/>
        </p:nvSpPr>
        <p:spPr>
          <a:xfrm>
            <a:off x="687645" y="3081118"/>
            <a:ext cx="2281191" cy="276999"/>
          </a:xfrm>
          <a:prstGeom prst="rect">
            <a:avLst/>
          </a:prstGeom>
          <a:solidFill>
            <a:schemeClr val="bg1">
              <a:lumMod val="65000"/>
              <a:alpha val="7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prstClr val="white"/>
                </a:solidFill>
                <a:effectLst/>
                <a:uLnTx/>
                <a:uFillTx/>
                <a:ea typeface="+mn-ea"/>
                <a:cs typeface="+mn-cs"/>
              </a:rPr>
              <a:t>Supportés par le Groupe</a:t>
            </a:r>
          </a:p>
        </p:txBody>
      </p:sp>
      <p:pic>
        <p:nvPicPr>
          <p:cNvPr id="14" name="Graphique 13" descr="Groupe d’hommes">
            <a:extLst>
              <a:ext uri="{FF2B5EF4-FFF2-40B4-BE49-F238E27FC236}">
                <a16:creationId xmlns:a16="http://schemas.microsoft.com/office/drawing/2014/main" id="{9748BF16-1C2A-4836-95D5-D4BF4A1034A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06846" y="4757435"/>
            <a:ext cx="1024467" cy="1024467"/>
          </a:xfrm>
          <a:prstGeom prst="rect">
            <a:avLst/>
          </a:prstGeom>
        </p:spPr>
      </p:pic>
      <p:pic>
        <p:nvPicPr>
          <p:cNvPr id="17" name="Graphique 16" descr="Euro">
            <a:extLst>
              <a:ext uri="{FF2B5EF4-FFF2-40B4-BE49-F238E27FC236}">
                <a16:creationId xmlns:a16="http://schemas.microsoft.com/office/drawing/2014/main" id="{D91C47E1-80DB-4092-84F9-8024BEFF74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61887" y="3597580"/>
            <a:ext cx="945862" cy="945862"/>
          </a:xfrm>
          <a:prstGeom prst="rect">
            <a:avLst/>
          </a:prstGeom>
        </p:spPr>
      </p:pic>
      <p:sp>
        <p:nvSpPr>
          <p:cNvPr id="18" name="Rectangle 17">
            <a:extLst>
              <a:ext uri="{FF2B5EF4-FFF2-40B4-BE49-F238E27FC236}">
                <a16:creationId xmlns:a16="http://schemas.microsoft.com/office/drawing/2014/main" id="{93AA16E5-C6CB-4073-BCE4-6A39CF411B49}"/>
              </a:ext>
            </a:extLst>
          </p:cNvPr>
          <p:cNvSpPr/>
          <p:nvPr/>
        </p:nvSpPr>
        <p:spPr>
          <a:xfrm>
            <a:off x="8850719" y="3751943"/>
            <a:ext cx="2304000" cy="7334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solidFill>
                  <a:schemeClr val="bg1"/>
                </a:solidFill>
              </a:rPr>
              <a:t>80</a:t>
            </a:r>
            <a:r>
              <a:rPr lang="fr-FR" sz="3200" b="1" dirty="0">
                <a:solidFill>
                  <a:schemeClr val="bg1"/>
                </a:solidFill>
              </a:rPr>
              <a:t> M€</a:t>
            </a:r>
          </a:p>
        </p:txBody>
      </p:sp>
      <p:sp>
        <p:nvSpPr>
          <p:cNvPr id="19" name="Rectangle 18">
            <a:extLst>
              <a:ext uri="{FF2B5EF4-FFF2-40B4-BE49-F238E27FC236}">
                <a16:creationId xmlns:a16="http://schemas.microsoft.com/office/drawing/2014/main" id="{37E26160-6A67-47CB-A245-E02CE97E2630}"/>
              </a:ext>
            </a:extLst>
          </p:cNvPr>
          <p:cNvSpPr/>
          <p:nvPr/>
        </p:nvSpPr>
        <p:spPr>
          <a:xfrm>
            <a:off x="8850719" y="5009175"/>
            <a:ext cx="2304000" cy="7334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solidFill>
                  <a:schemeClr val="bg1"/>
                </a:solidFill>
              </a:rPr>
              <a:t>343 </a:t>
            </a:r>
            <a:r>
              <a:rPr lang="fr-FR" sz="2800" b="1" dirty="0">
                <a:solidFill>
                  <a:schemeClr val="bg1"/>
                </a:solidFill>
              </a:rPr>
              <a:t>ETP</a:t>
            </a:r>
            <a:endParaRPr lang="fr-FR" sz="3200" b="1" dirty="0">
              <a:solidFill>
                <a:schemeClr val="bg1"/>
              </a:solidFill>
            </a:endParaRPr>
          </a:p>
        </p:txBody>
      </p:sp>
      <p:sp>
        <p:nvSpPr>
          <p:cNvPr id="21" name="ZoneTexte 20">
            <a:extLst>
              <a:ext uri="{FF2B5EF4-FFF2-40B4-BE49-F238E27FC236}">
                <a16:creationId xmlns:a16="http://schemas.microsoft.com/office/drawing/2014/main" id="{F5F102CF-C893-463D-A16C-10A514B144D6}"/>
              </a:ext>
            </a:extLst>
          </p:cNvPr>
          <p:cNvSpPr txBox="1"/>
          <p:nvPr/>
        </p:nvSpPr>
        <p:spPr>
          <a:xfrm>
            <a:off x="1829433" y="6295367"/>
            <a:ext cx="333498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1" u="none" strike="noStrike" kern="1200" cap="none" spc="0" normalizeH="0" baseline="0" noProof="0" dirty="0">
                <a:ln>
                  <a:noFill/>
                </a:ln>
                <a:solidFill>
                  <a:prstClr val="black">
                    <a:lumMod val="50000"/>
                    <a:lumOff val="50000"/>
                  </a:prstClr>
                </a:solidFill>
                <a:effectLst/>
                <a:uLnTx/>
                <a:uFillTx/>
                <a:ea typeface="+mn-ea"/>
                <a:cs typeface="+mn-cs"/>
              </a:rPr>
              <a:t>Calculs basés sur les réponses de </a:t>
            </a:r>
            <a:r>
              <a:rPr lang="fr-FR" sz="900" i="1" dirty="0">
                <a:solidFill>
                  <a:prstClr val="black">
                    <a:lumMod val="50000"/>
                    <a:lumOff val="50000"/>
                  </a:prstClr>
                </a:solidFill>
              </a:rPr>
              <a:t>62</a:t>
            </a:r>
            <a:r>
              <a:rPr kumimoji="0" lang="fr-FR" sz="900" b="0" i="1" u="none" strike="noStrike" kern="1200" cap="none" spc="0" normalizeH="0" baseline="0" noProof="0" dirty="0">
                <a:ln>
                  <a:noFill/>
                </a:ln>
                <a:solidFill>
                  <a:prstClr val="black">
                    <a:lumMod val="50000"/>
                    <a:lumOff val="50000"/>
                  </a:prstClr>
                </a:solidFill>
                <a:effectLst/>
                <a:uLnTx/>
                <a:uFillTx/>
                <a:ea typeface="+mn-ea"/>
                <a:cs typeface="+mn-cs"/>
              </a:rPr>
              <a:t>/103 ETh répondants</a:t>
            </a:r>
          </a:p>
        </p:txBody>
      </p:sp>
      <p:sp>
        <p:nvSpPr>
          <p:cNvPr id="22" name="Rectangle 21">
            <a:extLst>
              <a:ext uri="{FF2B5EF4-FFF2-40B4-BE49-F238E27FC236}">
                <a16:creationId xmlns:a16="http://schemas.microsoft.com/office/drawing/2014/main" id="{5BC394F6-DA32-4A51-8A6D-1DD8C11B799B}"/>
              </a:ext>
            </a:extLst>
          </p:cNvPr>
          <p:cNvSpPr/>
          <p:nvPr/>
        </p:nvSpPr>
        <p:spPr>
          <a:xfrm>
            <a:off x="7262509" y="2282779"/>
            <a:ext cx="4064888" cy="52322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dirty="0">
                <a:ln>
                  <a:noFill/>
                </a:ln>
                <a:solidFill>
                  <a:prstClr val="black">
                    <a:lumMod val="65000"/>
                    <a:lumOff val="35000"/>
                  </a:prstClr>
                </a:solidFill>
                <a:effectLst/>
                <a:uLnTx/>
                <a:uFillTx/>
                <a:ea typeface="+mn-ea"/>
                <a:cs typeface="+mn-cs"/>
              </a:rPr>
              <a:t>Quels sont la </a:t>
            </a:r>
            <a:r>
              <a:rPr kumimoji="0" lang="fr-FR" sz="1400" b="1" i="0" u="none" strike="noStrike" kern="1200" cap="none" spc="0" normalizeH="0" baseline="0" noProof="0" dirty="0">
                <a:ln>
                  <a:noFill/>
                </a:ln>
                <a:solidFill>
                  <a:prstClr val="black">
                    <a:lumMod val="65000"/>
                    <a:lumOff val="35000"/>
                  </a:prstClr>
                </a:solidFill>
                <a:effectLst/>
                <a:uLnTx/>
                <a:uFillTx/>
                <a:ea typeface="+mn-ea"/>
                <a:cs typeface="+mn-cs"/>
              </a:rPr>
              <a:t>richesse et les emplois générés </a:t>
            </a:r>
            <a:r>
              <a:rPr kumimoji="0" lang="fr-FR" sz="1400" i="0" u="none" strike="noStrike" kern="1200" cap="none" spc="0" normalizeH="0" baseline="0" noProof="0" dirty="0">
                <a:ln>
                  <a:noFill/>
                </a:ln>
                <a:solidFill>
                  <a:prstClr val="black">
                    <a:lumMod val="65000"/>
                    <a:lumOff val="35000"/>
                  </a:prstClr>
                </a:solidFill>
                <a:effectLst/>
                <a:uLnTx/>
                <a:uFillTx/>
                <a:ea typeface="+mn-ea"/>
                <a:cs typeface="+mn-cs"/>
              </a:rPr>
              <a:t>par les dépenses auprès de fournisseurs/sous-traitants ?</a:t>
            </a:r>
          </a:p>
        </p:txBody>
      </p:sp>
      <p:sp>
        <p:nvSpPr>
          <p:cNvPr id="24" name="ZoneTexte 23">
            <a:extLst>
              <a:ext uri="{FF2B5EF4-FFF2-40B4-BE49-F238E27FC236}">
                <a16:creationId xmlns:a16="http://schemas.microsoft.com/office/drawing/2014/main" id="{ED36461F-CE88-4032-853E-52C263F3EE88}"/>
              </a:ext>
            </a:extLst>
          </p:cNvPr>
          <p:cNvSpPr txBox="1"/>
          <p:nvPr/>
        </p:nvSpPr>
        <p:spPr>
          <a:xfrm>
            <a:off x="460110" y="1603977"/>
            <a:ext cx="11731890" cy="346249"/>
          </a:xfrm>
          <a:prstGeom prst="rect">
            <a:avLst/>
          </a:prstGeom>
          <a:noFill/>
        </p:spPr>
        <p:txBody>
          <a:bodyPr wrap="square">
            <a:spAutoFit/>
          </a:bodyPr>
          <a:lstStyle/>
          <a:p>
            <a:pPr algn="just">
              <a:spcAft>
                <a:spcPts val="600"/>
              </a:spcAft>
            </a:pPr>
            <a:r>
              <a:rPr lang="fr-FR" sz="1650" dirty="0">
                <a:solidFill>
                  <a:srgbClr val="203864"/>
                </a:solidFill>
                <a:latin typeface="+mj-lt"/>
                <a:ea typeface="Gadugi" panose="020B0502040204020203" pitchFamily="34" charset="0"/>
              </a:rPr>
              <a:t>En moyenne, </a:t>
            </a:r>
            <a:r>
              <a:rPr lang="fr-FR" sz="1650" b="1" dirty="0">
                <a:solidFill>
                  <a:srgbClr val="203864"/>
                </a:solidFill>
                <a:latin typeface="+mj-lt"/>
                <a:ea typeface="Gadugi" panose="020B0502040204020203" pitchFamily="34" charset="0"/>
              </a:rPr>
              <a:t>pour 1 € de chiffre d’affaires généré par les entités thermales, 0,16 € sont dépensés auprès de fournisseurs et sous-traitants</a:t>
            </a:r>
            <a:r>
              <a:rPr lang="fr-FR" sz="1650" dirty="0">
                <a:solidFill>
                  <a:srgbClr val="203864"/>
                </a:solidFill>
                <a:latin typeface="+mj-lt"/>
                <a:ea typeface="Gadugi" panose="020B0502040204020203" pitchFamily="34" charset="0"/>
              </a:rPr>
              <a:t>.</a:t>
            </a:r>
          </a:p>
        </p:txBody>
      </p:sp>
    </p:spTree>
    <p:extLst>
      <p:ext uri="{BB962C8B-B14F-4D97-AF65-F5344CB8AC3E}">
        <p14:creationId xmlns:p14="http://schemas.microsoft.com/office/powerpoint/2010/main" val="1032972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63DDFF73-794E-4CEA-BD7A-1A2A08258319}"/>
              </a:ext>
            </a:extLst>
          </p:cNvPr>
          <p:cNvSpPr/>
          <p:nvPr/>
        </p:nvSpPr>
        <p:spPr>
          <a:xfrm>
            <a:off x="601886" y="1245996"/>
            <a:ext cx="3014398" cy="5236192"/>
          </a:xfrm>
          <a:prstGeom prst="rect">
            <a:avLst/>
          </a:prstGeom>
          <a:solidFill>
            <a:srgbClr val="3EBFB7">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Espace réservé du numéro de diapositive 9">
            <a:extLst>
              <a:ext uri="{FF2B5EF4-FFF2-40B4-BE49-F238E27FC236}">
                <a16:creationId xmlns:a16="http://schemas.microsoft.com/office/drawing/2014/main" id="{0ECA6074-AC11-4FAF-807C-88E8575E4E90}"/>
              </a:ext>
            </a:extLst>
          </p:cNvPr>
          <p:cNvSpPr>
            <a:spLocks noGrp="1"/>
          </p:cNvSpPr>
          <p:nvPr>
            <p:ph type="sldNum" sz="quarter" idx="12"/>
          </p:nvPr>
        </p:nvSpPr>
        <p:spPr>
          <a:xfrm>
            <a:off x="8905651" y="643612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1973A-491D-4F21-9500-AEA459A2B14A}" type="slidenum">
              <a:rPr kumimoji="0" lang="fr-FR"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2">
            <a:extLst>
              <a:ext uri="{FF2B5EF4-FFF2-40B4-BE49-F238E27FC236}">
                <a16:creationId xmlns:a16="http://schemas.microsoft.com/office/drawing/2014/main" id="{2C54C13F-1C02-42BC-951D-E396068BDB0A}"/>
              </a:ext>
            </a:extLst>
          </p:cNvPr>
          <p:cNvSpPr txBox="1">
            <a:spLocks/>
          </p:cNvSpPr>
          <p:nvPr/>
        </p:nvSpPr>
        <p:spPr>
          <a:xfrm>
            <a:off x="528417" y="429436"/>
            <a:ext cx="9529983"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dirty="0">
                <a:solidFill>
                  <a:schemeClr val="accent1">
                    <a:lumMod val="50000"/>
                  </a:schemeClr>
                </a:solidFill>
                <a:latin typeface="Gadugi" panose="020B0502040204020203" pitchFamily="34" charset="0"/>
                <a:ea typeface="Gadugi" panose="020B0502040204020203" pitchFamily="34" charset="0"/>
              </a:rPr>
              <a:t>Les entités thermales reversent 15 M€ de taxes locales, tandis que les stations thermales abondent en moyenne à hauteur de 20% à la fiscalité de leurs EPCI</a:t>
            </a:r>
          </a:p>
        </p:txBody>
      </p:sp>
      <p:sp>
        <p:nvSpPr>
          <p:cNvPr id="22" name="Rectangle 21">
            <a:extLst>
              <a:ext uri="{FF2B5EF4-FFF2-40B4-BE49-F238E27FC236}">
                <a16:creationId xmlns:a16="http://schemas.microsoft.com/office/drawing/2014/main" id="{8C3CBA1C-8BBF-434B-AE76-7A680864EBF0}"/>
              </a:ext>
            </a:extLst>
          </p:cNvPr>
          <p:cNvSpPr/>
          <p:nvPr/>
        </p:nvSpPr>
        <p:spPr>
          <a:xfrm>
            <a:off x="3616285" y="1245996"/>
            <a:ext cx="8153701" cy="5236192"/>
          </a:xfrm>
          <a:prstGeom prst="rect">
            <a:avLst/>
          </a:prstGeom>
          <a:solidFill>
            <a:srgbClr val="3EBFB7">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4" name="Connecteur : en angle 23">
            <a:extLst>
              <a:ext uri="{FF2B5EF4-FFF2-40B4-BE49-F238E27FC236}">
                <a16:creationId xmlns:a16="http://schemas.microsoft.com/office/drawing/2014/main" id="{20E658C0-70B3-4FC9-8B8A-AF29C56AE8FD}"/>
              </a:ext>
            </a:extLst>
          </p:cNvPr>
          <p:cNvCxnSpPr>
            <a:cxnSpLocks/>
          </p:cNvCxnSpPr>
          <p:nvPr/>
        </p:nvCxnSpPr>
        <p:spPr>
          <a:xfrm flipV="1">
            <a:off x="8222972" y="2564302"/>
            <a:ext cx="1329859" cy="739507"/>
          </a:xfrm>
          <a:prstGeom prst="bentConnector3">
            <a:avLst>
              <a:gd name="adj1" fmla="val -71861"/>
            </a:avLst>
          </a:prstGeom>
          <a:ln w="31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aphicFrame>
        <p:nvGraphicFramePr>
          <p:cNvPr id="25" name="Graphique 24">
            <a:extLst>
              <a:ext uri="{FF2B5EF4-FFF2-40B4-BE49-F238E27FC236}">
                <a16:creationId xmlns:a16="http://schemas.microsoft.com/office/drawing/2014/main" id="{25B5EA55-1268-4833-8323-1E2150471858}"/>
              </a:ext>
            </a:extLst>
          </p:cNvPr>
          <p:cNvGraphicFramePr/>
          <p:nvPr>
            <p:extLst>
              <p:ext uri="{D42A27DB-BD31-4B8C-83A1-F6EECF244321}">
                <p14:modId xmlns:p14="http://schemas.microsoft.com/office/powerpoint/2010/main" val="3613997719"/>
              </p:ext>
            </p:extLst>
          </p:nvPr>
        </p:nvGraphicFramePr>
        <p:xfrm>
          <a:off x="5324298" y="2417585"/>
          <a:ext cx="4198780" cy="3992604"/>
        </p:xfrm>
        <a:graphic>
          <a:graphicData uri="http://schemas.openxmlformats.org/drawingml/2006/chart">
            <c:chart xmlns:c="http://schemas.openxmlformats.org/drawingml/2006/chart" xmlns:r="http://schemas.openxmlformats.org/officeDocument/2006/relationships" r:id="rId3"/>
          </a:graphicData>
        </a:graphic>
      </p:graphicFrame>
      <p:sp>
        <p:nvSpPr>
          <p:cNvPr id="26" name="Rectangle 25">
            <a:extLst>
              <a:ext uri="{FF2B5EF4-FFF2-40B4-BE49-F238E27FC236}">
                <a16:creationId xmlns:a16="http://schemas.microsoft.com/office/drawing/2014/main" id="{D1487811-9466-44B8-A9C3-343484CD721C}"/>
              </a:ext>
            </a:extLst>
          </p:cNvPr>
          <p:cNvSpPr/>
          <p:nvPr/>
        </p:nvSpPr>
        <p:spPr>
          <a:xfrm>
            <a:off x="8151046" y="3957036"/>
            <a:ext cx="3480778" cy="553998"/>
          </a:xfrm>
          <a:prstGeom prst="rect">
            <a:avLst/>
          </a:prstGeom>
          <a:solidFill>
            <a:schemeClr val="tx1">
              <a:lumMod val="65000"/>
              <a:lumOff val="35000"/>
              <a:alpha val="52941"/>
            </a:schemeClr>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prstClr val="white"/>
                </a:solidFill>
                <a:effectLst/>
                <a:uLnTx/>
                <a:uFillTx/>
                <a:latin typeface="ClanOT-Black" panose="02000503040000020004"/>
                <a:ea typeface="+mn-ea"/>
                <a:cs typeface="+mn-cs"/>
              </a:rPr>
              <a:t>Taxes locales générées au niveau des autres communes de l’EPCI</a:t>
            </a:r>
          </a:p>
        </p:txBody>
      </p:sp>
      <p:sp>
        <p:nvSpPr>
          <p:cNvPr id="27" name="Rectangle 26">
            <a:extLst>
              <a:ext uri="{FF2B5EF4-FFF2-40B4-BE49-F238E27FC236}">
                <a16:creationId xmlns:a16="http://schemas.microsoft.com/office/drawing/2014/main" id="{0D7730FC-E800-44B0-BA7B-863AD9344BBE}"/>
              </a:ext>
            </a:extLst>
          </p:cNvPr>
          <p:cNvSpPr/>
          <p:nvPr/>
        </p:nvSpPr>
        <p:spPr>
          <a:xfrm>
            <a:off x="4314825" y="2461601"/>
            <a:ext cx="2844483" cy="553998"/>
          </a:xfrm>
          <a:prstGeom prst="rect">
            <a:avLst/>
          </a:prstGeom>
          <a:solidFill>
            <a:schemeClr val="accent1">
              <a:lumMod val="75000"/>
              <a:alpha val="52941"/>
            </a:schemeClr>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prstClr val="white"/>
                </a:solidFill>
                <a:effectLst/>
                <a:uLnTx/>
                <a:uFillTx/>
                <a:latin typeface="ClanOT-Black" panose="02000503040000020004"/>
                <a:ea typeface="+mn-ea"/>
                <a:cs typeface="+mn-cs"/>
              </a:rPr>
              <a:t>Taxes locales générées au niveau de la station thermale</a:t>
            </a:r>
          </a:p>
        </p:txBody>
      </p:sp>
      <p:sp>
        <p:nvSpPr>
          <p:cNvPr id="28" name="Rectangle 27">
            <a:extLst>
              <a:ext uri="{FF2B5EF4-FFF2-40B4-BE49-F238E27FC236}">
                <a16:creationId xmlns:a16="http://schemas.microsoft.com/office/drawing/2014/main" id="{2D2552DE-4A21-403E-BB2A-3FB07ABBE580}"/>
              </a:ext>
            </a:extLst>
          </p:cNvPr>
          <p:cNvSpPr/>
          <p:nvPr/>
        </p:nvSpPr>
        <p:spPr>
          <a:xfrm>
            <a:off x="3602415" y="1725655"/>
            <a:ext cx="4973303" cy="261610"/>
          </a:xfrm>
          <a:prstGeom prst="rect">
            <a:avLst/>
          </a:prstGeom>
          <a:solidFill>
            <a:schemeClr val="bg1"/>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i="0" u="none" strike="noStrike" kern="1200" cap="none" spc="0" normalizeH="0" baseline="0" noProof="0" dirty="0">
                <a:ln>
                  <a:noFill/>
                </a:ln>
                <a:solidFill>
                  <a:srgbClr val="595959"/>
                </a:solidFill>
                <a:effectLst/>
                <a:uLnTx/>
                <a:uFillTx/>
                <a:ea typeface="+mn-ea"/>
                <a:cs typeface="+mn-cs"/>
              </a:rPr>
              <a:t>Quel est le poids moyen de la station dans les taxes locales perçues par l’EPCI ?</a:t>
            </a:r>
          </a:p>
        </p:txBody>
      </p:sp>
      <p:graphicFrame>
        <p:nvGraphicFramePr>
          <p:cNvPr id="29" name="Graphique 28">
            <a:extLst>
              <a:ext uri="{FF2B5EF4-FFF2-40B4-BE49-F238E27FC236}">
                <a16:creationId xmlns:a16="http://schemas.microsoft.com/office/drawing/2014/main" id="{A8D90BA3-C370-421E-BAA0-95A7E6B3D51F}"/>
              </a:ext>
            </a:extLst>
          </p:cNvPr>
          <p:cNvGraphicFramePr/>
          <p:nvPr>
            <p:extLst>
              <p:ext uri="{D42A27DB-BD31-4B8C-83A1-F6EECF244321}">
                <p14:modId xmlns:p14="http://schemas.microsoft.com/office/powerpoint/2010/main" val="3090694387"/>
              </p:ext>
            </p:extLst>
          </p:nvPr>
        </p:nvGraphicFramePr>
        <p:xfrm>
          <a:off x="8495848" y="1651366"/>
          <a:ext cx="997885" cy="754038"/>
        </p:xfrm>
        <a:graphic>
          <a:graphicData uri="http://schemas.openxmlformats.org/drawingml/2006/chart">
            <c:chart xmlns:c="http://schemas.openxmlformats.org/drawingml/2006/chart" xmlns:r="http://schemas.openxmlformats.org/officeDocument/2006/relationships" r:id="rId4"/>
          </a:graphicData>
        </a:graphic>
      </p:graphicFrame>
      <p:sp>
        <p:nvSpPr>
          <p:cNvPr id="30" name="ZoneTexte 29">
            <a:extLst>
              <a:ext uri="{FF2B5EF4-FFF2-40B4-BE49-F238E27FC236}">
                <a16:creationId xmlns:a16="http://schemas.microsoft.com/office/drawing/2014/main" id="{E7A1AB22-DB78-4F54-B6E1-954DF0D01A5E}"/>
              </a:ext>
            </a:extLst>
          </p:cNvPr>
          <p:cNvSpPr txBox="1"/>
          <p:nvPr/>
        </p:nvSpPr>
        <p:spPr>
          <a:xfrm>
            <a:off x="9286490" y="1694235"/>
            <a:ext cx="234533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pitchFamily="34" charset="0"/>
                <a:ea typeface="Gadugi" panose="020B0502040204020203" pitchFamily="34" charset="0"/>
                <a:cs typeface="Calibri" panose="020F0502020204030204" pitchFamily="34" charset="0"/>
              </a:rPr>
              <a:t>Poids de la station dans la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pitchFamily="34" charset="0"/>
                <a:ea typeface="Gadugi" panose="020B0502040204020203" pitchFamily="34" charset="0"/>
                <a:cs typeface="Calibri" panose="020F0502020204030204" pitchFamily="34" charset="0"/>
              </a:rPr>
              <a:t>population de l’EPCI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solidFill>
                <a:effectLst/>
                <a:uLnTx/>
                <a:uFillTx/>
                <a:latin typeface="Calibri" panose="020F0502020204030204" pitchFamily="34" charset="0"/>
                <a:ea typeface="Gadugi" panose="020B0502040204020203" pitchFamily="34" charset="0"/>
                <a:cs typeface="Calibri" panose="020F0502020204030204" pitchFamily="34" charset="0"/>
              </a:rPr>
              <a:t>18,9 %</a:t>
            </a:r>
          </a:p>
        </p:txBody>
      </p:sp>
      <p:sp>
        <p:nvSpPr>
          <p:cNvPr id="31" name="Espace réservé du numéro de diapositive 9">
            <a:extLst>
              <a:ext uri="{FF2B5EF4-FFF2-40B4-BE49-F238E27FC236}">
                <a16:creationId xmlns:a16="http://schemas.microsoft.com/office/drawing/2014/main" id="{C22115DC-921B-4FEE-AFF1-4CECF6A525F8}"/>
              </a:ext>
            </a:extLst>
          </p:cNvPr>
          <p:cNvSpPr txBox="1">
            <a:spLocks/>
          </p:cNvSpPr>
          <p:nvPr/>
        </p:nvSpPr>
        <p:spPr>
          <a:xfrm>
            <a:off x="9353288" y="6436127"/>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011973A-491D-4F21-9500-AEA459A2B14A}" type="slidenum">
              <a:rPr lang="fr-FR" smtClean="0">
                <a:solidFill>
                  <a:prstClr val="white"/>
                </a:solidFill>
                <a:latin typeface="Calibri" panose="020F0502020204030204"/>
              </a:rPr>
              <a:pPr>
                <a:defRPr/>
              </a:pPr>
              <a:t>42</a:t>
            </a:fld>
            <a:endParaRPr lang="fr-FR" dirty="0">
              <a:solidFill>
                <a:prstClr val="white"/>
              </a:solidFill>
              <a:latin typeface="Calibri" panose="020F0502020204030204"/>
            </a:endParaRPr>
          </a:p>
        </p:txBody>
      </p:sp>
      <p:sp>
        <p:nvSpPr>
          <p:cNvPr id="38" name="Ellipse 37">
            <a:extLst>
              <a:ext uri="{FF2B5EF4-FFF2-40B4-BE49-F238E27FC236}">
                <a16:creationId xmlns:a16="http://schemas.microsoft.com/office/drawing/2014/main" id="{06293F44-77A7-4145-944D-6C33EB0014DB}"/>
              </a:ext>
            </a:extLst>
          </p:cNvPr>
          <p:cNvSpPr/>
          <p:nvPr/>
        </p:nvSpPr>
        <p:spPr>
          <a:xfrm>
            <a:off x="7693426" y="2333648"/>
            <a:ext cx="1266563" cy="376250"/>
          </a:xfrm>
          <a:prstGeom prst="ellipse">
            <a:avLst/>
          </a:prstGeom>
          <a:solidFill>
            <a:srgbClr val="EEF9F9"/>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600"/>
              </a:lnSpc>
              <a:spcBef>
                <a:spcPts val="0"/>
              </a:spcBef>
              <a:spcAft>
                <a:spcPts val="0"/>
              </a:spcAft>
              <a:buClrTx/>
              <a:buSzTx/>
              <a:buFontTx/>
              <a:buNone/>
              <a:tabLst/>
              <a:defRPr/>
            </a:pPr>
            <a:endParaRPr kumimoji="0" lang="fr-FR" sz="2000" b="1" i="0" u="none" strike="noStrike" kern="1200" cap="none" spc="0" normalizeH="0" baseline="0" noProof="0" dirty="0">
              <a:ln>
                <a:noFill/>
              </a:ln>
              <a:solidFill>
                <a:srgbClr val="4472C4"/>
              </a:solidFill>
              <a:effectLst/>
              <a:uLnTx/>
              <a:uFillTx/>
              <a:latin typeface="Calibri Light" panose="020F0302020204030204"/>
              <a:ea typeface="+mn-ea"/>
              <a:cs typeface="+mn-cs"/>
            </a:endParaRPr>
          </a:p>
          <a:p>
            <a:pPr marL="0" marR="0" lvl="0" indent="0" algn="ctr" defTabSz="914400" rtl="0" eaLnBrk="1" fontAlgn="auto" latinLnBrk="0" hangingPunct="1">
              <a:lnSpc>
                <a:spcPts val="6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solidFill>
                <a:effectLst/>
                <a:uLnTx/>
                <a:uFillTx/>
                <a:latin typeface="Calibri Light" panose="020F0302020204030204"/>
                <a:ea typeface="+mn-ea"/>
                <a:cs typeface="+mn-cs"/>
              </a:rPr>
              <a:t>+ 1,1 </a:t>
            </a:r>
            <a:r>
              <a:rPr kumimoji="0" lang="fr-FR" b="0" i="0" u="none" strike="noStrike" kern="1200" cap="none" spc="0" normalizeH="0" baseline="0" noProof="0" dirty="0">
                <a:ln>
                  <a:noFill/>
                </a:ln>
                <a:solidFill>
                  <a:srgbClr val="4472C4"/>
                </a:solidFill>
                <a:effectLst/>
                <a:uLnTx/>
                <a:uFillTx/>
                <a:latin typeface="Calibri Light" panose="020F0302020204030204"/>
                <a:ea typeface="+mn-ea"/>
                <a:cs typeface="+mn-cs"/>
              </a:rPr>
              <a:t>pt</a:t>
            </a:r>
            <a:endParaRPr kumimoji="0" lang="fr-FR" sz="1400" b="0" i="0" u="none" strike="noStrike" kern="1200" cap="none" spc="0" normalizeH="0" baseline="0" noProof="0" dirty="0">
              <a:ln>
                <a:noFill/>
              </a:ln>
              <a:solidFill>
                <a:srgbClr val="4472C4"/>
              </a:solidFill>
              <a:effectLst/>
              <a:uLnTx/>
              <a:uFillTx/>
              <a:latin typeface="Calibri Light" panose="020F0302020204030204"/>
              <a:ea typeface="+mn-ea"/>
              <a:cs typeface="+mn-cs"/>
            </a:endParaRPr>
          </a:p>
        </p:txBody>
      </p:sp>
      <p:cxnSp>
        <p:nvCxnSpPr>
          <p:cNvPr id="39" name="Connecteur droit avec flèche 38">
            <a:extLst>
              <a:ext uri="{FF2B5EF4-FFF2-40B4-BE49-F238E27FC236}">
                <a16:creationId xmlns:a16="http://schemas.microsoft.com/office/drawing/2014/main" id="{7E4DD6EC-5D02-46C3-8A6A-C4EF0F302C67}"/>
              </a:ext>
            </a:extLst>
          </p:cNvPr>
          <p:cNvCxnSpPr>
            <a:cxnSpLocks/>
          </p:cNvCxnSpPr>
          <p:nvPr/>
        </p:nvCxnSpPr>
        <p:spPr>
          <a:xfrm flipV="1">
            <a:off x="9552423" y="2384560"/>
            <a:ext cx="0" cy="185677"/>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0" name="Graphique 39">
            <a:extLst>
              <a:ext uri="{FF2B5EF4-FFF2-40B4-BE49-F238E27FC236}">
                <a16:creationId xmlns:a16="http://schemas.microsoft.com/office/drawing/2014/main" id="{A2C491CF-76D5-4A4A-B7E2-689F82C5C89E}"/>
              </a:ext>
            </a:extLst>
          </p:cNvPr>
          <p:cNvGraphicFramePr/>
          <p:nvPr>
            <p:extLst>
              <p:ext uri="{D42A27DB-BD31-4B8C-83A1-F6EECF244321}">
                <p14:modId xmlns:p14="http://schemas.microsoft.com/office/powerpoint/2010/main" val="4029163438"/>
              </p:ext>
            </p:extLst>
          </p:nvPr>
        </p:nvGraphicFramePr>
        <p:xfrm>
          <a:off x="560176" y="1943102"/>
          <a:ext cx="3135977" cy="4217792"/>
        </p:xfrm>
        <a:graphic>
          <a:graphicData uri="http://schemas.openxmlformats.org/drawingml/2006/chart">
            <c:chart xmlns:c="http://schemas.openxmlformats.org/drawingml/2006/chart" xmlns:r="http://schemas.openxmlformats.org/officeDocument/2006/relationships" r:id="rId5"/>
          </a:graphicData>
        </a:graphic>
      </p:graphicFrame>
      <p:sp>
        <p:nvSpPr>
          <p:cNvPr id="41" name="ZoneTexte 40">
            <a:extLst>
              <a:ext uri="{FF2B5EF4-FFF2-40B4-BE49-F238E27FC236}">
                <a16:creationId xmlns:a16="http://schemas.microsoft.com/office/drawing/2014/main" id="{7215C712-D3FC-47CB-BD9F-DAC7196F40EC}"/>
              </a:ext>
            </a:extLst>
          </p:cNvPr>
          <p:cNvSpPr txBox="1"/>
          <p:nvPr/>
        </p:nvSpPr>
        <p:spPr>
          <a:xfrm>
            <a:off x="2439410" y="5202661"/>
            <a:ext cx="692162" cy="276999"/>
          </a:xfrm>
          <a:prstGeom prst="rect">
            <a:avLst/>
          </a:prstGeom>
          <a:noFill/>
        </p:spPr>
        <p:txBody>
          <a:bodyPr wrap="square" rtlCol="0">
            <a:spAutoFit/>
          </a:bodyPr>
          <a:lstStyle/>
          <a:p>
            <a:r>
              <a:rPr lang="fr-FR" sz="1200" b="1" dirty="0">
                <a:solidFill>
                  <a:srgbClr val="00B0F0"/>
                </a:solidFill>
              </a:rPr>
              <a:t>37 %</a:t>
            </a:r>
          </a:p>
        </p:txBody>
      </p:sp>
      <p:sp>
        <p:nvSpPr>
          <p:cNvPr id="43" name="Rectangle 42">
            <a:extLst>
              <a:ext uri="{FF2B5EF4-FFF2-40B4-BE49-F238E27FC236}">
                <a16:creationId xmlns:a16="http://schemas.microsoft.com/office/drawing/2014/main" id="{1C5361E0-1292-472B-8119-5C2D48FD5125}"/>
              </a:ext>
            </a:extLst>
          </p:cNvPr>
          <p:cNvSpPr/>
          <p:nvPr/>
        </p:nvSpPr>
        <p:spPr>
          <a:xfrm>
            <a:off x="885573" y="1378340"/>
            <a:ext cx="2578388" cy="646331"/>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Quels sont les montants des </a:t>
            </a:r>
            <a:r>
              <a:rPr kumimoji="0" lang="fr-FR" sz="12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taxes locales et non locales </a:t>
            </a:r>
            <a:r>
              <a:rPr kumimoji="0" lang="fr-FR"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versées par les entités juridiques thermales ?</a:t>
            </a:r>
          </a:p>
        </p:txBody>
      </p:sp>
    </p:spTree>
    <p:extLst>
      <p:ext uri="{BB962C8B-B14F-4D97-AF65-F5344CB8AC3E}">
        <p14:creationId xmlns:p14="http://schemas.microsoft.com/office/powerpoint/2010/main" val="3188110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CC30D9E-90BE-405D-9373-EFD97F15EE70}"/>
              </a:ext>
            </a:extLst>
          </p:cNvPr>
          <p:cNvSpPr txBox="1">
            <a:spLocks/>
          </p:cNvSpPr>
          <p:nvPr/>
        </p:nvSpPr>
        <p:spPr>
          <a:xfrm>
            <a:off x="841712" y="2695575"/>
            <a:ext cx="10640374"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lang="fr-FR" sz="4400" dirty="0">
                <a:solidFill>
                  <a:srgbClr val="3EBFB7"/>
                </a:solidFill>
                <a:latin typeface="Gadugi" panose="020B0502040204020203" pitchFamily="34" charset="0"/>
                <a:ea typeface="Gadugi" panose="020B0502040204020203" pitchFamily="34" charset="0"/>
              </a:rPr>
              <a:t>8. La performance environnementale, un axe de développement pour l’avenir</a:t>
            </a:r>
            <a:endParaRPr kumimoji="0" lang="fr-FR" sz="4400" b="1" i="0" u="none" strike="noStrike" kern="1200" cap="none" spc="0" normalizeH="0" baseline="0" noProof="0" dirty="0">
              <a:ln>
                <a:noFill/>
              </a:ln>
              <a:solidFill>
                <a:srgbClr val="3EBFB7"/>
              </a:solidFill>
              <a:effectLst/>
              <a:uLnTx/>
              <a:uFillTx/>
              <a:latin typeface="Gadugi" panose="020B0502040204020203" pitchFamily="34" charset="0"/>
              <a:ea typeface="Gadugi" panose="020B0502040204020203" pitchFamily="34" charset="0"/>
            </a:endParaRPr>
          </a:p>
        </p:txBody>
      </p:sp>
      <p:cxnSp>
        <p:nvCxnSpPr>
          <p:cNvPr id="4" name="Connecteur droit 3">
            <a:extLst>
              <a:ext uri="{FF2B5EF4-FFF2-40B4-BE49-F238E27FC236}">
                <a16:creationId xmlns:a16="http://schemas.microsoft.com/office/drawing/2014/main" id="{4ACE4B85-6A7E-45A7-BB32-7166EDCCE43A}"/>
              </a:ext>
            </a:extLst>
          </p:cNvPr>
          <p:cNvCxnSpPr>
            <a:cxnSpLocks/>
          </p:cNvCxnSpPr>
          <p:nvPr/>
        </p:nvCxnSpPr>
        <p:spPr>
          <a:xfrm>
            <a:off x="0" y="4109668"/>
            <a:ext cx="10906126" cy="0"/>
          </a:xfrm>
          <a:prstGeom prst="line">
            <a:avLst/>
          </a:prstGeom>
          <a:ln w="38100">
            <a:solidFill>
              <a:srgbClr val="3EBF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01951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2">
            <a:extLst>
              <a:ext uri="{FF2B5EF4-FFF2-40B4-BE49-F238E27FC236}">
                <a16:creationId xmlns:a16="http://schemas.microsoft.com/office/drawing/2014/main" id="{7B0D708A-A45D-48D7-83C4-84F4DCADFAA6}"/>
              </a:ext>
            </a:extLst>
          </p:cNvPr>
          <p:cNvSpPr txBox="1">
            <a:spLocks/>
          </p:cNvSpPr>
          <p:nvPr/>
        </p:nvSpPr>
        <p:spPr>
          <a:xfrm>
            <a:off x="206815" y="259441"/>
            <a:ext cx="10368164"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dirty="0">
                <a:solidFill>
                  <a:schemeClr val="accent1">
                    <a:lumMod val="50000"/>
                  </a:schemeClr>
                </a:solidFill>
                <a:latin typeface="Gadugi" panose="020B0502040204020203" pitchFamily="34" charset="0"/>
                <a:ea typeface="Gadugi" panose="020B0502040204020203" pitchFamily="34" charset="0"/>
              </a:rPr>
              <a:t>Moins d’un tiers des structures répondantes ont mis en place au moins une initiative de réduction de leur impact environnemental en 2019</a:t>
            </a:r>
          </a:p>
        </p:txBody>
      </p:sp>
      <p:graphicFrame>
        <p:nvGraphicFramePr>
          <p:cNvPr id="5" name="Graphique 4">
            <a:extLst>
              <a:ext uri="{FF2B5EF4-FFF2-40B4-BE49-F238E27FC236}">
                <a16:creationId xmlns:a16="http://schemas.microsoft.com/office/drawing/2014/main" id="{5333A173-7794-4BA8-918F-14076899A1D9}"/>
              </a:ext>
            </a:extLst>
          </p:cNvPr>
          <p:cNvGraphicFramePr>
            <a:graphicFrameLocks/>
          </p:cNvGraphicFramePr>
          <p:nvPr>
            <p:extLst>
              <p:ext uri="{D42A27DB-BD31-4B8C-83A1-F6EECF244321}">
                <p14:modId xmlns:p14="http://schemas.microsoft.com/office/powerpoint/2010/main" val="1240607639"/>
              </p:ext>
            </p:extLst>
          </p:nvPr>
        </p:nvGraphicFramePr>
        <p:xfrm>
          <a:off x="8062231" y="3175337"/>
          <a:ext cx="4129769" cy="2419350"/>
        </p:xfrm>
        <a:graphic>
          <a:graphicData uri="http://schemas.openxmlformats.org/drawingml/2006/chart">
            <c:chart xmlns:c="http://schemas.openxmlformats.org/drawingml/2006/chart" xmlns:r="http://schemas.openxmlformats.org/officeDocument/2006/relationships" r:id="rId3"/>
          </a:graphicData>
        </a:graphic>
      </p:graphicFrame>
      <p:sp>
        <p:nvSpPr>
          <p:cNvPr id="23" name="Espace réservé du numéro de diapositive 9">
            <a:extLst>
              <a:ext uri="{FF2B5EF4-FFF2-40B4-BE49-F238E27FC236}">
                <a16:creationId xmlns:a16="http://schemas.microsoft.com/office/drawing/2014/main" id="{0ECA6074-AC11-4FAF-807C-88E8575E4E90}"/>
              </a:ext>
            </a:extLst>
          </p:cNvPr>
          <p:cNvSpPr>
            <a:spLocks noGrp="1"/>
          </p:cNvSpPr>
          <p:nvPr>
            <p:ph type="sldNum" sz="quarter" idx="12"/>
          </p:nvPr>
        </p:nvSpPr>
        <p:spPr>
          <a:xfrm>
            <a:off x="9327667" y="643612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1973A-491D-4F21-9500-AEA459A2B14A}" type="slidenum">
              <a:rPr kumimoji="0" lang="fr-FR"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532A80E-F326-4F83-9710-B936B9949868}"/>
              </a:ext>
            </a:extLst>
          </p:cNvPr>
          <p:cNvSpPr/>
          <p:nvPr/>
        </p:nvSpPr>
        <p:spPr>
          <a:xfrm>
            <a:off x="0" y="1386179"/>
            <a:ext cx="12192000" cy="5600526"/>
          </a:xfrm>
          <a:prstGeom prst="rect">
            <a:avLst/>
          </a:prstGeom>
          <a:solidFill>
            <a:srgbClr val="3EBFB7">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5" name="Groupe 44">
            <a:extLst>
              <a:ext uri="{FF2B5EF4-FFF2-40B4-BE49-F238E27FC236}">
                <a16:creationId xmlns:a16="http://schemas.microsoft.com/office/drawing/2014/main" id="{B7AAC01C-040E-4B5E-A442-FD9FE30C51F0}"/>
              </a:ext>
            </a:extLst>
          </p:cNvPr>
          <p:cNvGrpSpPr/>
          <p:nvPr/>
        </p:nvGrpSpPr>
        <p:grpSpPr>
          <a:xfrm>
            <a:off x="-231337" y="1386179"/>
            <a:ext cx="6273333" cy="5729228"/>
            <a:chOff x="3149616" y="1364819"/>
            <a:chExt cx="7995773" cy="4073797"/>
          </a:xfrm>
        </p:grpSpPr>
        <p:graphicFrame>
          <p:nvGraphicFramePr>
            <p:cNvPr id="46" name="Graphique 45">
              <a:extLst>
                <a:ext uri="{FF2B5EF4-FFF2-40B4-BE49-F238E27FC236}">
                  <a16:creationId xmlns:a16="http://schemas.microsoft.com/office/drawing/2014/main" id="{7A4E61CA-399A-4682-AF29-D70CA6AAFC87}"/>
                </a:ext>
              </a:extLst>
            </p:cNvPr>
            <p:cNvGraphicFramePr/>
            <p:nvPr>
              <p:extLst>
                <p:ext uri="{D42A27DB-BD31-4B8C-83A1-F6EECF244321}">
                  <p14:modId xmlns:p14="http://schemas.microsoft.com/office/powerpoint/2010/main" val="3945038388"/>
                </p:ext>
              </p:extLst>
            </p:nvPr>
          </p:nvGraphicFramePr>
          <p:xfrm>
            <a:off x="3149616" y="1364819"/>
            <a:ext cx="6708751" cy="4073797"/>
          </p:xfrm>
          <a:graphic>
            <a:graphicData uri="http://schemas.openxmlformats.org/drawingml/2006/chart">
              <c:chart xmlns:c="http://schemas.openxmlformats.org/drawingml/2006/chart" xmlns:r="http://schemas.openxmlformats.org/officeDocument/2006/relationships" r:id="rId4"/>
            </a:graphicData>
          </a:graphic>
        </p:graphicFrame>
        <p:cxnSp>
          <p:nvCxnSpPr>
            <p:cNvPr id="51" name="Connecteur droit 50">
              <a:extLst>
                <a:ext uri="{FF2B5EF4-FFF2-40B4-BE49-F238E27FC236}">
                  <a16:creationId xmlns:a16="http://schemas.microsoft.com/office/drawing/2014/main" id="{0D3E7B86-FA95-4409-A6EF-2AE3DD445989}"/>
                </a:ext>
              </a:extLst>
            </p:cNvPr>
            <p:cNvCxnSpPr>
              <a:cxnSpLocks/>
            </p:cNvCxnSpPr>
            <p:nvPr/>
          </p:nvCxnSpPr>
          <p:spPr>
            <a:xfrm>
              <a:off x="11145389" y="3621066"/>
              <a:ext cx="0" cy="53257"/>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53" name="Groupe 52">
            <a:extLst>
              <a:ext uri="{FF2B5EF4-FFF2-40B4-BE49-F238E27FC236}">
                <a16:creationId xmlns:a16="http://schemas.microsoft.com/office/drawing/2014/main" id="{0C956D51-176D-4EE2-A579-7F5B1AB4B5AE}"/>
              </a:ext>
            </a:extLst>
          </p:cNvPr>
          <p:cNvGrpSpPr/>
          <p:nvPr/>
        </p:nvGrpSpPr>
        <p:grpSpPr>
          <a:xfrm>
            <a:off x="3162045" y="1613810"/>
            <a:ext cx="5400000" cy="5400000"/>
            <a:chOff x="4444208" y="1332198"/>
            <a:chExt cx="6701181" cy="4073797"/>
          </a:xfrm>
        </p:grpSpPr>
        <p:graphicFrame>
          <p:nvGraphicFramePr>
            <p:cNvPr id="54" name="Graphique 53">
              <a:extLst>
                <a:ext uri="{FF2B5EF4-FFF2-40B4-BE49-F238E27FC236}">
                  <a16:creationId xmlns:a16="http://schemas.microsoft.com/office/drawing/2014/main" id="{8080CFA7-06BA-4611-A863-E26AEE2EB031}"/>
                </a:ext>
              </a:extLst>
            </p:cNvPr>
            <p:cNvGraphicFramePr/>
            <p:nvPr>
              <p:extLst>
                <p:ext uri="{D42A27DB-BD31-4B8C-83A1-F6EECF244321}">
                  <p14:modId xmlns:p14="http://schemas.microsoft.com/office/powerpoint/2010/main" val="662706303"/>
                </p:ext>
              </p:extLst>
            </p:nvPr>
          </p:nvGraphicFramePr>
          <p:xfrm>
            <a:off x="4444208" y="1332198"/>
            <a:ext cx="6606473" cy="4073797"/>
          </p:xfrm>
          <a:graphic>
            <a:graphicData uri="http://schemas.openxmlformats.org/drawingml/2006/chart">
              <c:chart xmlns:c="http://schemas.openxmlformats.org/drawingml/2006/chart" xmlns:r="http://schemas.openxmlformats.org/officeDocument/2006/relationships" r:id="rId5"/>
            </a:graphicData>
          </a:graphic>
        </p:graphicFrame>
        <p:cxnSp>
          <p:nvCxnSpPr>
            <p:cNvPr id="57" name="Connecteur droit 56">
              <a:extLst>
                <a:ext uri="{FF2B5EF4-FFF2-40B4-BE49-F238E27FC236}">
                  <a16:creationId xmlns:a16="http://schemas.microsoft.com/office/drawing/2014/main" id="{ADA1A6AE-8592-4F62-A3EE-050D8944FDC5}"/>
                </a:ext>
              </a:extLst>
            </p:cNvPr>
            <p:cNvCxnSpPr>
              <a:cxnSpLocks/>
            </p:cNvCxnSpPr>
            <p:nvPr/>
          </p:nvCxnSpPr>
          <p:spPr>
            <a:xfrm>
              <a:off x="11145389" y="3621066"/>
              <a:ext cx="0" cy="53257"/>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63" name="Groupe 62">
            <a:extLst>
              <a:ext uri="{FF2B5EF4-FFF2-40B4-BE49-F238E27FC236}">
                <a16:creationId xmlns:a16="http://schemas.microsoft.com/office/drawing/2014/main" id="{E9C46C5C-78A3-400E-A0BC-1773AF8A4140}"/>
              </a:ext>
            </a:extLst>
          </p:cNvPr>
          <p:cNvGrpSpPr/>
          <p:nvPr/>
        </p:nvGrpSpPr>
        <p:grpSpPr>
          <a:xfrm>
            <a:off x="5769855" y="1710065"/>
            <a:ext cx="5400001" cy="5400000"/>
            <a:chOff x="1816572" y="1891911"/>
            <a:chExt cx="9328817" cy="4073797"/>
          </a:xfrm>
        </p:grpSpPr>
        <p:graphicFrame>
          <p:nvGraphicFramePr>
            <p:cNvPr id="64" name="Graphique 63">
              <a:extLst>
                <a:ext uri="{FF2B5EF4-FFF2-40B4-BE49-F238E27FC236}">
                  <a16:creationId xmlns:a16="http://schemas.microsoft.com/office/drawing/2014/main" id="{0A74B0E0-80E2-49D1-B796-F1E9DA4C85AE}"/>
                </a:ext>
              </a:extLst>
            </p:cNvPr>
            <p:cNvGraphicFramePr/>
            <p:nvPr>
              <p:extLst>
                <p:ext uri="{D42A27DB-BD31-4B8C-83A1-F6EECF244321}">
                  <p14:modId xmlns:p14="http://schemas.microsoft.com/office/powerpoint/2010/main" val="1813162345"/>
                </p:ext>
              </p:extLst>
            </p:nvPr>
          </p:nvGraphicFramePr>
          <p:xfrm>
            <a:off x="1816572" y="1891911"/>
            <a:ext cx="9328816" cy="4073797"/>
          </p:xfrm>
          <a:graphic>
            <a:graphicData uri="http://schemas.openxmlformats.org/drawingml/2006/chart">
              <c:chart xmlns:c="http://schemas.openxmlformats.org/drawingml/2006/chart" xmlns:r="http://schemas.openxmlformats.org/officeDocument/2006/relationships" r:id="rId6"/>
            </a:graphicData>
          </a:graphic>
        </p:graphicFrame>
        <p:cxnSp>
          <p:nvCxnSpPr>
            <p:cNvPr id="65" name="Connecteur droit 64">
              <a:extLst>
                <a:ext uri="{FF2B5EF4-FFF2-40B4-BE49-F238E27FC236}">
                  <a16:creationId xmlns:a16="http://schemas.microsoft.com/office/drawing/2014/main" id="{8F35ADA6-A6E6-4C57-9CDB-A1EF138E5BF2}"/>
                </a:ext>
              </a:extLst>
            </p:cNvPr>
            <p:cNvCxnSpPr>
              <a:cxnSpLocks/>
            </p:cNvCxnSpPr>
            <p:nvPr/>
          </p:nvCxnSpPr>
          <p:spPr>
            <a:xfrm>
              <a:off x="11145389" y="3621066"/>
              <a:ext cx="0" cy="53257"/>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67" name="Groupe 66">
            <a:extLst>
              <a:ext uri="{FF2B5EF4-FFF2-40B4-BE49-F238E27FC236}">
                <a16:creationId xmlns:a16="http://schemas.microsoft.com/office/drawing/2014/main" id="{0874E438-E63D-41AF-8C6C-3B8E949A5E6C}"/>
              </a:ext>
            </a:extLst>
          </p:cNvPr>
          <p:cNvGrpSpPr/>
          <p:nvPr/>
        </p:nvGrpSpPr>
        <p:grpSpPr>
          <a:xfrm>
            <a:off x="8231114" y="1616534"/>
            <a:ext cx="5555920" cy="5718081"/>
            <a:chOff x="7839562" y="1217310"/>
            <a:chExt cx="6464804" cy="4073797"/>
          </a:xfrm>
        </p:grpSpPr>
        <p:graphicFrame>
          <p:nvGraphicFramePr>
            <p:cNvPr id="68" name="Graphique 67">
              <a:extLst>
                <a:ext uri="{FF2B5EF4-FFF2-40B4-BE49-F238E27FC236}">
                  <a16:creationId xmlns:a16="http://schemas.microsoft.com/office/drawing/2014/main" id="{88A0C926-7803-49A2-AB0C-E7744F829291}"/>
                </a:ext>
              </a:extLst>
            </p:cNvPr>
            <p:cNvGraphicFramePr/>
            <p:nvPr>
              <p:extLst>
                <p:ext uri="{D42A27DB-BD31-4B8C-83A1-F6EECF244321}">
                  <p14:modId xmlns:p14="http://schemas.microsoft.com/office/powerpoint/2010/main" val="3286237125"/>
                </p:ext>
              </p:extLst>
            </p:nvPr>
          </p:nvGraphicFramePr>
          <p:xfrm>
            <a:off x="7839562" y="1217310"/>
            <a:ext cx="6464804" cy="4073797"/>
          </p:xfrm>
          <a:graphic>
            <a:graphicData uri="http://schemas.openxmlformats.org/drawingml/2006/chart">
              <c:chart xmlns:c="http://schemas.openxmlformats.org/drawingml/2006/chart" xmlns:r="http://schemas.openxmlformats.org/officeDocument/2006/relationships" r:id="rId7"/>
            </a:graphicData>
          </a:graphic>
        </p:graphicFrame>
        <p:cxnSp>
          <p:nvCxnSpPr>
            <p:cNvPr id="69" name="Connecteur droit 68">
              <a:extLst>
                <a:ext uri="{FF2B5EF4-FFF2-40B4-BE49-F238E27FC236}">
                  <a16:creationId xmlns:a16="http://schemas.microsoft.com/office/drawing/2014/main" id="{904ED9D9-BC6A-475B-ACF9-47DB669CB7D2}"/>
                </a:ext>
              </a:extLst>
            </p:cNvPr>
            <p:cNvCxnSpPr>
              <a:cxnSpLocks/>
            </p:cNvCxnSpPr>
            <p:nvPr/>
          </p:nvCxnSpPr>
          <p:spPr>
            <a:xfrm>
              <a:off x="11145389" y="3621066"/>
              <a:ext cx="0" cy="53257"/>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9" name="ZoneTexte 28">
            <a:extLst>
              <a:ext uri="{FF2B5EF4-FFF2-40B4-BE49-F238E27FC236}">
                <a16:creationId xmlns:a16="http://schemas.microsoft.com/office/drawing/2014/main" id="{94540CCC-31BA-42FC-9B40-C77604AE5240}"/>
              </a:ext>
            </a:extLst>
          </p:cNvPr>
          <p:cNvSpPr txBox="1"/>
          <p:nvPr/>
        </p:nvSpPr>
        <p:spPr>
          <a:xfrm>
            <a:off x="7874841" y="5830095"/>
            <a:ext cx="401954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1" u="none" strike="noStrike" kern="1200" cap="none" spc="0" normalizeH="0" baseline="0" noProof="0" dirty="0">
                <a:ln>
                  <a:noFill/>
                </a:ln>
                <a:solidFill>
                  <a:prstClr val="black">
                    <a:lumMod val="50000"/>
                    <a:lumOff val="50000"/>
                  </a:prstClr>
                </a:solidFill>
                <a:effectLst/>
                <a:uLnTx/>
                <a:uFillTx/>
                <a:latin typeface="Calibri Light" panose="020F0302020204030204"/>
                <a:ea typeface="+mn-ea"/>
                <a:cs typeface="+mn-cs"/>
              </a:rPr>
              <a:t>Entre </a:t>
            </a:r>
            <a:r>
              <a:rPr lang="fr-FR" sz="900" i="1" dirty="0">
                <a:solidFill>
                  <a:prstClr val="black">
                    <a:lumMod val="50000"/>
                    <a:lumOff val="50000"/>
                  </a:prstClr>
                </a:solidFill>
                <a:latin typeface="Calibri Light" panose="020F0302020204030204"/>
              </a:rPr>
              <a:t>64</a:t>
            </a:r>
            <a:r>
              <a:rPr kumimoji="0" lang="fr-FR" sz="900" b="0" i="1" u="none" strike="noStrike" kern="1200" cap="none" spc="0" normalizeH="0" baseline="0" noProof="0" dirty="0">
                <a:ln>
                  <a:noFill/>
                </a:ln>
                <a:solidFill>
                  <a:prstClr val="black">
                    <a:lumMod val="50000"/>
                    <a:lumOff val="50000"/>
                  </a:prstClr>
                </a:solidFill>
                <a:effectLst/>
                <a:uLnTx/>
                <a:uFillTx/>
                <a:latin typeface="Calibri Light" panose="020F0302020204030204"/>
                <a:ea typeface="+mn-ea"/>
                <a:cs typeface="+mn-cs"/>
              </a:rPr>
              <a:t> et </a:t>
            </a:r>
            <a:r>
              <a:rPr lang="fr-FR" sz="900" i="1" dirty="0">
                <a:solidFill>
                  <a:prstClr val="black">
                    <a:lumMod val="50000"/>
                    <a:lumOff val="50000"/>
                  </a:prstClr>
                </a:solidFill>
                <a:latin typeface="Calibri Light" panose="020F0302020204030204"/>
              </a:rPr>
              <a:t>76</a:t>
            </a:r>
            <a:r>
              <a:rPr kumimoji="0" lang="fr-FR" sz="900" b="0" i="1" u="none" strike="noStrike" kern="1200" cap="none" spc="0" normalizeH="0" baseline="0" noProof="0" dirty="0">
                <a:ln>
                  <a:noFill/>
                </a:ln>
                <a:solidFill>
                  <a:prstClr val="black">
                    <a:lumMod val="50000"/>
                    <a:lumOff val="50000"/>
                  </a:prstClr>
                </a:solidFill>
                <a:effectLst/>
                <a:uLnTx/>
                <a:uFillTx/>
                <a:latin typeface="Calibri Light" panose="020F0302020204030204"/>
                <a:ea typeface="+mn-ea"/>
                <a:cs typeface="+mn-cs"/>
              </a:rPr>
              <a:t> / 103 ETh répondants (plus de 72 % des curistes conventionnés</a:t>
            </a:r>
            <a:r>
              <a:rPr lang="fr-FR" sz="900" i="1" dirty="0">
                <a:solidFill>
                  <a:prstClr val="black">
                    <a:lumMod val="50000"/>
                    <a:lumOff val="50000"/>
                  </a:prstClr>
                </a:solidFill>
                <a:latin typeface="Calibri Light" panose="020F0302020204030204"/>
              </a:rPr>
              <a:t>)</a:t>
            </a:r>
            <a:endParaRPr kumimoji="0" lang="fr-FR" sz="900" b="0" i="1" u="none" strike="noStrike" kern="1200" cap="none" spc="0" normalizeH="0" baseline="0" noProof="0" dirty="0">
              <a:ln>
                <a:noFill/>
              </a:ln>
              <a:solidFill>
                <a:prstClr val="black">
                  <a:lumMod val="50000"/>
                  <a:lumOff val="50000"/>
                </a:prstClr>
              </a:solidFill>
              <a:effectLst/>
              <a:uLnTx/>
              <a:uFillTx/>
              <a:latin typeface="Calibri Light" panose="020F0302020204030204"/>
              <a:ea typeface="+mn-ea"/>
              <a:cs typeface="+mn-cs"/>
            </a:endParaRPr>
          </a:p>
        </p:txBody>
      </p:sp>
      <p:sp>
        <p:nvSpPr>
          <p:cNvPr id="52" name="Rectangle 51">
            <a:extLst>
              <a:ext uri="{FF2B5EF4-FFF2-40B4-BE49-F238E27FC236}">
                <a16:creationId xmlns:a16="http://schemas.microsoft.com/office/drawing/2014/main" id="{E3D14B76-1172-4A08-A0C9-5E0E1C45FDDA}"/>
              </a:ext>
            </a:extLst>
          </p:cNvPr>
          <p:cNvSpPr/>
          <p:nvPr/>
        </p:nvSpPr>
        <p:spPr>
          <a:xfrm>
            <a:off x="1022146" y="1756033"/>
            <a:ext cx="2124792" cy="1154162"/>
          </a:xfrm>
          <a:prstGeom prst="rect">
            <a:avLst/>
          </a:prstGeom>
          <a:solidFill>
            <a:schemeClr val="bg1">
              <a:alpha val="52941"/>
            </a:schemeClr>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333F50"/>
                </a:solidFill>
                <a:effectLst/>
                <a:uLnTx/>
                <a:uFillTx/>
                <a:latin typeface="ClanOT-Black" panose="02000503040000020004"/>
                <a:ea typeface="+mn-ea"/>
                <a:cs typeface="+mn-cs"/>
              </a:rPr>
              <a:t>Avez-vous mis en place une initiative d’</a:t>
            </a:r>
            <a:r>
              <a:rPr kumimoji="0" lang="fr-FR" sz="1500" b="1" i="0" u="none" strike="noStrike" kern="1200" cap="none" spc="0" normalizeH="0" baseline="0" noProof="0" dirty="0">
                <a:ln>
                  <a:noFill/>
                </a:ln>
                <a:solidFill>
                  <a:srgbClr val="333F50"/>
                </a:solidFill>
                <a:effectLst/>
                <a:uLnTx/>
                <a:uFillTx/>
                <a:latin typeface="ClanOT-Black" panose="02000503040000020004"/>
                <a:ea typeface="+mn-ea"/>
                <a:cs typeface="+mn-cs"/>
              </a:rPr>
              <a:t>optimisation et de réduction des consommations énergétiques </a:t>
            </a:r>
            <a:r>
              <a:rPr kumimoji="0" lang="fr-FR" sz="1500" b="0" i="0" u="none" strike="noStrike" kern="1200" cap="none" spc="0" normalizeH="0" baseline="0" noProof="0" dirty="0">
                <a:ln>
                  <a:noFill/>
                </a:ln>
                <a:solidFill>
                  <a:srgbClr val="333F50"/>
                </a:solidFill>
                <a:effectLst/>
                <a:uLnTx/>
                <a:uFillTx/>
                <a:latin typeface="ClanOT-Black" panose="02000503040000020004"/>
                <a:ea typeface="+mn-ea"/>
                <a:cs typeface="+mn-cs"/>
              </a:rPr>
              <a:t>?</a:t>
            </a:r>
          </a:p>
        </p:txBody>
      </p:sp>
      <p:sp>
        <p:nvSpPr>
          <p:cNvPr id="62" name="Rectangle 61">
            <a:extLst>
              <a:ext uri="{FF2B5EF4-FFF2-40B4-BE49-F238E27FC236}">
                <a16:creationId xmlns:a16="http://schemas.microsoft.com/office/drawing/2014/main" id="{35757300-2CB9-4C9D-B0FB-FCB8DEA228DB}"/>
              </a:ext>
            </a:extLst>
          </p:cNvPr>
          <p:cNvSpPr/>
          <p:nvPr/>
        </p:nvSpPr>
        <p:spPr>
          <a:xfrm>
            <a:off x="4285590" y="1752538"/>
            <a:ext cx="1581033" cy="1384995"/>
          </a:xfrm>
          <a:prstGeom prst="rect">
            <a:avLst/>
          </a:prstGeom>
          <a:solidFill>
            <a:schemeClr val="bg1">
              <a:alpha val="52941"/>
            </a:schemeClr>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333F50"/>
                </a:solidFill>
                <a:effectLst/>
                <a:uLnTx/>
                <a:uFillTx/>
                <a:latin typeface="ClanOT-Black" panose="02000503040000020004"/>
                <a:ea typeface="+mn-ea"/>
                <a:cs typeface="+mn-cs"/>
              </a:rPr>
              <a:t>Avez-vous mis en place une initiative de </a:t>
            </a:r>
            <a:r>
              <a:rPr kumimoji="0" lang="fr-FR" sz="1500" b="1" i="0" u="none" strike="noStrike" kern="1200" cap="none" spc="0" normalizeH="0" baseline="0" noProof="0" dirty="0">
                <a:ln>
                  <a:noFill/>
                </a:ln>
                <a:solidFill>
                  <a:srgbClr val="333F50"/>
                </a:solidFill>
                <a:effectLst/>
                <a:uLnTx/>
                <a:uFillTx/>
                <a:latin typeface="ClanOT-Black" panose="02000503040000020004"/>
                <a:ea typeface="+mn-ea"/>
                <a:cs typeface="+mn-cs"/>
              </a:rPr>
              <a:t>diminution des rejets / valorisation / traitement des boues </a:t>
            </a:r>
            <a:r>
              <a:rPr kumimoji="0" lang="fr-FR" sz="1500" b="0" i="0" u="none" strike="noStrike" kern="1200" cap="none" spc="0" normalizeH="0" baseline="0" noProof="0" dirty="0">
                <a:ln>
                  <a:noFill/>
                </a:ln>
                <a:solidFill>
                  <a:srgbClr val="333F50"/>
                </a:solidFill>
                <a:effectLst/>
                <a:uLnTx/>
                <a:uFillTx/>
                <a:latin typeface="ClanOT-Black" panose="02000503040000020004"/>
                <a:ea typeface="+mn-ea"/>
                <a:cs typeface="+mn-cs"/>
              </a:rPr>
              <a:t>?</a:t>
            </a:r>
          </a:p>
        </p:txBody>
      </p:sp>
      <p:sp>
        <p:nvSpPr>
          <p:cNvPr id="66" name="Rectangle 65">
            <a:extLst>
              <a:ext uri="{FF2B5EF4-FFF2-40B4-BE49-F238E27FC236}">
                <a16:creationId xmlns:a16="http://schemas.microsoft.com/office/drawing/2014/main" id="{2141B3DC-AACD-478F-83B3-8491430DC686}"/>
              </a:ext>
            </a:extLst>
          </p:cNvPr>
          <p:cNvSpPr/>
          <p:nvPr/>
        </p:nvSpPr>
        <p:spPr>
          <a:xfrm>
            <a:off x="7005276" y="1754996"/>
            <a:ext cx="1581033" cy="1154162"/>
          </a:xfrm>
          <a:prstGeom prst="rect">
            <a:avLst/>
          </a:prstGeom>
          <a:solidFill>
            <a:schemeClr val="bg1">
              <a:alpha val="52941"/>
            </a:schemeClr>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333F50"/>
                </a:solidFill>
                <a:effectLst/>
                <a:uLnTx/>
                <a:uFillTx/>
                <a:latin typeface="ClanOT-Black" panose="02000503040000020004"/>
                <a:ea typeface="+mn-ea"/>
                <a:cs typeface="+mn-cs"/>
              </a:rPr>
              <a:t>Avez-vous mis en place un système de </a:t>
            </a:r>
            <a:r>
              <a:rPr kumimoji="0" lang="fr-FR" sz="1500" b="1" i="0" u="none" strike="noStrike" kern="1200" cap="none" spc="0" normalizeH="0" baseline="0" noProof="0" dirty="0">
                <a:ln>
                  <a:noFill/>
                </a:ln>
                <a:solidFill>
                  <a:srgbClr val="333F50"/>
                </a:solidFill>
                <a:effectLst/>
                <a:uLnTx/>
                <a:uFillTx/>
                <a:latin typeface="ClanOT-Black" panose="02000503040000020004"/>
                <a:ea typeface="+mn-ea"/>
                <a:cs typeface="+mn-cs"/>
              </a:rPr>
              <a:t>traitement de l’eau thermale</a:t>
            </a:r>
            <a:r>
              <a:rPr kumimoji="0" lang="fr-FR" sz="1500" b="0" i="0" u="none" strike="noStrike" kern="1200" cap="none" spc="0" normalizeH="0" baseline="0" noProof="0" dirty="0">
                <a:ln>
                  <a:noFill/>
                </a:ln>
                <a:solidFill>
                  <a:srgbClr val="333F50"/>
                </a:solidFill>
                <a:effectLst/>
                <a:uLnTx/>
                <a:uFillTx/>
                <a:latin typeface="ClanOT-Black" panose="02000503040000020004"/>
                <a:ea typeface="+mn-ea"/>
                <a:cs typeface="+mn-cs"/>
              </a:rPr>
              <a:t> avant rejet ?</a:t>
            </a:r>
          </a:p>
        </p:txBody>
      </p:sp>
      <p:sp>
        <p:nvSpPr>
          <p:cNvPr id="70" name="Rectangle 69">
            <a:extLst>
              <a:ext uri="{FF2B5EF4-FFF2-40B4-BE49-F238E27FC236}">
                <a16:creationId xmlns:a16="http://schemas.microsoft.com/office/drawing/2014/main" id="{32037FF1-D532-4ED8-A1F9-C2F43F7B571C}"/>
              </a:ext>
            </a:extLst>
          </p:cNvPr>
          <p:cNvSpPr/>
          <p:nvPr/>
        </p:nvSpPr>
        <p:spPr>
          <a:xfrm>
            <a:off x="9428041" y="1889332"/>
            <a:ext cx="1644135" cy="923330"/>
          </a:xfrm>
          <a:prstGeom prst="rect">
            <a:avLst/>
          </a:prstGeom>
          <a:solidFill>
            <a:schemeClr val="bg1">
              <a:alpha val="52941"/>
            </a:schemeClr>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333F50"/>
                </a:solidFill>
                <a:effectLst/>
                <a:uLnTx/>
                <a:uFillTx/>
                <a:latin typeface="ClanOT-Black" panose="02000503040000020004"/>
                <a:ea typeface="+mn-ea"/>
                <a:cs typeface="+mn-cs"/>
              </a:rPr>
              <a:t>Disposez-vous d’un </a:t>
            </a:r>
            <a:r>
              <a:rPr kumimoji="0" lang="fr-FR" sz="1500" b="1" i="0" u="none" strike="noStrike" kern="1200" cap="none" spc="0" normalizeH="0" baseline="0" noProof="0" dirty="0">
                <a:ln>
                  <a:noFill/>
                </a:ln>
                <a:solidFill>
                  <a:srgbClr val="333F50"/>
                </a:solidFill>
                <a:effectLst/>
                <a:uLnTx/>
                <a:uFillTx/>
                <a:latin typeface="ClanOT-Black" panose="02000503040000020004"/>
                <a:ea typeface="+mn-ea"/>
                <a:cs typeface="+mn-cs"/>
              </a:rPr>
              <a:t>label de performance environnementale </a:t>
            </a:r>
            <a:r>
              <a:rPr kumimoji="0" lang="fr-FR" sz="1500" b="0" i="0" u="none" strike="noStrike" kern="1200" cap="none" spc="0" normalizeH="0" baseline="0" noProof="0" dirty="0">
                <a:ln>
                  <a:noFill/>
                </a:ln>
                <a:solidFill>
                  <a:srgbClr val="333F50"/>
                </a:solidFill>
                <a:effectLst/>
                <a:uLnTx/>
                <a:uFillTx/>
                <a:latin typeface="ClanOT-Black" panose="02000503040000020004"/>
                <a:ea typeface="+mn-ea"/>
                <a:cs typeface="+mn-cs"/>
              </a:rPr>
              <a:t>?</a:t>
            </a:r>
          </a:p>
        </p:txBody>
      </p:sp>
    </p:spTree>
    <p:extLst>
      <p:ext uri="{BB962C8B-B14F-4D97-AF65-F5344CB8AC3E}">
        <p14:creationId xmlns:p14="http://schemas.microsoft.com/office/powerpoint/2010/main" val="14212011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CC30D9E-90BE-405D-9373-EFD97F15EE70}"/>
              </a:ext>
            </a:extLst>
          </p:cNvPr>
          <p:cNvSpPr txBox="1">
            <a:spLocks/>
          </p:cNvSpPr>
          <p:nvPr/>
        </p:nvSpPr>
        <p:spPr>
          <a:xfrm>
            <a:off x="841712" y="2695575"/>
            <a:ext cx="10640374"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lang="fr-FR" sz="4400" dirty="0">
                <a:solidFill>
                  <a:srgbClr val="3EBFB7"/>
                </a:solidFill>
                <a:latin typeface="Gadugi" panose="020B0502040204020203" pitchFamily="34" charset="0"/>
                <a:ea typeface="Gadugi" panose="020B0502040204020203" pitchFamily="34" charset="0"/>
              </a:rPr>
              <a:t>9. Quels impacts de la crise sanitaire sur l’économie des stations thermales ?</a:t>
            </a:r>
            <a:endParaRPr kumimoji="0" lang="fr-FR" sz="4400" b="1" i="0" u="none" strike="noStrike" kern="1200" cap="none" spc="0" normalizeH="0" baseline="0" noProof="0" dirty="0">
              <a:ln>
                <a:noFill/>
              </a:ln>
              <a:solidFill>
                <a:srgbClr val="3EBFB7"/>
              </a:solidFill>
              <a:effectLst/>
              <a:uLnTx/>
              <a:uFillTx/>
              <a:latin typeface="Gadugi" panose="020B0502040204020203" pitchFamily="34" charset="0"/>
              <a:ea typeface="Gadugi" panose="020B0502040204020203" pitchFamily="34" charset="0"/>
            </a:endParaRPr>
          </a:p>
        </p:txBody>
      </p:sp>
      <p:cxnSp>
        <p:nvCxnSpPr>
          <p:cNvPr id="4" name="Connecteur droit 3">
            <a:extLst>
              <a:ext uri="{FF2B5EF4-FFF2-40B4-BE49-F238E27FC236}">
                <a16:creationId xmlns:a16="http://schemas.microsoft.com/office/drawing/2014/main" id="{4ACE4B85-6A7E-45A7-BB32-7166EDCCE43A}"/>
              </a:ext>
            </a:extLst>
          </p:cNvPr>
          <p:cNvCxnSpPr>
            <a:cxnSpLocks/>
          </p:cNvCxnSpPr>
          <p:nvPr/>
        </p:nvCxnSpPr>
        <p:spPr>
          <a:xfrm>
            <a:off x="0" y="4109668"/>
            <a:ext cx="10906126" cy="0"/>
          </a:xfrm>
          <a:prstGeom prst="line">
            <a:avLst/>
          </a:prstGeom>
          <a:ln w="38100">
            <a:solidFill>
              <a:srgbClr val="3EBF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7230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2">
            <a:extLst>
              <a:ext uri="{FF2B5EF4-FFF2-40B4-BE49-F238E27FC236}">
                <a16:creationId xmlns:a16="http://schemas.microsoft.com/office/drawing/2014/main" id="{70BC24C1-1FF3-4161-8963-88A150B7D0FB}"/>
              </a:ext>
            </a:extLst>
          </p:cNvPr>
          <p:cNvSpPr txBox="1">
            <a:spLocks/>
          </p:cNvSpPr>
          <p:nvPr/>
        </p:nvSpPr>
        <p:spPr>
          <a:xfrm>
            <a:off x="462892" y="396588"/>
            <a:ext cx="11627717"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3600" b="1" i="0" u="none" strike="noStrike" kern="1200" cap="none" spc="0" normalizeH="0" baseline="0" noProof="0" dirty="0">
              <a:ln>
                <a:noFill/>
              </a:ln>
              <a:solidFill>
                <a:srgbClr val="3EBFB7"/>
              </a:solidFill>
              <a:effectLst/>
              <a:uLnTx/>
              <a:uFillTx/>
              <a:latin typeface="Gadugi" panose="020B0502040204020203" pitchFamily="34" charset="0"/>
              <a:ea typeface="Gadugi" panose="020B0502040204020203" pitchFamily="34" charset="0"/>
            </a:endParaRPr>
          </a:p>
        </p:txBody>
      </p:sp>
      <p:sp>
        <p:nvSpPr>
          <p:cNvPr id="8" name="Titre 2">
            <a:extLst>
              <a:ext uri="{FF2B5EF4-FFF2-40B4-BE49-F238E27FC236}">
                <a16:creationId xmlns:a16="http://schemas.microsoft.com/office/drawing/2014/main" id="{73EE3D7D-F4AB-4572-9E89-F2307B6CBA29}"/>
              </a:ext>
            </a:extLst>
          </p:cNvPr>
          <p:cNvSpPr txBox="1">
            <a:spLocks/>
          </p:cNvSpPr>
          <p:nvPr/>
        </p:nvSpPr>
        <p:spPr>
          <a:xfrm>
            <a:off x="2133600" y="1038687"/>
            <a:ext cx="9291961" cy="5273336"/>
          </a:xfrm>
          <a:prstGeom prst="rect">
            <a:avLst/>
          </a:prstGeom>
        </p:spPr>
        <p:txBody>
          <a:bodyPr vert="horz" lIns="91440" tIns="45720" rIns="91440" bIns="93600" rtlCol="0" anchor="t">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lvl="0" algn="l">
              <a:spcBef>
                <a:spcPts val="600"/>
              </a:spcBef>
              <a:spcAft>
                <a:spcPts val="600"/>
              </a:spcAft>
              <a:defRPr/>
            </a:pPr>
            <a:r>
              <a:rPr lang="fr-FR" sz="1800" u="sng" dirty="0">
                <a:solidFill>
                  <a:srgbClr val="3EBFB7"/>
                </a:solidFill>
                <a:latin typeface="+mj-lt"/>
                <a:ea typeface="+mn-ea"/>
                <a:cs typeface="+mn-cs"/>
              </a:rPr>
              <a:t>1/ Activité des établissements thermaux</a:t>
            </a:r>
            <a:endParaRPr lang="fr-FR" sz="1800" dirty="0">
              <a:solidFill>
                <a:srgbClr val="000000"/>
              </a:solidFill>
              <a:latin typeface="+mj-lt"/>
              <a:ea typeface="Gadugi"/>
              <a:cs typeface="Calibri Light" panose="020F0302020204030204" pitchFamily="34" charset="0"/>
            </a:endParaRPr>
          </a:p>
          <a:p>
            <a:pPr marL="285750" lvl="0" indent="-285750" algn="l">
              <a:spcBef>
                <a:spcPts val="600"/>
              </a:spcBef>
              <a:spcAft>
                <a:spcPts val="600"/>
              </a:spcAft>
              <a:buFont typeface="Arial" panose="020B0604020202020204" pitchFamily="34" charset="0"/>
              <a:buChar char="•"/>
              <a:defRPr/>
            </a:pPr>
            <a:r>
              <a:rPr lang="fr-FR" sz="1600" b="0" dirty="0">
                <a:solidFill>
                  <a:srgbClr val="000000"/>
                </a:solidFill>
                <a:latin typeface="+mj-lt"/>
                <a:ea typeface="Gadugi"/>
                <a:cs typeface="Calibri Light" panose="020F0302020204030204" pitchFamily="34" charset="0"/>
              </a:rPr>
              <a:t>La fermeture des établissements thermaux et thermoludiques en 2020 a engendré une </a:t>
            </a:r>
            <a:r>
              <a:rPr lang="fr-FR" sz="1800" dirty="0">
                <a:solidFill>
                  <a:srgbClr val="000000"/>
                </a:solidFill>
                <a:latin typeface="+mj-lt"/>
                <a:ea typeface="Gadugi"/>
                <a:cs typeface="Calibri Light" panose="020F0302020204030204" pitchFamily="34" charset="0"/>
              </a:rPr>
              <a:t>baisse de fréquentation annuelle de</a:t>
            </a:r>
            <a:r>
              <a:rPr lang="fr-FR" sz="1600" dirty="0">
                <a:solidFill>
                  <a:srgbClr val="000000"/>
                </a:solidFill>
                <a:latin typeface="+mj-lt"/>
                <a:ea typeface="Gadugi"/>
                <a:cs typeface="Calibri Light" panose="020F0302020204030204" pitchFamily="34" charset="0"/>
              </a:rPr>
              <a:t> </a:t>
            </a:r>
            <a:r>
              <a:rPr lang="fr-FR" sz="2000" dirty="0">
                <a:solidFill>
                  <a:srgbClr val="000000"/>
                </a:solidFill>
                <a:latin typeface="+mj-lt"/>
                <a:ea typeface="Gadugi"/>
                <a:cs typeface="Calibri Light" panose="020F0302020204030204" pitchFamily="34" charset="0"/>
              </a:rPr>
              <a:t>-68 % </a:t>
            </a:r>
            <a:r>
              <a:rPr lang="fr-FR" sz="1600" dirty="0">
                <a:solidFill>
                  <a:srgbClr val="000000"/>
                </a:solidFill>
                <a:latin typeface="+mj-lt"/>
                <a:ea typeface="Gadugi"/>
                <a:cs typeface="Calibri Light" panose="020F0302020204030204" pitchFamily="34" charset="0"/>
              </a:rPr>
              <a:t>chez les curistes conventionnés</a:t>
            </a:r>
            <a:r>
              <a:rPr lang="fr-FR" sz="1600" b="0" dirty="0">
                <a:solidFill>
                  <a:srgbClr val="000000"/>
                </a:solidFill>
                <a:latin typeface="+mj-lt"/>
                <a:ea typeface="Gadugi"/>
                <a:cs typeface="Calibri Light" panose="020F0302020204030204" pitchFamily="34" charset="0"/>
              </a:rPr>
              <a:t>. Cette </a:t>
            </a:r>
            <a:r>
              <a:rPr lang="fr-FR" sz="1600" dirty="0">
                <a:solidFill>
                  <a:srgbClr val="000000"/>
                </a:solidFill>
                <a:latin typeface="+mj-lt"/>
                <a:ea typeface="Gadugi"/>
                <a:cs typeface="Calibri Light" panose="020F0302020204030204" pitchFamily="34" charset="0"/>
              </a:rPr>
              <a:t>baisse est légèrement plus faible chez les curistes libres et les clients bien-être</a:t>
            </a:r>
            <a:r>
              <a:rPr lang="fr-FR" sz="1600" b="0" dirty="0">
                <a:solidFill>
                  <a:srgbClr val="000000"/>
                </a:solidFill>
                <a:latin typeface="+mj-lt"/>
                <a:ea typeface="Gadugi"/>
                <a:cs typeface="Calibri Light" panose="020F0302020204030204" pitchFamily="34" charset="0"/>
              </a:rPr>
              <a:t> (respectivement – 56 % et – 60 %).</a:t>
            </a:r>
          </a:p>
          <a:p>
            <a:pPr marL="285750" lvl="0" indent="-285750" algn="l">
              <a:spcBef>
                <a:spcPts val="600"/>
              </a:spcBef>
              <a:spcAft>
                <a:spcPts val="600"/>
              </a:spcAft>
              <a:buFont typeface="Arial" panose="020B0604020202020204" pitchFamily="34" charset="0"/>
              <a:buChar char="•"/>
              <a:defRPr/>
            </a:pPr>
            <a:r>
              <a:rPr lang="fr-FR" sz="1600" b="0" dirty="0">
                <a:solidFill>
                  <a:srgbClr val="000000"/>
                </a:solidFill>
                <a:latin typeface="+mj-lt"/>
                <a:ea typeface="Gadugi"/>
                <a:cs typeface="Calibri Light" panose="020F0302020204030204" pitchFamily="34" charset="0"/>
              </a:rPr>
              <a:t>Cela a eu un impact direct sur le </a:t>
            </a:r>
            <a:r>
              <a:rPr lang="fr-FR" sz="1800" dirty="0">
                <a:solidFill>
                  <a:srgbClr val="000000"/>
                </a:solidFill>
                <a:latin typeface="+mj-lt"/>
                <a:ea typeface="Gadugi"/>
                <a:cs typeface="Calibri Light" panose="020F0302020204030204" pitchFamily="34" charset="0"/>
              </a:rPr>
              <a:t>chiffre d’affaires </a:t>
            </a:r>
            <a:r>
              <a:rPr lang="fr-FR" sz="1600" dirty="0">
                <a:solidFill>
                  <a:srgbClr val="000000"/>
                </a:solidFill>
                <a:latin typeface="+mj-lt"/>
                <a:ea typeface="Gadugi"/>
                <a:cs typeface="Calibri Light" panose="020F0302020204030204" pitchFamily="34" charset="0"/>
              </a:rPr>
              <a:t>des entités thermales qui a chuté de </a:t>
            </a:r>
            <a:r>
              <a:rPr lang="fr-FR" sz="2400" dirty="0">
                <a:solidFill>
                  <a:srgbClr val="000000"/>
                </a:solidFill>
                <a:latin typeface="+mj-lt"/>
                <a:ea typeface="Gadugi"/>
                <a:cs typeface="Calibri Light" panose="020F0302020204030204" pitchFamily="34" charset="0"/>
              </a:rPr>
              <a:t>-60 %</a:t>
            </a:r>
            <a:r>
              <a:rPr lang="fr-FR" sz="2400" b="0" dirty="0">
                <a:solidFill>
                  <a:srgbClr val="000000"/>
                </a:solidFill>
                <a:latin typeface="+mj-lt"/>
                <a:ea typeface="Gadugi"/>
                <a:cs typeface="Calibri Light" panose="020F0302020204030204" pitchFamily="34" charset="0"/>
              </a:rPr>
              <a:t>. </a:t>
            </a:r>
            <a:r>
              <a:rPr lang="fr-FR" sz="1600" b="0" dirty="0">
                <a:solidFill>
                  <a:srgbClr val="000000"/>
                </a:solidFill>
                <a:latin typeface="+mj-lt"/>
                <a:ea typeface="Gadugi"/>
                <a:cs typeface="Calibri Light" panose="020F0302020204030204" pitchFamily="34" charset="0"/>
              </a:rPr>
              <a:t>Sa répartition par activités a légèrement évolué : </a:t>
            </a:r>
            <a:r>
              <a:rPr lang="fr-FR" sz="1600" dirty="0">
                <a:solidFill>
                  <a:srgbClr val="000000"/>
                </a:solidFill>
                <a:latin typeface="+mj-lt"/>
                <a:ea typeface="Gadugi"/>
                <a:cs typeface="Calibri Light" panose="020F0302020204030204" pitchFamily="34" charset="0"/>
              </a:rPr>
              <a:t>la part relevant des cures conventionnées est passée de 69 % à 65 %.</a:t>
            </a:r>
          </a:p>
          <a:p>
            <a:pPr marL="285750" lvl="0" indent="-285750" algn="l">
              <a:spcBef>
                <a:spcPts val="600"/>
              </a:spcBef>
              <a:spcAft>
                <a:spcPts val="600"/>
              </a:spcAft>
              <a:buFont typeface="Arial" panose="020B0604020202020204" pitchFamily="34" charset="0"/>
              <a:buChar char="•"/>
              <a:defRPr/>
            </a:pPr>
            <a:r>
              <a:rPr lang="fr-FR" sz="1600" dirty="0">
                <a:solidFill>
                  <a:srgbClr val="000000"/>
                </a:solidFill>
                <a:latin typeface="+mj-lt"/>
                <a:ea typeface="Gadugi"/>
                <a:cs typeface="Calibri Light" panose="020F0302020204030204" pitchFamily="34" charset="0"/>
              </a:rPr>
              <a:t>Les emplois en revanche ont partiellement été conservés puisque la baisse est inférieure et atteint </a:t>
            </a:r>
            <a:r>
              <a:rPr lang="fr-FR" sz="2000" dirty="0">
                <a:solidFill>
                  <a:srgbClr val="000000"/>
                </a:solidFill>
                <a:latin typeface="+mj-lt"/>
                <a:ea typeface="Gadugi"/>
                <a:cs typeface="Calibri Light" panose="020F0302020204030204" pitchFamily="34" charset="0"/>
              </a:rPr>
              <a:t>-29 % </a:t>
            </a:r>
            <a:r>
              <a:rPr lang="fr-FR" sz="1600" b="0" dirty="0">
                <a:solidFill>
                  <a:srgbClr val="000000"/>
                </a:solidFill>
                <a:latin typeface="+mj-lt"/>
                <a:ea typeface="Gadugi"/>
                <a:cs typeface="Calibri Light" panose="020F0302020204030204" pitchFamily="34" charset="0"/>
              </a:rPr>
              <a:t>(en ETP). L’intérim semble être une exception puisque son coût a diminué de 69 %.</a:t>
            </a:r>
          </a:p>
          <a:p>
            <a:pPr lvl="0" algn="l">
              <a:spcBef>
                <a:spcPts val="600"/>
              </a:spcBef>
              <a:spcAft>
                <a:spcPts val="600"/>
              </a:spcAft>
              <a:defRPr/>
            </a:pPr>
            <a:endParaRPr lang="fr-FR" sz="1600" b="0" dirty="0">
              <a:solidFill>
                <a:srgbClr val="000000"/>
              </a:solidFill>
              <a:latin typeface="+mj-lt"/>
              <a:ea typeface="Gadugi"/>
              <a:cs typeface="Calibri Light" panose="020F0302020204030204" pitchFamily="34" charset="0"/>
            </a:endParaRPr>
          </a:p>
          <a:p>
            <a:pPr algn="l">
              <a:spcBef>
                <a:spcPts val="600"/>
              </a:spcBef>
              <a:spcAft>
                <a:spcPts val="600"/>
              </a:spcAft>
              <a:defRPr/>
            </a:pPr>
            <a:r>
              <a:rPr lang="fr-FR" sz="1800" u="sng" dirty="0">
                <a:solidFill>
                  <a:srgbClr val="3EBFB7"/>
                </a:solidFill>
                <a:latin typeface="+mj-lt"/>
                <a:ea typeface="+mn-ea"/>
                <a:cs typeface="+mn-cs"/>
              </a:rPr>
              <a:t>2/ Impacts sur les parties prenantes</a:t>
            </a:r>
            <a:endParaRPr lang="fr-FR" sz="1800" b="0" dirty="0">
              <a:solidFill>
                <a:srgbClr val="000000"/>
              </a:solidFill>
              <a:latin typeface="+mj-lt"/>
              <a:ea typeface="Gadugi"/>
              <a:cs typeface="Calibri Light" panose="020F0302020204030204" pitchFamily="34" charset="0"/>
            </a:endParaRPr>
          </a:p>
          <a:p>
            <a:pPr marL="285750" lvl="0" indent="-285750" algn="l">
              <a:spcBef>
                <a:spcPts val="600"/>
              </a:spcBef>
              <a:spcAft>
                <a:spcPts val="600"/>
              </a:spcAft>
              <a:buFont typeface="Arial" panose="020B0604020202020204" pitchFamily="34" charset="0"/>
              <a:buChar char="•"/>
              <a:defRPr/>
            </a:pPr>
            <a:r>
              <a:rPr lang="fr-FR" sz="1600" b="0" dirty="0">
                <a:solidFill>
                  <a:srgbClr val="000000"/>
                </a:solidFill>
                <a:latin typeface="+mj-lt"/>
                <a:ea typeface="Gadugi"/>
                <a:cs typeface="Calibri Light" panose="020F0302020204030204" pitchFamily="34" charset="0"/>
              </a:rPr>
              <a:t>La baisse d’activité des établissements s’est répercutée sur différentes parties prenantes : </a:t>
            </a:r>
            <a:r>
              <a:rPr lang="fr-FR" sz="1600" dirty="0">
                <a:solidFill>
                  <a:srgbClr val="000000"/>
                </a:solidFill>
                <a:latin typeface="+mj-lt"/>
                <a:ea typeface="Gadugi"/>
                <a:cs typeface="Calibri Light" panose="020F0302020204030204" pitchFamily="34" charset="0"/>
              </a:rPr>
              <a:t>les dépenses de sous-traitance / achats ont baissé de -57 %, les investissements de -37 %, les taxes (locales plus non locales) de -46 %, et les cotisations sociales de -37 %</a:t>
            </a:r>
            <a:r>
              <a:rPr lang="fr-FR" sz="1600" b="0" dirty="0">
                <a:solidFill>
                  <a:srgbClr val="000000"/>
                </a:solidFill>
                <a:latin typeface="+mj-lt"/>
                <a:ea typeface="Gadugi"/>
                <a:cs typeface="Calibri Light" panose="020F0302020204030204" pitchFamily="34" charset="0"/>
              </a:rPr>
              <a:t>. </a:t>
            </a:r>
          </a:p>
        </p:txBody>
      </p:sp>
      <p:sp>
        <p:nvSpPr>
          <p:cNvPr id="3" name="Espace réservé du numéro de diapositive 2">
            <a:extLst>
              <a:ext uri="{FF2B5EF4-FFF2-40B4-BE49-F238E27FC236}">
                <a16:creationId xmlns:a16="http://schemas.microsoft.com/office/drawing/2014/main" id="{60560B78-EE34-4931-B4E5-DEB13ACD4E5F}"/>
              </a:ext>
            </a:extLst>
          </p:cNvPr>
          <p:cNvSpPr>
            <a:spLocks noGrp="1"/>
          </p:cNvSpPr>
          <p:nvPr>
            <p:ph type="sldNum" sz="quarter" idx="12"/>
          </p:nvPr>
        </p:nvSpPr>
        <p:spPr/>
        <p:txBody>
          <a:bodyPr/>
          <a:lstStyle/>
          <a:p>
            <a:fld id="{5011973A-491D-4F21-9500-AEA459A2B14A}" type="slidenum">
              <a:rPr lang="fr-FR" smtClean="0"/>
              <a:pPr/>
              <a:t>46</a:t>
            </a:fld>
            <a:endParaRPr lang="fr-FR" dirty="0"/>
          </a:p>
        </p:txBody>
      </p:sp>
      <p:sp>
        <p:nvSpPr>
          <p:cNvPr id="6" name="Titre 2">
            <a:extLst>
              <a:ext uri="{FF2B5EF4-FFF2-40B4-BE49-F238E27FC236}">
                <a16:creationId xmlns:a16="http://schemas.microsoft.com/office/drawing/2014/main" id="{19B139EA-56F5-418E-8351-69EED0BBB997}"/>
              </a:ext>
            </a:extLst>
          </p:cNvPr>
          <p:cNvSpPr txBox="1">
            <a:spLocks/>
          </p:cNvSpPr>
          <p:nvPr/>
        </p:nvSpPr>
        <p:spPr>
          <a:xfrm>
            <a:off x="187578" y="62207"/>
            <a:ext cx="10492453"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dirty="0">
                <a:solidFill>
                  <a:schemeClr val="accent1">
                    <a:lumMod val="50000"/>
                  </a:schemeClr>
                </a:solidFill>
                <a:latin typeface="Gadugi" panose="020B0502040204020203" pitchFamily="34" charset="0"/>
                <a:ea typeface="Gadugi" panose="020B0502040204020203" pitchFamily="34" charset="0"/>
              </a:rPr>
              <a:t>Quel est l’impact de la crise sanitaire sur la filière du thermalisme ?</a:t>
            </a:r>
          </a:p>
        </p:txBody>
      </p:sp>
      <p:pic>
        <p:nvPicPr>
          <p:cNvPr id="2" name="Image 1">
            <a:extLst>
              <a:ext uri="{FF2B5EF4-FFF2-40B4-BE49-F238E27FC236}">
                <a16:creationId xmlns:a16="http://schemas.microsoft.com/office/drawing/2014/main" id="{4E6F7A8B-0614-4D8D-8DB2-DEF78274BD21}"/>
              </a:ext>
            </a:extLst>
          </p:cNvPr>
          <p:cNvPicPr>
            <a:picLocks noChangeAspect="1"/>
          </p:cNvPicPr>
          <p:nvPr/>
        </p:nvPicPr>
        <p:blipFill>
          <a:blip r:embed="rId3">
            <a:duotone>
              <a:schemeClr val="accent1">
                <a:shade val="45000"/>
                <a:satMod val="135000"/>
              </a:schemeClr>
              <a:prstClr val="white"/>
            </a:duotone>
          </a:blip>
          <a:stretch>
            <a:fillRect/>
          </a:stretch>
        </p:blipFill>
        <p:spPr>
          <a:xfrm>
            <a:off x="500650" y="3951469"/>
            <a:ext cx="1282422" cy="1136937"/>
          </a:xfrm>
          <a:prstGeom prst="rect">
            <a:avLst/>
          </a:prstGeom>
        </p:spPr>
      </p:pic>
      <p:pic>
        <p:nvPicPr>
          <p:cNvPr id="5" name="Image 4">
            <a:extLst>
              <a:ext uri="{FF2B5EF4-FFF2-40B4-BE49-F238E27FC236}">
                <a16:creationId xmlns:a16="http://schemas.microsoft.com/office/drawing/2014/main" id="{EFA17513-B526-46C5-94F1-FD45FC7BF21B}"/>
              </a:ext>
            </a:extLst>
          </p:cNvPr>
          <p:cNvPicPr>
            <a:picLocks noChangeAspect="1"/>
          </p:cNvPicPr>
          <p:nvPr/>
        </p:nvPicPr>
        <p:blipFill>
          <a:blip r:embed="rId4"/>
          <a:stretch>
            <a:fillRect/>
          </a:stretch>
        </p:blipFill>
        <p:spPr>
          <a:xfrm>
            <a:off x="462892" y="1130013"/>
            <a:ext cx="1307478" cy="1136937"/>
          </a:xfrm>
          <a:prstGeom prst="rect">
            <a:avLst/>
          </a:prstGeom>
        </p:spPr>
      </p:pic>
    </p:spTree>
    <p:extLst>
      <p:ext uri="{BB962C8B-B14F-4D97-AF65-F5344CB8AC3E}">
        <p14:creationId xmlns:p14="http://schemas.microsoft.com/office/powerpoint/2010/main" val="19920464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2">
            <a:extLst>
              <a:ext uri="{FF2B5EF4-FFF2-40B4-BE49-F238E27FC236}">
                <a16:creationId xmlns:a16="http://schemas.microsoft.com/office/drawing/2014/main" id="{70BC24C1-1FF3-4161-8963-88A150B7D0FB}"/>
              </a:ext>
            </a:extLst>
          </p:cNvPr>
          <p:cNvSpPr txBox="1">
            <a:spLocks/>
          </p:cNvSpPr>
          <p:nvPr/>
        </p:nvSpPr>
        <p:spPr>
          <a:xfrm>
            <a:off x="462892" y="396588"/>
            <a:ext cx="11627717"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3600" b="1" i="0" u="none" strike="noStrike" kern="1200" cap="none" spc="0" normalizeH="0" baseline="0" noProof="0" dirty="0">
              <a:ln>
                <a:noFill/>
              </a:ln>
              <a:solidFill>
                <a:srgbClr val="3EBFB7"/>
              </a:solidFill>
              <a:effectLst/>
              <a:uLnTx/>
              <a:uFillTx/>
              <a:latin typeface="Gadugi" panose="020B0502040204020203" pitchFamily="34" charset="0"/>
              <a:ea typeface="Gadugi" panose="020B0502040204020203" pitchFamily="34" charset="0"/>
            </a:endParaRPr>
          </a:p>
        </p:txBody>
      </p:sp>
      <p:sp>
        <p:nvSpPr>
          <p:cNvPr id="8" name="Titre 2">
            <a:extLst>
              <a:ext uri="{FF2B5EF4-FFF2-40B4-BE49-F238E27FC236}">
                <a16:creationId xmlns:a16="http://schemas.microsoft.com/office/drawing/2014/main" id="{73EE3D7D-F4AB-4572-9E89-F2307B6CBA29}"/>
              </a:ext>
            </a:extLst>
          </p:cNvPr>
          <p:cNvSpPr txBox="1">
            <a:spLocks/>
          </p:cNvSpPr>
          <p:nvPr/>
        </p:nvSpPr>
        <p:spPr>
          <a:xfrm>
            <a:off x="2447924" y="1130013"/>
            <a:ext cx="9057535" cy="5182010"/>
          </a:xfrm>
          <a:prstGeom prst="rect">
            <a:avLst/>
          </a:prstGeom>
        </p:spPr>
        <p:txBody>
          <a:bodyPr vert="horz" lIns="91440" tIns="45720" rIns="91440" bIns="93600" rtlCol="0" anchor="t">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algn="l">
              <a:spcBef>
                <a:spcPts val="600"/>
              </a:spcBef>
              <a:spcAft>
                <a:spcPts val="600"/>
              </a:spcAft>
              <a:defRPr/>
            </a:pPr>
            <a:r>
              <a:rPr lang="fr-FR" sz="1800" u="sng" dirty="0">
                <a:solidFill>
                  <a:srgbClr val="3EBFB7"/>
                </a:solidFill>
                <a:latin typeface="+mj-lt"/>
                <a:ea typeface="+mn-ea"/>
                <a:cs typeface="Calibri Light" panose="020F0302020204030204" pitchFamily="34" charset="0"/>
              </a:rPr>
              <a:t>3/ Impacts sur les collectivités</a:t>
            </a:r>
            <a:endParaRPr lang="fr-FR" sz="1800" b="0" dirty="0">
              <a:solidFill>
                <a:srgbClr val="000000"/>
              </a:solidFill>
              <a:latin typeface="+mj-lt"/>
              <a:ea typeface="Gadugi"/>
              <a:cs typeface="Calibri Light" panose="020F0302020204030204" pitchFamily="34" charset="0"/>
            </a:endParaRPr>
          </a:p>
          <a:p>
            <a:pPr marL="285750" lvl="0" indent="-285750" algn="l">
              <a:spcBef>
                <a:spcPts val="600"/>
              </a:spcBef>
              <a:spcAft>
                <a:spcPts val="600"/>
              </a:spcAft>
              <a:buFont typeface="Arial" panose="020B0604020202020204" pitchFamily="34" charset="0"/>
              <a:buChar char="•"/>
              <a:defRPr/>
            </a:pPr>
            <a:r>
              <a:rPr lang="fr-FR" sz="1600" b="0" dirty="0">
                <a:latin typeface="+mj-lt"/>
                <a:cs typeface="Calibri Light" panose="020F0302020204030204" pitchFamily="34" charset="0"/>
              </a:rPr>
              <a:t>Malgré la crise sanitaire, </a:t>
            </a:r>
            <a:r>
              <a:rPr lang="fr-FR" sz="1600" dirty="0">
                <a:latin typeface="+mj-lt"/>
                <a:cs typeface="Calibri Light" panose="020F0302020204030204" pitchFamily="34" charset="0"/>
              </a:rPr>
              <a:t>les stations thermales ont maintenu stable leur capacité de désendettement.</a:t>
            </a:r>
            <a:endParaRPr lang="fr-FR" sz="1600" b="1" dirty="0">
              <a:latin typeface="+mj-lt"/>
              <a:cs typeface="Calibri Light" panose="020F0302020204030204" pitchFamily="34" charset="0"/>
            </a:endParaRPr>
          </a:p>
          <a:p>
            <a:pPr marL="285750" lvl="0" indent="-285750" algn="l">
              <a:spcBef>
                <a:spcPts val="600"/>
              </a:spcBef>
              <a:spcAft>
                <a:spcPts val="600"/>
              </a:spcAft>
              <a:buFont typeface="Arial" panose="020B0604020202020204" pitchFamily="34" charset="0"/>
              <a:buChar char="•"/>
              <a:defRPr/>
            </a:pPr>
            <a:r>
              <a:rPr lang="fr-FR" sz="1600" b="1" dirty="0">
                <a:latin typeface="+mj-lt"/>
                <a:cs typeface="Calibri Light" panose="020F0302020204030204" pitchFamily="34" charset="0"/>
              </a:rPr>
              <a:t>La contribution des stations thermales à la fiscalité de leur EPCI diminue légèrement </a:t>
            </a:r>
            <a:r>
              <a:rPr lang="fr-FR" sz="1600" b="0" dirty="0">
                <a:latin typeface="+mj-lt"/>
                <a:cs typeface="Calibri Light" panose="020F0302020204030204" pitchFamily="34" charset="0"/>
              </a:rPr>
              <a:t>entre 2019 et 2020.</a:t>
            </a:r>
          </a:p>
          <a:p>
            <a:pPr lvl="0" algn="l">
              <a:spcBef>
                <a:spcPts val="600"/>
              </a:spcBef>
              <a:spcAft>
                <a:spcPts val="600"/>
              </a:spcAft>
              <a:defRPr/>
            </a:pPr>
            <a:endParaRPr lang="fr-FR" sz="1600" b="0" dirty="0">
              <a:latin typeface="+mj-lt"/>
              <a:cs typeface="Calibri Light" panose="020F0302020204030204" pitchFamily="34" charset="0"/>
            </a:endParaRPr>
          </a:p>
          <a:p>
            <a:pPr algn="l">
              <a:spcBef>
                <a:spcPts val="600"/>
              </a:spcBef>
              <a:spcAft>
                <a:spcPts val="600"/>
              </a:spcAft>
              <a:defRPr/>
            </a:pPr>
            <a:r>
              <a:rPr lang="fr-FR" sz="1800" u="sng" dirty="0">
                <a:solidFill>
                  <a:srgbClr val="3EBFB7"/>
                </a:solidFill>
                <a:latin typeface="+mj-lt"/>
                <a:ea typeface="+mn-ea"/>
                <a:cs typeface="Calibri Light" panose="020F0302020204030204" pitchFamily="34" charset="0"/>
              </a:rPr>
              <a:t>4/ Impacts sur l’attractivité touristique des stations thermales</a:t>
            </a:r>
          </a:p>
          <a:p>
            <a:pPr marL="285750" indent="-285750" algn="l">
              <a:spcBef>
                <a:spcPts val="600"/>
              </a:spcBef>
              <a:spcAft>
                <a:spcPts val="600"/>
              </a:spcAft>
              <a:buFont typeface="Arial" panose="020B0604020202020204" pitchFamily="34" charset="0"/>
              <a:buChar char="•"/>
              <a:defRPr/>
            </a:pPr>
            <a:r>
              <a:rPr lang="fr-FR" sz="1600" dirty="0">
                <a:solidFill>
                  <a:prstClr val="black"/>
                </a:solidFill>
                <a:latin typeface="+mj-lt"/>
                <a:ea typeface="Gadugi" panose="020B0502040204020203" pitchFamily="34" charset="0"/>
                <a:cs typeface="+mn-cs"/>
              </a:rPr>
              <a:t>En 2019, 15,9 millions de </a:t>
            </a:r>
            <a:r>
              <a:rPr lang="fr-FR" sz="1800" dirty="0">
                <a:solidFill>
                  <a:prstClr val="black"/>
                </a:solidFill>
                <a:latin typeface="+mj-lt"/>
                <a:ea typeface="Gadugi" panose="020B0502040204020203" pitchFamily="34" charset="0"/>
                <a:cs typeface="+mn-cs"/>
              </a:rPr>
              <a:t>nuitées payantes </a:t>
            </a:r>
            <a:r>
              <a:rPr lang="fr-FR" sz="1600" dirty="0">
                <a:solidFill>
                  <a:prstClr val="black"/>
                </a:solidFill>
                <a:latin typeface="+mj-lt"/>
                <a:ea typeface="Gadugi" panose="020B0502040204020203" pitchFamily="34" charset="0"/>
                <a:cs typeface="+mn-cs"/>
              </a:rPr>
              <a:t>ont été générées par des hébergements marchands au sein de 84 stations thermales, un chiffre qui a fortement été impacté à la baisse en 2020, se situant alors à </a:t>
            </a:r>
            <a:r>
              <a:rPr lang="fr-FR" sz="2000" dirty="0">
                <a:solidFill>
                  <a:prstClr val="black"/>
                </a:solidFill>
                <a:latin typeface="+mj-lt"/>
                <a:ea typeface="Gadugi" panose="020B0502040204020203" pitchFamily="34" charset="0"/>
                <a:cs typeface="+mn-cs"/>
              </a:rPr>
              <a:t>9,3 millions (- 58 %).</a:t>
            </a:r>
            <a:endParaRPr lang="fr-FR" sz="1600" dirty="0">
              <a:solidFill>
                <a:prstClr val="black"/>
              </a:solidFill>
              <a:latin typeface="+mj-lt"/>
              <a:ea typeface="Gadugi" panose="020B0502040204020203" pitchFamily="34" charset="0"/>
              <a:cs typeface="+mn-cs"/>
            </a:endParaRPr>
          </a:p>
          <a:p>
            <a:pPr lvl="0" algn="l">
              <a:spcBef>
                <a:spcPts val="600"/>
              </a:spcBef>
              <a:spcAft>
                <a:spcPts val="600"/>
              </a:spcAft>
              <a:defRPr/>
            </a:pPr>
            <a:endParaRPr kumimoji="0" lang="fr-FR" sz="1600" b="1" i="0" u="none" strike="noStrike" kern="1200" cap="none" spc="0" normalizeH="0" baseline="0" noProof="0" dirty="0">
              <a:ln>
                <a:noFill/>
              </a:ln>
              <a:solidFill>
                <a:prstClr val="black"/>
              </a:solidFill>
              <a:effectLst/>
              <a:uLnTx/>
              <a:uFillTx/>
              <a:latin typeface="+mj-lt"/>
              <a:ea typeface="Gadugi" panose="020B0502040204020203" pitchFamily="34" charset="0"/>
              <a:cs typeface="+mn-cs"/>
            </a:endParaRPr>
          </a:p>
          <a:p>
            <a:pPr algn="l">
              <a:spcBef>
                <a:spcPts val="600"/>
              </a:spcBef>
              <a:spcAft>
                <a:spcPts val="600"/>
              </a:spcAft>
              <a:defRPr/>
            </a:pPr>
            <a:r>
              <a:rPr lang="fr-FR" sz="1800" u="sng" dirty="0">
                <a:solidFill>
                  <a:srgbClr val="3EBFB7"/>
                </a:solidFill>
                <a:latin typeface="+mj-lt"/>
                <a:ea typeface="+mn-ea"/>
                <a:cs typeface="Calibri Light" panose="020F0302020204030204" pitchFamily="34" charset="0"/>
              </a:rPr>
              <a:t>5/ Impacts sur les dépenses de curistes</a:t>
            </a:r>
          </a:p>
          <a:p>
            <a:pPr marL="285750" lvl="0" indent="-285750" algn="l">
              <a:spcBef>
                <a:spcPts val="600"/>
              </a:spcBef>
              <a:spcAft>
                <a:spcPts val="600"/>
              </a:spcAft>
              <a:buFont typeface="Arial" panose="020B0604020202020204" pitchFamily="34" charset="0"/>
              <a:buChar char="•"/>
              <a:defRPr/>
            </a:pPr>
            <a:r>
              <a:rPr lang="fr-FR" sz="1600" b="0" dirty="0">
                <a:solidFill>
                  <a:prstClr val="black"/>
                </a:solidFill>
                <a:latin typeface="+mj-lt"/>
                <a:ea typeface="Gadugi" panose="020B0502040204020203" pitchFamily="34" charset="0"/>
                <a:cs typeface="+mn-cs"/>
              </a:rPr>
              <a:t>D’après les enquêtes terrain menées, </a:t>
            </a:r>
            <a:r>
              <a:rPr lang="fr-FR" sz="1800" dirty="0">
                <a:solidFill>
                  <a:prstClr val="black"/>
                </a:solidFill>
                <a:latin typeface="+mj-lt"/>
                <a:ea typeface="Gadugi" panose="020B0502040204020203" pitchFamily="34" charset="0"/>
                <a:cs typeface="+mn-cs"/>
              </a:rPr>
              <a:t>la crise sanitaire semble avoir eu un impact limité sur les dépenses des curistes et client bien-être, avec une baisse estimée à seulement -2 %</a:t>
            </a:r>
            <a:r>
              <a:rPr lang="fr-FR" sz="1800" b="0" dirty="0">
                <a:solidFill>
                  <a:prstClr val="black"/>
                </a:solidFill>
                <a:latin typeface="+mj-lt"/>
                <a:ea typeface="Gadugi" panose="020B0502040204020203" pitchFamily="34" charset="0"/>
                <a:cs typeface="+mn-cs"/>
              </a:rPr>
              <a:t> </a:t>
            </a:r>
            <a:r>
              <a:rPr lang="fr-FR" sz="1600" b="0" dirty="0">
                <a:solidFill>
                  <a:prstClr val="black"/>
                </a:solidFill>
                <a:latin typeface="+mj-lt"/>
                <a:ea typeface="Gadugi" panose="020B0502040204020203" pitchFamily="34" charset="0"/>
                <a:cs typeface="+mn-cs"/>
              </a:rPr>
              <a:t>(effets opposés compensés : envie de « se faire plaisir » vs moins d’opportunités pour dépenser en raison d’une offre évènementielle réduite et de réticences des clientèles à participer à des évènements collectifs).</a:t>
            </a:r>
            <a:endParaRPr lang="fr-FR" sz="1600" b="0" i="0" u="none" strike="noStrike" kern="1200" cap="none" spc="0" normalizeH="0" baseline="0" noProof="0" dirty="0">
              <a:ln>
                <a:noFill/>
              </a:ln>
              <a:solidFill>
                <a:srgbClr val="000000"/>
              </a:solidFill>
              <a:effectLst/>
              <a:uLnTx/>
              <a:uFillTx/>
              <a:latin typeface="+mj-lt"/>
              <a:ea typeface="Gadugi"/>
              <a:cs typeface="Calibri Light" panose="020F0302020204030204" pitchFamily="34" charset="0"/>
            </a:endParaRPr>
          </a:p>
        </p:txBody>
      </p:sp>
      <p:sp>
        <p:nvSpPr>
          <p:cNvPr id="3" name="Espace réservé du numéro de diapositive 2">
            <a:extLst>
              <a:ext uri="{FF2B5EF4-FFF2-40B4-BE49-F238E27FC236}">
                <a16:creationId xmlns:a16="http://schemas.microsoft.com/office/drawing/2014/main" id="{60560B78-EE34-4931-B4E5-DEB13ACD4E5F}"/>
              </a:ext>
            </a:extLst>
          </p:cNvPr>
          <p:cNvSpPr>
            <a:spLocks noGrp="1"/>
          </p:cNvSpPr>
          <p:nvPr>
            <p:ph type="sldNum" sz="quarter" idx="12"/>
          </p:nvPr>
        </p:nvSpPr>
        <p:spPr/>
        <p:txBody>
          <a:bodyPr/>
          <a:lstStyle/>
          <a:p>
            <a:fld id="{5011973A-491D-4F21-9500-AEA459A2B14A}" type="slidenum">
              <a:rPr lang="fr-FR" smtClean="0"/>
              <a:pPr/>
              <a:t>47</a:t>
            </a:fld>
            <a:endParaRPr lang="fr-FR" dirty="0"/>
          </a:p>
        </p:txBody>
      </p:sp>
      <p:sp>
        <p:nvSpPr>
          <p:cNvPr id="6" name="Titre 2">
            <a:extLst>
              <a:ext uri="{FF2B5EF4-FFF2-40B4-BE49-F238E27FC236}">
                <a16:creationId xmlns:a16="http://schemas.microsoft.com/office/drawing/2014/main" id="{19B139EA-56F5-418E-8351-69EED0BBB997}"/>
              </a:ext>
            </a:extLst>
          </p:cNvPr>
          <p:cNvSpPr txBox="1">
            <a:spLocks/>
          </p:cNvSpPr>
          <p:nvPr/>
        </p:nvSpPr>
        <p:spPr>
          <a:xfrm>
            <a:off x="187578" y="62207"/>
            <a:ext cx="10492453"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dirty="0">
                <a:solidFill>
                  <a:schemeClr val="accent1">
                    <a:lumMod val="50000"/>
                  </a:schemeClr>
                </a:solidFill>
                <a:latin typeface="Gadugi" panose="020B0502040204020203" pitchFamily="34" charset="0"/>
                <a:ea typeface="Gadugi" panose="020B0502040204020203" pitchFamily="34" charset="0"/>
              </a:rPr>
              <a:t>Quel est l’impact de la crise sanitaire sur la filière du thermalisme ?</a:t>
            </a:r>
          </a:p>
        </p:txBody>
      </p:sp>
      <p:pic>
        <p:nvPicPr>
          <p:cNvPr id="4" name="Image 3">
            <a:extLst>
              <a:ext uri="{FF2B5EF4-FFF2-40B4-BE49-F238E27FC236}">
                <a16:creationId xmlns:a16="http://schemas.microsoft.com/office/drawing/2014/main" id="{2A9ADBD9-C550-4044-9882-16788C999993}"/>
              </a:ext>
            </a:extLst>
          </p:cNvPr>
          <p:cNvPicPr>
            <a:picLocks noChangeAspect="1"/>
          </p:cNvPicPr>
          <p:nvPr/>
        </p:nvPicPr>
        <p:blipFill>
          <a:blip r:embed="rId3">
            <a:duotone>
              <a:schemeClr val="accent1">
                <a:shade val="45000"/>
                <a:satMod val="135000"/>
              </a:schemeClr>
              <a:prstClr val="white"/>
            </a:duotone>
          </a:blip>
          <a:stretch>
            <a:fillRect/>
          </a:stretch>
        </p:blipFill>
        <p:spPr>
          <a:xfrm>
            <a:off x="864850" y="4449972"/>
            <a:ext cx="997459" cy="997459"/>
          </a:xfrm>
          <a:prstGeom prst="rect">
            <a:avLst/>
          </a:prstGeom>
        </p:spPr>
      </p:pic>
      <p:pic>
        <p:nvPicPr>
          <p:cNvPr id="5" name="Image 4">
            <a:extLst>
              <a:ext uri="{FF2B5EF4-FFF2-40B4-BE49-F238E27FC236}">
                <a16:creationId xmlns:a16="http://schemas.microsoft.com/office/drawing/2014/main" id="{A12B4F33-AAC6-448A-9C21-F79E40AA53E6}"/>
              </a:ext>
            </a:extLst>
          </p:cNvPr>
          <p:cNvPicPr>
            <a:picLocks noChangeAspect="1"/>
          </p:cNvPicPr>
          <p:nvPr/>
        </p:nvPicPr>
        <p:blipFill rotWithShape="1">
          <a:blip r:embed="rId4">
            <a:duotone>
              <a:schemeClr val="accent1">
                <a:shade val="45000"/>
                <a:satMod val="135000"/>
              </a:schemeClr>
              <a:prstClr val="white"/>
            </a:duotone>
          </a:blip>
          <a:srcRect l="40092"/>
          <a:stretch/>
        </p:blipFill>
        <p:spPr>
          <a:xfrm>
            <a:off x="865315" y="2844277"/>
            <a:ext cx="996995" cy="998517"/>
          </a:xfrm>
          <a:prstGeom prst="rect">
            <a:avLst/>
          </a:prstGeom>
        </p:spPr>
      </p:pic>
      <p:pic>
        <p:nvPicPr>
          <p:cNvPr id="1026" name="Picture 2" descr="Picto Mairie - Communauté de communes du Pays du Neubourg">
            <a:extLst>
              <a:ext uri="{FF2B5EF4-FFF2-40B4-BE49-F238E27FC236}">
                <a16:creationId xmlns:a16="http://schemas.microsoft.com/office/drawing/2014/main" id="{3BD35BD0-0312-48E0-A7D4-70B0E31D8A74}"/>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4851" y="1239640"/>
            <a:ext cx="997459" cy="997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7413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ime lapse photography of waves of water">
            <a:extLst>
              <a:ext uri="{FF2B5EF4-FFF2-40B4-BE49-F238E27FC236}">
                <a16:creationId xmlns:a16="http://schemas.microsoft.com/office/drawing/2014/main" id="{D01FB593-2985-4A2D-B445-F9CC7FC8D2FA}"/>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descr="Une image contenant dessin&#10;&#10;Description générée automatiquement">
            <a:extLst>
              <a:ext uri="{FF2B5EF4-FFF2-40B4-BE49-F238E27FC236}">
                <a16:creationId xmlns:a16="http://schemas.microsoft.com/office/drawing/2014/main" id="{3097BAB8-BA37-4BF6-9B8F-642A293577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0446" y="2048727"/>
            <a:ext cx="3586359" cy="1196128"/>
          </a:xfrm>
          <a:prstGeom prst="rect">
            <a:avLst/>
          </a:prstGeom>
        </p:spPr>
      </p:pic>
      <p:sp>
        <p:nvSpPr>
          <p:cNvPr id="6" name="ZoneTexte 5">
            <a:extLst>
              <a:ext uri="{FF2B5EF4-FFF2-40B4-BE49-F238E27FC236}">
                <a16:creationId xmlns:a16="http://schemas.microsoft.com/office/drawing/2014/main" id="{54B431D1-C9F9-4F43-8173-69C4FC24520C}"/>
              </a:ext>
            </a:extLst>
          </p:cNvPr>
          <p:cNvSpPr txBox="1"/>
          <p:nvPr/>
        </p:nvSpPr>
        <p:spPr>
          <a:xfrm>
            <a:off x="4331396" y="3429000"/>
            <a:ext cx="3209925" cy="307777"/>
          </a:xfrm>
          <a:prstGeom prst="rect">
            <a:avLst/>
          </a:prstGeom>
          <a:noFill/>
        </p:spPr>
        <p:txBody>
          <a:bodyPr wrap="square" rtlCol="0">
            <a:spAutoFit/>
          </a:bodyPr>
          <a:lstStyle/>
          <a:p>
            <a:pPr algn="ctr"/>
            <a:r>
              <a:rPr lang="fr-FR" sz="1400" b="1" dirty="0">
                <a:solidFill>
                  <a:schemeClr val="bg1"/>
                </a:solidFill>
              </a:rPr>
              <a:t>www.nomadeis.com</a:t>
            </a:r>
          </a:p>
        </p:txBody>
      </p:sp>
      <p:sp>
        <p:nvSpPr>
          <p:cNvPr id="2" name="Espace réservé du numéro de diapositive 1">
            <a:extLst>
              <a:ext uri="{FF2B5EF4-FFF2-40B4-BE49-F238E27FC236}">
                <a16:creationId xmlns:a16="http://schemas.microsoft.com/office/drawing/2014/main" id="{549C60B5-0AD9-42A8-82ED-650FA2347B28}"/>
              </a:ext>
            </a:extLst>
          </p:cNvPr>
          <p:cNvSpPr>
            <a:spLocks noGrp="1"/>
          </p:cNvSpPr>
          <p:nvPr>
            <p:ph type="sldNum" sz="quarter" idx="12"/>
          </p:nvPr>
        </p:nvSpPr>
        <p:spPr/>
        <p:txBody>
          <a:bodyPr/>
          <a:lstStyle/>
          <a:p>
            <a:fld id="{5011973A-491D-4F21-9500-AEA459A2B14A}" type="slidenum">
              <a:rPr lang="fr-FR" smtClean="0"/>
              <a:t>48</a:t>
            </a:fld>
            <a:endParaRPr lang="fr-FR" dirty="0"/>
          </a:p>
        </p:txBody>
      </p:sp>
      <p:sp>
        <p:nvSpPr>
          <p:cNvPr id="7" name="Rectangle 6">
            <a:extLst>
              <a:ext uri="{FF2B5EF4-FFF2-40B4-BE49-F238E27FC236}">
                <a16:creationId xmlns:a16="http://schemas.microsoft.com/office/drawing/2014/main" id="{85242301-FE8C-48BC-A9BA-B3FE3B376907}"/>
              </a:ext>
            </a:extLst>
          </p:cNvPr>
          <p:cNvSpPr/>
          <p:nvPr/>
        </p:nvSpPr>
        <p:spPr>
          <a:xfrm>
            <a:off x="-104775" y="5343525"/>
            <a:ext cx="12430125" cy="1092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1" name="Image 10">
            <a:extLst>
              <a:ext uri="{FF2B5EF4-FFF2-40B4-BE49-F238E27FC236}">
                <a16:creationId xmlns:a16="http://schemas.microsoft.com/office/drawing/2014/main" id="{022F64E0-0D52-4333-B102-AE90C810312A}"/>
              </a:ext>
            </a:extLst>
          </p:cNvPr>
          <p:cNvPicPr>
            <a:picLocks noChangeAspect="1"/>
          </p:cNvPicPr>
          <p:nvPr/>
        </p:nvPicPr>
        <p:blipFill rotWithShape="1">
          <a:blip r:embed="rId5"/>
          <a:srcRect l="19647" t="26952" r="63381"/>
          <a:stretch/>
        </p:blipFill>
        <p:spPr>
          <a:xfrm>
            <a:off x="2563540" y="5545509"/>
            <a:ext cx="1231892" cy="714375"/>
          </a:xfrm>
          <a:prstGeom prst="rect">
            <a:avLst/>
          </a:prstGeom>
        </p:spPr>
      </p:pic>
      <p:pic>
        <p:nvPicPr>
          <p:cNvPr id="16" name="Image 15">
            <a:extLst>
              <a:ext uri="{FF2B5EF4-FFF2-40B4-BE49-F238E27FC236}">
                <a16:creationId xmlns:a16="http://schemas.microsoft.com/office/drawing/2014/main" id="{44D1322F-7874-44B2-811D-39D63287F36C}"/>
              </a:ext>
            </a:extLst>
          </p:cNvPr>
          <p:cNvPicPr>
            <a:picLocks noChangeAspect="1"/>
          </p:cNvPicPr>
          <p:nvPr/>
        </p:nvPicPr>
        <p:blipFill>
          <a:blip r:embed="rId6"/>
          <a:stretch>
            <a:fillRect/>
          </a:stretch>
        </p:blipFill>
        <p:spPr>
          <a:xfrm>
            <a:off x="4008595" y="5600478"/>
            <a:ext cx="1414704" cy="604437"/>
          </a:xfrm>
          <a:prstGeom prst="rect">
            <a:avLst/>
          </a:prstGeom>
        </p:spPr>
      </p:pic>
      <p:pic>
        <p:nvPicPr>
          <p:cNvPr id="17" name="Image 16">
            <a:extLst>
              <a:ext uri="{FF2B5EF4-FFF2-40B4-BE49-F238E27FC236}">
                <a16:creationId xmlns:a16="http://schemas.microsoft.com/office/drawing/2014/main" id="{1F661D60-E13D-4BA1-8CBB-7429782A9AED}"/>
              </a:ext>
            </a:extLst>
          </p:cNvPr>
          <p:cNvPicPr>
            <a:picLocks noChangeAspect="1"/>
          </p:cNvPicPr>
          <p:nvPr/>
        </p:nvPicPr>
        <p:blipFill rotWithShape="1">
          <a:blip r:embed="rId7"/>
          <a:srcRect t="17781" b="18906"/>
          <a:stretch/>
        </p:blipFill>
        <p:spPr>
          <a:xfrm>
            <a:off x="5636462" y="5579107"/>
            <a:ext cx="1445516" cy="647178"/>
          </a:xfrm>
          <a:prstGeom prst="rect">
            <a:avLst/>
          </a:prstGeom>
        </p:spPr>
      </p:pic>
      <p:pic>
        <p:nvPicPr>
          <p:cNvPr id="18" name="Picture 2" descr="Lancement du réseau national d&amp;#39;incubateurs et d&amp;#39;accélérateurs touristiques  - LabTour">
            <a:extLst>
              <a:ext uri="{FF2B5EF4-FFF2-40B4-BE49-F238E27FC236}">
                <a16:creationId xmlns:a16="http://schemas.microsoft.com/office/drawing/2014/main" id="{A7670740-7AB1-4D6C-B72B-C83EF15B53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417" r="10060" b="49442"/>
          <a:stretch/>
        </p:blipFill>
        <p:spPr bwMode="auto">
          <a:xfrm>
            <a:off x="1485992" y="5624418"/>
            <a:ext cx="864385" cy="55655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Ministère de l&amp;#39;Économie et des Finances (France) — Wikipédia">
            <a:extLst>
              <a:ext uri="{FF2B5EF4-FFF2-40B4-BE49-F238E27FC236}">
                <a16:creationId xmlns:a16="http://schemas.microsoft.com/office/drawing/2014/main" id="{09F66800-8260-4039-B5F6-252C0DC581A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251" r="5266"/>
          <a:stretch/>
        </p:blipFill>
        <p:spPr bwMode="auto">
          <a:xfrm>
            <a:off x="7295141" y="5610024"/>
            <a:ext cx="619456" cy="585345"/>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 19">
            <a:extLst>
              <a:ext uri="{FF2B5EF4-FFF2-40B4-BE49-F238E27FC236}">
                <a16:creationId xmlns:a16="http://schemas.microsoft.com/office/drawing/2014/main" id="{02C0ACD7-AC1A-480C-AD82-2677E9FBA070}"/>
              </a:ext>
            </a:extLst>
          </p:cNvPr>
          <p:cNvPicPr>
            <a:picLocks noChangeAspect="1"/>
          </p:cNvPicPr>
          <p:nvPr/>
        </p:nvPicPr>
        <p:blipFill>
          <a:blip r:embed="rId10"/>
          <a:stretch>
            <a:fillRect/>
          </a:stretch>
        </p:blipFill>
        <p:spPr>
          <a:xfrm>
            <a:off x="8127761" y="5783697"/>
            <a:ext cx="1065338" cy="237998"/>
          </a:xfrm>
          <a:prstGeom prst="rect">
            <a:avLst/>
          </a:prstGeom>
        </p:spPr>
      </p:pic>
      <p:pic>
        <p:nvPicPr>
          <p:cNvPr id="21" name="Picture 2" descr="ANMCT Association Nationale des Maires des Communes Thermales">
            <a:extLst>
              <a:ext uri="{FF2B5EF4-FFF2-40B4-BE49-F238E27FC236}">
                <a16:creationId xmlns:a16="http://schemas.microsoft.com/office/drawing/2014/main" id="{F70C1AFF-127E-448C-B829-777BB2C7B3C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41246"/>
          <a:stretch/>
        </p:blipFill>
        <p:spPr bwMode="auto">
          <a:xfrm>
            <a:off x="9406264" y="5638477"/>
            <a:ext cx="1034584" cy="528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513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EDBE68C-2068-43A2-863E-E123A6933D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1973A-491D-4F21-9500-AEA459A2B14A}" type="slidenum">
              <a:rPr kumimoji="0" lang="fr-FR"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re 2">
            <a:extLst>
              <a:ext uri="{FF2B5EF4-FFF2-40B4-BE49-F238E27FC236}">
                <a16:creationId xmlns:a16="http://schemas.microsoft.com/office/drawing/2014/main" id="{40FF08FA-FE42-4992-A729-7997434FB276}"/>
              </a:ext>
            </a:extLst>
          </p:cNvPr>
          <p:cNvSpPr txBox="1">
            <a:spLocks/>
          </p:cNvSpPr>
          <p:nvPr/>
        </p:nvSpPr>
        <p:spPr>
          <a:xfrm>
            <a:off x="124879" y="312347"/>
            <a:ext cx="10098475" cy="508562"/>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dirty="0">
                <a:solidFill>
                  <a:schemeClr val="accent1">
                    <a:lumMod val="50000"/>
                  </a:schemeClr>
                </a:solidFill>
                <a:latin typeface="Gadugi" panose="020B0502040204020203" pitchFamily="34" charset="0"/>
                <a:ea typeface="Gadugi" panose="020B0502040204020203" pitchFamily="34" charset="0"/>
              </a:rPr>
              <a:t>Stations thermales : de quoi parle-t-on ?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Gadugi"/>
                <a:ea typeface="Gadugi"/>
              </a:rPr>
              <a:t>Les 87 stations thermales françaises en activité</a:t>
            </a:r>
          </a:p>
        </p:txBody>
      </p:sp>
      <p:grpSp>
        <p:nvGrpSpPr>
          <p:cNvPr id="8" name="Groupe 7">
            <a:extLst>
              <a:ext uri="{FF2B5EF4-FFF2-40B4-BE49-F238E27FC236}">
                <a16:creationId xmlns:a16="http://schemas.microsoft.com/office/drawing/2014/main" id="{DEB53535-6642-4183-A0B2-0129E622096E}"/>
              </a:ext>
            </a:extLst>
          </p:cNvPr>
          <p:cNvGrpSpPr/>
          <p:nvPr/>
        </p:nvGrpSpPr>
        <p:grpSpPr>
          <a:xfrm>
            <a:off x="5324053" y="-415897"/>
            <a:ext cx="9280844" cy="6903889"/>
            <a:chOff x="2363073" y="-259935"/>
            <a:chExt cx="9280844" cy="6903889"/>
          </a:xfrm>
        </p:grpSpPr>
        <p:grpSp>
          <p:nvGrpSpPr>
            <p:cNvPr id="9" name="POWER_USER_DATA_MAP" descr="{&quot;IsGrandientColor&quot;:true,&quot;GradientColor&quot;:&quot;#D9D9D9&quot;,&quot;IsRangesColor&quot;:false,&quot;RangesSettings&quot;:null,&quot;RangeName&quot;:&quot;POWER_USER_EXCEL_MAP_609FA4D0_6F66_47CD_957F_2012EF7C3453&quot;,&quot;Version&quot;:&quot;1.6.1179.0&quot;}">
              <a:extLst>
                <a:ext uri="{FF2B5EF4-FFF2-40B4-BE49-F238E27FC236}">
                  <a16:creationId xmlns:a16="http://schemas.microsoft.com/office/drawing/2014/main" id="{E6C91267-6F1B-47D2-A3E6-2E063560251F}"/>
                </a:ext>
              </a:extLst>
            </p:cNvPr>
            <p:cNvGrpSpPr>
              <a:grpSpLocks noChangeAspect="1"/>
            </p:cNvGrpSpPr>
            <p:nvPr/>
          </p:nvGrpSpPr>
          <p:grpSpPr>
            <a:xfrm>
              <a:off x="2363073" y="-259935"/>
              <a:ext cx="9280844" cy="6903889"/>
              <a:chOff x="2153805" y="1154581"/>
              <a:chExt cx="7100810" cy="5282192"/>
            </a:xfrm>
          </p:grpSpPr>
          <p:grpSp>
            <p:nvGrpSpPr>
              <p:cNvPr id="141" name="France_Departements">
                <a:extLst>
                  <a:ext uri="{FF2B5EF4-FFF2-40B4-BE49-F238E27FC236}">
                    <a16:creationId xmlns:a16="http://schemas.microsoft.com/office/drawing/2014/main" id="{0FF6EC1A-898E-4B1F-BD07-B7F34993889A}"/>
                  </a:ext>
                </a:extLst>
              </p:cNvPr>
              <p:cNvGrpSpPr>
                <a:grpSpLocks noChangeAspect="1"/>
              </p:cNvGrpSpPr>
              <p:nvPr/>
            </p:nvGrpSpPr>
            <p:grpSpPr>
              <a:xfrm>
                <a:off x="2153805" y="1154581"/>
                <a:ext cx="7100810" cy="5282192"/>
                <a:chOff x="3055144" y="915314"/>
                <a:chExt cx="7100810" cy="5282192"/>
              </a:xfrm>
            </p:grpSpPr>
            <p:grpSp>
              <p:nvGrpSpPr>
                <p:cNvPr id="143" name="Map">
                  <a:extLst>
                    <a:ext uri="{FF2B5EF4-FFF2-40B4-BE49-F238E27FC236}">
                      <a16:creationId xmlns:a16="http://schemas.microsoft.com/office/drawing/2014/main" id="{825063CB-4AB6-4A43-90A0-18C051A946CC}"/>
                    </a:ext>
                  </a:extLst>
                </p:cNvPr>
                <p:cNvGrpSpPr/>
                <p:nvPr/>
              </p:nvGrpSpPr>
              <p:grpSpPr>
                <a:xfrm>
                  <a:off x="3055144" y="1378423"/>
                  <a:ext cx="5149120" cy="4819083"/>
                  <a:chOff x="3055144" y="1378423"/>
                  <a:chExt cx="5149120" cy="4819083"/>
                </a:xfrm>
              </p:grpSpPr>
              <p:sp>
                <p:nvSpPr>
                  <p:cNvPr id="256" name="57" descr="{&quot;Key&quot;:&quot;57&quot;,&quot;Name&quot;:&quot;57&quot;,&quot;Value&quot;:1.0,&quot;Formula&quot;:&quot;&quot;,&quot;Text&quot;:&quot;&quot;,&quot;OfficeApplication&quot;:1,&quot;HasValue&quot;:true}">
                    <a:extLst>
                      <a:ext uri="{FF2B5EF4-FFF2-40B4-BE49-F238E27FC236}">
                        <a16:creationId xmlns:a16="http://schemas.microsoft.com/office/drawing/2014/main" id="{63FC98B7-F247-4B83-86DB-1CC8CF74C570}"/>
                      </a:ext>
                    </a:extLst>
                  </p:cNvPr>
                  <p:cNvSpPr>
                    <a:spLocks/>
                  </p:cNvSpPr>
                  <p:nvPr/>
                </p:nvSpPr>
                <p:spPr bwMode="auto">
                  <a:xfrm>
                    <a:off x="7300016" y="2249131"/>
                    <a:ext cx="686907" cy="539329"/>
                  </a:xfrm>
                  <a:custGeom>
                    <a:avLst/>
                    <a:gdLst>
                      <a:gd name="T0" fmla="*/ 3 w 512"/>
                      <a:gd name="T1" fmla="*/ 17 h 402"/>
                      <a:gd name="T2" fmla="*/ 14 w 512"/>
                      <a:gd name="T3" fmla="*/ 74 h 402"/>
                      <a:gd name="T4" fmla="*/ 30 w 512"/>
                      <a:gd name="T5" fmla="*/ 104 h 402"/>
                      <a:gd name="T6" fmla="*/ 30 w 512"/>
                      <a:gd name="T7" fmla="*/ 142 h 402"/>
                      <a:gd name="T8" fmla="*/ 7 w 512"/>
                      <a:gd name="T9" fmla="*/ 164 h 402"/>
                      <a:gd name="T10" fmla="*/ 17 w 512"/>
                      <a:gd name="T11" fmla="*/ 188 h 402"/>
                      <a:gd name="T12" fmla="*/ 46 w 512"/>
                      <a:gd name="T13" fmla="*/ 215 h 402"/>
                      <a:gd name="T14" fmla="*/ 70 w 512"/>
                      <a:gd name="T15" fmla="*/ 232 h 402"/>
                      <a:gd name="T16" fmla="*/ 122 w 512"/>
                      <a:gd name="T17" fmla="*/ 239 h 402"/>
                      <a:gd name="T18" fmla="*/ 118 w 512"/>
                      <a:gd name="T19" fmla="*/ 268 h 402"/>
                      <a:gd name="T20" fmla="*/ 157 w 512"/>
                      <a:gd name="T21" fmla="*/ 292 h 402"/>
                      <a:gd name="T22" fmla="*/ 215 w 512"/>
                      <a:gd name="T23" fmla="*/ 327 h 402"/>
                      <a:gd name="T24" fmla="*/ 240 w 512"/>
                      <a:gd name="T25" fmla="*/ 342 h 402"/>
                      <a:gd name="T26" fmla="*/ 306 w 512"/>
                      <a:gd name="T27" fmla="*/ 360 h 402"/>
                      <a:gd name="T28" fmla="*/ 355 w 512"/>
                      <a:gd name="T29" fmla="*/ 402 h 402"/>
                      <a:gd name="T30" fmla="*/ 386 w 512"/>
                      <a:gd name="T31" fmla="*/ 397 h 402"/>
                      <a:gd name="T32" fmla="*/ 403 w 512"/>
                      <a:gd name="T33" fmla="*/ 383 h 402"/>
                      <a:gd name="T34" fmla="*/ 412 w 512"/>
                      <a:gd name="T35" fmla="*/ 325 h 402"/>
                      <a:gd name="T36" fmla="*/ 415 w 512"/>
                      <a:gd name="T37" fmla="*/ 297 h 402"/>
                      <a:gd name="T38" fmla="*/ 365 w 512"/>
                      <a:gd name="T39" fmla="*/ 287 h 402"/>
                      <a:gd name="T40" fmla="*/ 347 w 512"/>
                      <a:gd name="T41" fmla="*/ 278 h 402"/>
                      <a:gd name="T42" fmla="*/ 323 w 512"/>
                      <a:gd name="T43" fmla="*/ 251 h 402"/>
                      <a:gd name="T44" fmla="*/ 321 w 512"/>
                      <a:gd name="T45" fmla="*/ 228 h 402"/>
                      <a:gd name="T46" fmla="*/ 350 w 512"/>
                      <a:gd name="T47" fmla="*/ 177 h 402"/>
                      <a:gd name="T48" fmla="*/ 368 w 512"/>
                      <a:gd name="T49" fmla="*/ 203 h 402"/>
                      <a:gd name="T50" fmla="*/ 415 w 512"/>
                      <a:gd name="T51" fmla="*/ 226 h 402"/>
                      <a:gd name="T52" fmla="*/ 465 w 512"/>
                      <a:gd name="T53" fmla="*/ 222 h 402"/>
                      <a:gd name="T54" fmla="*/ 502 w 512"/>
                      <a:gd name="T55" fmla="*/ 206 h 402"/>
                      <a:gd name="T56" fmla="*/ 509 w 512"/>
                      <a:gd name="T57" fmla="*/ 190 h 402"/>
                      <a:gd name="T58" fmla="*/ 482 w 512"/>
                      <a:gd name="T59" fmla="*/ 174 h 402"/>
                      <a:gd name="T60" fmla="*/ 461 w 512"/>
                      <a:gd name="T61" fmla="*/ 142 h 402"/>
                      <a:gd name="T62" fmla="*/ 406 w 512"/>
                      <a:gd name="T63" fmla="*/ 155 h 402"/>
                      <a:gd name="T64" fmla="*/ 392 w 512"/>
                      <a:gd name="T65" fmla="*/ 158 h 402"/>
                      <a:gd name="T66" fmla="*/ 341 w 512"/>
                      <a:gd name="T67" fmla="*/ 149 h 402"/>
                      <a:gd name="T68" fmla="*/ 333 w 512"/>
                      <a:gd name="T69" fmla="*/ 161 h 402"/>
                      <a:gd name="T70" fmla="*/ 323 w 512"/>
                      <a:gd name="T71" fmla="*/ 145 h 402"/>
                      <a:gd name="T72" fmla="*/ 317 w 512"/>
                      <a:gd name="T73" fmla="*/ 129 h 402"/>
                      <a:gd name="T74" fmla="*/ 273 w 512"/>
                      <a:gd name="T75" fmla="*/ 138 h 402"/>
                      <a:gd name="T76" fmla="*/ 236 w 512"/>
                      <a:gd name="T77" fmla="*/ 140 h 402"/>
                      <a:gd name="T78" fmla="*/ 232 w 512"/>
                      <a:gd name="T79" fmla="*/ 117 h 402"/>
                      <a:gd name="T80" fmla="*/ 214 w 512"/>
                      <a:gd name="T81" fmla="*/ 101 h 402"/>
                      <a:gd name="T82" fmla="*/ 187 w 512"/>
                      <a:gd name="T83" fmla="*/ 62 h 402"/>
                      <a:gd name="T84" fmla="*/ 175 w 512"/>
                      <a:gd name="T85" fmla="*/ 39 h 402"/>
                      <a:gd name="T86" fmla="*/ 134 w 512"/>
                      <a:gd name="T87" fmla="*/ 13 h 402"/>
                      <a:gd name="T88" fmla="*/ 86 w 512"/>
                      <a:gd name="T89" fmla="*/ 0 h 402"/>
                      <a:gd name="T90" fmla="*/ 50 w 512"/>
                      <a:gd name="T91" fmla="*/ 13 h 402"/>
                      <a:gd name="T92" fmla="*/ 6 w 512"/>
                      <a:gd name="T93" fmla="*/ 11 h 402"/>
                      <a:gd name="T94" fmla="*/ 0 w 512"/>
                      <a:gd name="T95" fmla="*/ 6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2" h="402">
                        <a:moveTo>
                          <a:pt x="0" y="6"/>
                        </a:moveTo>
                        <a:lnTo>
                          <a:pt x="3" y="17"/>
                        </a:lnTo>
                        <a:lnTo>
                          <a:pt x="0" y="50"/>
                        </a:lnTo>
                        <a:lnTo>
                          <a:pt x="14" y="74"/>
                        </a:lnTo>
                        <a:lnTo>
                          <a:pt x="22" y="80"/>
                        </a:lnTo>
                        <a:lnTo>
                          <a:pt x="30" y="104"/>
                        </a:lnTo>
                        <a:lnTo>
                          <a:pt x="21" y="122"/>
                        </a:lnTo>
                        <a:lnTo>
                          <a:pt x="30" y="142"/>
                        </a:lnTo>
                        <a:lnTo>
                          <a:pt x="29" y="151"/>
                        </a:lnTo>
                        <a:lnTo>
                          <a:pt x="7" y="164"/>
                        </a:lnTo>
                        <a:lnTo>
                          <a:pt x="7" y="170"/>
                        </a:lnTo>
                        <a:lnTo>
                          <a:pt x="17" y="188"/>
                        </a:lnTo>
                        <a:lnTo>
                          <a:pt x="37" y="197"/>
                        </a:lnTo>
                        <a:lnTo>
                          <a:pt x="46" y="215"/>
                        </a:lnTo>
                        <a:lnTo>
                          <a:pt x="59" y="218"/>
                        </a:lnTo>
                        <a:lnTo>
                          <a:pt x="70" y="232"/>
                        </a:lnTo>
                        <a:lnTo>
                          <a:pt x="113" y="233"/>
                        </a:lnTo>
                        <a:lnTo>
                          <a:pt x="122" y="239"/>
                        </a:lnTo>
                        <a:lnTo>
                          <a:pt x="118" y="253"/>
                        </a:lnTo>
                        <a:lnTo>
                          <a:pt x="118" y="268"/>
                        </a:lnTo>
                        <a:lnTo>
                          <a:pt x="140" y="296"/>
                        </a:lnTo>
                        <a:lnTo>
                          <a:pt x="157" y="292"/>
                        </a:lnTo>
                        <a:lnTo>
                          <a:pt x="198" y="307"/>
                        </a:lnTo>
                        <a:lnTo>
                          <a:pt x="215" y="327"/>
                        </a:lnTo>
                        <a:lnTo>
                          <a:pt x="227" y="331"/>
                        </a:lnTo>
                        <a:lnTo>
                          <a:pt x="240" y="342"/>
                        </a:lnTo>
                        <a:lnTo>
                          <a:pt x="288" y="362"/>
                        </a:lnTo>
                        <a:lnTo>
                          <a:pt x="306" y="360"/>
                        </a:lnTo>
                        <a:lnTo>
                          <a:pt x="319" y="366"/>
                        </a:lnTo>
                        <a:lnTo>
                          <a:pt x="355" y="402"/>
                        </a:lnTo>
                        <a:lnTo>
                          <a:pt x="358" y="399"/>
                        </a:lnTo>
                        <a:lnTo>
                          <a:pt x="386" y="397"/>
                        </a:lnTo>
                        <a:lnTo>
                          <a:pt x="392" y="390"/>
                        </a:lnTo>
                        <a:lnTo>
                          <a:pt x="403" y="383"/>
                        </a:lnTo>
                        <a:lnTo>
                          <a:pt x="416" y="348"/>
                        </a:lnTo>
                        <a:lnTo>
                          <a:pt x="412" y="325"/>
                        </a:lnTo>
                        <a:lnTo>
                          <a:pt x="418" y="311"/>
                        </a:lnTo>
                        <a:lnTo>
                          <a:pt x="415" y="297"/>
                        </a:lnTo>
                        <a:lnTo>
                          <a:pt x="382" y="266"/>
                        </a:lnTo>
                        <a:lnTo>
                          <a:pt x="365" y="287"/>
                        </a:lnTo>
                        <a:lnTo>
                          <a:pt x="354" y="288"/>
                        </a:lnTo>
                        <a:lnTo>
                          <a:pt x="347" y="278"/>
                        </a:lnTo>
                        <a:lnTo>
                          <a:pt x="353" y="266"/>
                        </a:lnTo>
                        <a:lnTo>
                          <a:pt x="323" y="251"/>
                        </a:lnTo>
                        <a:lnTo>
                          <a:pt x="318" y="244"/>
                        </a:lnTo>
                        <a:lnTo>
                          <a:pt x="321" y="228"/>
                        </a:lnTo>
                        <a:lnTo>
                          <a:pt x="334" y="216"/>
                        </a:lnTo>
                        <a:lnTo>
                          <a:pt x="350" y="177"/>
                        </a:lnTo>
                        <a:lnTo>
                          <a:pt x="362" y="196"/>
                        </a:lnTo>
                        <a:lnTo>
                          <a:pt x="368" y="203"/>
                        </a:lnTo>
                        <a:lnTo>
                          <a:pt x="406" y="215"/>
                        </a:lnTo>
                        <a:lnTo>
                          <a:pt x="415" y="226"/>
                        </a:lnTo>
                        <a:lnTo>
                          <a:pt x="434" y="228"/>
                        </a:lnTo>
                        <a:lnTo>
                          <a:pt x="465" y="222"/>
                        </a:lnTo>
                        <a:lnTo>
                          <a:pt x="482" y="229"/>
                        </a:lnTo>
                        <a:lnTo>
                          <a:pt x="502" y="206"/>
                        </a:lnTo>
                        <a:lnTo>
                          <a:pt x="512" y="190"/>
                        </a:lnTo>
                        <a:lnTo>
                          <a:pt x="509" y="190"/>
                        </a:lnTo>
                        <a:lnTo>
                          <a:pt x="495" y="176"/>
                        </a:lnTo>
                        <a:lnTo>
                          <a:pt x="482" y="174"/>
                        </a:lnTo>
                        <a:lnTo>
                          <a:pt x="463" y="149"/>
                        </a:lnTo>
                        <a:lnTo>
                          <a:pt x="461" y="142"/>
                        </a:lnTo>
                        <a:lnTo>
                          <a:pt x="442" y="140"/>
                        </a:lnTo>
                        <a:lnTo>
                          <a:pt x="406" y="155"/>
                        </a:lnTo>
                        <a:lnTo>
                          <a:pt x="404" y="159"/>
                        </a:lnTo>
                        <a:lnTo>
                          <a:pt x="392" y="158"/>
                        </a:lnTo>
                        <a:lnTo>
                          <a:pt x="367" y="158"/>
                        </a:lnTo>
                        <a:lnTo>
                          <a:pt x="341" y="149"/>
                        </a:lnTo>
                        <a:lnTo>
                          <a:pt x="342" y="156"/>
                        </a:lnTo>
                        <a:lnTo>
                          <a:pt x="333" y="161"/>
                        </a:lnTo>
                        <a:lnTo>
                          <a:pt x="327" y="156"/>
                        </a:lnTo>
                        <a:lnTo>
                          <a:pt x="323" y="145"/>
                        </a:lnTo>
                        <a:lnTo>
                          <a:pt x="322" y="130"/>
                        </a:lnTo>
                        <a:lnTo>
                          <a:pt x="317" y="129"/>
                        </a:lnTo>
                        <a:lnTo>
                          <a:pt x="270" y="118"/>
                        </a:lnTo>
                        <a:lnTo>
                          <a:pt x="273" y="138"/>
                        </a:lnTo>
                        <a:lnTo>
                          <a:pt x="252" y="141"/>
                        </a:lnTo>
                        <a:lnTo>
                          <a:pt x="236" y="140"/>
                        </a:lnTo>
                        <a:lnTo>
                          <a:pt x="232" y="134"/>
                        </a:lnTo>
                        <a:lnTo>
                          <a:pt x="232" y="117"/>
                        </a:lnTo>
                        <a:lnTo>
                          <a:pt x="225" y="120"/>
                        </a:lnTo>
                        <a:lnTo>
                          <a:pt x="214" y="101"/>
                        </a:lnTo>
                        <a:lnTo>
                          <a:pt x="192" y="76"/>
                        </a:lnTo>
                        <a:lnTo>
                          <a:pt x="187" y="62"/>
                        </a:lnTo>
                        <a:lnTo>
                          <a:pt x="192" y="62"/>
                        </a:lnTo>
                        <a:lnTo>
                          <a:pt x="175" y="39"/>
                        </a:lnTo>
                        <a:lnTo>
                          <a:pt x="167" y="25"/>
                        </a:lnTo>
                        <a:lnTo>
                          <a:pt x="134" y="13"/>
                        </a:lnTo>
                        <a:lnTo>
                          <a:pt x="117" y="17"/>
                        </a:lnTo>
                        <a:lnTo>
                          <a:pt x="86" y="0"/>
                        </a:lnTo>
                        <a:lnTo>
                          <a:pt x="61" y="0"/>
                        </a:lnTo>
                        <a:lnTo>
                          <a:pt x="50" y="13"/>
                        </a:lnTo>
                        <a:lnTo>
                          <a:pt x="10" y="23"/>
                        </a:lnTo>
                        <a:lnTo>
                          <a:pt x="6" y="11"/>
                        </a:lnTo>
                        <a:lnTo>
                          <a:pt x="0" y="6"/>
                        </a:lnTo>
                        <a:lnTo>
                          <a:pt x="0" y="6"/>
                        </a:lnTo>
                        <a:close/>
                      </a:path>
                    </a:pathLst>
                  </a:custGeom>
                  <a:solidFill>
                    <a:schemeClr val="accent5">
                      <a:lumMod val="20000"/>
                      <a:lumOff val="8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7" name="1" descr="{&quot;Key&quot;:&quot;1&quot;,&quot;Name&quot;:&quot;1&quot;,&quot;Value&quot;:1.0,&quot;Formula&quot;:&quot;&quot;,&quot;Text&quot;:&quot;&quot;,&quot;OfficeApplication&quot;:1,&quot;HasValue&quot;:true}">
                    <a:extLst>
                      <a:ext uri="{FF2B5EF4-FFF2-40B4-BE49-F238E27FC236}">
                        <a16:creationId xmlns:a16="http://schemas.microsoft.com/office/drawing/2014/main" id="{AE9E0174-06A5-463B-BA53-A6CAF1AC08BF}"/>
                      </a:ext>
                    </a:extLst>
                  </p:cNvPr>
                  <p:cNvSpPr>
                    <a:spLocks/>
                  </p:cNvSpPr>
                  <p:nvPr/>
                </p:nvSpPr>
                <p:spPr bwMode="auto">
                  <a:xfrm>
                    <a:off x="6876065" y="3903343"/>
                    <a:ext cx="555429" cy="480298"/>
                  </a:xfrm>
                  <a:custGeom>
                    <a:avLst/>
                    <a:gdLst>
                      <a:gd name="T0" fmla="*/ 131 w 414"/>
                      <a:gd name="T1" fmla="*/ 7 h 358"/>
                      <a:gd name="T2" fmla="*/ 79 w 414"/>
                      <a:gd name="T3" fmla="*/ 7 h 358"/>
                      <a:gd name="T4" fmla="*/ 55 w 414"/>
                      <a:gd name="T5" fmla="*/ 2 h 358"/>
                      <a:gd name="T6" fmla="*/ 42 w 414"/>
                      <a:gd name="T7" fmla="*/ 48 h 358"/>
                      <a:gd name="T8" fmla="*/ 15 w 414"/>
                      <a:gd name="T9" fmla="*/ 128 h 358"/>
                      <a:gd name="T10" fmla="*/ 14 w 414"/>
                      <a:gd name="T11" fmla="*/ 140 h 358"/>
                      <a:gd name="T12" fmla="*/ 0 w 414"/>
                      <a:gd name="T13" fmla="*/ 187 h 358"/>
                      <a:gd name="T14" fmla="*/ 1 w 414"/>
                      <a:gd name="T15" fmla="*/ 225 h 358"/>
                      <a:gd name="T16" fmla="*/ 12 w 414"/>
                      <a:gd name="T17" fmla="*/ 234 h 358"/>
                      <a:gd name="T18" fmla="*/ 30 w 414"/>
                      <a:gd name="T19" fmla="*/ 248 h 358"/>
                      <a:gd name="T20" fmla="*/ 53 w 414"/>
                      <a:gd name="T21" fmla="*/ 289 h 358"/>
                      <a:gd name="T22" fmla="*/ 98 w 414"/>
                      <a:gd name="T23" fmla="*/ 285 h 358"/>
                      <a:gd name="T24" fmla="*/ 113 w 414"/>
                      <a:gd name="T25" fmla="*/ 282 h 358"/>
                      <a:gd name="T26" fmla="*/ 145 w 414"/>
                      <a:gd name="T27" fmla="*/ 299 h 358"/>
                      <a:gd name="T28" fmla="*/ 174 w 414"/>
                      <a:gd name="T29" fmla="*/ 271 h 358"/>
                      <a:gd name="T30" fmla="*/ 194 w 414"/>
                      <a:gd name="T31" fmla="*/ 263 h 358"/>
                      <a:gd name="T32" fmla="*/ 214 w 414"/>
                      <a:gd name="T33" fmla="*/ 297 h 358"/>
                      <a:gd name="T34" fmla="*/ 244 w 414"/>
                      <a:gd name="T35" fmla="*/ 327 h 358"/>
                      <a:gd name="T36" fmla="*/ 260 w 414"/>
                      <a:gd name="T37" fmla="*/ 353 h 358"/>
                      <a:gd name="T38" fmla="*/ 314 w 414"/>
                      <a:gd name="T39" fmla="*/ 294 h 358"/>
                      <a:gd name="T40" fmla="*/ 330 w 414"/>
                      <a:gd name="T41" fmla="*/ 239 h 358"/>
                      <a:gd name="T42" fmla="*/ 329 w 414"/>
                      <a:gd name="T43" fmla="*/ 223 h 358"/>
                      <a:gd name="T44" fmla="*/ 324 w 414"/>
                      <a:gd name="T45" fmla="*/ 172 h 358"/>
                      <a:gd name="T46" fmla="*/ 338 w 414"/>
                      <a:gd name="T47" fmla="*/ 172 h 358"/>
                      <a:gd name="T48" fmla="*/ 367 w 414"/>
                      <a:gd name="T49" fmla="*/ 148 h 358"/>
                      <a:gd name="T50" fmla="*/ 364 w 414"/>
                      <a:gd name="T51" fmla="*/ 135 h 358"/>
                      <a:gd name="T52" fmla="*/ 401 w 414"/>
                      <a:gd name="T53" fmla="*/ 110 h 358"/>
                      <a:gd name="T54" fmla="*/ 414 w 414"/>
                      <a:gd name="T55" fmla="*/ 63 h 358"/>
                      <a:gd name="T56" fmla="*/ 390 w 414"/>
                      <a:gd name="T57" fmla="*/ 39 h 358"/>
                      <a:gd name="T58" fmla="*/ 374 w 414"/>
                      <a:gd name="T59" fmla="*/ 59 h 358"/>
                      <a:gd name="T60" fmla="*/ 326 w 414"/>
                      <a:gd name="T61" fmla="*/ 101 h 358"/>
                      <a:gd name="T62" fmla="*/ 283 w 414"/>
                      <a:gd name="T63" fmla="*/ 82 h 358"/>
                      <a:gd name="T64" fmla="*/ 241 w 414"/>
                      <a:gd name="T65" fmla="*/ 95 h 358"/>
                      <a:gd name="T66" fmla="*/ 215 w 414"/>
                      <a:gd name="T67" fmla="*/ 96 h 358"/>
                      <a:gd name="T68" fmla="*/ 205 w 414"/>
                      <a:gd name="T69" fmla="*/ 77 h 358"/>
                      <a:gd name="T70" fmla="*/ 165 w 414"/>
                      <a:gd name="T71" fmla="*/ 39 h 358"/>
                      <a:gd name="T72" fmla="*/ 144 w 414"/>
                      <a:gd name="T73" fmla="*/ 18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4" h="358">
                        <a:moveTo>
                          <a:pt x="144" y="18"/>
                        </a:moveTo>
                        <a:lnTo>
                          <a:pt x="131" y="7"/>
                        </a:lnTo>
                        <a:lnTo>
                          <a:pt x="119" y="0"/>
                        </a:lnTo>
                        <a:lnTo>
                          <a:pt x="79" y="7"/>
                        </a:lnTo>
                        <a:lnTo>
                          <a:pt x="68" y="2"/>
                        </a:lnTo>
                        <a:lnTo>
                          <a:pt x="55" y="2"/>
                        </a:lnTo>
                        <a:lnTo>
                          <a:pt x="46" y="24"/>
                        </a:lnTo>
                        <a:lnTo>
                          <a:pt x="42" y="48"/>
                        </a:lnTo>
                        <a:lnTo>
                          <a:pt x="34" y="72"/>
                        </a:lnTo>
                        <a:lnTo>
                          <a:pt x="15" y="128"/>
                        </a:lnTo>
                        <a:lnTo>
                          <a:pt x="13" y="137"/>
                        </a:lnTo>
                        <a:lnTo>
                          <a:pt x="14" y="140"/>
                        </a:lnTo>
                        <a:lnTo>
                          <a:pt x="13" y="149"/>
                        </a:lnTo>
                        <a:lnTo>
                          <a:pt x="0" y="187"/>
                        </a:lnTo>
                        <a:lnTo>
                          <a:pt x="3" y="212"/>
                        </a:lnTo>
                        <a:lnTo>
                          <a:pt x="1" y="225"/>
                        </a:lnTo>
                        <a:lnTo>
                          <a:pt x="4" y="232"/>
                        </a:lnTo>
                        <a:lnTo>
                          <a:pt x="12" y="234"/>
                        </a:lnTo>
                        <a:lnTo>
                          <a:pt x="24" y="250"/>
                        </a:lnTo>
                        <a:lnTo>
                          <a:pt x="30" y="248"/>
                        </a:lnTo>
                        <a:lnTo>
                          <a:pt x="50" y="263"/>
                        </a:lnTo>
                        <a:lnTo>
                          <a:pt x="53" y="289"/>
                        </a:lnTo>
                        <a:lnTo>
                          <a:pt x="76" y="282"/>
                        </a:lnTo>
                        <a:lnTo>
                          <a:pt x="98" y="285"/>
                        </a:lnTo>
                        <a:lnTo>
                          <a:pt x="109" y="283"/>
                        </a:lnTo>
                        <a:lnTo>
                          <a:pt x="113" y="282"/>
                        </a:lnTo>
                        <a:lnTo>
                          <a:pt x="136" y="293"/>
                        </a:lnTo>
                        <a:lnTo>
                          <a:pt x="145" y="299"/>
                        </a:lnTo>
                        <a:lnTo>
                          <a:pt x="160" y="294"/>
                        </a:lnTo>
                        <a:lnTo>
                          <a:pt x="174" y="271"/>
                        </a:lnTo>
                        <a:lnTo>
                          <a:pt x="188" y="260"/>
                        </a:lnTo>
                        <a:lnTo>
                          <a:pt x="194" y="263"/>
                        </a:lnTo>
                        <a:lnTo>
                          <a:pt x="208" y="281"/>
                        </a:lnTo>
                        <a:lnTo>
                          <a:pt x="214" y="297"/>
                        </a:lnTo>
                        <a:lnTo>
                          <a:pt x="222" y="309"/>
                        </a:lnTo>
                        <a:lnTo>
                          <a:pt x="244" y="327"/>
                        </a:lnTo>
                        <a:lnTo>
                          <a:pt x="250" y="334"/>
                        </a:lnTo>
                        <a:lnTo>
                          <a:pt x="260" y="353"/>
                        </a:lnTo>
                        <a:lnTo>
                          <a:pt x="266" y="358"/>
                        </a:lnTo>
                        <a:lnTo>
                          <a:pt x="314" y="294"/>
                        </a:lnTo>
                        <a:lnTo>
                          <a:pt x="328" y="253"/>
                        </a:lnTo>
                        <a:lnTo>
                          <a:pt x="330" y="239"/>
                        </a:lnTo>
                        <a:lnTo>
                          <a:pt x="329" y="236"/>
                        </a:lnTo>
                        <a:lnTo>
                          <a:pt x="329" y="223"/>
                        </a:lnTo>
                        <a:lnTo>
                          <a:pt x="324" y="190"/>
                        </a:lnTo>
                        <a:lnTo>
                          <a:pt x="324" y="172"/>
                        </a:lnTo>
                        <a:lnTo>
                          <a:pt x="329" y="165"/>
                        </a:lnTo>
                        <a:lnTo>
                          <a:pt x="338" y="172"/>
                        </a:lnTo>
                        <a:lnTo>
                          <a:pt x="363" y="158"/>
                        </a:lnTo>
                        <a:lnTo>
                          <a:pt x="367" y="148"/>
                        </a:lnTo>
                        <a:lnTo>
                          <a:pt x="371" y="141"/>
                        </a:lnTo>
                        <a:lnTo>
                          <a:pt x="364" y="135"/>
                        </a:lnTo>
                        <a:lnTo>
                          <a:pt x="370" y="119"/>
                        </a:lnTo>
                        <a:lnTo>
                          <a:pt x="401" y="110"/>
                        </a:lnTo>
                        <a:lnTo>
                          <a:pt x="405" y="87"/>
                        </a:lnTo>
                        <a:lnTo>
                          <a:pt x="414" y="63"/>
                        </a:lnTo>
                        <a:lnTo>
                          <a:pt x="413" y="58"/>
                        </a:lnTo>
                        <a:lnTo>
                          <a:pt x="390" y="39"/>
                        </a:lnTo>
                        <a:lnTo>
                          <a:pt x="390" y="39"/>
                        </a:lnTo>
                        <a:lnTo>
                          <a:pt x="374" y="59"/>
                        </a:lnTo>
                        <a:lnTo>
                          <a:pt x="338" y="98"/>
                        </a:lnTo>
                        <a:lnTo>
                          <a:pt x="326" y="101"/>
                        </a:lnTo>
                        <a:lnTo>
                          <a:pt x="293" y="99"/>
                        </a:lnTo>
                        <a:lnTo>
                          <a:pt x="283" y="82"/>
                        </a:lnTo>
                        <a:lnTo>
                          <a:pt x="268" y="70"/>
                        </a:lnTo>
                        <a:lnTo>
                          <a:pt x="241" y="95"/>
                        </a:lnTo>
                        <a:lnTo>
                          <a:pt x="219" y="101"/>
                        </a:lnTo>
                        <a:lnTo>
                          <a:pt x="215" y="96"/>
                        </a:lnTo>
                        <a:lnTo>
                          <a:pt x="216" y="81"/>
                        </a:lnTo>
                        <a:lnTo>
                          <a:pt x="205" y="77"/>
                        </a:lnTo>
                        <a:lnTo>
                          <a:pt x="202" y="72"/>
                        </a:lnTo>
                        <a:lnTo>
                          <a:pt x="165" y="39"/>
                        </a:lnTo>
                        <a:lnTo>
                          <a:pt x="165" y="24"/>
                        </a:lnTo>
                        <a:lnTo>
                          <a:pt x="144" y="18"/>
                        </a:lnTo>
                        <a:close/>
                      </a:path>
                    </a:pathLst>
                  </a:custGeom>
                  <a:solidFill>
                    <a:schemeClr val="accent5">
                      <a:lumMod val="20000"/>
                      <a:lumOff val="8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8" name="2" descr="{&quot;Key&quot;:&quot;2&quot;,&quot;Name&quot;:&quot;2&quot;,&quot;Value&quot;:1.0,&quot;Formula&quot;:&quot;&quot;,&quot;Text&quot;:&quot;&quot;,&quot;OfficeApplication&quot;:1,&quot;HasValue&quot;:true}">
                    <a:extLst>
                      <a:ext uri="{FF2B5EF4-FFF2-40B4-BE49-F238E27FC236}">
                        <a16:creationId xmlns:a16="http://schemas.microsoft.com/office/drawing/2014/main" id="{0122164A-4043-4C90-B625-6B8C85C589E4}"/>
                      </a:ext>
                    </a:extLst>
                  </p:cNvPr>
                  <p:cNvSpPr>
                    <a:spLocks/>
                  </p:cNvSpPr>
                  <p:nvPr/>
                </p:nvSpPr>
                <p:spPr bwMode="auto">
                  <a:xfrm>
                    <a:off x="6131469" y="1939218"/>
                    <a:ext cx="500423" cy="669467"/>
                  </a:xfrm>
                  <a:custGeom>
                    <a:avLst/>
                    <a:gdLst>
                      <a:gd name="T0" fmla="*/ 61 w 373"/>
                      <a:gd name="T1" fmla="*/ 30 h 499"/>
                      <a:gd name="T2" fmla="*/ 41 w 373"/>
                      <a:gd name="T3" fmla="*/ 72 h 499"/>
                      <a:gd name="T4" fmla="*/ 30 w 373"/>
                      <a:gd name="T5" fmla="*/ 105 h 499"/>
                      <a:gd name="T6" fmla="*/ 38 w 373"/>
                      <a:gd name="T7" fmla="*/ 125 h 499"/>
                      <a:gd name="T8" fmla="*/ 43 w 373"/>
                      <a:gd name="T9" fmla="*/ 146 h 499"/>
                      <a:gd name="T10" fmla="*/ 40 w 373"/>
                      <a:gd name="T11" fmla="*/ 173 h 499"/>
                      <a:gd name="T12" fmla="*/ 45 w 373"/>
                      <a:gd name="T13" fmla="*/ 224 h 499"/>
                      <a:gd name="T14" fmla="*/ 59 w 373"/>
                      <a:gd name="T15" fmla="*/ 250 h 499"/>
                      <a:gd name="T16" fmla="*/ 45 w 373"/>
                      <a:gd name="T17" fmla="*/ 259 h 499"/>
                      <a:gd name="T18" fmla="*/ 30 w 373"/>
                      <a:gd name="T19" fmla="*/ 291 h 499"/>
                      <a:gd name="T20" fmla="*/ 8 w 373"/>
                      <a:gd name="T21" fmla="*/ 298 h 499"/>
                      <a:gd name="T22" fmla="*/ 13 w 373"/>
                      <a:gd name="T23" fmla="*/ 319 h 499"/>
                      <a:gd name="T24" fmla="*/ 13 w 373"/>
                      <a:gd name="T25" fmla="*/ 335 h 499"/>
                      <a:gd name="T26" fmla="*/ 2 w 373"/>
                      <a:gd name="T27" fmla="*/ 353 h 499"/>
                      <a:gd name="T28" fmla="*/ 30 w 373"/>
                      <a:gd name="T29" fmla="*/ 354 h 499"/>
                      <a:gd name="T30" fmla="*/ 50 w 373"/>
                      <a:gd name="T31" fmla="*/ 371 h 499"/>
                      <a:gd name="T32" fmla="*/ 35 w 373"/>
                      <a:gd name="T33" fmla="*/ 393 h 499"/>
                      <a:gd name="T34" fmla="*/ 63 w 373"/>
                      <a:gd name="T35" fmla="*/ 413 h 499"/>
                      <a:gd name="T36" fmla="*/ 107 w 373"/>
                      <a:gd name="T37" fmla="*/ 469 h 499"/>
                      <a:gd name="T38" fmla="*/ 127 w 373"/>
                      <a:gd name="T39" fmla="*/ 489 h 499"/>
                      <a:gd name="T40" fmla="*/ 154 w 373"/>
                      <a:gd name="T41" fmla="*/ 498 h 499"/>
                      <a:gd name="T42" fmla="*/ 164 w 373"/>
                      <a:gd name="T43" fmla="*/ 480 h 499"/>
                      <a:gd name="T44" fmla="*/ 210 w 373"/>
                      <a:gd name="T45" fmla="*/ 429 h 499"/>
                      <a:gd name="T46" fmla="*/ 186 w 373"/>
                      <a:gd name="T47" fmla="*/ 421 h 499"/>
                      <a:gd name="T48" fmla="*/ 194 w 373"/>
                      <a:gd name="T49" fmla="*/ 402 h 499"/>
                      <a:gd name="T50" fmla="*/ 205 w 373"/>
                      <a:gd name="T51" fmla="*/ 373 h 499"/>
                      <a:gd name="T52" fmla="*/ 229 w 373"/>
                      <a:gd name="T53" fmla="*/ 361 h 499"/>
                      <a:gd name="T54" fmla="*/ 210 w 373"/>
                      <a:gd name="T55" fmla="*/ 349 h 499"/>
                      <a:gd name="T56" fmla="*/ 202 w 373"/>
                      <a:gd name="T57" fmla="*/ 311 h 499"/>
                      <a:gd name="T58" fmla="*/ 242 w 373"/>
                      <a:gd name="T59" fmla="*/ 296 h 499"/>
                      <a:gd name="T60" fmla="*/ 282 w 373"/>
                      <a:gd name="T61" fmla="*/ 281 h 499"/>
                      <a:gd name="T62" fmla="*/ 300 w 373"/>
                      <a:gd name="T63" fmla="*/ 284 h 499"/>
                      <a:gd name="T64" fmla="*/ 320 w 373"/>
                      <a:gd name="T65" fmla="*/ 278 h 499"/>
                      <a:gd name="T66" fmla="*/ 318 w 373"/>
                      <a:gd name="T67" fmla="*/ 263 h 499"/>
                      <a:gd name="T68" fmla="*/ 315 w 373"/>
                      <a:gd name="T69" fmla="*/ 231 h 499"/>
                      <a:gd name="T70" fmla="*/ 324 w 373"/>
                      <a:gd name="T71" fmla="*/ 202 h 499"/>
                      <a:gd name="T72" fmla="*/ 330 w 373"/>
                      <a:gd name="T73" fmla="*/ 173 h 499"/>
                      <a:gd name="T74" fmla="*/ 367 w 373"/>
                      <a:gd name="T75" fmla="*/ 139 h 499"/>
                      <a:gd name="T76" fmla="*/ 365 w 373"/>
                      <a:gd name="T77" fmla="*/ 101 h 499"/>
                      <a:gd name="T78" fmla="*/ 363 w 373"/>
                      <a:gd name="T79" fmla="*/ 59 h 499"/>
                      <a:gd name="T80" fmla="*/ 358 w 373"/>
                      <a:gd name="T81" fmla="*/ 44 h 499"/>
                      <a:gd name="T82" fmla="*/ 338 w 373"/>
                      <a:gd name="T83" fmla="*/ 35 h 499"/>
                      <a:gd name="T84" fmla="*/ 288 w 373"/>
                      <a:gd name="T85" fmla="*/ 7 h 499"/>
                      <a:gd name="T86" fmla="*/ 259 w 373"/>
                      <a:gd name="T87" fmla="*/ 8 h 499"/>
                      <a:gd name="T88" fmla="*/ 187 w 373"/>
                      <a:gd name="T89" fmla="*/ 9 h 499"/>
                      <a:gd name="T90" fmla="*/ 146 w 373"/>
                      <a:gd name="T91" fmla="*/ 16 h 499"/>
                      <a:gd name="T92" fmla="*/ 116 w 373"/>
                      <a:gd name="T93" fmla="*/ 12 h 499"/>
                      <a:gd name="T94" fmla="*/ 72 w 373"/>
                      <a:gd name="T95" fmla="*/ 13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3" h="499">
                        <a:moveTo>
                          <a:pt x="52" y="16"/>
                        </a:moveTo>
                        <a:lnTo>
                          <a:pt x="61" y="30"/>
                        </a:lnTo>
                        <a:lnTo>
                          <a:pt x="51" y="48"/>
                        </a:lnTo>
                        <a:lnTo>
                          <a:pt x="41" y="72"/>
                        </a:lnTo>
                        <a:lnTo>
                          <a:pt x="32" y="82"/>
                        </a:lnTo>
                        <a:lnTo>
                          <a:pt x="30" y="105"/>
                        </a:lnTo>
                        <a:lnTo>
                          <a:pt x="24" y="115"/>
                        </a:lnTo>
                        <a:lnTo>
                          <a:pt x="38" y="125"/>
                        </a:lnTo>
                        <a:lnTo>
                          <a:pt x="40" y="139"/>
                        </a:lnTo>
                        <a:lnTo>
                          <a:pt x="43" y="146"/>
                        </a:lnTo>
                        <a:lnTo>
                          <a:pt x="44" y="149"/>
                        </a:lnTo>
                        <a:lnTo>
                          <a:pt x="40" y="173"/>
                        </a:lnTo>
                        <a:lnTo>
                          <a:pt x="48" y="205"/>
                        </a:lnTo>
                        <a:lnTo>
                          <a:pt x="45" y="224"/>
                        </a:lnTo>
                        <a:lnTo>
                          <a:pt x="49" y="242"/>
                        </a:lnTo>
                        <a:lnTo>
                          <a:pt x="59" y="250"/>
                        </a:lnTo>
                        <a:lnTo>
                          <a:pt x="55" y="263"/>
                        </a:lnTo>
                        <a:lnTo>
                          <a:pt x="45" y="259"/>
                        </a:lnTo>
                        <a:lnTo>
                          <a:pt x="39" y="264"/>
                        </a:lnTo>
                        <a:lnTo>
                          <a:pt x="30" y="291"/>
                        </a:lnTo>
                        <a:lnTo>
                          <a:pt x="22" y="296"/>
                        </a:lnTo>
                        <a:lnTo>
                          <a:pt x="8" y="298"/>
                        </a:lnTo>
                        <a:lnTo>
                          <a:pt x="0" y="306"/>
                        </a:lnTo>
                        <a:lnTo>
                          <a:pt x="13" y="319"/>
                        </a:lnTo>
                        <a:lnTo>
                          <a:pt x="16" y="328"/>
                        </a:lnTo>
                        <a:lnTo>
                          <a:pt x="13" y="335"/>
                        </a:lnTo>
                        <a:lnTo>
                          <a:pt x="0" y="343"/>
                        </a:lnTo>
                        <a:lnTo>
                          <a:pt x="2" y="353"/>
                        </a:lnTo>
                        <a:lnTo>
                          <a:pt x="10" y="359"/>
                        </a:lnTo>
                        <a:lnTo>
                          <a:pt x="30" y="354"/>
                        </a:lnTo>
                        <a:lnTo>
                          <a:pt x="49" y="366"/>
                        </a:lnTo>
                        <a:lnTo>
                          <a:pt x="50" y="371"/>
                        </a:lnTo>
                        <a:lnTo>
                          <a:pt x="39" y="389"/>
                        </a:lnTo>
                        <a:lnTo>
                          <a:pt x="35" y="393"/>
                        </a:lnTo>
                        <a:lnTo>
                          <a:pt x="53" y="398"/>
                        </a:lnTo>
                        <a:lnTo>
                          <a:pt x="63" y="413"/>
                        </a:lnTo>
                        <a:lnTo>
                          <a:pt x="62" y="431"/>
                        </a:lnTo>
                        <a:lnTo>
                          <a:pt x="107" y="469"/>
                        </a:lnTo>
                        <a:lnTo>
                          <a:pt x="121" y="471"/>
                        </a:lnTo>
                        <a:lnTo>
                          <a:pt x="127" y="489"/>
                        </a:lnTo>
                        <a:lnTo>
                          <a:pt x="146" y="499"/>
                        </a:lnTo>
                        <a:lnTo>
                          <a:pt x="154" y="498"/>
                        </a:lnTo>
                        <a:lnTo>
                          <a:pt x="158" y="489"/>
                        </a:lnTo>
                        <a:lnTo>
                          <a:pt x="164" y="480"/>
                        </a:lnTo>
                        <a:lnTo>
                          <a:pt x="182" y="463"/>
                        </a:lnTo>
                        <a:lnTo>
                          <a:pt x="210" y="429"/>
                        </a:lnTo>
                        <a:lnTo>
                          <a:pt x="210" y="427"/>
                        </a:lnTo>
                        <a:lnTo>
                          <a:pt x="186" y="421"/>
                        </a:lnTo>
                        <a:lnTo>
                          <a:pt x="184" y="411"/>
                        </a:lnTo>
                        <a:lnTo>
                          <a:pt x="194" y="402"/>
                        </a:lnTo>
                        <a:lnTo>
                          <a:pt x="195" y="387"/>
                        </a:lnTo>
                        <a:lnTo>
                          <a:pt x="205" y="373"/>
                        </a:lnTo>
                        <a:lnTo>
                          <a:pt x="218" y="376"/>
                        </a:lnTo>
                        <a:lnTo>
                          <a:pt x="229" y="361"/>
                        </a:lnTo>
                        <a:lnTo>
                          <a:pt x="218" y="353"/>
                        </a:lnTo>
                        <a:lnTo>
                          <a:pt x="210" y="349"/>
                        </a:lnTo>
                        <a:lnTo>
                          <a:pt x="207" y="326"/>
                        </a:lnTo>
                        <a:lnTo>
                          <a:pt x="202" y="311"/>
                        </a:lnTo>
                        <a:lnTo>
                          <a:pt x="217" y="302"/>
                        </a:lnTo>
                        <a:lnTo>
                          <a:pt x="242" y="296"/>
                        </a:lnTo>
                        <a:lnTo>
                          <a:pt x="268" y="279"/>
                        </a:lnTo>
                        <a:lnTo>
                          <a:pt x="282" y="281"/>
                        </a:lnTo>
                        <a:lnTo>
                          <a:pt x="297" y="287"/>
                        </a:lnTo>
                        <a:lnTo>
                          <a:pt x="300" y="284"/>
                        </a:lnTo>
                        <a:lnTo>
                          <a:pt x="317" y="287"/>
                        </a:lnTo>
                        <a:lnTo>
                          <a:pt x="320" y="278"/>
                        </a:lnTo>
                        <a:lnTo>
                          <a:pt x="321" y="267"/>
                        </a:lnTo>
                        <a:lnTo>
                          <a:pt x="318" y="263"/>
                        </a:lnTo>
                        <a:lnTo>
                          <a:pt x="319" y="253"/>
                        </a:lnTo>
                        <a:lnTo>
                          <a:pt x="315" y="231"/>
                        </a:lnTo>
                        <a:lnTo>
                          <a:pt x="323" y="224"/>
                        </a:lnTo>
                        <a:lnTo>
                          <a:pt x="324" y="202"/>
                        </a:lnTo>
                        <a:lnTo>
                          <a:pt x="317" y="178"/>
                        </a:lnTo>
                        <a:lnTo>
                          <a:pt x="330" y="173"/>
                        </a:lnTo>
                        <a:lnTo>
                          <a:pt x="343" y="159"/>
                        </a:lnTo>
                        <a:lnTo>
                          <a:pt x="367" y="139"/>
                        </a:lnTo>
                        <a:lnTo>
                          <a:pt x="370" y="127"/>
                        </a:lnTo>
                        <a:lnTo>
                          <a:pt x="365" y="101"/>
                        </a:lnTo>
                        <a:lnTo>
                          <a:pt x="373" y="78"/>
                        </a:lnTo>
                        <a:lnTo>
                          <a:pt x="363" y="59"/>
                        </a:lnTo>
                        <a:lnTo>
                          <a:pt x="362" y="43"/>
                        </a:lnTo>
                        <a:lnTo>
                          <a:pt x="358" y="44"/>
                        </a:lnTo>
                        <a:lnTo>
                          <a:pt x="355" y="43"/>
                        </a:lnTo>
                        <a:lnTo>
                          <a:pt x="338" y="35"/>
                        </a:lnTo>
                        <a:lnTo>
                          <a:pt x="295" y="12"/>
                        </a:lnTo>
                        <a:lnTo>
                          <a:pt x="288" y="7"/>
                        </a:lnTo>
                        <a:lnTo>
                          <a:pt x="266" y="16"/>
                        </a:lnTo>
                        <a:lnTo>
                          <a:pt x="259" y="8"/>
                        </a:lnTo>
                        <a:lnTo>
                          <a:pt x="206" y="0"/>
                        </a:lnTo>
                        <a:lnTo>
                          <a:pt x="187" y="9"/>
                        </a:lnTo>
                        <a:lnTo>
                          <a:pt x="168" y="4"/>
                        </a:lnTo>
                        <a:lnTo>
                          <a:pt x="146" y="16"/>
                        </a:lnTo>
                        <a:lnTo>
                          <a:pt x="137" y="19"/>
                        </a:lnTo>
                        <a:lnTo>
                          <a:pt x="116" y="12"/>
                        </a:lnTo>
                        <a:lnTo>
                          <a:pt x="98" y="16"/>
                        </a:lnTo>
                        <a:lnTo>
                          <a:pt x="72" y="13"/>
                        </a:lnTo>
                        <a:lnTo>
                          <a:pt x="52" y="16"/>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9" name="3" descr="{&quot;Key&quot;:&quot;3&quot;,&quot;Name&quot;:&quot;3&quot;,&quot;Value&quot;:1.0,&quot;Formula&quot;:&quot;&quot;,&quot;Text&quot;:&quot;&quot;,&quot;OfficeApplication&quot;:1,&quot;HasValue&quot;:true}">
                    <a:extLst>
                      <a:ext uri="{FF2B5EF4-FFF2-40B4-BE49-F238E27FC236}">
                        <a16:creationId xmlns:a16="http://schemas.microsoft.com/office/drawing/2014/main" id="{54042519-5179-45A4-94DB-FCA0570DB44C}"/>
                      </a:ext>
                    </a:extLst>
                  </p:cNvPr>
                  <p:cNvSpPr>
                    <a:spLocks/>
                  </p:cNvSpPr>
                  <p:nvPr/>
                </p:nvSpPr>
                <p:spPr bwMode="auto">
                  <a:xfrm>
                    <a:off x="5867170" y="3747716"/>
                    <a:ext cx="705690" cy="462858"/>
                  </a:xfrm>
                  <a:custGeom>
                    <a:avLst/>
                    <a:gdLst>
                      <a:gd name="T0" fmla="*/ 214 w 526"/>
                      <a:gd name="T1" fmla="*/ 0 h 345"/>
                      <a:gd name="T2" fmla="*/ 183 w 526"/>
                      <a:gd name="T3" fmla="*/ 16 h 345"/>
                      <a:gd name="T4" fmla="*/ 164 w 526"/>
                      <a:gd name="T5" fmla="*/ 25 h 345"/>
                      <a:gd name="T6" fmla="*/ 145 w 526"/>
                      <a:gd name="T7" fmla="*/ 29 h 345"/>
                      <a:gd name="T8" fmla="*/ 111 w 526"/>
                      <a:gd name="T9" fmla="*/ 42 h 345"/>
                      <a:gd name="T10" fmla="*/ 99 w 526"/>
                      <a:gd name="T11" fmla="*/ 54 h 345"/>
                      <a:gd name="T12" fmla="*/ 106 w 526"/>
                      <a:gd name="T13" fmla="*/ 89 h 345"/>
                      <a:gd name="T14" fmla="*/ 82 w 526"/>
                      <a:gd name="T15" fmla="*/ 107 h 345"/>
                      <a:gd name="T16" fmla="*/ 26 w 526"/>
                      <a:gd name="T17" fmla="*/ 121 h 345"/>
                      <a:gd name="T18" fmla="*/ 0 w 526"/>
                      <a:gd name="T19" fmla="*/ 155 h 345"/>
                      <a:gd name="T20" fmla="*/ 23 w 526"/>
                      <a:gd name="T21" fmla="*/ 192 h 345"/>
                      <a:gd name="T22" fmla="*/ 67 w 526"/>
                      <a:gd name="T23" fmla="*/ 215 h 345"/>
                      <a:gd name="T24" fmla="*/ 92 w 526"/>
                      <a:gd name="T25" fmla="*/ 264 h 345"/>
                      <a:gd name="T26" fmla="*/ 103 w 526"/>
                      <a:gd name="T27" fmla="*/ 275 h 345"/>
                      <a:gd name="T28" fmla="*/ 145 w 526"/>
                      <a:gd name="T29" fmla="*/ 235 h 345"/>
                      <a:gd name="T30" fmla="*/ 170 w 526"/>
                      <a:gd name="T31" fmla="*/ 244 h 345"/>
                      <a:gd name="T32" fmla="*/ 175 w 526"/>
                      <a:gd name="T33" fmla="*/ 223 h 345"/>
                      <a:gd name="T34" fmla="*/ 198 w 526"/>
                      <a:gd name="T35" fmla="*/ 223 h 345"/>
                      <a:gd name="T36" fmla="*/ 210 w 526"/>
                      <a:gd name="T37" fmla="*/ 269 h 345"/>
                      <a:gd name="T38" fmla="*/ 231 w 526"/>
                      <a:gd name="T39" fmla="*/ 285 h 345"/>
                      <a:gd name="T40" fmla="*/ 260 w 526"/>
                      <a:gd name="T41" fmla="*/ 294 h 345"/>
                      <a:gd name="T42" fmla="*/ 296 w 526"/>
                      <a:gd name="T43" fmla="*/ 297 h 345"/>
                      <a:gd name="T44" fmla="*/ 326 w 526"/>
                      <a:gd name="T45" fmla="*/ 309 h 345"/>
                      <a:gd name="T46" fmla="*/ 364 w 526"/>
                      <a:gd name="T47" fmla="*/ 319 h 345"/>
                      <a:gd name="T48" fmla="*/ 383 w 526"/>
                      <a:gd name="T49" fmla="*/ 321 h 345"/>
                      <a:gd name="T50" fmla="*/ 424 w 526"/>
                      <a:gd name="T51" fmla="*/ 341 h 345"/>
                      <a:gd name="T52" fmla="*/ 443 w 526"/>
                      <a:gd name="T53" fmla="*/ 339 h 345"/>
                      <a:gd name="T54" fmla="*/ 472 w 526"/>
                      <a:gd name="T55" fmla="*/ 323 h 345"/>
                      <a:gd name="T56" fmla="*/ 461 w 526"/>
                      <a:gd name="T57" fmla="*/ 249 h 345"/>
                      <a:gd name="T58" fmla="*/ 472 w 526"/>
                      <a:gd name="T59" fmla="*/ 220 h 345"/>
                      <a:gd name="T60" fmla="*/ 518 w 526"/>
                      <a:gd name="T61" fmla="*/ 198 h 345"/>
                      <a:gd name="T62" fmla="*/ 518 w 526"/>
                      <a:gd name="T63" fmla="*/ 169 h 345"/>
                      <a:gd name="T64" fmla="*/ 517 w 526"/>
                      <a:gd name="T65" fmla="*/ 135 h 345"/>
                      <a:gd name="T66" fmla="*/ 487 w 526"/>
                      <a:gd name="T67" fmla="*/ 124 h 345"/>
                      <a:gd name="T68" fmla="*/ 458 w 526"/>
                      <a:gd name="T69" fmla="*/ 107 h 345"/>
                      <a:gd name="T70" fmla="*/ 446 w 526"/>
                      <a:gd name="T71" fmla="*/ 75 h 345"/>
                      <a:gd name="T72" fmla="*/ 420 w 526"/>
                      <a:gd name="T73" fmla="*/ 44 h 345"/>
                      <a:gd name="T74" fmla="*/ 409 w 526"/>
                      <a:gd name="T75" fmla="*/ 22 h 345"/>
                      <a:gd name="T76" fmla="*/ 400 w 526"/>
                      <a:gd name="T77" fmla="*/ 28 h 345"/>
                      <a:gd name="T78" fmla="*/ 390 w 526"/>
                      <a:gd name="T79" fmla="*/ 46 h 345"/>
                      <a:gd name="T80" fmla="*/ 361 w 526"/>
                      <a:gd name="T81" fmla="*/ 58 h 345"/>
                      <a:gd name="T82" fmla="*/ 332 w 526"/>
                      <a:gd name="T83" fmla="*/ 44 h 345"/>
                      <a:gd name="T84" fmla="*/ 283 w 526"/>
                      <a:gd name="T85" fmla="*/ 44 h 345"/>
                      <a:gd name="T86" fmla="*/ 243 w 526"/>
                      <a:gd name="T87" fmla="*/ 22 h 345"/>
                      <a:gd name="T88" fmla="*/ 231 w 526"/>
                      <a:gd name="T89" fmla="*/ 5 h 345"/>
                      <a:gd name="T90" fmla="*/ 222 w 526"/>
                      <a:gd name="T91" fmla="*/ 1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6" h="345">
                        <a:moveTo>
                          <a:pt x="222" y="1"/>
                        </a:moveTo>
                        <a:lnTo>
                          <a:pt x="214" y="0"/>
                        </a:lnTo>
                        <a:lnTo>
                          <a:pt x="201" y="4"/>
                        </a:lnTo>
                        <a:lnTo>
                          <a:pt x="183" y="16"/>
                        </a:lnTo>
                        <a:lnTo>
                          <a:pt x="174" y="28"/>
                        </a:lnTo>
                        <a:lnTo>
                          <a:pt x="164" y="25"/>
                        </a:lnTo>
                        <a:lnTo>
                          <a:pt x="154" y="33"/>
                        </a:lnTo>
                        <a:lnTo>
                          <a:pt x="145" y="29"/>
                        </a:lnTo>
                        <a:lnTo>
                          <a:pt x="118" y="42"/>
                        </a:lnTo>
                        <a:lnTo>
                          <a:pt x="111" y="42"/>
                        </a:lnTo>
                        <a:lnTo>
                          <a:pt x="110" y="52"/>
                        </a:lnTo>
                        <a:lnTo>
                          <a:pt x="99" y="54"/>
                        </a:lnTo>
                        <a:lnTo>
                          <a:pt x="99" y="80"/>
                        </a:lnTo>
                        <a:lnTo>
                          <a:pt x="106" y="89"/>
                        </a:lnTo>
                        <a:lnTo>
                          <a:pt x="108" y="99"/>
                        </a:lnTo>
                        <a:lnTo>
                          <a:pt x="82" y="107"/>
                        </a:lnTo>
                        <a:lnTo>
                          <a:pt x="43" y="112"/>
                        </a:lnTo>
                        <a:lnTo>
                          <a:pt x="26" y="121"/>
                        </a:lnTo>
                        <a:lnTo>
                          <a:pt x="7" y="141"/>
                        </a:lnTo>
                        <a:lnTo>
                          <a:pt x="0" y="155"/>
                        </a:lnTo>
                        <a:lnTo>
                          <a:pt x="10" y="169"/>
                        </a:lnTo>
                        <a:lnTo>
                          <a:pt x="23" y="192"/>
                        </a:lnTo>
                        <a:lnTo>
                          <a:pt x="43" y="199"/>
                        </a:lnTo>
                        <a:lnTo>
                          <a:pt x="67" y="215"/>
                        </a:lnTo>
                        <a:lnTo>
                          <a:pt x="86" y="255"/>
                        </a:lnTo>
                        <a:lnTo>
                          <a:pt x="92" y="264"/>
                        </a:lnTo>
                        <a:lnTo>
                          <a:pt x="95" y="272"/>
                        </a:lnTo>
                        <a:lnTo>
                          <a:pt x="103" y="275"/>
                        </a:lnTo>
                        <a:lnTo>
                          <a:pt x="128" y="270"/>
                        </a:lnTo>
                        <a:lnTo>
                          <a:pt x="145" y="235"/>
                        </a:lnTo>
                        <a:lnTo>
                          <a:pt x="164" y="246"/>
                        </a:lnTo>
                        <a:lnTo>
                          <a:pt x="170" y="244"/>
                        </a:lnTo>
                        <a:lnTo>
                          <a:pt x="171" y="228"/>
                        </a:lnTo>
                        <a:lnTo>
                          <a:pt x="175" y="223"/>
                        </a:lnTo>
                        <a:lnTo>
                          <a:pt x="191" y="220"/>
                        </a:lnTo>
                        <a:lnTo>
                          <a:pt x="198" y="223"/>
                        </a:lnTo>
                        <a:lnTo>
                          <a:pt x="202" y="256"/>
                        </a:lnTo>
                        <a:lnTo>
                          <a:pt x="210" y="269"/>
                        </a:lnTo>
                        <a:lnTo>
                          <a:pt x="221" y="280"/>
                        </a:lnTo>
                        <a:lnTo>
                          <a:pt x="231" y="285"/>
                        </a:lnTo>
                        <a:lnTo>
                          <a:pt x="253" y="281"/>
                        </a:lnTo>
                        <a:lnTo>
                          <a:pt x="260" y="294"/>
                        </a:lnTo>
                        <a:lnTo>
                          <a:pt x="270" y="299"/>
                        </a:lnTo>
                        <a:lnTo>
                          <a:pt x="296" y="297"/>
                        </a:lnTo>
                        <a:lnTo>
                          <a:pt x="320" y="304"/>
                        </a:lnTo>
                        <a:lnTo>
                          <a:pt x="326" y="309"/>
                        </a:lnTo>
                        <a:lnTo>
                          <a:pt x="357" y="298"/>
                        </a:lnTo>
                        <a:lnTo>
                          <a:pt x="364" y="319"/>
                        </a:lnTo>
                        <a:lnTo>
                          <a:pt x="364" y="326"/>
                        </a:lnTo>
                        <a:lnTo>
                          <a:pt x="383" y="321"/>
                        </a:lnTo>
                        <a:lnTo>
                          <a:pt x="402" y="326"/>
                        </a:lnTo>
                        <a:lnTo>
                          <a:pt x="424" y="341"/>
                        </a:lnTo>
                        <a:lnTo>
                          <a:pt x="431" y="345"/>
                        </a:lnTo>
                        <a:lnTo>
                          <a:pt x="443" y="339"/>
                        </a:lnTo>
                        <a:lnTo>
                          <a:pt x="467" y="333"/>
                        </a:lnTo>
                        <a:lnTo>
                          <a:pt x="472" y="323"/>
                        </a:lnTo>
                        <a:lnTo>
                          <a:pt x="463" y="282"/>
                        </a:lnTo>
                        <a:lnTo>
                          <a:pt x="461" y="249"/>
                        </a:lnTo>
                        <a:lnTo>
                          <a:pt x="456" y="233"/>
                        </a:lnTo>
                        <a:lnTo>
                          <a:pt x="472" y="220"/>
                        </a:lnTo>
                        <a:lnTo>
                          <a:pt x="492" y="214"/>
                        </a:lnTo>
                        <a:lnTo>
                          <a:pt x="518" y="198"/>
                        </a:lnTo>
                        <a:lnTo>
                          <a:pt x="526" y="191"/>
                        </a:lnTo>
                        <a:lnTo>
                          <a:pt x="518" y="169"/>
                        </a:lnTo>
                        <a:lnTo>
                          <a:pt x="521" y="151"/>
                        </a:lnTo>
                        <a:lnTo>
                          <a:pt x="517" y="135"/>
                        </a:lnTo>
                        <a:lnTo>
                          <a:pt x="508" y="129"/>
                        </a:lnTo>
                        <a:lnTo>
                          <a:pt x="487" y="124"/>
                        </a:lnTo>
                        <a:lnTo>
                          <a:pt x="479" y="117"/>
                        </a:lnTo>
                        <a:lnTo>
                          <a:pt x="458" y="107"/>
                        </a:lnTo>
                        <a:lnTo>
                          <a:pt x="445" y="99"/>
                        </a:lnTo>
                        <a:lnTo>
                          <a:pt x="446" y="75"/>
                        </a:lnTo>
                        <a:lnTo>
                          <a:pt x="439" y="70"/>
                        </a:lnTo>
                        <a:lnTo>
                          <a:pt x="420" y="44"/>
                        </a:lnTo>
                        <a:lnTo>
                          <a:pt x="417" y="35"/>
                        </a:lnTo>
                        <a:lnTo>
                          <a:pt x="409" y="22"/>
                        </a:lnTo>
                        <a:lnTo>
                          <a:pt x="401" y="21"/>
                        </a:lnTo>
                        <a:lnTo>
                          <a:pt x="400" y="28"/>
                        </a:lnTo>
                        <a:lnTo>
                          <a:pt x="392" y="36"/>
                        </a:lnTo>
                        <a:lnTo>
                          <a:pt x="390" y="46"/>
                        </a:lnTo>
                        <a:lnTo>
                          <a:pt x="364" y="59"/>
                        </a:lnTo>
                        <a:lnTo>
                          <a:pt x="361" y="58"/>
                        </a:lnTo>
                        <a:lnTo>
                          <a:pt x="344" y="34"/>
                        </a:lnTo>
                        <a:lnTo>
                          <a:pt x="332" y="44"/>
                        </a:lnTo>
                        <a:lnTo>
                          <a:pt x="300" y="38"/>
                        </a:lnTo>
                        <a:lnTo>
                          <a:pt x="283" y="44"/>
                        </a:lnTo>
                        <a:lnTo>
                          <a:pt x="267" y="28"/>
                        </a:lnTo>
                        <a:lnTo>
                          <a:pt x="243" y="22"/>
                        </a:lnTo>
                        <a:lnTo>
                          <a:pt x="233" y="12"/>
                        </a:lnTo>
                        <a:lnTo>
                          <a:pt x="231" y="5"/>
                        </a:lnTo>
                        <a:lnTo>
                          <a:pt x="231" y="0"/>
                        </a:lnTo>
                        <a:lnTo>
                          <a:pt x="222" y="1"/>
                        </a:lnTo>
                        <a:close/>
                      </a:path>
                    </a:pathLst>
                  </a:custGeom>
                  <a:solidFill>
                    <a:schemeClr val="accent5">
                      <a:lumMod val="60000"/>
                      <a:lumOff val="4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0" name="4" descr="{&quot;Key&quot;:&quot;4&quot;,&quot;Name&quot;:&quot;4&quot;,&quot;Value&quot;:1.0,&quot;Formula&quot;:&quot;&quot;,&quot;Text&quot;:&quot;&quot;,&quot;OfficeApplication&quot;:1,&quot;HasValue&quot;:true}">
                    <a:extLst>
                      <a:ext uri="{FF2B5EF4-FFF2-40B4-BE49-F238E27FC236}">
                        <a16:creationId xmlns:a16="http://schemas.microsoft.com/office/drawing/2014/main" id="{1D0816FB-CE8D-4E0B-BC00-13FAAD4EB071}"/>
                      </a:ext>
                    </a:extLst>
                  </p:cNvPr>
                  <p:cNvSpPr>
                    <a:spLocks/>
                  </p:cNvSpPr>
                  <p:nvPr/>
                </p:nvSpPr>
                <p:spPr bwMode="auto">
                  <a:xfrm>
                    <a:off x="7206102" y="4925654"/>
                    <a:ext cx="591653" cy="539329"/>
                  </a:xfrm>
                  <a:custGeom>
                    <a:avLst/>
                    <a:gdLst>
                      <a:gd name="T0" fmla="*/ 53 w 441"/>
                      <a:gd name="T1" fmla="*/ 192 h 402"/>
                      <a:gd name="T2" fmla="*/ 31 w 441"/>
                      <a:gd name="T3" fmla="*/ 196 h 402"/>
                      <a:gd name="T4" fmla="*/ 1 w 441"/>
                      <a:gd name="T5" fmla="*/ 220 h 402"/>
                      <a:gd name="T6" fmla="*/ 11 w 441"/>
                      <a:gd name="T7" fmla="*/ 245 h 402"/>
                      <a:gd name="T8" fmla="*/ 4 w 441"/>
                      <a:gd name="T9" fmla="*/ 283 h 402"/>
                      <a:gd name="T10" fmla="*/ 24 w 441"/>
                      <a:gd name="T11" fmla="*/ 296 h 402"/>
                      <a:gd name="T12" fmla="*/ 17 w 441"/>
                      <a:gd name="T13" fmla="*/ 336 h 402"/>
                      <a:gd name="T14" fmla="*/ 35 w 441"/>
                      <a:gd name="T15" fmla="*/ 337 h 402"/>
                      <a:gd name="T16" fmla="*/ 81 w 441"/>
                      <a:gd name="T17" fmla="*/ 379 h 402"/>
                      <a:gd name="T18" fmla="*/ 82 w 441"/>
                      <a:gd name="T19" fmla="*/ 377 h 402"/>
                      <a:gd name="T20" fmla="*/ 112 w 441"/>
                      <a:gd name="T21" fmla="*/ 381 h 402"/>
                      <a:gd name="T22" fmla="*/ 128 w 441"/>
                      <a:gd name="T23" fmla="*/ 372 h 402"/>
                      <a:gd name="T24" fmla="*/ 160 w 441"/>
                      <a:gd name="T25" fmla="*/ 402 h 402"/>
                      <a:gd name="T26" fmla="*/ 199 w 441"/>
                      <a:gd name="T27" fmla="*/ 377 h 402"/>
                      <a:gd name="T28" fmla="*/ 230 w 441"/>
                      <a:gd name="T29" fmla="*/ 351 h 402"/>
                      <a:gd name="T30" fmla="*/ 256 w 441"/>
                      <a:gd name="T31" fmla="*/ 372 h 402"/>
                      <a:gd name="T32" fmla="*/ 273 w 441"/>
                      <a:gd name="T33" fmla="*/ 375 h 402"/>
                      <a:gd name="T34" fmla="*/ 306 w 441"/>
                      <a:gd name="T35" fmla="*/ 354 h 402"/>
                      <a:gd name="T36" fmla="*/ 343 w 441"/>
                      <a:gd name="T37" fmla="*/ 349 h 402"/>
                      <a:gd name="T38" fmla="*/ 353 w 441"/>
                      <a:gd name="T39" fmla="*/ 354 h 402"/>
                      <a:gd name="T40" fmla="*/ 369 w 441"/>
                      <a:gd name="T41" fmla="*/ 344 h 402"/>
                      <a:gd name="T42" fmla="*/ 370 w 441"/>
                      <a:gd name="T43" fmla="*/ 322 h 402"/>
                      <a:gd name="T44" fmla="*/ 398 w 441"/>
                      <a:gd name="T45" fmla="*/ 307 h 402"/>
                      <a:gd name="T46" fmla="*/ 426 w 441"/>
                      <a:gd name="T47" fmla="*/ 314 h 402"/>
                      <a:gd name="T48" fmla="*/ 433 w 441"/>
                      <a:gd name="T49" fmla="*/ 302 h 402"/>
                      <a:gd name="T50" fmla="*/ 402 w 441"/>
                      <a:gd name="T51" fmla="*/ 267 h 402"/>
                      <a:gd name="T52" fmla="*/ 379 w 441"/>
                      <a:gd name="T53" fmla="*/ 229 h 402"/>
                      <a:gd name="T54" fmla="*/ 365 w 441"/>
                      <a:gd name="T55" fmla="*/ 193 h 402"/>
                      <a:gd name="T56" fmla="*/ 416 w 441"/>
                      <a:gd name="T57" fmla="*/ 124 h 402"/>
                      <a:gd name="T58" fmla="*/ 413 w 441"/>
                      <a:gd name="T59" fmla="*/ 114 h 402"/>
                      <a:gd name="T60" fmla="*/ 427 w 441"/>
                      <a:gd name="T61" fmla="*/ 92 h 402"/>
                      <a:gd name="T62" fmla="*/ 401 w 441"/>
                      <a:gd name="T63" fmla="*/ 51 h 402"/>
                      <a:gd name="T64" fmla="*/ 420 w 441"/>
                      <a:gd name="T65" fmla="*/ 34 h 402"/>
                      <a:gd name="T66" fmla="*/ 429 w 441"/>
                      <a:gd name="T67" fmla="*/ 5 h 402"/>
                      <a:gd name="T68" fmla="*/ 412 w 441"/>
                      <a:gd name="T69" fmla="*/ 12 h 402"/>
                      <a:gd name="T70" fmla="*/ 364 w 441"/>
                      <a:gd name="T71" fmla="*/ 47 h 402"/>
                      <a:gd name="T72" fmla="*/ 351 w 441"/>
                      <a:gd name="T73" fmla="*/ 64 h 402"/>
                      <a:gd name="T74" fmla="*/ 334 w 441"/>
                      <a:gd name="T75" fmla="*/ 87 h 402"/>
                      <a:gd name="T76" fmla="*/ 291 w 441"/>
                      <a:gd name="T77" fmla="*/ 82 h 402"/>
                      <a:gd name="T78" fmla="*/ 258 w 441"/>
                      <a:gd name="T79" fmla="*/ 51 h 402"/>
                      <a:gd name="T80" fmla="*/ 238 w 441"/>
                      <a:gd name="T81" fmla="*/ 75 h 402"/>
                      <a:gd name="T82" fmla="*/ 227 w 441"/>
                      <a:gd name="T83" fmla="*/ 106 h 402"/>
                      <a:gd name="T84" fmla="*/ 214 w 441"/>
                      <a:gd name="T85" fmla="*/ 111 h 402"/>
                      <a:gd name="T86" fmla="*/ 189 w 441"/>
                      <a:gd name="T87" fmla="*/ 76 h 402"/>
                      <a:gd name="T88" fmla="*/ 136 w 441"/>
                      <a:gd name="T89" fmla="*/ 108 h 402"/>
                      <a:gd name="T90" fmla="*/ 120 w 441"/>
                      <a:gd name="T91" fmla="*/ 137 h 402"/>
                      <a:gd name="T92" fmla="*/ 124 w 441"/>
                      <a:gd name="T93" fmla="*/ 159 h 402"/>
                      <a:gd name="T94" fmla="*/ 100 w 441"/>
                      <a:gd name="T95" fmla="*/ 147 h 402"/>
                      <a:gd name="T96" fmla="*/ 105 w 441"/>
                      <a:gd name="T97" fmla="*/ 168 h 402"/>
                      <a:gd name="T98" fmla="*/ 92 w 441"/>
                      <a:gd name="T99" fmla="*/ 184 h 402"/>
                      <a:gd name="T100" fmla="*/ 53 w 441"/>
                      <a:gd name="T101" fmla="*/ 19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1" h="402">
                        <a:moveTo>
                          <a:pt x="53" y="192"/>
                        </a:moveTo>
                        <a:lnTo>
                          <a:pt x="53" y="192"/>
                        </a:lnTo>
                        <a:lnTo>
                          <a:pt x="53" y="205"/>
                        </a:lnTo>
                        <a:lnTo>
                          <a:pt x="31" y="196"/>
                        </a:lnTo>
                        <a:lnTo>
                          <a:pt x="11" y="214"/>
                        </a:lnTo>
                        <a:lnTo>
                          <a:pt x="1" y="220"/>
                        </a:lnTo>
                        <a:lnTo>
                          <a:pt x="0" y="244"/>
                        </a:lnTo>
                        <a:lnTo>
                          <a:pt x="11" y="245"/>
                        </a:lnTo>
                        <a:lnTo>
                          <a:pt x="12" y="261"/>
                        </a:lnTo>
                        <a:lnTo>
                          <a:pt x="4" y="283"/>
                        </a:lnTo>
                        <a:lnTo>
                          <a:pt x="10" y="293"/>
                        </a:lnTo>
                        <a:lnTo>
                          <a:pt x="24" y="296"/>
                        </a:lnTo>
                        <a:lnTo>
                          <a:pt x="28" y="315"/>
                        </a:lnTo>
                        <a:lnTo>
                          <a:pt x="17" y="336"/>
                        </a:lnTo>
                        <a:lnTo>
                          <a:pt x="16" y="344"/>
                        </a:lnTo>
                        <a:lnTo>
                          <a:pt x="35" y="337"/>
                        </a:lnTo>
                        <a:lnTo>
                          <a:pt x="53" y="346"/>
                        </a:lnTo>
                        <a:lnTo>
                          <a:pt x="81" y="379"/>
                        </a:lnTo>
                        <a:lnTo>
                          <a:pt x="81" y="379"/>
                        </a:lnTo>
                        <a:lnTo>
                          <a:pt x="82" y="377"/>
                        </a:lnTo>
                        <a:lnTo>
                          <a:pt x="88" y="368"/>
                        </a:lnTo>
                        <a:lnTo>
                          <a:pt x="112" y="381"/>
                        </a:lnTo>
                        <a:lnTo>
                          <a:pt x="120" y="381"/>
                        </a:lnTo>
                        <a:lnTo>
                          <a:pt x="128" y="372"/>
                        </a:lnTo>
                        <a:lnTo>
                          <a:pt x="153" y="389"/>
                        </a:lnTo>
                        <a:lnTo>
                          <a:pt x="160" y="402"/>
                        </a:lnTo>
                        <a:lnTo>
                          <a:pt x="178" y="386"/>
                        </a:lnTo>
                        <a:lnTo>
                          <a:pt x="199" y="377"/>
                        </a:lnTo>
                        <a:lnTo>
                          <a:pt x="221" y="355"/>
                        </a:lnTo>
                        <a:lnTo>
                          <a:pt x="230" y="351"/>
                        </a:lnTo>
                        <a:lnTo>
                          <a:pt x="236" y="355"/>
                        </a:lnTo>
                        <a:lnTo>
                          <a:pt x="256" y="372"/>
                        </a:lnTo>
                        <a:lnTo>
                          <a:pt x="264" y="377"/>
                        </a:lnTo>
                        <a:lnTo>
                          <a:pt x="273" y="375"/>
                        </a:lnTo>
                        <a:lnTo>
                          <a:pt x="285" y="354"/>
                        </a:lnTo>
                        <a:lnTo>
                          <a:pt x="306" y="354"/>
                        </a:lnTo>
                        <a:lnTo>
                          <a:pt x="313" y="350"/>
                        </a:lnTo>
                        <a:lnTo>
                          <a:pt x="343" y="349"/>
                        </a:lnTo>
                        <a:lnTo>
                          <a:pt x="350" y="356"/>
                        </a:lnTo>
                        <a:lnTo>
                          <a:pt x="353" y="354"/>
                        </a:lnTo>
                        <a:lnTo>
                          <a:pt x="367" y="350"/>
                        </a:lnTo>
                        <a:lnTo>
                          <a:pt x="369" y="344"/>
                        </a:lnTo>
                        <a:lnTo>
                          <a:pt x="366" y="333"/>
                        </a:lnTo>
                        <a:lnTo>
                          <a:pt x="370" y="322"/>
                        </a:lnTo>
                        <a:lnTo>
                          <a:pt x="390" y="316"/>
                        </a:lnTo>
                        <a:lnTo>
                          <a:pt x="398" y="307"/>
                        </a:lnTo>
                        <a:lnTo>
                          <a:pt x="411" y="305"/>
                        </a:lnTo>
                        <a:lnTo>
                          <a:pt x="426" y="314"/>
                        </a:lnTo>
                        <a:lnTo>
                          <a:pt x="441" y="311"/>
                        </a:lnTo>
                        <a:lnTo>
                          <a:pt x="433" y="302"/>
                        </a:lnTo>
                        <a:lnTo>
                          <a:pt x="415" y="287"/>
                        </a:lnTo>
                        <a:lnTo>
                          <a:pt x="402" y="267"/>
                        </a:lnTo>
                        <a:lnTo>
                          <a:pt x="384" y="255"/>
                        </a:lnTo>
                        <a:lnTo>
                          <a:pt x="379" y="229"/>
                        </a:lnTo>
                        <a:lnTo>
                          <a:pt x="363" y="208"/>
                        </a:lnTo>
                        <a:lnTo>
                          <a:pt x="365" y="193"/>
                        </a:lnTo>
                        <a:lnTo>
                          <a:pt x="392" y="140"/>
                        </a:lnTo>
                        <a:lnTo>
                          <a:pt x="416" y="124"/>
                        </a:lnTo>
                        <a:lnTo>
                          <a:pt x="415" y="123"/>
                        </a:lnTo>
                        <a:lnTo>
                          <a:pt x="413" y="114"/>
                        </a:lnTo>
                        <a:lnTo>
                          <a:pt x="415" y="100"/>
                        </a:lnTo>
                        <a:lnTo>
                          <a:pt x="427" y="92"/>
                        </a:lnTo>
                        <a:lnTo>
                          <a:pt x="402" y="64"/>
                        </a:lnTo>
                        <a:lnTo>
                          <a:pt x="401" y="51"/>
                        </a:lnTo>
                        <a:lnTo>
                          <a:pt x="404" y="46"/>
                        </a:lnTo>
                        <a:lnTo>
                          <a:pt x="420" y="34"/>
                        </a:lnTo>
                        <a:lnTo>
                          <a:pt x="434" y="15"/>
                        </a:lnTo>
                        <a:lnTo>
                          <a:pt x="429" y="5"/>
                        </a:lnTo>
                        <a:lnTo>
                          <a:pt x="430" y="0"/>
                        </a:lnTo>
                        <a:lnTo>
                          <a:pt x="412" y="12"/>
                        </a:lnTo>
                        <a:lnTo>
                          <a:pt x="387" y="24"/>
                        </a:lnTo>
                        <a:lnTo>
                          <a:pt x="364" y="47"/>
                        </a:lnTo>
                        <a:lnTo>
                          <a:pt x="355" y="48"/>
                        </a:lnTo>
                        <a:lnTo>
                          <a:pt x="351" y="64"/>
                        </a:lnTo>
                        <a:lnTo>
                          <a:pt x="340" y="85"/>
                        </a:lnTo>
                        <a:lnTo>
                          <a:pt x="334" y="87"/>
                        </a:lnTo>
                        <a:lnTo>
                          <a:pt x="304" y="86"/>
                        </a:lnTo>
                        <a:lnTo>
                          <a:pt x="291" y="82"/>
                        </a:lnTo>
                        <a:lnTo>
                          <a:pt x="280" y="74"/>
                        </a:lnTo>
                        <a:lnTo>
                          <a:pt x="258" y="51"/>
                        </a:lnTo>
                        <a:lnTo>
                          <a:pt x="246" y="68"/>
                        </a:lnTo>
                        <a:lnTo>
                          <a:pt x="238" y="75"/>
                        </a:lnTo>
                        <a:lnTo>
                          <a:pt x="226" y="79"/>
                        </a:lnTo>
                        <a:lnTo>
                          <a:pt x="227" y="106"/>
                        </a:lnTo>
                        <a:lnTo>
                          <a:pt x="221" y="112"/>
                        </a:lnTo>
                        <a:lnTo>
                          <a:pt x="214" y="111"/>
                        </a:lnTo>
                        <a:lnTo>
                          <a:pt x="204" y="94"/>
                        </a:lnTo>
                        <a:lnTo>
                          <a:pt x="189" y="76"/>
                        </a:lnTo>
                        <a:lnTo>
                          <a:pt x="171" y="79"/>
                        </a:lnTo>
                        <a:lnTo>
                          <a:pt x="136" y="108"/>
                        </a:lnTo>
                        <a:lnTo>
                          <a:pt x="130" y="121"/>
                        </a:lnTo>
                        <a:lnTo>
                          <a:pt x="120" y="137"/>
                        </a:lnTo>
                        <a:lnTo>
                          <a:pt x="125" y="145"/>
                        </a:lnTo>
                        <a:lnTo>
                          <a:pt x="124" y="159"/>
                        </a:lnTo>
                        <a:lnTo>
                          <a:pt x="108" y="149"/>
                        </a:lnTo>
                        <a:lnTo>
                          <a:pt x="100" y="147"/>
                        </a:lnTo>
                        <a:lnTo>
                          <a:pt x="99" y="162"/>
                        </a:lnTo>
                        <a:lnTo>
                          <a:pt x="105" y="168"/>
                        </a:lnTo>
                        <a:lnTo>
                          <a:pt x="117" y="191"/>
                        </a:lnTo>
                        <a:lnTo>
                          <a:pt x="92" y="184"/>
                        </a:lnTo>
                        <a:lnTo>
                          <a:pt x="61" y="193"/>
                        </a:lnTo>
                        <a:lnTo>
                          <a:pt x="53" y="192"/>
                        </a:lnTo>
                        <a:close/>
                      </a:path>
                    </a:pathLst>
                  </a:custGeom>
                  <a:solidFill>
                    <a:schemeClr val="accent5">
                      <a:lumMod val="40000"/>
                      <a:lumOff val="6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1" name="5" descr="{&quot;Key&quot;:&quot;5&quot;,&quot;Name&quot;:&quot;5&quot;,&quot;Value&quot;:1.0,&quot;Formula&quot;:&quot;&quot;,&quot;Text&quot;:&quot;&quot;,&quot;OfficeApplication&quot;:1,&quot;HasValue&quot;:true}">
                    <a:extLst>
                      <a:ext uri="{FF2B5EF4-FFF2-40B4-BE49-F238E27FC236}">
                        <a16:creationId xmlns:a16="http://schemas.microsoft.com/office/drawing/2014/main" id="{2097DC6E-B15D-474A-97EE-17ED569D7A1F}"/>
                      </a:ext>
                    </a:extLst>
                  </p:cNvPr>
                  <p:cNvSpPr>
                    <a:spLocks/>
                  </p:cNvSpPr>
                  <p:nvPr/>
                </p:nvSpPr>
                <p:spPr bwMode="auto">
                  <a:xfrm>
                    <a:off x="7176587" y="4670747"/>
                    <a:ext cx="653367" cy="513839"/>
                  </a:xfrm>
                  <a:custGeom>
                    <a:avLst/>
                    <a:gdLst>
                      <a:gd name="T0" fmla="*/ 236 w 487"/>
                      <a:gd name="T1" fmla="*/ 7 h 383"/>
                      <a:gd name="T2" fmla="*/ 265 w 487"/>
                      <a:gd name="T3" fmla="*/ 58 h 383"/>
                      <a:gd name="T4" fmla="*/ 276 w 487"/>
                      <a:gd name="T5" fmla="*/ 80 h 383"/>
                      <a:gd name="T6" fmla="*/ 240 w 487"/>
                      <a:gd name="T7" fmla="*/ 109 h 383"/>
                      <a:gd name="T8" fmla="*/ 158 w 487"/>
                      <a:gd name="T9" fmla="*/ 130 h 383"/>
                      <a:gd name="T10" fmla="*/ 142 w 487"/>
                      <a:gd name="T11" fmla="*/ 150 h 383"/>
                      <a:gd name="T12" fmla="*/ 117 w 487"/>
                      <a:gd name="T13" fmla="*/ 156 h 383"/>
                      <a:gd name="T14" fmla="*/ 112 w 487"/>
                      <a:gd name="T15" fmla="*/ 172 h 383"/>
                      <a:gd name="T16" fmla="*/ 97 w 487"/>
                      <a:gd name="T17" fmla="*/ 193 h 383"/>
                      <a:gd name="T18" fmla="*/ 64 w 487"/>
                      <a:gd name="T19" fmla="*/ 197 h 383"/>
                      <a:gd name="T20" fmla="*/ 52 w 487"/>
                      <a:gd name="T21" fmla="*/ 225 h 383"/>
                      <a:gd name="T22" fmla="*/ 62 w 487"/>
                      <a:gd name="T23" fmla="*/ 245 h 383"/>
                      <a:gd name="T24" fmla="*/ 26 w 487"/>
                      <a:gd name="T25" fmla="*/ 260 h 383"/>
                      <a:gd name="T26" fmla="*/ 9 w 487"/>
                      <a:gd name="T27" fmla="*/ 272 h 383"/>
                      <a:gd name="T28" fmla="*/ 0 w 487"/>
                      <a:gd name="T29" fmla="*/ 284 h 383"/>
                      <a:gd name="T30" fmla="*/ 18 w 487"/>
                      <a:gd name="T31" fmla="*/ 317 h 383"/>
                      <a:gd name="T32" fmla="*/ 53 w 487"/>
                      <a:gd name="T33" fmla="*/ 324 h 383"/>
                      <a:gd name="T34" fmla="*/ 76 w 487"/>
                      <a:gd name="T35" fmla="*/ 354 h 383"/>
                      <a:gd name="T36" fmla="*/ 75 w 487"/>
                      <a:gd name="T37" fmla="*/ 382 h 383"/>
                      <a:gd name="T38" fmla="*/ 114 w 487"/>
                      <a:gd name="T39" fmla="*/ 374 h 383"/>
                      <a:gd name="T40" fmla="*/ 127 w 487"/>
                      <a:gd name="T41" fmla="*/ 358 h 383"/>
                      <a:gd name="T42" fmla="*/ 122 w 487"/>
                      <a:gd name="T43" fmla="*/ 337 h 383"/>
                      <a:gd name="T44" fmla="*/ 146 w 487"/>
                      <a:gd name="T45" fmla="*/ 349 h 383"/>
                      <a:gd name="T46" fmla="*/ 142 w 487"/>
                      <a:gd name="T47" fmla="*/ 327 h 383"/>
                      <a:gd name="T48" fmla="*/ 158 w 487"/>
                      <a:gd name="T49" fmla="*/ 298 h 383"/>
                      <a:gd name="T50" fmla="*/ 211 w 487"/>
                      <a:gd name="T51" fmla="*/ 266 h 383"/>
                      <a:gd name="T52" fmla="*/ 236 w 487"/>
                      <a:gd name="T53" fmla="*/ 301 h 383"/>
                      <a:gd name="T54" fmla="*/ 249 w 487"/>
                      <a:gd name="T55" fmla="*/ 296 h 383"/>
                      <a:gd name="T56" fmla="*/ 260 w 487"/>
                      <a:gd name="T57" fmla="*/ 265 h 383"/>
                      <a:gd name="T58" fmla="*/ 280 w 487"/>
                      <a:gd name="T59" fmla="*/ 241 h 383"/>
                      <a:gd name="T60" fmla="*/ 313 w 487"/>
                      <a:gd name="T61" fmla="*/ 272 h 383"/>
                      <a:gd name="T62" fmla="*/ 356 w 487"/>
                      <a:gd name="T63" fmla="*/ 277 h 383"/>
                      <a:gd name="T64" fmla="*/ 373 w 487"/>
                      <a:gd name="T65" fmla="*/ 254 h 383"/>
                      <a:gd name="T66" fmla="*/ 386 w 487"/>
                      <a:gd name="T67" fmla="*/ 237 h 383"/>
                      <a:gd name="T68" fmla="*/ 434 w 487"/>
                      <a:gd name="T69" fmla="*/ 202 h 383"/>
                      <a:gd name="T70" fmla="*/ 454 w 487"/>
                      <a:gd name="T71" fmla="*/ 187 h 383"/>
                      <a:gd name="T72" fmla="*/ 487 w 487"/>
                      <a:gd name="T73" fmla="*/ 179 h 383"/>
                      <a:gd name="T74" fmla="*/ 471 w 487"/>
                      <a:gd name="T75" fmla="*/ 121 h 383"/>
                      <a:gd name="T76" fmla="*/ 448 w 487"/>
                      <a:gd name="T77" fmla="*/ 107 h 383"/>
                      <a:gd name="T78" fmla="*/ 401 w 487"/>
                      <a:gd name="T79" fmla="*/ 96 h 383"/>
                      <a:gd name="T80" fmla="*/ 386 w 487"/>
                      <a:gd name="T81" fmla="*/ 58 h 383"/>
                      <a:gd name="T82" fmla="*/ 375 w 487"/>
                      <a:gd name="T83" fmla="*/ 39 h 383"/>
                      <a:gd name="T84" fmla="*/ 356 w 487"/>
                      <a:gd name="T85" fmla="*/ 20 h 383"/>
                      <a:gd name="T86" fmla="*/ 353 w 487"/>
                      <a:gd name="T87" fmla="*/ 0 h 383"/>
                      <a:gd name="T88" fmla="*/ 343 w 487"/>
                      <a:gd name="T89" fmla="*/ 1 h 383"/>
                      <a:gd name="T90" fmla="*/ 318 w 487"/>
                      <a:gd name="T91" fmla="*/ 9 h 383"/>
                      <a:gd name="T92" fmla="*/ 303 w 487"/>
                      <a:gd name="T93" fmla="*/ 29 h 383"/>
                      <a:gd name="T94" fmla="*/ 278 w 487"/>
                      <a:gd name="T95" fmla="*/ 12 h 383"/>
                      <a:gd name="T96" fmla="*/ 248 w 487"/>
                      <a:gd name="T97" fmla="*/ 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7" h="383">
                        <a:moveTo>
                          <a:pt x="244" y="0"/>
                        </a:moveTo>
                        <a:lnTo>
                          <a:pt x="236" y="7"/>
                        </a:lnTo>
                        <a:lnTo>
                          <a:pt x="232" y="43"/>
                        </a:lnTo>
                        <a:lnTo>
                          <a:pt x="265" y="58"/>
                        </a:lnTo>
                        <a:lnTo>
                          <a:pt x="265" y="66"/>
                        </a:lnTo>
                        <a:lnTo>
                          <a:pt x="276" y="80"/>
                        </a:lnTo>
                        <a:lnTo>
                          <a:pt x="277" y="105"/>
                        </a:lnTo>
                        <a:lnTo>
                          <a:pt x="240" y="109"/>
                        </a:lnTo>
                        <a:lnTo>
                          <a:pt x="165" y="124"/>
                        </a:lnTo>
                        <a:lnTo>
                          <a:pt x="158" y="130"/>
                        </a:lnTo>
                        <a:lnTo>
                          <a:pt x="158" y="142"/>
                        </a:lnTo>
                        <a:lnTo>
                          <a:pt x="142" y="150"/>
                        </a:lnTo>
                        <a:lnTo>
                          <a:pt x="121" y="153"/>
                        </a:lnTo>
                        <a:lnTo>
                          <a:pt x="117" y="156"/>
                        </a:lnTo>
                        <a:lnTo>
                          <a:pt x="111" y="169"/>
                        </a:lnTo>
                        <a:lnTo>
                          <a:pt x="112" y="172"/>
                        </a:lnTo>
                        <a:lnTo>
                          <a:pt x="116" y="181"/>
                        </a:lnTo>
                        <a:lnTo>
                          <a:pt x="97" y="193"/>
                        </a:lnTo>
                        <a:lnTo>
                          <a:pt x="83" y="197"/>
                        </a:lnTo>
                        <a:lnTo>
                          <a:pt x="64" y="197"/>
                        </a:lnTo>
                        <a:lnTo>
                          <a:pt x="60" y="212"/>
                        </a:lnTo>
                        <a:lnTo>
                          <a:pt x="52" y="225"/>
                        </a:lnTo>
                        <a:lnTo>
                          <a:pt x="54" y="238"/>
                        </a:lnTo>
                        <a:lnTo>
                          <a:pt x="62" y="245"/>
                        </a:lnTo>
                        <a:lnTo>
                          <a:pt x="44" y="267"/>
                        </a:lnTo>
                        <a:lnTo>
                          <a:pt x="26" y="260"/>
                        </a:lnTo>
                        <a:lnTo>
                          <a:pt x="7" y="264"/>
                        </a:lnTo>
                        <a:lnTo>
                          <a:pt x="9" y="272"/>
                        </a:lnTo>
                        <a:lnTo>
                          <a:pt x="19" y="283"/>
                        </a:lnTo>
                        <a:lnTo>
                          <a:pt x="0" y="284"/>
                        </a:lnTo>
                        <a:lnTo>
                          <a:pt x="7" y="308"/>
                        </a:lnTo>
                        <a:lnTo>
                          <a:pt x="18" y="317"/>
                        </a:lnTo>
                        <a:lnTo>
                          <a:pt x="39" y="325"/>
                        </a:lnTo>
                        <a:lnTo>
                          <a:pt x="53" y="324"/>
                        </a:lnTo>
                        <a:lnTo>
                          <a:pt x="57" y="335"/>
                        </a:lnTo>
                        <a:lnTo>
                          <a:pt x="76" y="354"/>
                        </a:lnTo>
                        <a:lnTo>
                          <a:pt x="76" y="381"/>
                        </a:lnTo>
                        <a:lnTo>
                          <a:pt x="75" y="382"/>
                        </a:lnTo>
                        <a:lnTo>
                          <a:pt x="83" y="383"/>
                        </a:lnTo>
                        <a:lnTo>
                          <a:pt x="114" y="374"/>
                        </a:lnTo>
                        <a:lnTo>
                          <a:pt x="139" y="381"/>
                        </a:lnTo>
                        <a:lnTo>
                          <a:pt x="127" y="358"/>
                        </a:lnTo>
                        <a:lnTo>
                          <a:pt x="121" y="352"/>
                        </a:lnTo>
                        <a:lnTo>
                          <a:pt x="122" y="337"/>
                        </a:lnTo>
                        <a:lnTo>
                          <a:pt x="130" y="339"/>
                        </a:lnTo>
                        <a:lnTo>
                          <a:pt x="146" y="349"/>
                        </a:lnTo>
                        <a:lnTo>
                          <a:pt x="147" y="335"/>
                        </a:lnTo>
                        <a:lnTo>
                          <a:pt x="142" y="327"/>
                        </a:lnTo>
                        <a:lnTo>
                          <a:pt x="152" y="311"/>
                        </a:lnTo>
                        <a:lnTo>
                          <a:pt x="158" y="298"/>
                        </a:lnTo>
                        <a:lnTo>
                          <a:pt x="193" y="269"/>
                        </a:lnTo>
                        <a:lnTo>
                          <a:pt x="211" y="266"/>
                        </a:lnTo>
                        <a:lnTo>
                          <a:pt x="226" y="284"/>
                        </a:lnTo>
                        <a:lnTo>
                          <a:pt x="236" y="301"/>
                        </a:lnTo>
                        <a:lnTo>
                          <a:pt x="243" y="302"/>
                        </a:lnTo>
                        <a:lnTo>
                          <a:pt x="249" y="296"/>
                        </a:lnTo>
                        <a:lnTo>
                          <a:pt x="248" y="269"/>
                        </a:lnTo>
                        <a:lnTo>
                          <a:pt x="260" y="265"/>
                        </a:lnTo>
                        <a:lnTo>
                          <a:pt x="268" y="258"/>
                        </a:lnTo>
                        <a:lnTo>
                          <a:pt x="280" y="241"/>
                        </a:lnTo>
                        <a:lnTo>
                          <a:pt x="302" y="264"/>
                        </a:lnTo>
                        <a:lnTo>
                          <a:pt x="313" y="272"/>
                        </a:lnTo>
                        <a:lnTo>
                          <a:pt x="326" y="276"/>
                        </a:lnTo>
                        <a:lnTo>
                          <a:pt x="356" y="277"/>
                        </a:lnTo>
                        <a:lnTo>
                          <a:pt x="362" y="275"/>
                        </a:lnTo>
                        <a:lnTo>
                          <a:pt x="373" y="254"/>
                        </a:lnTo>
                        <a:lnTo>
                          <a:pt x="377" y="238"/>
                        </a:lnTo>
                        <a:lnTo>
                          <a:pt x="386" y="237"/>
                        </a:lnTo>
                        <a:lnTo>
                          <a:pt x="409" y="214"/>
                        </a:lnTo>
                        <a:lnTo>
                          <a:pt x="434" y="202"/>
                        </a:lnTo>
                        <a:lnTo>
                          <a:pt x="452" y="190"/>
                        </a:lnTo>
                        <a:lnTo>
                          <a:pt x="454" y="187"/>
                        </a:lnTo>
                        <a:lnTo>
                          <a:pt x="459" y="181"/>
                        </a:lnTo>
                        <a:lnTo>
                          <a:pt x="487" y="179"/>
                        </a:lnTo>
                        <a:lnTo>
                          <a:pt x="476" y="158"/>
                        </a:lnTo>
                        <a:lnTo>
                          <a:pt x="471" y="121"/>
                        </a:lnTo>
                        <a:lnTo>
                          <a:pt x="463" y="113"/>
                        </a:lnTo>
                        <a:lnTo>
                          <a:pt x="448" y="107"/>
                        </a:lnTo>
                        <a:lnTo>
                          <a:pt x="422" y="108"/>
                        </a:lnTo>
                        <a:lnTo>
                          <a:pt x="401" y="96"/>
                        </a:lnTo>
                        <a:lnTo>
                          <a:pt x="386" y="79"/>
                        </a:lnTo>
                        <a:lnTo>
                          <a:pt x="386" y="58"/>
                        </a:lnTo>
                        <a:lnTo>
                          <a:pt x="383" y="45"/>
                        </a:lnTo>
                        <a:lnTo>
                          <a:pt x="375" y="39"/>
                        </a:lnTo>
                        <a:lnTo>
                          <a:pt x="361" y="36"/>
                        </a:lnTo>
                        <a:lnTo>
                          <a:pt x="356" y="20"/>
                        </a:lnTo>
                        <a:lnTo>
                          <a:pt x="345" y="8"/>
                        </a:lnTo>
                        <a:lnTo>
                          <a:pt x="353" y="0"/>
                        </a:lnTo>
                        <a:lnTo>
                          <a:pt x="353" y="0"/>
                        </a:lnTo>
                        <a:lnTo>
                          <a:pt x="343" y="1"/>
                        </a:lnTo>
                        <a:lnTo>
                          <a:pt x="332" y="7"/>
                        </a:lnTo>
                        <a:lnTo>
                          <a:pt x="318" y="9"/>
                        </a:lnTo>
                        <a:lnTo>
                          <a:pt x="309" y="26"/>
                        </a:lnTo>
                        <a:lnTo>
                          <a:pt x="303" y="29"/>
                        </a:lnTo>
                        <a:lnTo>
                          <a:pt x="282" y="21"/>
                        </a:lnTo>
                        <a:lnTo>
                          <a:pt x="278" y="12"/>
                        </a:lnTo>
                        <a:lnTo>
                          <a:pt x="264" y="4"/>
                        </a:lnTo>
                        <a:lnTo>
                          <a:pt x="248" y="3"/>
                        </a:lnTo>
                        <a:lnTo>
                          <a:pt x="244" y="0"/>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2" name="6" descr="{&quot;Key&quot;:&quot;6&quot;,&quot;Name&quot;:&quot;6&quot;,&quot;Value&quot;:1.0,&quot;Formula&quot;:&quot;&quot;,&quot;Text&quot;:&quot;&quot;,&quot;OfficeApplication&quot;:1,&quot;HasValue&quot;:true}">
                    <a:extLst>
                      <a:ext uri="{FF2B5EF4-FFF2-40B4-BE49-F238E27FC236}">
                        <a16:creationId xmlns:a16="http://schemas.microsoft.com/office/drawing/2014/main" id="{22A8C984-3BA2-40F5-8C68-40109B16437E}"/>
                      </a:ext>
                    </a:extLst>
                  </p:cNvPr>
                  <p:cNvSpPr>
                    <a:spLocks noEditPoints="1"/>
                  </p:cNvSpPr>
                  <p:nvPr/>
                </p:nvSpPr>
                <p:spPr bwMode="auto">
                  <a:xfrm>
                    <a:off x="7675668" y="5092015"/>
                    <a:ext cx="425293" cy="480298"/>
                  </a:xfrm>
                  <a:custGeom>
                    <a:avLst/>
                    <a:gdLst>
                      <a:gd name="T0" fmla="*/ 124 w 317"/>
                      <a:gd name="T1" fmla="*/ 341 h 358"/>
                      <a:gd name="T2" fmla="*/ 128 w 317"/>
                      <a:gd name="T3" fmla="*/ 339 h 358"/>
                      <a:gd name="T4" fmla="*/ 42 w 317"/>
                      <a:gd name="T5" fmla="*/ 16 h 358"/>
                      <a:gd name="T6" fmla="*/ 13 w 317"/>
                      <a:gd name="T7" fmla="*/ 84 h 358"/>
                      <a:gd name="T8" fmla="*/ 34 w 317"/>
                      <a:gd name="T9" fmla="*/ 131 h 358"/>
                      <a:gd name="T10" fmla="*/ 65 w 317"/>
                      <a:gd name="T11" fmla="*/ 163 h 358"/>
                      <a:gd name="T12" fmla="*/ 91 w 317"/>
                      <a:gd name="T13" fmla="*/ 187 h 358"/>
                      <a:gd name="T14" fmla="*/ 61 w 317"/>
                      <a:gd name="T15" fmla="*/ 181 h 358"/>
                      <a:gd name="T16" fmla="*/ 40 w 317"/>
                      <a:gd name="T17" fmla="*/ 192 h 358"/>
                      <a:gd name="T18" fmla="*/ 16 w 317"/>
                      <a:gd name="T19" fmla="*/ 209 h 358"/>
                      <a:gd name="T20" fmla="*/ 17 w 317"/>
                      <a:gd name="T21" fmla="*/ 226 h 358"/>
                      <a:gd name="T22" fmla="*/ 0 w 317"/>
                      <a:gd name="T23" fmla="*/ 232 h 358"/>
                      <a:gd name="T24" fmla="*/ 8 w 317"/>
                      <a:gd name="T25" fmla="*/ 247 h 358"/>
                      <a:gd name="T26" fmla="*/ 35 w 317"/>
                      <a:gd name="T27" fmla="*/ 253 h 358"/>
                      <a:gd name="T28" fmla="*/ 41 w 317"/>
                      <a:gd name="T29" fmla="*/ 282 h 358"/>
                      <a:gd name="T30" fmla="*/ 67 w 317"/>
                      <a:gd name="T31" fmla="*/ 306 h 358"/>
                      <a:gd name="T32" fmla="*/ 86 w 317"/>
                      <a:gd name="T33" fmla="*/ 309 h 358"/>
                      <a:gd name="T34" fmla="*/ 80 w 317"/>
                      <a:gd name="T35" fmla="*/ 349 h 358"/>
                      <a:gd name="T36" fmla="*/ 100 w 317"/>
                      <a:gd name="T37" fmla="*/ 349 h 358"/>
                      <a:gd name="T38" fmla="*/ 106 w 317"/>
                      <a:gd name="T39" fmla="*/ 331 h 358"/>
                      <a:gd name="T40" fmla="*/ 125 w 317"/>
                      <a:gd name="T41" fmla="*/ 335 h 358"/>
                      <a:gd name="T42" fmla="*/ 151 w 317"/>
                      <a:gd name="T43" fmla="*/ 330 h 358"/>
                      <a:gd name="T44" fmla="*/ 151 w 317"/>
                      <a:gd name="T45" fmla="*/ 307 h 358"/>
                      <a:gd name="T46" fmla="*/ 172 w 317"/>
                      <a:gd name="T47" fmla="*/ 285 h 358"/>
                      <a:gd name="T48" fmla="*/ 183 w 317"/>
                      <a:gd name="T49" fmla="*/ 283 h 358"/>
                      <a:gd name="T50" fmla="*/ 190 w 317"/>
                      <a:gd name="T51" fmla="*/ 272 h 358"/>
                      <a:gd name="T52" fmla="*/ 229 w 317"/>
                      <a:gd name="T53" fmla="*/ 244 h 358"/>
                      <a:gd name="T54" fmla="*/ 264 w 317"/>
                      <a:gd name="T55" fmla="*/ 231 h 358"/>
                      <a:gd name="T56" fmla="*/ 260 w 317"/>
                      <a:gd name="T57" fmla="*/ 192 h 358"/>
                      <a:gd name="T58" fmla="*/ 293 w 317"/>
                      <a:gd name="T59" fmla="*/ 156 h 358"/>
                      <a:gd name="T60" fmla="*/ 317 w 317"/>
                      <a:gd name="T61" fmla="*/ 111 h 358"/>
                      <a:gd name="T62" fmla="*/ 305 w 317"/>
                      <a:gd name="T63" fmla="*/ 74 h 358"/>
                      <a:gd name="T64" fmla="*/ 284 w 317"/>
                      <a:gd name="T65" fmla="*/ 80 h 358"/>
                      <a:gd name="T66" fmla="*/ 222 w 317"/>
                      <a:gd name="T67" fmla="*/ 96 h 358"/>
                      <a:gd name="T68" fmla="*/ 115 w 317"/>
                      <a:gd name="T69" fmla="*/ 46 h 358"/>
                      <a:gd name="T70" fmla="*/ 83 w 317"/>
                      <a:gd name="T71" fmla="*/ 25 h 358"/>
                      <a:gd name="T72" fmla="*/ 66 w 317"/>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7" h="358">
                        <a:moveTo>
                          <a:pt x="128" y="339"/>
                        </a:moveTo>
                        <a:lnTo>
                          <a:pt x="124" y="341"/>
                        </a:lnTo>
                        <a:lnTo>
                          <a:pt x="125" y="343"/>
                        </a:lnTo>
                        <a:lnTo>
                          <a:pt x="128" y="339"/>
                        </a:lnTo>
                        <a:close/>
                        <a:moveTo>
                          <a:pt x="66" y="0"/>
                        </a:moveTo>
                        <a:lnTo>
                          <a:pt x="42" y="16"/>
                        </a:lnTo>
                        <a:lnTo>
                          <a:pt x="15" y="69"/>
                        </a:lnTo>
                        <a:lnTo>
                          <a:pt x="13" y="84"/>
                        </a:lnTo>
                        <a:lnTo>
                          <a:pt x="29" y="105"/>
                        </a:lnTo>
                        <a:lnTo>
                          <a:pt x="34" y="131"/>
                        </a:lnTo>
                        <a:lnTo>
                          <a:pt x="52" y="143"/>
                        </a:lnTo>
                        <a:lnTo>
                          <a:pt x="65" y="163"/>
                        </a:lnTo>
                        <a:lnTo>
                          <a:pt x="83" y="178"/>
                        </a:lnTo>
                        <a:lnTo>
                          <a:pt x="91" y="187"/>
                        </a:lnTo>
                        <a:lnTo>
                          <a:pt x="76" y="190"/>
                        </a:lnTo>
                        <a:lnTo>
                          <a:pt x="61" y="181"/>
                        </a:lnTo>
                        <a:lnTo>
                          <a:pt x="48" y="183"/>
                        </a:lnTo>
                        <a:lnTo>
                          <a:pt x="40" y="192"/>
                        </a:lnTo>
                        <a:lnTo>
                          <a:pt x="20" y="198"/>
                        </a:lnTo>
                        <a:lnTo>
                          <a:pt x="16" y="209"/>
                        </a:lnTo>
                        <a:lnTo>
                          <a:pt x="19" y="220"/>
                        </a:lnTo>
                        <a:lnTo>
                          <a:pt x="17" y="226"/>
                        </a:lnTo>
                        <a:lnTo>
                          <a:pt x="3" y="230"/>
                        </a:lnTo>
                        <a:lnTo>
                          <a:pt x="0" y="232"/>
                        </a:lnTo>
                        <a:lnTo>
                          <a:pt x="3" y="242"/>
                        </a:lnTo>
                        <a:lnTo>
                          <a:pt x="8" y="247"/>
                        </a:lnTo>
                        <a:lnTo>
                          <a:pt x="24" y="251"/>
                        </a:lnTo>
                        <a:lnTo>
                          <a:pt x="35" y="253"/>
                        </a:lnTo>
                        <a:lnTo>
                          <a:pt x="42" y="272"/>
                        </a:lnTo>
                        <a:lnTo>
                          <a:pt x="41" y="282"/>
                        </a:lnTo>
                        <a:lnTo>
                          <a:pt x="63" y="303"/>
                        </a:lnTo>
                        <a:lnTo>
                          <a:pt x="67" y="306"/>
                        </a:lnTo>
                        <a:lnTo>
                          <a:pt x="83" y="306"/>
                        </a:lnTo>
                        <a:lnTo>
                          <a:pt x="86" y="309"/>
                        </a:lnTo>
                        <a:lnTo>
                          <a:pt x="76" y="342"/>
                        </a:lnTo>
                        <a:lnTo>
                          <a:pt x="80" y="349"/>
                        </a:lnTo>
                        <a:lnTo>
                          <a:pt x="94" y="358"/>
                        </a:lnTo>
                        <a:lnTo>
                          <a:pt x="100" y="349"/>
                        </a:lnTo>
                        <a:lnTo>
                          <a:pt x="97" y="338"/>
                        </a:lnTo>
                        <a:lnTo>
                          <a:pt x="106" y="331"/>
                        </a:lnTo>
                        <a:lnTo>
                          <a:pt x="123" y="330"/>
                        </a:lnTo>
                        <a:lnTo>
                          <a:pt x="125" y="335"/>
                        </a:lnTo>
                        <a:lnTo>
                          <a:pt x="139" y="321"/>
                        </a:lnTo>
                        <a:lnTo>
                          <a:pt x="151" y="330"/>
                        </a:lnTo>
                        <a:lnTo>
                          <a:pt x="156" y="327"/>
                        </a:lnTo>
                        <a:lnTo>
                          <a:pt x="151" y="307"/>
                        </a:lnTo>
                        <a:lnTo>
                          <a:pt x="158" y="286"/>
                        </a:lnTo>
                        <a:lnTo>
                          <a:pt x="172" y="285"/>
                        </a:lnTo>
                        <a:lnTo>
                          <a:pt x="174" y="291"/>
                        </a:lnTo>
                        <a:lnTo>
                          <a:pt x="183" y="283"/>
                        </a:lnTo>
                        <a:lnTo>
                          <a:pt x="181" y="279"/>
                        </a:lnTo>
                        <a:lnTo>
                          <a:pt x="190" y="272"/>
                        </a:lnTo>
                        <a:lnTo>
                          <a:pt x="213" y="274"/>
                        </a:lnTo>
                        <a:lnTo>
                          <a:pt x="229" y="244"/>
                        </a:lnTo>
                        <a:lnTo>
                          <a:pt x="244" y="250"/>
                        </a:lnTo>
                        <a:lnTo>
                          <a:pt x="264" y="231"/>
                        </a:lnTo>
                        <a:lnTo>
                          <a:pt x="255" y="201"/>
                        </a:lnTo>
                        <a:lnTo>
                          <a:pt x="260" y="192"/>
                        </a:lnTo>
                        <a:lnTo>
                          <a:pt x="278" y="168"/>
                        </a:lnTo>
                        <a:lnTo>
                          <a:pt x="293" y="156"/>
                        </a:lnTo>
                        <a:lnTo>
                          <a:pt x="317" y="117"/>
                        </a:lnTo>
                        <a:lnTo>
                          <a:pt x="317" y="111"/>
                        </a:lnTo>
                        <a:lnTo>
                          <a:pt x="301" y="87"/>
                        </a:lnTo>
                        <a:lnTo>
                          <a:pt x="305" y="74"/>
                        </a:lnTo>
                        <a:lnTo>
                          <a:pt x="296" y="72"/>
                        </a:lnTo>
                        <a:lnTo>
                          <a:pt x="284" y="80"/>
                        </a:lnTo>
                        <a:lnTo>
                          <a:pt x="275" y="81"/>
                        </a:lnTo>
                        <a:lnTo>
                          <a:pt x="222" y="96"/>
                        </a:lnTo>
                        <a:lnTo>
                          <a:pt x="149" y="61"/>
                        </a:lnTo>
                        <a:lnTo>
                          <a:pt x="115" y="46"/>
                        </a:lnTo>
                        <a:lnTo>
                          <a:pt x="103" y="49"/>
                        </a:lnTo>
                        <a:lnTo>
                          <a:pt x="83" y="25"/>
                        </a:lnTo>
                        <a:lnTo>
                          <a:pt x="72" y="7"/>
                        </a:lnTo>
                        <a:lnTo>
                          <a:pt x="66" y="0"/>
                        </a:lnTo>
                        <a:close/>
                      </a:path>
                    </a:pathLst>
                  </a:custGeom>
                  <a:solidFill>
                    <a:schemeClr val="accent5">
                      <a:lumMod val="20000"/>
                      <a:lumOff val="8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3" name="7" descr="{&quot;Key&quot;:&quot;7&quot;,&quot;Name&quot;:&quot;7&quot;,&quot;Value&quot;:1.0,&quot;Formula&quot;:&quot;&quot;,&quot;Text&quot;:&quot;&quot;,&quot;OfficeApplication&quot;:1,&quot;HasValue&quot;:true}">
                    <a:extLst>
                      <a:ext uri="{FF2B5EF4-FFF2-40B4-BE49-F238E27FC236}">
                        <a16:creationId xmlns:a16="http://schemas.microsoft.com/office/drawing/2014/main" id="{ACA871DE-8688-4BA0-97B7-0F2C169BAA25}"/>
                      </a:ext>
                    </a:extLst>
                  </p:cNvPr>
                  <p:cNvSpPr>
                    <a:spLocks/>
                  </p:cNvSpPr>
                  <p:nvPr/>
                </p:nvSpPr>
                <p:spPr bwMode="auto">
                  <a:xfrm>
                    <a:off x="6532611" y="4537927"/>
                    <a:ext cx="413218" cy="595677"/>
                  </a:xfrm>
                  <a:custGeom>
                    <a:avLst/>
                    <a:gdLst>
                      <a:gd name="T0" fmla="*/ 271 w 308"/>
                      <a:gd name="T1" fmla="*/ 12 h 444"/>
                      <a:gd name="T2" fmla="*/ 269 w 308"/>
                      <a:gd name="T3" fmla="*/ 0 h 444"/>
                      <a:gd name="T4" fmla="*/ 227 w 308"/>
                      <a:gd name="T5" fmla="*/ 17 h 444"/>
                      <a:gd name="T6" fmla="*/ 216 w 308"/>
                      <a:gd name="T7" fmla="*/ 50 h 444"/>
                      <a:gd name="T8" fmla="*/ 181 w 308"/>
                      <a:gd name="T9" fmla="*/ 56 h 444"/>
                      <a:gd name="T10" fmla="*/ 174 w 308"/>
                      <a:gd name="T11" fmla="*/ 83 h 444"/>
                      <a:gd name="T12" fmla="*/ 150 w 308"/>
                      <a:gd name="T13" fmla="*/ 95 h 444"/>
                      <a:gd name="T14" fmla="*/ 144 w 308"/>
                      <a:gd name="T15" fmla="*/ 118 h 444"/>
                      <a:gd name="T16" fmla="*/ 130 w 308"/>
                      <a:gd name="T17" fmla="*/ 141 h 444"/>
                      <a:gd name="T18" fmla="*/ 116 w 308"/>
                      <a:gd name="T19" fmla="*/ 166 h 444"/>
                      <a:gd name="T20" fmla="*/ 98 w 308"/>
                      <a:gd name="T21" fmla="*/ 184 h 444"/>
                      <a:gd name="T22" fmla="*/ 82 w 308"/>
                      <a:gd name="T23" fmla="*/ 202 h 444"/>
                      <a:gd name="T24" fmla="*/ 24 w 308"/>
                      <a:gd name="T25" fmla="*/ 224 h 444"/>
                      <a:gd name="T26" fmla="*/ 1 w 308"/>
                      <a:gd name="T27" fmla="*/ 252 h 444"/>
                      <a:gd name="T28" fmla="*/ 18 w 308"/>
                      <a:gd name="T29" fmla="*/ 322 h 444"/>
                      <a:gd name="T30" fmla="*/ 32 w 308"/>
                      <a:gd name="T31" fmla="*/ 340 h 444"/>
                      <a:gd name="T32" fmla="*/ 49 w 308"/>
                      <a:gd name="T33" fmla="*/ 379 h 444"/>
                      <a:gd name="T34" fmla="*/ 54 w 308"/>
                      <a:gd name="T35" fmla="*/ 405 h 444"/>
                      <a:gd name="T36" fmla="*/ 80 w 308"/>
                      <a:gd name="T37" fmla="*/ 422 h 444"/>
                      <a:gd name="T38" fmla="*/ 122 w 308"/>
                      <a:gd name="T39" fmla="*/ 442 h 444"/>
                      <a:gd name="T40" fmla="*/ 161 w 308"/>
                      <a:gd name="T41" fmla="*/ 420 h 444"/>
                      <a:gd name="T42" fmla="*/ 167 w 308"/>
                      <a:gd name="T43" fmla="*/ 439 h 444"/>
                      <a:gd name="T44" fmla="*/ 181 w 308"/>
                      <a:gd name="T45" fmla="*/ 423 h 444"/>
                      <a:gd name="T46" fmla="*/ 229 w 308"/>
                      <a:gd name="T47" fmla="*/ 440 h 444"/>
                      <a:gd name="T48" fmla="*/ 244 w 308"/>
                      <a:gd name="T49" fmla="*/ 426 h 444"/>
                      <a:gd name="T50" fmla="*/ 248 w 308"/>
                      <a:gd name="T51" fmla="*/ 380 h 444"/>
                      <a:gd name="T52" fmla="*/ 261 w 308"/>
                      <a:gd name="T53" fmla="*/ 324 h 444"/>
                      <a:gd name="T54" fmla="*/ 281 w 308"/>
                      <a:gd name="T55" fmla="*/ 289 h 444"/>
                      <a:gd name="T56" fmla="*/ 273 w 308"/>
                      <a:gd name="T57" fmla="*/ 251 h 444"/>
                      <a:gd name="T58" fmla="*/ 290 w 308"/>
                      <a:gd name="T59" fmla="*/ 217 h 444"/>
                      <a:gd name="T60" fmla="*/ 308 w 308"/>
                      <a:gd name="T61" fmla="*/ 177 h 444"/>
                      <a:gd name="T62" fmla="*/ 298 w 308"/>
                      <a:gd name="T63" fmla="*/ 149 h 444"/>
                      <a:gd name="T64" fmla="*/ 286 w 308"/>
                      <a:gd name="T65" fmla="*/ 103 h 444"/>
                      <a:gd name="T66" fmla="*/ 284 w 308"/>
                      <a:gd name="T67" fmla="*/ 69 h 444"/>
                      <a:gd name="T68" fmla="*/ 282 w 308"/>
                      <a:gd name="T69" fmla="*/ 35 h 444"/>
                      <a:gd name="T70" fmla="*/ 282 w 308"/>
                      <a:gd name="T71" fmla="*/ 26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8" h="444">
                        <a:moveTo>
                          <a:pt x="282" y="26"/>
                        </a:moveTo>
                        <a:lnTo>
                          <a:pt x="271" y="12"/>
                        </a:lnTo>
                        <a:lnTo>
                          <a:pt x="270" y="3"/>
                        </a:lnTo>
                        <a:lnTo>
                          <a:pt x="269" y="0"/>
                        </a:lnTo>
                        <a:lnTo>
                          <a:pt x="253" y="2"/>
                        </a:lnTo>
                        <a:lnTo>
                          <a:pt x="227" y="17"/>
                        </a:lnTo>
                        <a:lnTo>
                          <a:pt x="216" y="32"/>
                        </a:lnTo>
                        <a:lnTo>
                          <a:pt x="216" y="50"/>
                        </a:lnTo>
                        <a:lnTo>
                          <a:pt x="177" y="53"/>
                        </a:lnTo>
                        <a:lnTo>
                          <a:pt x="181" y="56"/>
                        </a:lnTo>
                        <a:lnTo>
                          <a:pt x="179" y="72"/>
                        </a:lnTo>
                        <a:lnTo>
                          <a:pt x="174" y="83"/>
                        </a:lnTo>
                        <a:lnTo>
                          <a:pt x="169" y="101"/>
                        </a:lnTo>
                        <a:lnTo>
                          <a:pt x="150" y="95"/>
                        </a:lnTo>
                        <a:lnTo>
                          <a:pt x="154" y="108"/>
                        </a:lnTo>
                        <a:lnTo>
                          <a:pt x="144" y="118"/>
                        </a:lnTo>
                        <a:lnTo>
                          <a:pt x="150" y="134"/>
                        </a:lnTo>
                        <a:lnTo>
                          <a:pt x="130" y="141"/>
                        </a:lnTo>
                        <a:lnTo>
                          <a:pt x="129" y="158"/>
                        </a:lnTo>
                        <a:lnTo>
                          <a:pt x="116" y="166"/>
                        </a:lnTo>
                        <a:lnTo>
                          <a:pt x="104" y="166"/>
                        </a:lnTo>
                        <a:lnTo>
                          <a:pt x="98" y="184"/>
                        </a:lnTo>
                        <a:lnTo>
                          <a:pt x="91" y="196"/>
                        </a:lnTo>
                        <a:lnTo>
                          <a:pt x="82" y="202"/>
                        </a:lnTo>
                        <a:lnTo>
                          <a:pt x="47" y="207"/>
                        </a:lnTo>
                        <a:lnTo>
                          <a:pt x="24" y="224"/>
                        </a:lnTo>
                        <a:lnTo>
                          <a:pt x="8" y="248"/>
                        </a:lnTo>
                        <a:lnTo>
                          <a:pt x="1" y="252"/>
                        </a:lnTo>
                        <a:lnTo>
                          <a:pt x="0" y="264"/>
                        </a:lnTo>
                        <a:lnTo>
                          <a:pt x="18" y="322"/>
                        </a:lnTo>
                        <a:lnTo>
                          <a:pt x="24" y="325"/>
                        </a:lnTo>
                        <a:lnTo>
                          <a:pt x="32" y="340"/>
                        </a:lnTo>
                        <a:lnTo>
                          <a:pt x="40" y="371"/>
                        </a:lnTo>
                        <a:lnTo>
                          <a:pt x="49" y="379"/>
                        </a:lnTo>
                        <a:lnTo>
                          <a:pt x="58" y="398"/>
                        </a:lnTo>
                        <a:lnTo>
                          <a:pt x="54" y="405"/>
                        </a:lnTo>
                        <a:lnTo>
                          <a:pt x="61" y="427"/>
                        </a:lnTo>
                        <a:lnTo>
                          <a:pt x="80" y="422"/>
                        </a:lnTo>
                        <a:lnTo>
                          <a:pt x="114" y="442"/>
                        </a:lnTo>
                        <a:lnTo>
                          <a:pt x="122" y="442"/>
                        </a:lnTo>
                        <a:lnTo>
                          <a:pt x="145" y="423"/>
                        </a:lnTo>
                        <a:lnTo>
                          <a:pt x="161" y="420"/>
                        </a:lnTo>
                        <a:lnTo>
                          <a:pt x="163" y="433"/>
                        </a:lnTo>
                        <a:lnTo>
                          <a:pt x="167" y="439"/>
                        </a:lnTo>
                        <a:lnTo>
                          <a:pt x="177" y="438"/>
                        </a:lnTo>
                        <a:lnTo>
                          <a:pt x="181" y="423"/>
                        </a:lnTo>
                        <a:lnTo>
                          <a:pt x="202" y="421"/>
                        </a:lnTo>
                        <a:lnTo>
                          <a:pt x="229" y="440"/>
                        </a:lnTo>
                        <a:lnTo>
                          <a:pt x="244" y="444"/>
                        </a:lnTo>
                        <a:lnTo>
                          <a:pt x="244" y="426"/>
                        </a:lnTo>
                        <a:lnTo>
                          <a:pt x="246" y="399"/>
                        </a:lnTo>
                        <a:lnTo>
                          <a:pt x="248" y="380"/>
                        </a:lnTo>
                        <a:lnTo>
                          <a:pt x="256" y="369"/>
                        </a:lnTo>
                        <a:lnTo>
                          <a:pt x="261" y="324"/>
                        </a:lnTo>
                        <a:lnTo>
                          <a:pt x="266" y="311"/>
                        </a:lnTo>
                        <a:lnTo>
                          <a:pt x="281" y="289"/>
                        </a:lnTo>
                        <a:lnTo>
                          <a:pt x="282" y="274"/>
                        </a:lnTo>
                        <a:lnTo>
                          <a:pt x="273" y="251"/>
                        </a:lnTo>
                        <a:lnTo>
                          <a:pt x="278" y="229"/>
                        </a:lnTo>
                        <a:lnTo>
                          <a:pt x="290" y="217"/>
                        </a:lnTo>
                        <a:lnTo>
                          <a:pt x="302" y="196"/>
                        </a:lnTo>
                        <a:lnTo>
                          <a:pt x="308" y="177"/>
                        </a:lnTo>
                        <a:lnTo>
                          <a:pt x="307" y="164"/>
                        </a:lnTo>
                        <a:lnTo>
                          <a:pt x="298" y="149"/>
                        </a:lnTo>
                        <a:lnTo>
                          <a:pt x="293" y="113"/>
                        </a:lnTo>
                        <a:lnTo>
                          <a:pt x="286" y="103"/>
                        </a:lnTo>
                        <a:lnTo>
                          <a:pt x="288" y="84"/>
                        </a:lnTo>
                        <a:lnTo>
                          <a:pt x="284" y="69"/>
                        </a:lnTo>
                        <a:lnTo>
                          <a:pt x="284" y="35"/>
                        </a:lnTo>
                        <a:lnTo>
                          <a:pt x="282" y="35"/>
                        </a:lnTo>
                        <a:lnTo>
                          <a:pt x="282" y="29"/>
                        </a:lnTo>
                        <a:lnTo>
                          <a:pt x="282" y="26"/>
                        </a:lnTo>
                        <a:close/>
                      </a:path>
                    </a:pathLst>
                  </a:custGeom>
                  <a:solidFill>
                    <a:schemeClr val="accent5">
                      <a:lumMod val="60000"/>
                      <a:lumOff val="4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4" name="8" descr="{&quot;Key&quot;:&quot;8&quot;,&quot;Name&quot;:&quot;8&quot;,&quot;Value&quot;:1.0,&quot;Formula&quot;:&quot;&quot;,&quot;Text&quot;:&quot;&quot;,&quot;OfficeApplication&quot;:1,&quot;HasValue&quot;:true}">
                    <a:extLst>
                      <a:ext uri="{FF2B5EF4-FFF2-40B4-BE49-F238E27FC236}">
                        <a16:creationId xmlns:a16="http://schemas.microsoft.com/office/drawing/2014/main" id="{2E1B066E-EB79-4634-B7B9-32D77EE8C574}"/>
                      </a:ext>
                    </a:extLst>
                  </p:cNvPr>
                  <p:cNvSpPr>
                    <a:spLocks/>
                  </p:cNvSpPr>
                  <p:nvPr/>
                </p:nvSpPr>
                <p:spPr bwMode="auto">
                  <a:xfrm>
                    <a:off x="6554077" y="1884212"/>
                    <a:ext cx="532622" cy="511156"/>
                  </a:xfrm>
                  <a:custGeom>
                    <a:avLst/>
                    <a:gdLst>
                      <a:gd name="T0" fmla="*/ 48 w 397"/>
                      <a:gd name="T1" fmla="*/ 100 h 381"/>
                      <a:gd name="T2" fmla="*/ 50 w 397"/>
                      <a:gd name="T3" fmla="*/ 142 h 381"/>
                      <a:gd name="T4" fmla="*/ 52 w 397"/>
                      <a:gd name="T5" fmla="*/ 180 h 381"/>
                      <a:gd name="T6" fmla="*/ 15 w 397"/>
                      <a:gd name="T7" fmla="*/ 214 h 381"/>
                      <a:gd name="T8" fmla="*/ 9 w 397"/>
                      <a:gd name="T9" fmla="*/ 243 h 381"/>
                      <a:gd name="T10" fmla="*/ 0 w 397"/>
                      <a:gd name="T11" fmla="*/ 272 h 381"/>
                      <a:gd name="T12" fmla="*/ 3 w 397"/>
                      <a:gd name="T13" fmla="*/ 304 h 381"/>
                      <a:gd name="T14" fmla="*/ 39 w 397"/>
                      <a:gd name="T15" fmla="*/ 312 h 381"/>
                      <a:gd name="T16" fmla="*/ 76 w 397"/>
                      <a:gd name="T17" fmla="*/ 335 h 381"/>
                      <a:gd name="T18" fmla="*/ 112 w 397"/>
                      <a:gd name="T19" fmla="*/ 360 h 381"/>
                      <a:gd name="T20" fmla="*/ 152 w 397"/>
                      <a:gd name="T21" fmla="*/ 359 h 381"/>
                      <a:gd name="T22" fmla="*/ 178 w 397"/>
                      <a:gd name="T23" fmla="*/ 381 h 381"/>
                      <a:gd name="T24" fmla="*/ 237 w 397"/>
                      <a:gd name="T25" fmla="*/ 380 h 381"/>
                      <a:gd name="T26" fmla="*/ 268 w 397"/>
                      <a:gd name="T27" fmla="*/ 372 h 381"/>
                      <a:gd name="T28" fmla="*/ 291 w 397"/>
                      <a:gd name="T29" fmla="*/ 369 h 381"/>
                      <a:gd name="T30" fmla="*/ 295 w 397"/>
                      <a:gd name="T31" fmla="*/ 347 h 381"/>
                      <a:gd name="T32" fmla="*/ 316 w 397"/>
                      <a:gd name="T33" fmla="*/ 300 h 381"/>
                      <a:gd name="T34" fmla="*/ 313 w 397"/>
                      <a:gd name="T35" fmla="*/ 242 h 381"/>
                      <a:gd name="T36" fmla="*/ 336 w 397"/>
                      <a:gd name="T37" fmla="*/ 244 h 381"/>
                      <a:gd name="T38" fmla="*/ 363 w 397"/>
                      <a:gd name="T39" fmla="*/ 253 h 381"/>
                      <a:gd name="T40" fmla="*/ 397 w 397"/>
                      <a:gd name="T41" fmla="*/ 226 h 381"/>
                      <a:gd name="T42" fmla="*/ 367 w 397"/>
                      <a:gd name="T43" fmla="*/ 219 h 381"/>
                      <a:gd name="T44" fmla="*/ 351 w 397"/>
                      <a:gd name="T45" fmla="*/ 193 h 381"/>
                      <a:gd name="T46" fmla="*/ 320 w 397"/>
                      <a:gd name="T47" fmla="*/ 187 h 381"/>
                      <a:gd name="T48" fmla="*/ 288 w 397"/>
                      <a:gd name="T49" fmla="*/ 161 h 381"/>
                      <a:gd name="T50" fmla="*/ 265 w 397"/>
                      <a:gd name="T51" fmla="*/ 149 h 381"/>
                      <a:gd name="T52" fmla="*/ 235 w 397"/>
                      <a:gd name="T53" fmla="*/ 150 h 381"/>
                      <a:gd name="T54" fmla="*/ 233 w 397"/>
                      <a:gd name="T55" fmla="*/ 120 h 381"/>
                      <a:gd name="T56" fmla="*/ 219 w 397"/>
                      <a:gd name="T57" fmla="*/ 89 h 381"/>
                      <a:gd name="T58" fmla="*/ 226 w 397"/>
                      <a:gd name="T59" fmla="*/ 50 h 381"/>
                      <a:gd name="T60" fmla="*/ 236 w 397"/>
                      <a:gd name="T61" fmla="*/ 31 h 381"/>
                      <a:gd name="T62" fmla="*/ 222 w 397"/>
                      <a:gd name="T63" fmla="*/ 0 h 381"/>
                      <a:gd name="T64" fmla="*/ 184 w 397"/>
                      <a:gd name="T65" fmla="*/ 31 h 381"/>
                      <a:gd name="T66" fmla="*/ 174 w 397"/>
                      <a:gd name="T67" fmla="*/ 72 h 381"/>
                      <a:gd name="T68" fmla="*/ 122 w 397"/>
                      <a:gd name="T69" fmla="*/ 91 h 381"/>
                      <a:gd name="T70" fmla="*/ 47 w 397"/>
                      <a:gd name="T71" fmla="*/ 84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7" h="381">
                        <a:moveTo>
                          <a:pt x="47" y="84"/>
                        </a:moveTo>
                        <a:lnTo>
                          <a:pt x="48" y="100"/>
                        </a:lnTo>
                        <a:lnTo>
                          <a:pt x="58" y="119"/>
                        </a:lnTo>
                        <a:lnTo>
                          <a:pt x="50" y="142"/>
                        </a:lnTo>
                        <a:lnTo>
                          <a:pt x="55" y="168"/>
                        </a:lnTo>
                        <a:lnTo>
                          <a:pt x="52" y="180"/>
                        </a:lnTo>
                        <a:lnTo>
                          <a:pt x="28" y="200"/>
                        </a:lnTo>
                        <a:lnTo>
                          <a:pt x="15" y="214"/>
                        </a:lnTo>
                        <a:lnTo>
                          <a:pt x="2" y="219"/>
                        </a:lnTo>
                        <a:lnTo>
                          <a:pt x="9" y="243"/>
                        </a:lnTo>
                        <a:lnTo>
                          <a:pt x="8" y="265"/>
                        </a:lnTo>
                        <a:lnTo>
                          <a:pt x="0" y="272"/>
                        </a:lnTo>
                        <a:lnTo>
                          <a:pt x="4" y="294"/>
                        </a:lnTo>
                        <a:lnTo>
                          <a:pt x="3" y="304"/>
                        </a:lnTo>
                        <a:lnTo>
                          <a:pt x="6" y="308"/>
                        </a:lnTo>
                        <a:lnTo>
                          <a:pt x="39" y="312"/>
                        </a:lnTo>
                        <a:lnTo>
                          <a:pt x="47" y="314"/>
                        </a:lnTo>
                        <a:lnTo>
                          <a:pt x="76" y="335"/>
                        </a:lnTo>
                        <a:lnTo>
                          <a:pt x="100" y="346"/>
                        </a:lnTo>
                        <a:lnTo>
                          <a:pt x="112" y="360"/>
                        </a:lnTo>
                        <a:lnTo>
                          <a:pt x="123" y="363"/>
                        </a:lnTo>
                        <a:lnTo>
                          <a:pt x="152" y="359"/>
                        </a:lnTo>
                        <a:lnTo>
                          <a:pt x="167" y="365"/>
                        </a:lnTo>
                        <a:lnTo>
                          <a:pt x="178" y="381"/>
                        </a:lnTo>
                        <a:lnTo>
                          <a:pt x="204" y="373"/>
                        </a:lnTo>
                        <a:lnTo>
                          <a:pt x="237" y="380"/>
                        </a:lnTo>
                        <a:lnTo>
                          <a:pt x="258" y="372"/>
                        </a:lnTo>
                        <a:lnTo>
                          <a:pt x="268" y="372"/>
                        </a:lnTo>
                        <a:lnTo>
                          <a:pt x="279" y="380"/>
                        </a:lnTo>
                        <a:lnTo>
                          <a:pt x="291" y="369"/>
                        </a:lnTo>
                        <a:lnTo>
                          <a:pt x="300" y="361"/>
                        </a:lnTo>
                        <a:lnTo>
                          <a:pt x="295" y="347"/>
                        </a:lnTo>
                        <a:lnTo>
                          <a:pt x="311" y="320"/>
                        </a:lnTo>
                        <a:lnTo>
                          <a:pt x="316" y="300"/>
                        </a:lnTo>
                        <a:lnTo>
                          <a:pt x="304" y="272"/>
                        </a:lnTo>
                        <a:lnTo>
                          <a:pt x="313" y="242"/>
                        </a:lnTo>
                        <a:lnTo>
                          <a:pt x="323" y="236"/>
                        </a:lnTo>
                        <a:lnTo>
                          <a:pt x="336" y="244"/>
                        </a:lnTo>
                        <a:lnTo>
                          <a:pt x="360" y="247"/>
                        </a:lnTo>
                        <a:lnTo>
                          <a:pt x="363" y="253"/>
                        </a:lnTo>
                        <a:lnTo>
                          <a:pt x="397" y="232"/>
                        </a:lnTo>
                        <a:lnTo>
                          <a:pt x="397" y="226"/>
                        </a:lnTo>
                        <a:lnTo>
                          <a:pt x="397" y="226"/>
                        </a:lnTo>
                        <a:lnTo>
                          <a:pt x="367" y="219"/>
                        </a:lnTo>
                        <a:lnTo>
                          <a:pt x="369" y="205"/>
                        </a:lnTo>
                        <a:lnTo>
                          <a:pt x="351" y="193"/>
                        </a:lnTo>
                        <a:lnTo>
                          <a:pt x="338" y="196"/>
                        </a:lnTo>
                        <a:lnTo>
                          <a:pt x="320" y="187"/>
                        </a:lnTo>
                        <a:lnTo>
                          <a:pt x="307" y="170"/>
                        </a:lnTo>
                        <a:lnTo>
                          <a:pt x="288" y="161"/>
                        </a:lnTo>
                        <a:lnTo>
                          <a:pt x="277" y="152"/>
                        </a:lnTo>
                        <a:lnTo>
                          <a:pt x="265" y="149"/>
                        </a:lnTo>
                        <a:lnTo>
                          <a:pt x="253" y="153"/>
                        </a:lnTo>
                        <a:lnTo>
                          <a:pt x="235" y="150"/>
                        </a:lnTo>
                        <a:lnTo>
                          <a:pt x="231" y="123"/>
                        </a:lnTo>
                        <a:lnTo>
                          <a:pt x="233" y="120"/>
                        </a:lnTo>
                        <a:lnTo>
                          <a:pt x="233" y="94"/>
                        </a:lnTo>
                        <a:lnTo>
                          <a:pt x="219" y="89"/>
                        </a:lnTo>
                        <a:lnTo>
                          <a:pt x="216" y="76"/>
                        </a:lnTo>
                        <a:lnTo>
                          <a:pt x="226" y="50"/>
                        </a:lnTo>
                        <a:lnTo>
                          <a:pt x="226" y="39"/>
                        </a:lnTo>
                        <a:lnTo>
                          <a:pt x="236" y="31"/>
                        </a:lnTo>
                        <a:lnTo>
                          <a:pt x="238" y="8"/>
                        </a:lnTo>
                        <a:lnTo>
                          <a:pt x="222" y="0"/>
                        </a:lnTo>
                        <a:lnTo>
                          <a:pt x="214" y="2"/>
                        </a:lnTo>
                        <a:lnTo>
                          <a:pt x="184" y="31"/>
                        </a:lnTo>
                        <a:lnTo>
                          <a:pt x="182" y="59"/>
                        </a:lnTo>
                        <a:lnTo>
                          <a:pt x="174" y="72"/>
                        </a:lnTo>
                        <a:lnTo>
                          <a:pt x="162" y="73"/>
                        </a:lnTo>
                        <a:lnTo>
                          <a:pt x="122" y="91"/>
                        </a:lnTo>
                        <a:lnTo>
                          <a:pt x="66" y="82"/>
                        </a:lnTo>
                        <a:lnTo>
                          <a:pt x="47" y="84"/>
                        </a:lnTo>
                        <a:lnTo>
                          <a:pt x="47" y="84"/>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5" name="9" descr="{&quot;Key&quot;:&quot;9&quot;,&quot;Name&quot;:&quot;9&quot;,&quot;Value&quot;:1.0,&quot;Formula&quot;:&quot;&quot;,&quot;Text&quot;:&quot;&quot;,&quot;OfficeApplication&quot;:1,&quot;HasValue&quot;:true}">
                    <a:extLst>
                      <a:ext uri="{FF2B5EF4-FFF2-40B4-BE49-F238E27FC236}">
                        <a16:creationId xmlns:a16="http://schemas.microsoft.com/office/drawing/2014/main" id="{211CC6D5-A20E-4338-96EE-5905F9B9E7F7}"/>
                      </a:ext>
                    </a:extLst>
                  </p:cNvPr>
                  <p:cNvSpPr>
                    <a:spLocks/>
                  </p:cNvSpPr>
                  <p:nvPr/>
                </p:nvSpPr>
                <p:spPr bwMode="auto">
                  <a:xfrm>
                    <a:off x="5302350" y="5670251"/>
                    <a:ext cx="548721" cy="401143"/>
                  </a:xfrm>
                  <a:custGeom>
                    <a:avLst/>
                    <a:gdLst>
                      <a:gd name="T0" fmla="*/ 241 w 409"/>
                      <a:gd name="T1" fmla="*/ 21 h 299"/>
                      <a:gd name="T2" fmla="*/ 207 w 409"/>
                      <a:gd name="T3" fmla="*/ 1 h 299"/>
                      <a:gd name="T4" fmla="*/ 204 w 409"/>
                      <a:gd name="T5" fmla="*/ 21 h 299"/>
                      <a:gd name="T6" fmla="*/ 186 w 409"/>
                      <a:gd name="T7" fmla="*/ 36 h 299"/>
                      <a:gd name="T8" fmla="*/ 179 w 409"/>
                      <a:gd name="T9" fmla="*/ 16 h 299"/>
                      <a:gd name="T10" fmla="*/ 144 w 409"/>
                      <a:gd name="T11" fmla="*/ 0 h 299"/>
                      <a:gd name="T12" fmla="*/ 146 w 409"/>
                      <a:gd name="T13" fmla="*/ 17 h 299"/>
                      <a:gd name="T14" fmla="*/ 157 w 409"/>
                      <a:gd name="T15" fmla="*/ 39 h 299"/>
                      <a:gd name="T16" fmla="*/ 119 w 409"/>
                      <a:gd name="T17" fmla="*/ 58 h 299"/>
                      <a:gd name="T18" fmla="*/ 140 w 409"/>
                      <a:gd name="T19" fmla="*/ 72 h 299"/>
                      <a:gd name="T20" fmla="*/ 120 w 409"/>
                      <a:gd name="T21" fmla="*/ 86 h 299"/>
                      <a:gd name="T22" fmla="*/ 92 w 409"/>
                      <a:gd name="T23" fmla="*/ 60 h 299"/>
                      <a:gd name="T24" fmla="*/ 62 w 409"/>
                      <a:gd name="T25" fmla="*/ 79 h 299"/>
                      <a:gd name="T26" fmla="*/ 50 w 409"/>
                      <a:gd name="T27" fmla="*/ 118 h 299"/>
                      <a:gd name="T28" fmla="*/ 24 w 409"/>
                      <a:gd name="T29" fmla="*/ 140 h 299"/>
                      <a:gd name="T30" fmla="*/ 3 w 409"/>
                      <a:gd name="T31" fmla="*/ 158 h 299"/>
                      <a:gd name="T32" fmla="*/ 7 w 409"/>
                      <a:gd name="T33" fmla="*/ 199 h 299"/>
                      <a:gd name="T34" fmla="*/ 26 w 409"/>
                      <a:gd name="T35" fmla="*/ 211 h 299"/>
                      <a:gd name="T36" fmla="*/ 79 w 409"/>
                      <a:gd name="T37" fmla="*/ 216 h 299"/>
                      <a:gd name="T38" fmla="*/ 92 w 409"/>
                      <a:gd name="T39" fmla="*/ 239 h 299"/>
                      <a:gd name="T40" fmla="*/ 111 w 409"/>
                      <a:gd name="T41" fmla="*/ 240 h 299"/>
                      <a:gd name="T42" fmla="*/ 156 w 409"/>
                      <a:gd name="T43" fmla="*/ 241 h 299"/>
                      <a:gd name="T44" fmla="*/ 162 w 409"/>
                      <a:gd name="T45" fmla="*/ 251 h 299"/>
                      <a:gd name="T46" fmla="*/ 190 w 409"/>
                      <a:gd name="T47" fmla="*/ 285 h 299"/>
                      <a:gd name="T48" fmla="*/ 218 w 409"/>
                      <a:gd name="T49" fmla="*/ 265 h 299"/>
                      <a:gd name="T50" fmla="*/ 273 w 409"/>
                      <a:gd name="T51" fmla="*/ 282 h 299"/>
                      <a:gd name="T52" fmla="*/ 285 w 409"/>
                      <a:gd name="T53" fmla="*/ 299 h 299"/>
                      <a:gd name="T54" fmla="*/ 340 w 409"/>
                      <a:gd name="T55" fmla="*/ 298 h 299"/>
                      <a:gd name="T56" fmla="*/ 348 w 409"/>
                      <a:gd name="T57" fmla="*/ 274 h 299"/>
                      <a:gd name="T58" fmla="*/ 389 w 409"/>
                      <a:gd name="T59" fmla="*/ 261 h 299"/>
                      <a:gd name="T60" fmla="*/ 409 w 409"/>
                      <a:gd name="T61" fmla="*/ 261 h 299"/>
                      <a:gd name="T62" fmla="*/ 408 w 409"/>
                      <a:gd name="T63" fmla="*/ 252 h 299"/>
                      <a:gd name="T64" fmla="*/ 384 w 409"/>
                      <a:gd name="T65" fmla="*/ 229 h 299"/>
                      <a:gd name="T66" fmla="*/ 345 w 409"/>
                      <a:gd name="T67" fmla="*/ 232 h 299"/>
                      <a:gd name="T68" fmla="*/ 332 w 409"/>
                      <a:gd name="T69" fmla="*/ 211 h 299"/>
                      <a:gd name="T70" fmla="*/ 318 w 409"/>
                      <a:gd name="T71" fmla="*/ 200 h 299"/>
                      <a:gd name="T72" fmla="*/ 350 w 409"/>
                      <a:gd name="T73" fmla="*/ 179 h 299"/>
                      <a:gd name="T74" fmla="*/ 341 w 409"/>
                      <a:gd name="T75" fmla="*/ 151 h 299"/>
                      <a:gd name="T76" fmla="*/ 347 w 409"/>
                      <a:gd name="T77" fmla="*/ 111 h 299"/>
                      <a:gd name="T78" fmla="*/ 345 w 409"/>
                      <a:gd name="T79" fmla="*/ 92 h 299"/>
                      <a:gd name="T80" fmla="*/ 282 w 409"/>
                      <a:gd name="T81" fmla="*/ 58 h 299"/>
                      <a:gd name="T82" fmla="*/ 263 w 409"/>
                      <a:gd name="T83" fmla="*/ 23 h 299"/>
                      <a:gd name="T84" fmla="*/ 257 w 409"/>
                      <a:gd name="T85" fmla="*/ 1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9" h="299">
                        <a:moveTo>
                          <a:pt x="257" y="11"/>
                        </a:moveTo>
                        <a:lnTo>
                          <a:pt x="241" y="21"/>
                        </a:lnTo>
                        <a:lnTo>
                          <a:pt x="239" y="17"/>
                        </a:lnTo>
                        <a:lnTo>
                          <a:pt x="207" y="1"/>
                        </a:lnTo>
                        <a:lnTo>
                          <a:pt x="200" y="9"/>
                        </a:lnTo>
                        <a:lnTo>
                          <a:pt x="204" y="21"/>
                        </a:lnTo>
                        <a:lnTo>
                          <a:pt x="200" y="30"/>
                        </a:lnTo>
                        <a:lnTo>
                          <a:pt x="186" y="36"/>
                        </a:lnTo>
                        <a:lnTo>
                          <a:pt x="178" y="30"/>
                        </a:lnTo>
                        <a:lnTo>
                          <a:pt x="179" y="16"/>
                        </a:lnTo>
                        <a:lnTo>
                          <a:pt x="164" y="1"/>
                        </a:lnTo>
                        <a:lnTo>
                          <a:pt x="144" y="0"/>
                        </a:lnTo>
                        <a:lnTo>
                          <a:pt x="142" y="11"/>
                        </a:lnTo>
                        <a:lnTo>
                          <a:pt x="146" y="17"/>
                        </a:lnTo>
                        <a:lnTo>
                          <a:pt x="164" y="23"/>
                        </a:lnTo>
                        <a:lnTo>
                          <a:pt x="157" y="39"/>
                        </a:lnTo>
                        <a:lnTo>
                          <a:pt x="118" y="53"/>
                        </a:lnTo>
                        <a:lnTo>
                          <a:pt x="119" y="58"/>
                        </a:lnTo>
                        <a:lnTo>
                          <a:pt x="134" y="65"/>
                        </a:lnTo>
                        <a:lnTo>
                          <a:pt x="140" y="72"/>
                        </a:lnTo>
                        <a:lnTo>
                          <a:pt x="124" y="87"/>
                        </a:lnTo>
                        <a:lnTo>
                          <a:pt x="120" y="86"/>
                        </a:lnTo>
                        <a:lnTo>
                          <a:pt x="109" y="70"/>
                        </a:lnTo>
                        <a:lnTo>
                          <a:pt x="92" y="60"/>
                        </a:lnTo>
                        <a:lnTo>
                          <a:pt x="67" y="66"/>
                        </a:lnTo>
                        <a:lnTo>
                          <a:pt x="62" y="79"/>
                        </a:lnTo>
                        <a:lnTo>
                          <a:pt x="49" y="85"/>
                        </a:lnTo>
                        <a:lnTo>
                          <a:pt x="50" y="118"/>
                        </a:lnTo>
                        <a:lnTo>
                          <a:pt x="37" y="136"/>
                        </a:lnTo>
                        <a:lnTo>
                          <a:pt x="24" y="140"/>
                        </a:lnTo>
                        <a:lnTo>
                          <a:pt x="9" y="156"/>
                        </a:lnTo>
                        <a:lnTo>
                          <a:pt x="3" y="158"/>
                        </a:lnTo>
                        <a:lnTo>
                          <a:pt x="0" y="170"/>
                        </a:lnTo>
                        <a:lnTo>
                          <a:pt x="7" y="199"/>
                        </a:lnTo>
                        <a:lnTo>
                          <a:pt x="15" y="203"/>
                        </a:lnTo>
                        <a:lnTo>
                          <a:pt x="26" y="211"/>
                        </a:lnTo>
                        <a:lnTo>
                          <a:pt x="36" y="206"/>
                        </a:lnTo>
                        <a:lnTo>
                          <a:pt x="79" y="216"/>
                        </a:lnTo>
                        <a:lnTo>
                          <a:pt x="84" y="221"/>
                        </a:lnTo>
                        <a:lnTo>
                          <a:pt x="92" y="239"/>
                        </a:lnTo>
                        <a:lnTo>
                          <a:pt x="97" y="243"/>
                        </a:lnTo>
                        <a:lnTo>
                          <a:pt x="111" y="240"/>
                        </a:lnTo>
                        <a:lnTo>
                          <a:pt x="148" y="240"/>
                        </a:lnTo>
                        <a:lnTo>
                          <a:pt x="156" y="241"/>
                        </a:lnTo>
                        <a:lnTo>
                          <a:pt x="155" y="247"/>
                        </a:lnTo>
                        <a:lnTo>
                          <a:pt x="162" y="251"/>
                        </a:lnTo>
                        <a:lnTo>
                          <a:pt x="183" y="288"/>
                        </a:lnTo>
                        <a:lnTo>
                          <a:pt x="190" y="285"/>
                        </a:lnTo>
                        <a:lnTo>
                          <a:pt x="194" y="269"/>
                        </a:lnTo>
                        <a:lnTo>
                          <a:pt x="218" y="265"/>
                        </a:lnTo>
                        <a:lnTo>
                          <a:pt x="238" y="279"/>
                        </a:lnTo>
                        <a:lnTo>
                          <a:pt x="273" y="282"/>
                        </a:lnTo>
                        <a:lnTo>
                          <a:pt x="271" y="291"/>
                        </a:lnTo>
                        <a:lnTo>
                          <a:pt x="285" y="299"/>
                        </a:lnTo>
                        <a:lnTo>
                          <a:pt x="285" y="299"/>
                        </a:lnTo>
                        <a:lnTo>
                          <a:pt x="340" y="298"/>
                        </a:lnTo>
                        <a:lnTo>
                          <a:pt x="343" y="294"/>
                        </a:lnTo>
                        <a:lnTo>
                          <a:pt x="348" y="274"/>
                        </a:lnTo>
                        <a:lnTo>
                          <a:pt x="352" y="269"/>
                        </a:lnTo>
                        <a:lnTo>
                          <a:pt x="389" y="261"/>
                        </a:lnTo>
                        <a:lnTo>
                          <a:pt x="408" y="262"/>
                        </a:lnTo>
                        <a:lnTo>
                          <a:pt x="409" y="261"/>
                        </a:lnTo>
                        <a:lnTo>
                          <a:pt x="409" y="259"/>
                        </a:lnTo>
                        <a:lnTo>
                          <a:pt x="408" y="252"/>
                        </a:lnTo>
                        <a:lnTo>
                          <a:pt x="391" y="240"/>
                        </a:lnTo>
                        <a:lnTo>
                          <a:pt x="384" y="229"/>
                        </a:lnTo>
                        <a:lnTo>
                          <a:pt x="356" y="233"/>
                        </a:lnTo>
                        <a:lnTo>
                          <a:pt x="345" y="232"/>
                        </a:lnTo>
                        <a:lnTo>
                          <a:pt x="331" y="222"/>
                        </a:lnTo>
                        <a:lnTo>
                          <a:pt x="332" y="211"/>
                        </a:lnTo>
                        <a:lnTo>
                          <a:pt x="325" y="203"/>
                        </a:lnTo>
                        <a:lnTo>
                          <a:pt x="318" y="200"/>
                        </a:lnTo>
                        <a:lnTo>
                          <a:pt x="336" y="185"/>
                        </a:lnTo>
                        <a:lnTo>
                          <a:pt x="350" y="179"/>
                        </a:lnTo>
                        <a:lnTo>
                          <a:pt x="347" y="156"/>
                        </a:lnTo>
                        <a:lnTo>
                          <a:pt x="341" y="151"/>
                        </a:lnTo>
                        <a:lnTo>
                          <a:pt x="354" y="139"/>
                        </a:lnTo>
                        <a:lnTo>
                          <a:pt x="347" y="111"/>
                        </a:lnTo>
                        <a:lnTo>
                          <a:pt x="340" y="101"/>
                        </a:lnTo>
                        <a:lnTo>
                          <a:pt x="345" y="92"/>
                        </a:lnTo>
                        <a:lnTo>
                          <a:pt x="334" y="75"/>
                        </a:lnTo>
                        <a:lnTo>
                          <a:pt x="282" y="58"/>
                        </a:lnTo>
                        <a:lnTo>
                          <a:pt x="269" y="46"/>
                        </a:lnTo>
                        <a:lnTo>
                          <a:pt x="263" y="23"/>
                        </a:lnTo>
                        <a:lnTo>
                          <a:pt x="265" y="15"/>
                        </a:lnTo>
                        <a:lnTo>
                          <a:pt x="257" y="11"/>
                        </a:lnTo>
                        <a:close/>
                      </a:path>
                    </a:pathLst>
                  </a:custGeom>
                  <a:solidFill>
                    <a:schemeClr val="accent5">
                      <a:lumMod val="60000"/>
                      <a:lumOff val="4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6" name="10" descr="{&quot;Key&quot;:&quot;10&quot;,&quot;Name&quot;:&quot;10&quot;,&quot;Value&quot;:1.0,&quot;Formula&quot;:&quot;&quot;,&quot;Text&quot;:&quot;&quot;,&quot;OfficeApplication&quot;:1,&quot;HasValue&quot;:true}">
                    <a:extLst>
                      <a:ext uri="{FF2B5EF4-FFF2-40B4-BE49-F238E27FC236}">
                        <a16:creationId xmlns:a16="http://schemas.microsoft.com/office/drawing/2014/main" id="{EEE6DC7E-7A28-447A-BD74-6F939E8B85BA}"/>
                      </a:ext>
                    </a:extLst>
                  </p:cNvPr>
                  <p:cNvSpPr>
                    <a:spLocks/>
                  </p:cNvSpPr>
                  <p:nvPr/>
                </p:nvSpPr>
                <p:spPr bwMode="auto">
                  <a:xfrm>
                    <a:off x="6307220" y="2685156"/>
                    <a:ext cx="588970" cy="434683"/>
                  </a:xfrm>
                  <a:custGeom>
                    <a:avLst/>
                    <a:gdLst>
                      <a:gd name="T0" fmla="*/ 336 w 439"/>
                      <a:gd name="T1" fmla="*/ 74 h 324"/>
                      <a:gd name="T2" fmla="*/ 277 w 439"/>
                      <a:gd name="T3" fmla="*/ 14 h 324"/>
                      <a:gd name="T4" fmla="*/ 237 w 439"/>
                      <a:gd name="T5" fmla="*/ 0 h 324"/>
                      <a:gd name="T6" fmla="*/ 202 w 439"/>
                      <a:gd name="T7" fmla="*/ 6 h 324"/>
                      <a:gd name="T8" fmla="*/ 182 w 439"/>
                      <a:gd name="T9" fmla="*/ 21 h 324"/>
                      <a:gd name="T10" fmla="*/ 141 w 439"/>
                      <a:gd name="T11" fmla="*/ 58 h 324"/>
                      <a:gd name="T12" fmla="*/ 77 w 439"/>
                      <a:gd name="T13" fmla="*/ 66 h 324"/>
                      <a:gd name="T14" fmla="*/ 69 w 439"/>
                      <a:gd name="T15" fmla="*/ 54 h 324"/>
                      <a:gd name="T16" fmla="*/ 50 w 439"/>
                      <a:gd name="T17" fmla="*/ 39 h 324"/>
                      <a:gd name="T18" fmla="*/ 29 w 439"/>
                      <a:gd name="T19" fmla="*/ 50 h 324"/>
                      <a:gd name="T20" fmla="*/ 3 w 439"/>
                      <a:gd name="T21" fmla="*/ 78 h 324"/>
                      <a:gd name="T22" fmla="*/ 0 w 439"/>
                      <a:gd name="T23" fmla="*/ 100 h 324"/>
                      <a:gd name="T24" fmla="*/ 2 w 439"/>
                      <a:gd name="T25" fmla="*/ 123 h 324"/>
                      <a:gd name="T26" fmla="*/ 10 w 439"/>
                      <a:gd name="T27" fmla="*/ 141 h 324"/>
                      <a:gd name="T28" fmla="*/ 40 w 439"/>
                      <a:gd name="T29" fmla="*/ 153 h 324"/>
                      <a:gd name="T30" fmla="*/ 68 w 439"/>
                      <a:gd name="T31" fmla="*/ 201 h 324"/>
                      <a:gd name="T32" fmla="*/ 88 w 439"/>
                      <a:gd name="T33" fmla="*/ 234 h 324"/>
                      <a:gd name="T34" fmla="*/ 106 w 439"/>
                      <a:gd name="T35" fmla="*/ 230 h 324"/>
                      <a:gd name="T36" fmla="*/ 141 w 439"/>
                      <a:gd name="T37" fmla="*/ 283 h 324"/>
                      <a:gd name="T38" fmla="*/ 145 w 439"/>
                      <a:gd name="T39" fmla="*/ 300 h 324"/>
                      <a:gd name="T40" fmla="*/ 163 w 439"/>
                      <a:gd name="T41" fmla="*/ 322 h 324"/>
                      <a:gd name="T42" fmla="*/ 202 w 439"/>
                      <a:gd name="T43" fmla="*/ 319 h 324"/>
                      <a:gd name="T44" fmla="*/ 237 w 439"/>
                      <a:gd name="T45" fmla="*/ 312 h 324"/>
                      <a:gd name="T46" fmla="*/ 248 w 439"/>
                      <a:gd name="T47" fmla="*/ 305 h 324"/>
                      <a:gd name="T48" fmla="*/ 271 w 439"/>
                      <a:gd name="T49" fmla="*/ 324 h 324"/>
                      <a:gd name="T50" fmla="*/ 345 w 439"/>
                      <a:gd name="T51" fmla="*/ 307 h 324"/>
                      <a:gd name="T52" fmla="*/ 358 w 439"/>
                      <a:gd name="T53" fmla="*/ 288 h 324"/>
                      <a:gd name="T54" fmla="*/ 392 w 439"/>
                      <a:gd name="T55" fmla="*/ 283 h 324"/>
                      <a:gd name="T56" fmla="*/ 390 w 439"/>
                      <a:gd name="T57" fmla="*/ 260 h 324"/>
                      <a:gd name="T58" fmla="*/ 408 w 439"/>
                      <a:gd name="T59" fmla="*/ 246 h 324"/>
                      <a:gd name="T60" fmla="*/ 433 w 439"/>
                      <a:gd name="T61" fmla="*/ 232 h 324"/>
                      <a:gd name="T62" fmla="*/ 439 w 439"/>
                      <a:gd name="T63" fmla="*/ 211 h 324"/>
                      <a:gd name="T64" fmla="*/ 425 w 439"/>
                      <a:gd name="T65" fmla="*/ 164 h 324"/>
                      <a:gd name="T66" fmla="*/ 404 w 439"/>
                      <a:gd name="T67" fmla="*/ 135 h 324"/>
                      <a:gd name="T68" fmla="*/ 370 w 439"/>
                      <a:gd name="T69" fmla="*/ 100 h 324"/>
                      <a:gd name="T70" fmla="*/ 379 w 439"/>
                      <a:gd name="T71" fmla="*/ 78 h 324"/>
                      <a:gd name="T72" fmla="*/ 358 w 439"/>
                      <a:gd name="T73" fmla="*/ 6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9" h="324">
                        <a:moveTo>
                          <a:pt x="358" y="66"/>
                        </a:moveTo>
                        <a:lnTo>
                          <a:pt x="336" y="74"/>
                        </a:lnTo>
                        <a:lnTo>
                          <a:pt x="277" y="41"/>
                        </a:lnTo>
                        <a:lnTo>
                          <a:pt x="277" y="14"/>
                        </a:lnTo>
                        <a:lnTo>
                          <a:pt x="273" y="3"/>
                        </a:lnTo>
                        <a:lnTo>
                          <a:pt x="237" y="0"/>
                        </a:lnTo>
                        <a:lnTo>
                          <a:pt x="213" y="7"/>
                        </a:lnTo>
                        <a:lnTo>
                          <a:pt x="202" y="6"/>
                        </a:lnTo>
                        <a:lnTo>
                          <a:pt x="196" y="18"/>
                        </a:lnTo>
                        <a:lnTo>
                          <a:pt x="182" y="21"/>
                        </a:lnTo>
                        <a:lnTo>
                          <a:pt x="146" y="54"/>
                        </a:lnTo>
                        <a:lnTo>
                          <a:pt x="141" y="58"/>
                        </a:lnTo>
                        <a:lnTo>
                          <a:pt x="135" y="76"/>
                        </a:lnTo>
                        <a:lnTo>
                          <a:pt x="77" y="66"/>
                        </a:lnTo>
                        <a:lnTo>
                          <a:pt x="72" y="70"/>
                        </a:lnTo>
                        <a:lnTo>
                          <a:pt x="69" y="54"/>
                        </a:lnTo>
                        <a:lnTo>
                          <a:pt x="61" y="54"/>
                        </a:lnTo>
                        <a:lnTo>
                          <a:pt x="50" y="39"/>
                        </a:lnTo>
                        <a:lnTo>
                          <a:pt x="43" y="39"/>
                        </a:lnTo>
                        <a:lnTo>
                          <a:pt x="29" y="50"/>
                        </a:lnTo>
                        <a:lnTo>
                          <a:pt x="17" y="73"/>
                        </a:lnTo>
                        <a:lnTo>
                          <a:pt x="3" y="78"/>
                        </a:lnTo>
                        <a:lnTo>
                          <a:pt x="8" y="89"/>
                        </a:lnTo>
                        <a:lnTo>
                          <a:pt x="0" y="100"/>
                        </a:lnTo>
                        <a:lnTo>
                          <a:pt x="1" y="119"/>
                        </a:lnTo>
                        <a:lnTo>
                          <a:pt x="2" y="123"/>
                        </a:lnTo>
                        <a:lnTo>
                          <a:pt x="6" y="126"/>
                        </a:lnTo>
                        <a:lnTo>
                          <a:pt x="10" y="141"/>
                        </a:lnTo>
                        <a:lnTo>
                          <a:pt x="22" y="141"/>
                        </a:lnTo>
                        <a:lnTo>
                          <a:pt x="40" y="153"/>
                        </a:lnTo>
                        <a:lnTo>
                          <a:pt x="60" y="177"/>
                        </a:lnTo>
                        <a:lnTo>
                          <a:pt x="68" y="201"/>
                        </a:lnTo>
                        <a:lnTo>
                          <a:pt x="59" y="218"/>
                        </a:lnTo>
                        <a:lnTo>
                          <a:pt x="88" y="234"/>
                        </a:lnTo>
                        <a:lnTo>
                          <a:pt x="96" y="226"/>
                        </a:lnTo>
                        <a:lnTo>
                          <a:pt x="106" y="230"/>
                        </a:lnTo>
                        <a:lnTo>
                          <a:pt x="109" y="240"/>
                        </a:lnTo>
                        <a:lnTo>
                          <a:pt x="141" y="283"/>
                        </a:lnTo>
                        <a:lnTo>
                          <a:pt x="135" y="292"/>
                        </a:lnTo>
                        <a:lnTo>
                          <a:pt x="145" y="300"/>
                        </a:lnTo>
                        <a:lnTo>
                          <a:pt x="156" y="302"/>
                        </a:lnTo>
                        <a:lnTo>
                          <a:pt x="163" y="322"/>
                        </a:lnTo>
                        <a:lnTo>
                          <a:pt x="199" y="323"/>
                        </a:lnTo>
                        <a:lnTo>
                          <a:pt x="202" y="319"/>
                        </a:lnTo>
                        <a:lnTo>
                          <a:pt x="225" y="319"/>
                        </a:lnTo>
                        <a:lnTo>
                          <a:pt x="237" y="312"/>
                        </a:lnTo>
                        <a:lnTo>
                          <a:pt x="244" y="318"/>
                        </a:lnTo>
                        <a:lnTo>
                          <a:pt x="248" y="305"/>
                        </a:lnTo>
                        <a:lnTo>
                          <a:pt x="267" y="324"/>
                        </a:lnTo>
                        <a:lnTo>
                          <a:pt x="271" y="324"/>
                        </a:lnTo>
                        <a:lnTo>
                          <a:pt x="282" y="316"/>
                        </a:lnTo>
                        <a:lnTo>
                          <a:pt x="345" y="307"/>
                        </a:lnTo>
                        <a:lnTo>
                          <a:pt x="351" y="294"/>
                        </a:lnTo>
                        <a:lnTo>
                          <a:pt x="358" y="288"/>
                        </a:lnTo>
                        <a:lnTo>
                          <a:pt x="383" y="288"/>
                        </a:lnTo>
                        <a:lnTo>
                          <a:pt x="392" y="283"/>
                        </a:lnTo>
                        <a:lnTo>
                          <a:pt x="397" y="276"/>
                        </a:lnTo>
                        <a:lnTo>
                          <a:pt x="390" y="260"/>
                        </a:lnTo>
                        <a:lnTo>
                          <a:pt x="395" y="251"/>
                        </a:lnTo>
                        <a:lnTo>
                          <a:pt x="408" y="246"/>
                        </a:lnTo>
                        <a:lnTo>
                          <a:pt x="426" y="249"/>
                        </a:lnTo>
                        <a:lnTo>
                          <a:pt x="433" y="232"/>
                        </a:lnTo>
                        <a:lnTo>
                          <a:pt x="433" y="224"/>
                        </a:lnTo>
                        <a:lnTo>
                          <a:pt x="439" y="211"/>
                        </a:lnTo>
                        <a:lnTo>
                          <a:pt x="433" y="173"/>
                        </a:lnTo>
                        <a:lnTo>
                          <a:pt x="425" y="164"/>
                        </a:lnTo>
                        <a:lnTo>
                          <a:pt x="427" y="153"/>
                        </a:lnTo>
                        <a:lnTo>
                          <a:pt x="404" y="135"/>
                        </a:lnTo>
                        <a:lnTo>
                          <a:pt x="393" y="127"/>
                        </a:lnTo>
                        <a:lnTo>
                          <a:pt x="370" y="100"/>
                        </a:lnTo>
                        <a:lnTo>
                          <a:pt x="377" y="89"/>
                        </a:lnTo>
                        <a:lnTo>
                          <a:pt x="379" y="78"/>
                        </a:lnTo>
                        <a:lnTo>
                          <a:pt x="379" y="73"/>
                        </a:lnTo>
                        <a:lnTo>
                          <a:pt x="358" y="66"/>
                        </a:lnTo>
                        <a:close/>
                      </a:path>
                    </a:pathLst>
                  </a:custGeom>
                  <a:solidFill>
                    <a:schemeClr val="bg1"/>
                  </a:solid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7" name="11" descr="{&quot;Key&quot;:&quot;11&quot;,&quot;Name&quot;:&quot;11&quot;,&quot;Value&quot;:1.0,&quot;Formula&quot;:&quot;&quot;,&quot;Text&quot;:&quot;&quot;,&quot;OfficeApplication&quot;:1,&quot;HasValue&quot;:true}">
                    <a:extLst>
                      <a:ext uri="{FF2B5EF4-FFF2-40B4-BE49-F238E27FC236}">
                        <a16:creationId xmlns:a16="http://schemas.microsoft.com/office/drawing/2014/main" id="{4892603F-1162-48B1-A2ED-07FF974F138C}"/>
                      </a:ext>
                    </a:extLst>
                  </p:cNvPr>
                  <p:cNvSpPr>
                    <a:spLocks/>
                  </p:cNvSpPr>
                  <p:nvPr/>
                </p:nvSpPr>
                <p:spPr bwMode="auto">
                  <a:xfrm>
                    <a:off x="5655195" y="5592437"/>
                    <a:ext cx="635926" cy="433342"/>
                  </a:xfrm>
                  <a:custGeom>
                    <a:avLst/>
                    <a:gdLst>
                      <a:gd name="T0" fmla="*/ 204 w 474"/>
                      <a:gd name="T1" fmla="*/ 7 h 323"/>
                      <a:gd name="T2" fmla="*/ 166 w 474"/>
                      <a:gd name="T3" fmla="*/ 1 h 323"/>
                      <a:gd name="T4" fmla="*/ 158 w 474"/>
                      <a:gd name="T5" fmla="*/ 24 h 323"/>
                      <a:gd name="T6" fmla="*/ 123 w 474"/>
                      <a:gd name="T7" fmla="*/ 21 h 323"/>
                      <a:gd name="T8" fmla="*/ 102 w 474"/>
                      <a:gd name="T9" fmla="*/ 9 h 323"/>
                      <a:gd name="T10" fmla="*/ 57 w 474"/>
                      <a:gd name="T11" fmla="*/ 21 h 323"/>
                      <a:gd name="T12" fmla="*/ 47 w 474"/>
                      <a:gd name="T13" fmla="*/ 7 h 323"/>
                      <a:gd name="T14" fmla="*/ 30 w 474"/>
                      <a:gd name="T15" fmla="*/ 45 h 323"/>
                      <a:gd name="T16" fmla="*/ 3 w 474"/>
                      <a:gd name="T17" fmla="*/ 65 h 323"/>
                      <a:gd name="T18" fmla="*/ 0 w 474"/>
                      <a:gd name="T19" fmla="*/ 81 h 323"/>
                      <a:gd name="T20" fmla="*/ 19 w 474"/>
                      <a:gd name="T21" fmla="*/ 116 h 323"/>
                      <a:gd name="T22" fmla="*/ 82 w 474"/>
                      <a:gd name="T23" fmla="*/ 150 h 323"/>
                      <a:gd name="T24" fmla="*/ 84 w 474"/>
                      <a:gd name="T25" fmla="*/ 169 h 323"/>
                      <a:gd name="T26" fmla="*/ 78 w 474"/>
                      <a:gd name="T27" fmla="*/ 209 h 323"/>
                      <a:gd name="T28" fmla="*/ 87 w 474"/>
                      <a:gd name="T29" fmla="*/ 237 h 323"/>
                      <a:gd name="T30" fmla="*/ 55 w 474"/>
                      <a:gd name="T31" fmla="*/ 258 h 323"/>
                      <a:gd name="T32" fmla="*/ 69 w 474"/>
                      <a:gd name="T33" fmla="*/ 269 h 323"/>
                      <a:gd name="T34" fmla="*/ 82 w 474"/>
                      <a:gd name="T35" fmla="*/ 290 h 323"/>
                      <a:gd name="T36" fmla="*/ 121 w 474"/>
                      <a:gd name="T37" fmla="*/ 287 h 323"/>
                      <a:gd name="T38" fmla="*/ 145 w 474"/>
                      <a:gd name="T39" fmla="*/ 310 h 323"/>
                      <a:gd name="T40" fmla="*/ 146 w 474"/>
                      <a:gd name="T41" fmla="*/ 319 h 323"/>
                      <a:gd name="T42" fmla="*/ 162 w 474"/>
                      <a:gd name="T43" fmla="*/ 316 h 323"/>
                      <a:gd name="T44" fmla="*/ 193 w 474"/>
                      <a:gd name="T45" fmla="*/ 299 h 323"/>
                      <a:gd name="T46" fmla="*/ 196 w 474"/>
                      <a:gd name="T47" fmla="*/ 254 h 323"/>
                      <a:gd name="T48" fmla="*/ 210 w 474"/>
                      <a:gd name="T49" fmla="*/ 243 h 323"/>
                      <a:gd name="T50" fmla="*/ 335 w 474"/>
                      <a:gd name="T51" fmla="*/ 226 h 323"/>
                      <a:gd name="T52" fmla="*/ 368 w 474"/>
                      <a:gd name="T53" fmla="*/ 223 h 323"/>
                      <a:gd name="T54" fmla="*/ 416 w 474"/>
                      <a:gd name="T55" fmla="*/ 244 h 323"/>
                      <a:gd name="T56" fmla="*/ 427 w 474"/>
                      <a:gd name="T57" fmla="*/ 158 h 323"/>
                      <a:gd name="T58" fmla="*/ 441 w 474"/>
                      <a:gd name="T59" fmla="*/ 132 h 323"/>
                      <a:gd name="T60" fmla="*/ 474 w 474"/>
                      <a:gd name="T61" fmla="*/ 92 h 323"/>
                      <a:gd name="T62" fmla="*/ 428 w 474"/>
                      <a:gd name="T63" fmla="*/ 75 h 323"/>
                      <a:gd name="T64" fmla="*/ 402 w 474"/>
                      <a:gd name="T65" fmla="*/ 65 h 323"/>
                      <a:gd name="T66" fmla="*/ 383 w 474"/>
                      <a:gd name="T67" fmla="*/ 53 h 323"/>
                      <a:gd name="T68" fmla="*/ 361 w 474"/>
                      <a:gd name="T69" fmla="*/ 26 h 323"/>
                      <a:gd name="T70" fmla="*/ 353 w 474"/>
                      <a:gd name="T71" fmla="*/ 40 h 323"/>
                      <a:gd name="T72" fmla="*/ 324 w 474"/>
                      <a:gd name="T73" fmla="*/ 75 h 323"/>
                      <a:gd name="T74" fmla="*/ 303 w 474"/>
                      <a:gd name="T75" fmla="*/ 48 h 323"/>
                      <a:gd name="T76" fmla="*/ 288 w 474"/>
                      <a:gd name="T77" fmla="*/ 61 h 323"/>
                      <a:gd name="T78" fmla="*/ 262 w 474"/>
                      <a:gd name="T79" fmla="*/ 30 h 323"/>
                      <a:gd name="T80" fmla="*/ 265 w 474"/>
                      <a:gd name="T81" fmla="*/ 7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74" h="323">
                        <a:moveTo>
                          <a:pt x="234" y="5"/>
                        </a:moveTo>
                        <a:lnTo>
                          <a:pt x="204" y="7"/>
                        </a:lnTo>
                        <a:lnTo>
                          <a:pt x="169" y="0"/>
                        </a:lnTo>
                        <a:lnTo>
                          <a:pt x="166" y="1"/>
                        </a:lnTo>
                        <a:lnTo>
                          <a:pt x="162" y="22"/>
                        </a:lnTo>
                        <a:lnTo>
                          <a:pt x="158" y="24"/>
                        </a:lnTo>
                        <a:lnTo>
                          <a:pt x="143" y="17"/>
                        </a:lnTo>
                        <a:lnTo>
                          <a:pt x="123" y="21"/>
                        </a:lnTo>
                        <a:lnTo>
                          <a:pt x="113" y="18"/>
                        </a:lnTo>
                        <a:lnTo>
                          <a:pt x="102" y="9"/>
                        </a:lnTo>
                        <a:lnTo>
                          <a:pt x="78" y="12"/>
                        </a:lnTo>
                        <a:lnTo>
                          <a:pt x="57" y="21"/>
                        </a:lnTo>
                        <a:lnTo>
                          <a:pt x="51" y="10"/>
                        </a:lnTo>
                        <a:lnTo>
                          <a:pt x="47" y="7"/>
                        </a:lnTo>
                        <a:lnTo>
                          <a:pt x="35" y="23"/>
                        </a:lnTo>
                        <a:lnTo>
                          <a:pt x="30" y="45"/>
                        </a:lnTo>
                        <a:lnTo>
                          <a:pt x="10" y="48"/>
                        </a:lnTo>
                        <a:lnTo>
                          <a:pt x="3" y="65"/>
                        </a:lnTo>
                        <a:lnTo>
                          <a:pt x="2" y="73"/>
                        </a:lnTo>
                        <a:lnTo>
                          <a:pt x="0" y="81"/>
                        </a:lnTo>
                        <a:lnTo>
                          <a:pt x="6" y="104"/>
                        </a:lnTo>
                        <a:lnTo>
                          <a:pt x="19" y="116"/>
                        </a:lnTo>
                        <a:lnTo>
                          <a:pt x="71" y="133"/>
                        </a:lnTo>
                        <a:lnTo>
                          <a:pt x="82" y="150"/>
                        </a:lnTo>
                        <a:lnTo>
                          <a:pt x="77" y="159"/>
                        </a:lnTo>
                        <a:lnTo>
                          <a:pt x="84" y="169"/>
                        </a:lnTo>
                        <a:lnTo>
                          <a:pt x="91" y="197"/>
                        </a:lnTo>
                        <a:lnTo>
                          <a:pt x="78" y="209"/>
                        </a:lnTo>
                        <a:lnTo>
                          <a:pt x="84" y="214"/>
                        </a:lnTo>
                        <a:lnTo>
                          <a:pt x="87" y="237"/>
                        </a:lnTo>
                        <a:lnTo>
                          <a:pt x="73" y="243"/>
                        </a:lnTo>
                        <a:lnTo>
                          <a:pt x="55" y="258"/>
                        </a:lnTo>
                        <a:lnTo>
                          <a:pt x="62" y="261"/>
                        </a:lnTo>
                        <a:lnTo>
                          <a:pt x="69" y="269"/>
                        </a:lnTo>
                        <a:lnTo>
                          <a:pt x="68" y="280"/>
                        </a:lnTo>
                        <a:lnTo>
                          <a:pt x="82" y="290"/>
                        </a:lnTo>
                        <a:lnTo>
                          <a:pt x="93" y="291"/>
                        </a:lnTo>
                        <a:lnTo>
                          <a:pt x="121" y="287"/>
                        </a:lnTo>
                        <a:lnTo>
                          <a:pt x="128" y="298"/>
                        </a:lnTo>
                        <a:lnTo>
                          <a:pt x="145" y="310"/>
                        </a:lnTo>
                        <a:lnTo>
                          <a:pt x="146" y="317"/>
                        </a:lnTo>
                        <a:lnTo>
                          <a:pt x="146" y="319"/>
                        </a:lnTo>
                        <a:lnTo>
                          <a:pt x="153" y="323"/>
                        </a:lnTo>
                        <a:lnTo>
                          <a:pt x="162" y="316"/>
                        </a:lnTo>
                        <a:lnTo>
                          <a:pt x="176" y="299"/>
                        </a:lnTo>
                        <a:lnTo>
                          <a:pt x="193" y="299"/>
                        </a:lnTo>
                        <a:lnTo>
                          <a:pt x="202" y="285"/>
                        </a:lnTo>
                        <a:lnTo>
                          <a:pt x="196" y="254"/>
                        </a:lnTo>
                        <a:lnTo>
                          <a:pt x="199" y="247"/>
                        </a:lnTo>
                        <a:lnTo>
                          <a:pt x="210" y="243"/>
                        </a:lnTo>
                        <a:lnTo>
                          <a:pt x="310" y="249"/>
                        </a:lnTo>
                        <a:lnTo>
                          <a:pt x="335" y="226"/>
                        </a:lnTo>
                        <a:lnTo>
                          <a:pt x="357" y="216"/>
                        </a:lnTo>
                        <a:lnTo>
                          <a:pt x="368" y="223"/>
                        </a:lnTo>
                        <a:lnTo>
                          <a:pt x="416" y="247"/>
                        </a:lnTo>
                        <a:lnTo>
                          <a:pt x="416" y="244"/>
                        </a:lnTo>
                        <a:lnTo>
                          <a:pt x="413" y="204"/>
                        </a:lnTo>
                        <a:lnTo>
                          <a:pt x="427" y="158"/>
                        </a:lnTo>
                        <a:lnTo>
                          <a:pt x="435" y="138"/>
                        </a:lnTo>
                        <a:lnTo>
                          <a:pt x="441" y="132"/>
                        </a:lnTo>
                        <a:lnTo>
                          <a:pt x="468" y="97"/>
                        </a:lnTo>
                        <a:lnTo>
                          <a:pt x="474" y="92"/>
                        </a:lnTo>
                        <a:lnTo>
                          <a:pt x="458" y="80"/>
                        </a:lnTo>
                        <a:lnTo>
                          <a:pt x="428" y="75"/>
                        </a:lnTo>
                        <a:lnTo>
                          <a:pt x="418" y="68"/>
                        </a:lnTo>
                        <a:lnTo>
                          <a:pt x="402" y="65"/>
                        </a:lnTo>
                        <a:lnTo>
                          <a:pt x="398" y="51"/>
                        </a:lnTo>
                        <a:lnTo>
                          <a:pt x="383" y="53"/>
                        </a:lnTo>
                        <a:lnTo>
                          <a:pt x="375" y="48"/>
                        </a:lnTo>
                        <a:lnTo>
                          <a:pt x="361" y="26"/>
                        </a:lnTo>
                        <a:lnTo>
                          <a:pt x="353" y="28"/>
                        </a:lnTo>
                        <a:lnTo>
                          <a:pt x="353" y="40"/>
                        </a:lnTo>
                        <a:lnTo>
                          <a:pt x="349" y="52"/>
                        </a:lnTo>
                        <a:lnTo>
                          <a:pt x="324" y="75"/>
                        </a:lnTo>
                        <a:lnTo>
                          <a:pt x="310" y="68"/>
                        </a:lnTo>
                        <a:lnTo>
                          <a:pt x="303" y="48"/>
                        </a:lnTo>
                        <a:lnTo>
                          <a:pt x="296" y="59"/>
                        </a:lnTo>
                        <a:lnTo>
                          <a:pt x="288" y="61"/>
                        </a:lnTo>
                        <a:lnTo>
                          <a:pt x="263" y="39"/>
                        </a:lnTo>
                        <a:lnTo>
                          <a:pt x="262" y="30"/>
                        </a:lnTo>
                        <a:lnTo>
                          <a:pt x="274" y="12"/>
                        </a:lnTo>
                        <a:lnTo>
                          <a:pt x="265" y="7"/>
                        </a:lnTo>
                        <a:lnTo>
                          <a:pt x="234" y="5"/>
                        </a:lnTo>
                        <a:close/>
                      </a:path>
                    </a:pathLst>
                  </a:custGeom>
                  <a:solidFill>
                    <a:schemeClr val="accent5">
                      <a:lumMod val="20000"/>
                      <a:lumOff val="8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8" name="12" descr="{&quot;Key&quot;:&quot;12&quot;,&quot;Name&quot;:&quot;12&quot;,&quot;Value&quot;:1.0,&quot;Formula&quot;:&quot;&quot;,&quot;Text&quot;:&quot;&quot;,&quot;OfficeApplication&quot;:1,&quot;HasValue&quot;:true}">
                    <a:extLst>
                      <a:ext uri="{FF2B5EF4-FFF2-40B4-BE49-F238E27FC236}">
                        <a16:creationId xmlns:a16="http://schemas.microsoft.com/office/drawing/2014/main" id="{CB6171C7-C79D-40DD-A478-9430104B3EDD}"/>
                      </a:ext>
                    </a:extLst>
                  </p:cNvPr>
                  <p:cNvSpPr>
                    <a:spLocks/>
                  </p:cNvSpPr>
                  <p:nvPr/>
                </p:nvSpPr>
                <p:spPr bwMode="auto">
                  <a:xfrm>
                    <a:off x="5706176" y="4774051"/>
                    <a:ext cx="662758" cy="681541"/>
                  </a:xfrm>
                  <a:custGeom>
                    <a:avLst/>
                    <a:gdLst>
                      <a:gd name="T0" fmla="*/ 331 w 494"/>
                      <a:gd name="T1" fmla="*/ 100 h 508"/>
                      <a:gd name="T2" fmla="*/ 328 w 494"/>
                      <a:gd name="T3" fmla="*/ 63 h 508"/>
                      <a:gd name="T4" fmla="*/ 301 w 494"/>
                      <a:gd name="T5" fmla="*/ 29 h 508"/>
                      <a:gd name="T6" fmla="*/ 283 w 494"/>
                      <a:gd name="T7" fmla="*/ 17 h 508"/>
                      <a:gd name="T8" fmla="*/ 230 w 494"/>
                      <a:gd name="T9" fmla="*/ 41 h 508"/>
                      <a:gd name="T10" fmla="*/ 199 w 494"/>
                      <a:gd name="T11" fmla="*/ 101 h 508"/>
                      <a:gd name="T12" fmla="*/ 160 w 494"/>
                      <a:gd name="T13" fmla="*/ 113 h 508"/>
                      <a:gd name="T14" fmla="*/ 115 w 494"/>
                      <a:gd name="T15" fmla="*/ 118 h 508"/>
                      <a:gd name="T16" fmla="*/ 112 w 494"/>
                      <a:gd name="T17" fmla="*/ 137 h 508"/>
                      <a:gd name="T18" fmla="*/ 69 w 494"/>
                      <a:gd name="T19" fmla="*/ 142 h 508"/>
                      <a:gd name="T20" fmla="*/ 29 w 494"/>
                      <a:gd name="T21" fmla="*/ 170 h 508"/>
                      <a:gd name="T22" fmla="*/ 9 w 494"/>
                      <a:gd name="T23" fmla="*/ 215 h 508"/>
                      <a:gd name="T24" fmla="*/ 16 w 494"/>
                      <a:gd name="T25" fmla="*/ 244 h 508"/>
                      <a:gd name="T26" fmla="*/ 11 w 494"/>
                      <a:gd name="T27" fmla="*/ 263 h 508"/>
                      <a:gd name="T28" fmla="*/ 43 w 494"/>
                      <a:gd name="T29" fmla="*/ 270 h 508"/>
                      <a:gd name="T30" fmla="*/ 28 w 494"/>
                      <a:gd name="T31" fmla="*/ 287 h 508"/>
                      <a:gd name="T32" fmla="*/ 27 w 494"/>
                      <a:gd name="T33" fmla="*/ 305 h 508"/>
                      <a:gd name="T34" fmla="*/ 45 w 494"/>
                      <a:gd name="T35" fmla="*/ 313 h 508"/>
                      <a:gd name="T36" fmla="*/ 58 w 494"/>
                      <a:gd name="T37" fmla="*/ 320 h 508"/>
                      <a:gd name="T38" fmla="*/ 99 w 494"/>
                      <a:gd name="T39" fmla="*/ 305 h 508"/>
                      <a:gd name="T40" fmla="*/ 123 w 494"/>
                      <a:gd name="T41" fmla="*/ 324 h 508"/>
                      <a:gd name="T42" fmla="*/ 144 w 494"/>
                      <a:gd name="T43" fmla="*/ 333 h 508"/>
                      <a:gd name="T44" fmla="*/ 183 w 494"/>
                      <a:gd name="T45" fmla="*/ 362 h 508"/>
                      <a:gd name="T46" fmla="*/ 211 w 494"/>
                      <a:gd name="T47" fmla="*/ 391 h 508"/>
                      <a:gd name="T48" fmla="*/ 221 w 494"/>
                      <a:gd name="T49" fmla="*/ 416 h 508"/>
                      <a:gd name="T50" fmla="*/ 232 w 494"/>
                      <a:gd name="T51" fmla="*/ 452 h 508"/>
                      <a:gd name="T52" fmla="*/ 258 w 494"/>
                      <a:gd name="T53" fmla="*/ 484 h 508"/>
                      <a:gd name="T54" fmla="*/ 280 w 494"/>
                      <a:gd name="T55" fmla="*/ 493 h 508"/>
                      <a:gd name="T56" fmla="*/ 329 w 494"/>
                      <a:gd name="T57" fmla="*/ 490 h 508"/>
                      <a:gd name="T58" fmla="*/ 339 w 494"/>
                      <a:gd name="T59" fmla="*/ 508 h 508"/>
                      <a:gd name="T60" fmla="*/ 372 w 494"/>
                      <a:gd name="T61" fmla="*/ 508 h 508"/>
                      <a:gd name="T62" fmla="*/ 374 w 494"/>
                      <a:gd name="T63" fmla="*/ 470 h 508"/>
                      <a:gd name="T64" fmla="*/ 385 w 494"/>
                      <a:gd name="T65" fmla="*/ 455 h 508"/>
                      <a:gd name="T66" fmla="*/ 428 w 494"/>
                      <a:gd name="T67" fmla="*/ 449 h 508"/>
                      <a:gd name="T68" fmla="*/ 437 w 494"/>
                      <a:gd name="T69" fmla="*/ 430 h 508"/>
                      <a:gd name="T70" fmla="*/ 462 w 494"/>
                      <a:gd name="T71" fmla="*/ 422 h 508"/>
                      <a:gd name="T72" fmla="*/ 494 w 494"/>
                      <a:gd name="T73" fmla="*/ 379 h 508"/>
                      <a:gd name="T74" fmla="*/ 466 w 494"/>
                      <a:gd name="T75" fmla="*/ 361 h 508"/>
                      <a:gd name="T76" fmla="*/ 454 w 494"/>
                      <a:gd name="T77" fmla="*/ 340 h 508"/>
                      <a:gd name="T78" fmla="*/ 471 w 494"/>
                      <a:gd name="T79" fmla="*/ 313 h 508"/>
                      <a:gd name="T80" fmla="*/ 471 w 494"/>
                      <a:gd name="T81" fmla="*/ 313 h 508"/>
                      <a:gd name="T82" fmla="*/ 424 w 494"/>
                      <a:gd name="T83" fmla="*/ 292 h 508"/>
                      <a:gd name="T84" fmla="*/ 400 w 494"/>
                      <a:gd name="T85" fmla="*/ 259 h 508"/>
                      <a:gd name="T86" fmla="*/ 398 w 494"/>
                      <a:gd name="T87" fmla="*/ 207 h 508"/>
                      <a:gd name="T88" fmla="*/ 380 w 494"/>
                      <a:gd name="T89" fmla="*/ 163 h 508"/>
                      <a:gd name="T90" fmla="*/ 347 w 494"/>
                      <a:gd name="T91" fmla="*/ 119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94" h="508">
                        <a:moveTo>
                          <a:pt x="337" y="111"/>
                        </a:moveTo>
                        <a:lnTo>
                          <a:pt x="331" y="100"/>
                        </a:lnTo>
                        <a:lnTo>
                          <a:pt x="325" y="73"/>
                        </a:lnTo>
                        <a:lnTo>
                          <a:pt x="328" y="63"/>
                        </a:lnTo>
                        <a:lnTo>
                          <a:pt x="320" y="60"/>
                        </a:lnTo>
                        <a:lnTo>
                          <a:pt x="301" y="29"/>
                        </a:lnTo>
                        <a:lnTo>
                          <a:pt x="284" y="28"/>
                        </a:lnTo>
                        <a:lnTo>
                          <a:pt x="283" y="17"/>
                        </a:lnTo>
                        <a:lnTo>
                          <a:pt x="269" y="0"/>
                        </a:lnTo>
                        <a:lnTo>
                          <a:pt x="230" y="41"/>
                        </a:lnTo>
                        <a:lnTo>
                          <a:pt x="225" y="58"/>
                        </a:lnTo>
                        <a:lnTo>
                          <a:pt x="199" y="101"/>
                        </a:lnTo>
                        <a:lnTo>
                          <a:pt x="188" y="112"/>
                        </a:lnTo>
                        <a:lnTo>
                          <a:pt x="160" y="113"/>
                        </a:lnTo>
                        <a:lnTo>
                          <a:pt x="158" y="116"/>
                        </a:lnTo>
                        <a:lnTo>
                          <a:pt x="115" y="118"/>
                        </a:lnTo>
                        <a:lnTo>
                          <a:pt x="113" y="128"/>
                        </a:lnTo>
                        <a:lnTo>
                          <a:pt x="112" y="137"/>
                        </a:lnTo>
                        <a:lnTo>
                          <a:pt x="93" y="145"/>
                        </a:lnTo>
                        <a:lnTo>
                          <a:pt x="69" y="142"/>
                        </a:lnTo>
                        <a:lnTo>
                          <a:pt x="46" y="155"/>
                        </a:lnTo>
                        <a:lnTo>
                          <a:pt x="29" y="170"/>
                        </a:lnTo>
                        <a:lnTo>
                          <a:pt x="0" y="183"/>
                        </a:lnTo>
                        <a:lnTo>
                          <a:pt x="9" y="215"/>
                        </a:lnTo>
                        <a:lnTo>
                          <a:pt x="21" y="240"/>
                        </a:lnTo>
                        <a:lnTo>
                          <a:pt x="16" y="244"/>
                        </a:lnTo>
                        <a:lnTo>
                          <a:pt x="12" y="248"/>
                        </a:lnTo>
                        <a:lnTo>
                          <a:pt x="11" y="263"/>
                        </a:lnTo>
                        <a:lnTo>
                          <a:pt x="19" y="268"/>
                        </a:lnTo>
                        <a:lnTo>
                          <a:pt x="43" y="270"/>
                        </a:lnTo>
                        <a:lnTo>
                          <a:pt x="40" y="281"/>
                        </a:lnTo>
                        <a:lnTo>
                          <a:pt x="28" y="287"/>
                        </a:lnTo>
                        <a:lnTo>
                          <a:pt x="24" y="297"/>
                        </a:lnTo>
                        <a:lnTo>
                          <a:pt x="27" y="305"/>
                        </a:lnTo>
                        <a:lnTo>
                          <a:pt x="44" y="311"/>
                        </a:lnTo>
                        <a:lnTo>
                          <a:pt x="45" y="313"/>
                        </a:lnTo>
                        <a:lnTo>
                          <a:pt x="48" y="322"/>
                        </a:lnTo>
                        <a:lnTo>
                          <a:pt x="58" y="320"/>
                        </a:lnTo>
                        <a:lnTo>
                          <a:pt x="85" y="304"/>
                        </a:lnTo>
                        <a:lnTo>
                          <a:pt x="99" y="305"/>
                        </a:lnTo>
                        <a:lnTo>
                          <a:pt x="114" y="315"/>
                        </a:lnTo>
                        <a:lnTo>
                          <a:pt x="123" y="324"/>
                        </a:lnTo>
                        <a:lnTo>
                          <a:pt x="136" y="324"/>
                        </a:lnTo>
                        <a:lnTo>
                          <a:pt x="144" y="333"/>
                        </a:lnTo>
                        <a:lnTo>
                          <a:pt x="158" y="335"/>
                        </a:lnTo>
                        <a:lnTo>
                          <a:pt x="183" y="362"/>
                        </a:lnTo>
                        <a:lnTo>
                          <a:pt x="192" y="364"/>
                        </a:lnTo>
                        <a:lnTo>
                          <a:pt x="211" y="391"/>
                        </a:lnTo>
                        <a:lnTo>
                          <a:pt x="210" y="403"/>
                        </a:lnTo>
                        <a:lnTo>
                          <a:pt x="221" y="416"/>
                        </a:lnTo>
                        <a:lnTo>
                          <a:pt x="225" y="437"/>
                        </a:lnTo>
                        <a:lnTo>
                          <a:pt x="232" y="452"/>
                        </a:lnTo>
                        <a:lnTo>
                          <a:pt x="240" y="465"/>
                        </a:lnTo>
                        <a:lnTo>
                          <a:pt x="258" y="484"/>
                        </a:lnTo>
                        <a:lnTo>
                          <a:pt x="269" y="491"/>
                        </a:lnTo>
                        <a:lnTo>
                          <a:pt x="280" y="493"/>
                        </a:lnTo>
                        <a:lnTo>
                          <a:pt x="303" y="482"/>
                        </a:lnTo>
                        <a:lnTo>
                          <a:pt x="329" y="490"/>
                        </a:lnTo>
                        <a:lnTo>
                          <a:pt x="334" y="496"/>
                        </a:lnTo>
                        <a:lnTo>
                          <a:pt x="339" y="508"/>
                        </a:lnTo>
                        <a:lnTo>
                          <a:pt x="347" y="505"/>
                        </a:lnTo>
                        <a:lnTo>
                          <a:pt x="372" y="508"/>
                        </a:lnTo>
                        <a:lnTo>
                          <a:pt x="377" y="478"/>
                        </a:lnTo>
                        <a:lnTo>
                          <a:pt x="374" y="470"/>
                        </a:lnTo>
                        <a:lnTo>
                          <a:pt x="378" y="456"/>
                        </a:lnTo>
                        <a:lnTo>
                          <a:pt x="385" y="455"/>
                        </a:lnTo>
                        <a:lnTo>
                          <a:pt x="418" y="458"/>
                        </a:lnTo>
                        <a:lnTo>
                          <a:pt x="428" y="449"/>
                        </a:lnTo>
                        <a:lnTo>
                          <a:pt x="430" y="438"/>
                        </a:lnTo>
                        <a:lnTo>
                          <a:pt x="437" y="430"/>
                        </a:lnTo>
                        <a:lnTo>
                          <a:pt x="456" y="427"/>
                        </a:lnTo>
                        <a:lnTo>
                          <a:pt x="462" y="422"/>
                        </a:lnTo>
                        <a:lnTo>
                          <a:pt x="466" y="408"/>
                        </a:lnTo>
                        <a:lnTo>
                          <a:pt x="494" y="379"/>
                        </a:lnTo>
                        <a:lnTo>
                          <a:pt x="472" y="361"/>
                        </a:lnTo>
                        <a:lnTo>
                          <a:pt x="466" y="361"/>
                        </a:lnTo>
                        <a:lnTo>
                          <a:pt x="444" y="350"/>
                        </a:lnTo>
                        <a:lnTo>
                          <a:pt x="454" y="340"/>
                        </a:lnTo>
                        <a:lnTo>
                          <a:pt x="456" y="328"/>
                        </a:lnTo>
                        <a:lnTo>
                          <a:pt x="471" y="313"/>
                        </a:lnTo>
                        <a:lnTo>
                          <a:pt x="471" y="313"/>
                        </a:lnTo>
                        <a:lnTo>
                          <a:pt x="471" y="313"/>
                        </a:lnTo>
                        <a:lnTo>
                          <a:pt x="469" y="309"/>
                        </a:lnTo>
                        <a:lnTo>
                          <a:pt x="424" y="292"/>
                        </a:lnTo>
                        <a:lnTo>
                          <a:pt x="393" y="275"/>
                        </a:lnTo>
                        <a:lnTo>
                          <a:pt x="400" y="259"/>
                        </a:lnTo>
                        <a:lnTo>
                          <a:pt x="396" y="246"/>
                        </a:lnTo>
                        <a:lnTo>
                          <a:pt x="398" y="207"/>
                        </a:lnTo>
                        <a:lnTo>
                          <a:pt x="384" y="189"/>
                        </a:lnTo>
                        <a:lnTo>
                          <a:pt x="380" y="163"/>
                        </a:lnTo>
                        <a:lnTo>
                          <a:pt x="374" y="152"/>
                        </a:lnTo>
                        <a:lnTo>
                          <a:pt x="347" y="119"/>
                        </a:lnTo>
                        <a:lnTo>
                          <a:pt x="337" y="111"/>
                        </a:lnTo>
                        <a:close/>
                      </a:path>
                    </a:pathLst>
                  </a:custGeom>
                  <a:solidFill>
                    <a:schemeClr val="accent5">
                      <a:lumMod val="20000"/>
                      <a:lumOff val="8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9" name="13" descr="{&quot;Key&quot;:&quot;13&quot;,&quot;Name&quot;:&quot;13&quot;,&quot;Value&quot;:1.0,&quot;Formula&quot;:&quot;&quot;,&quot;Text&quot;:&quot;&quot;,&quot;OfficeApplication&quot;:1,&quot;HasValue&quot;:true}">
                    <a:extLst>
                      <a:ext uri="{FF2B5EF4-FFF2-40B4-BE49-F238E27FC236}">
                        <a16:creationId xmlns:a16="http://schemas.microsoft.com/office/drawing/2014/main" id="{DC5DAE90-CB76-482D-9BB0-158F0B0B5032}"/>
                      </a:ext>
                    </a:extLst>
                  </p:cNvPr>
                  <p:cNvSpPr>
                    <a:spLocks/>
                  </p:cNvSpPr>
                  <p:nvPr/>
                </p:nvSpPr>
                <p:spPr bwMode="auto">
                  <a:xfrm>
                    <a:off x="6690922" y="5324114"/>
                    <a:ext cx="649342" cy="422609"/>
                  </a:xfrm>
                  <a:custGeom>
                    <a:avLst/>
                    <a:gdLst>
                      <a:gd name="T0" fmla="*/ 452 w 484"/>
                      <a:gd name="T1" fmla="*/ 93 h 315"/>
                      <a:gd name="T2" fmla="*/ 413 w 484"/>
                      <a:gd name="T3" fmla="*/ 109 h 315"/>
                      <a:gd name="T4" fmla="*/ 350 w 484"/>
                      <a:gd name="T5" fmla="*/ 90 h 315"/>
                      <a:gd name="T6" fmla="*/ 312 w 484"/>
                      <a:gd name="T7" fmla="*/ 75 h 315"/>
                      <a:gd name="T8" fmla="*/ 261 w 484"/>
                      <a:gd name="T9" fmla="*/ 60 h 315"/>
                      <a:gd name="T10" fmla="*/ 205 w 484"/>
                      <a:gd name="T11" fmla="*/ 16 h 315"/>
                      <a:gd name="T12" fmla="*/ 154 w 484"/>
                      <a:gd name="T13" fmla="*/ 5 h 315"/>
                      <a:gd name="T14" fmla="*/ 127 w 484"/>
                      <a:gd name="T15" fmla="*/ 46 h 315"/>
                      <a:gd name="T16" fmla="*/ 118 w 484"/>
                      <a:gd name="T17" fmla="*/ 86 h 315"/>
                      <a:gd name="T18" fmla="*/ 95 w 484"/>
                      <a:gd name="T19" fmla="*/ 89 h 315"/>
                      <a:gd name="T20" fmla="*/ 62 w 484"/>
                      <a:gd name="T21" fmla="*/ 123 h 315"/>
                      <a:gd name="T22" fmla="*/ 46 w 484"/>
                      <a:gd name="T23" fmla="*/ 153 h 315"/>
                      <a:gd name="T24" fmla="*/ 7 w 484"/>
                      <a:gd name="T25" fmla="*/ 178 h 315"/>
                      <a:gd name="T26" fmla="*/ 57 w 484"/>
                      <a:gd name="T27" fmla="*/ 198 h 315"/>
                      <a:gd name="T28" fmla="*/ 102 w 484"/>
                      <a:gd name="T29" fmla="*/ 200 h 315"/>
                      <a:gd name="T30" fmla="*/ 105 w 484"/>
                      <a:gd name="T31" fmla="*/ 222 h 315"/>
                      <a:gd name="T32" fmla="*/ 114 w 484"/>
                      <a:gd name="T33" fmla="*/ 234 h 315"/>
                      <a:gd name="T34" fmla="*/ 183 w 484"/>
                      <a:gd name="T35" fmla="*/ 239 h 315"/>
                      <a:gd name="T36" fmla="*/ 159 w 484"/>
                      <a:gd name="T37" fmla="*/ 209 h 315"/>
                      <a:gd name="T38" fmla="*/ 153 w 484"/>
                      <a:gd name="T39" fmla="*/ 153 h 315"/>
                      <a:gd name="T40" fmla="*/ 158 w 484"/>
                      <a:gd name="T41" fmla="*/ 198 h 315"/>
                      <a:gd name="T42" fmla="*/ 175 w 484"/>
                      <a:gd name="T43" fmla="*/ 218 h 315"/>
                      <a:gd name="T44" fmla="*/ 194 w 484"/>
                      <a:gd name="T45" fmla="*/ 241 h 315"/>
                      <a:gd name="T46" fmla="*/ 198 w 484"/>
                      <a:gd name="T47" fmla="*/ 232 h 315"/>
                      <a:gd name="T48" fmla="*/ 215 w 484"/>
                      <a:gd name="T49" fmla="*/ 201 h 315"/>
                      <a:gd name="T50" fmla="*/ 253 w 484"/>
                      <a:gd name="T51" fmla="*/ 205 h 315"/>
                      <a:gd name="T52" fmla="*/ 252 w 484"/>
                      <a:gd name="T53" fmla="*/ 186 h 315"/>
                      <a:gd name="T54" fmla="*/ 239 w 484"/>
                      <a:gd name="T55" fmla="*/ 169 h 315"/>
                      <a:gd name="T56" fmla="*/ 260 w 484"/>
                      <a:gd name="T57" fmla="*/ 160 h 315"/>
                      <a:gd name="T58" fmla="*/ 287 w 484"/>
                      <a:gd name="T59" fmla="*/ 183 h 315"/>
                      <a:gd name="T60" fmla="*/ 306 w 484"/>
                      <a:gd name="T61" fmla="*/ 185 h 315"/>
                      <a:gd name="T62" fmla="*/ 282 w 484"/>
                      <a:gd name="T63" fmla="*/ 209 h 315"/>
                      <a:gd name="T64" fmla="*/ 246 w 484"/>
                      <a:gd name="T65" fmla="*/ 213 h 315"/>
                      <a:gd name="T66" fmla="*/ 249 w 484"/>
                      <a:gd name="T67" fmla="*/ 244 h 315"/>
                      <a:gd name="T68" fmla="*/ 311 w 484"/>
                      <a:gd name="T69" fmla="*/ 247 h 315"/>
                      <a:gd name="T70" fmla="*/ 342 w 484"/>
                      <a:gd name="T71" fmla="*/ 244 h 315"/>
                      <a:gd name="T72" fmla="*/ 345 w 484"/>
                      <a:gd name="T73" fmla="*/ 293 h 315"/>
                      <a:gd name="T74" fmla="*/ 400 w 484"/>
                      <a:gd name="T75" fmla="*/ 294 h 315"/>
                      <a:gd name="T76" fmla="*/ 427 w 484"/>
                      <a:gd name="T77" fmla="*/ 315 h 315"/>
                      <a:gd name="T78" fmla="*/ 445 w 484"/>
                      <a:gd name="T79" fmla="*/ 308 h 315"/>
                      <a:gd name="T80" fmla="*/ 472 w 484"/>
                      <a:gd name="T81" fmla="*/ 267 h 315"/>
                      <a:gd name="T82" fmla="*/ 459 w 484"/>
                      <a:gd name="T83" fmla="*/ 253 h 315"/>
                      <a:gd name="T84" fmla="*/ 453 w 484"/>
                      <a:gd name="T85" fmla="*/ 215 h 315"/>
                      <a:gd name="T86" fmla="*/ 455 w 484"/>
                      <a:gd name="T87" fmla="*/ 186 h 315"/>
                      <a:gd name="T88" fmla="*/ 444 w 484"/>
                      <a:gd name="T89" fmla="*/ 142 h 315"/>
                      <a:gd name="T90" fmla="*/ 452 w 484"/>
                      <a:gd name="T91" fmla="*/ 118 h 315"/>
                      <a:gd name="T92" fmla="*/ 484 w 484"/>
                      <a:gd name="T93" fmla="*/ 99 h 315"/>
                      <a:gd name="T94" fmla="*/ 472 w 484"/>
                      <a:gd name="T95" fmla="*/ 84 h 315"/>
                      <a:gd name="T96" fmla="*/ 465 w 484"/>
                      <a:gd name="T97" fmla="*/ 82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4" h="315">
                        <a:moveTo>
                          <a:pt x="465" y="82"/>
                        </a:moveTo>
                        <a:lnTo>
                          <a:pt x="452" y="93"/>
                        </a:lnTo>
                        <a:lnTo>
                          <a:pt x="432" y="96"/>
                        </a:lnTo>
                        <a:lnTo>
                          <a:pt x="413" y="109"/>
                        </a:lnTo>
                        <a:lnTo>
                          <a:pt x="397" y="107"/>
                        </a:lnTo>
                        <a:lnTo>
                          <a:pt x="350" y="90"/>
                        </a:lnTo>
                        <a:lnTo>
                          <a:pt x="341" y="81"/>
                        </a:lnTo>
                        <a:lnTo>
                          <a:pt x="312" y="75"/>
                        </a:lnTo>
                        <a:lnTo>
                          <a:pt x="294" y="75"/>
                        </a:lnTo>
                        <a:lnTo>
                          <a:pt x="261" y="60"/>
                        </a:lnTo>
                        <a:lnTo>
                          <a:pt x="224" y="27"/>
                        </a:lnTo>
                        <a:lnTo>
                          <a:pt x="205" y="16"/>
                        </a:lnTo>
                        <a:lnTo>
                          <a:pt x="164" y="0"/>
                        </a:lnTo>
                        <a:lnTo>
                          <a:pt x="154" y="5"/>
                        </a:lnTo>
                        <a:lnTo>
                          <a:pt x="124" y="25"/>
                        </a:lnTo>
                        <a:lnTo>
                          <a:pt x="127" y="46"/>
                        </a:lnTo>
                        <a:lnTo>
                          <a:pt x="118" y="78"/>
                        </a:lnTo>
                        <a:lnTo>
                          <a:pt x="118" y="86"/>
                        </a:lnTo>
                        <a:lnTo>
                          <a:pt x="105" y="93"/>
                        </a:lnTo>
                        <a:lnTo>
                          <a:pt x="95" y="89"/>
                        </a:lnTo>
                        <a:lnTo>
                          <a:pt x="75" y="98"/>
                        </a:lnTo>
                        <a:lnTo>
                          <a:pt x="62" y="123"/>
                        </a:lnTo>
                        <a:lnTo>
                          <a:pt x="56" y="150"/>
                        </a:lnTo>
                        <a:lnTo>
                          <a:pt x="46" y="153"/>
                        </a:lnTo>
                        <a:lnTo>
                          <a:pt x="34" y="164"/>
                        </a:lnTo>
                        <a:lnTo>
                          <a:pt x="7" y="178"/>
                        </a:lnTo>
                        <a:lnTo>
                          <a:pt x="0" y="193"/>
                        </a:lnTo>
                        <a:lnTo>
                          <a:pt x="57" y="198"/>
                        </a:lnTo>
                        <a:lnTo>
                          <a:pt x="88" y="195"/>
                        </a:lnTo>
                        <a:lnTo>
                          <a:pt x="102" y="200"/>
                        </a:lnTo>
                        <a:lnTo>
                          <a:pt x="111" y="216"/>
                        </a:lnTo>
                        <a:lnTo>
                          <a:pt x="105" y="222"/>
                        </a:lnTo>
                        <a:lnTo>
                          <a:pt x="105" y="229"/>
                        </a:lnTo>
                        <a:lnTo>
                          <a:pt x="114" y="234"/>
                        </a:lnTo>
                        <a:lnTo>
                          <a:pt x="135" y="239"/>
                        </a:lnTo>
                        <a:lnTo>
                          <a:pt x="183" y="239"/>
                        </a:lnTo>
                        <a:lnTo>
                          <a:pt x="183" y="232"/>
                        </a:lnTo>
                        <a:lnTo>
                          <a:pt x="159" y="209"/>
                        </a:lnTo>
                        <a:lnTo>
                          <a:pt x="154" y="194"/>
                        </a:lnTo>
                        <a:lnTo>
                          <a:pt x="153" y="153"/>
                        </a:lnTo>
                        <a:lnTo>
                          <a:pt x="159" y="174"/>
                        </a:lnTo>
                        <a:lnTo>
                          <a:pt x="158" y="198"/>
                        </a:lnTo>
                        <a:lnTo>
                          <a:pt x="164" y="209"/>
                        </a:lnTo>
                        <a:lnTo>
                          <a:pt x="175" y="218"/>
                        </a:lnTo>
                        <a:lnTo>
                          <a:pt x="187" y="224"/>
                        </a:lnTo>
                        <a:lnTo>
                          <a:pt x="194" y="241"/>
                        </a:lnTo>
                        <a:lnTo>
                          <a:pt x="207" y="232"/>
                        </a:lnTo>
                        <a:lnTo>
                          <a:pt x="198" y="232"/>
                        </a:lnTo>
                        <a:lnTo>
                          <a:pt x="192" y="217"/>
                        </a:lnTo>
                        <a:lnTo>
                          <a:pt x="215" y="201"/>
                        </a:lnTo>
                        <a:lnTo>
                          <a:pt x="233" y="210"/>
                        </a:lnTo>
                        <a:lnTo>
                          <a:pt x="253" y="205"/>
                        </a:lnTo>
                        <a:lnTo>
                          <a:pt x="257" y="197"/>
                        </a:lnTo>
                        <a:lnTo>
                          <a:pt x="252" y="186"/>
                        </a:lnTo>
                        <a:lnTo>
                          <a:pt x="241" y="177"/>
                        </a:lnTo>
                        <a:lnTo>
                          <a:pt x="239" y="169"/>
                        </a:lnTo>
                        <a:lnTo>
                          <a:pt x="253" y="162"/>
                        </a:lnTo>
                        <a:lnTo>
                          <a:pt x="260" y="160"/>
                        </a:lnTo>
                        <a:lnTo>
                          <a:pt x="279" y="182"/>
                        </a:lnTo>
                        <a:lnTo>
                          <a:pt x="287" y="183"/>
                        </a:lnTo>
                        <a:lnTo>
                          <a:pt x="305" y="175"/>
                        </a:lnTo>
                        <a:lnTo>
                          <a:pt x="306" y="185"/>
                        </a:lnTo>
                        <a:lnTo>
                          <a:pt x="302" y="194"/>
                        </a:lnTo>
                        <a:lnTo>
                          <a:pt x="282" y="209"/>
                        </a:lnTo>
                        <a:lnTo>
                          <a:pt x="255" y="209"/>
                        </a:lnTo>
                        <a:lnTo>
                          <a:pt x="246" y="213"/>
                        </a:lnTo>
                        <a:lnTo>
                          <a:pt x="240" y="224"/>
                        </a:lnTo>
                        <a:lnTo>
                          <a:pt x="249" y="244"/>
                        </a:lnTo>
                        <a:lnTo>
                          <a:pt x="258" y="247"/>
                        </a:lnTo>
                        <a:lnTo>
                          <a:pt x="311" y="247"/>
                        </a:lnTo>
                        <a:lnTo>
                          <a:pt x="328" y="235"/>
                        </a:lnTo>
                        <a:lnTo>
                          <a:pt x="342" y="244"/>
                        </a:lnTo>
                        <a:lnTo>
                          <a:pt x="348" y="267"/>
                        </a:lnTo>
                        <a:lnTo>
                          <a:pt x="345" y="293"/>
                        </a:lnTo>
                        <a:lnTo>
                          <a:pt x="353" y="296"/>
                        </a:lnTo>
                        <a:lnTo>
                          <a:pt x="400" y="294"/>
                        </a:lnTo>
                        <a:lnTo>
                          <a:pt x="415" y="311"/>
                        </a:lnTo>
                        <a:lnTo>
                          <a:pt x="427" y="315"/>
                        </a:lnTo>
                        <a:lnTo>
                          <a:pt x="440" y="305"/>
                        </a:lnTo>
                        <a:lnTo>
                          <a:pt x="445" y="308"/>
                        </a:lnTo>
                        <a:lnTo>
                          <a:pt x="448" y="293"/>
                        </a:lnTo>
                        <a:lnTo>
                          <a:pt x="472" y="267"/>
                        </a:lnTo>
                        <a:lnTo>
                          <a:pt x="467" y="258"/>
                        </a:lnTo>
                        <a:lnTo>
                          <a:pt x="459" y="253"/>
                        </a:lnTo>
                        <a:lnTo>
                          <a:pt x="447" y="218"/>
                        </a:lnTo>
                        <a:lnTo>
                          <a:pt x="453" y="215"/>
                        </a:lnTo>
                        <a:lnTo>
                          <a:pt x="476" y="213"/>
                        </a:lnTo>
                        <a:lnTo>
                          <a:pt x="455" y="186"/>
                        </a:lnTo>
                        <a:lnTo>
                          <a:pt x="457" y="156"/>
                        </a:lnTo>
                        <a:lnTo>
                          <a:pt x="444" y="142"/>
                        </a:lnTo>
                        <a:lnTo>
                          <a:pt x="443" y="131"/>
                        </a:lnTo>
                        <a:lnTo>
                          <a:pt x="452" y="118"/>
                        </a:lnTo>
                        <a:lnTo>
                          <a:pt x="477" y="111"/>
                        </a:lnTo>
                        <a:lnTo>
                          <a:pt x="484" y="99"/>
                        </a:lnTo>
                        <a:lnTo>
                          <a:pt x="478" y="96"/>
                        </a:lnTo>
                        <a:lnTo>
                          <a:pt x="472" y="84"/>
                        </a:lnTo>
                        <a:lnTo>
                          <a:pt x="465" y="82"/>
                        </a:lnTo>
                        <a:lnTo>
                          <a:pt x="465" y="82"/>
                        </a:lnTo>
                        <a:close/>
                      </a:path>
                    </a:pathLst>
                  </a:custGeom>
                  <a:solidFill>
                    <a:schemeClr val="accent5">
                      <a:lumMod val="20000"/>
                      <a:lumOff val="8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0" name="14" descr="{&quot;Key&quot;:&quot;14&quot;,&quot;Name&quot;:&quot;14&quot;,&quot;Value&quot;:1.0,&quot;Formula&quot;:&quot;&quot;,&quot;Text&quot;:&quot;&quot;,&quot;OfficeApplication&quot;:1,&quot;HasValue&quot;:true}">
                    <a:extLst>
                      <a:ext uri="{FF2B5EF4-FFF2-40B4-BE49-F238E27FC236}">
                        <a16:creationId xmlns:a16="http://schemas.microsoft.com/office/drawing/2014/main" id="{600F0104-A53B-4892-9559-485B305BEEA7}"/>
                      </a:ext>
                    </a:extLst>
                  </p:cNvPr>
                  <p:cNvSpPr>
                    <a:spLocks/>
                  </p:cNvSpPr>
                  <p:nvPr/>
                </p:nvSpPr>
                <p:spPr bwMode="auto">
                  <a:xfrm>
                    <a:off x="4504089" y="2282672"/>
                    <a:ext cx="622510" cy="378336"/>
                  </a:xfrm>
                  <a:custGeom>
                    <a:avLst/>
                    <a:gdLst>
                      <a:gd name="T0" fmla="*/ 464 w 464"/>
                      <a:gd name="T1" fmla="*/ 200 h 282"/>
                      <a:gd name="T2" fmla="*/ 450 w 464"/>
                      <a:gd name="T3" fmla="*/ 156 h 282"/>
                      <a:gd name="T4" fmla="*/ 460 w 464"/>
                      <a:gd name="T5" fmla="*/ 137 h 282"/>
                      <a:gd name="T6" fmla="*/ 449 w 464"/>
                      <a:gd name="T7" fmla="*/ 95 h 282"/>
                      <a:gd name="T8" fmla="*/ 439 w 464"/>
                      <a:gd name="T9" fmla="*/ 76 h 282"/>
                      <a:gd name="T10" fmla="*/ 438 w 464"/>
                      <a:gd name="T11" fmla="*/ 62 h 282"/>
                      <a:gd name="T12" fmla="*/ 429 w 464"/>
                      <a:gd name="T13" fmla="*/ 35 h 282"/>
                      <a:gd name="T14" fmla="*/ 424 w 464"/>
                      <a:gd name="T15" fmla="*/ 2 h 282"/>
                      <a:gd name="T16" fmla="*/ 329 w 464"/>
                      <a:gd name="T17" fmla="*/ 48 h 282"/>
                      <a:gd name="T18" fmla="*/ 274 w 464"/>
                      <a:gd name="T19" fmla="*/ 64 h 282"/>
                      <a:gd name="T20" fmla="*/ 233 w 464"/>
                      <a:gd name="T21" fmla="*/ 46 h 282"/>
                      <a:gd name="T22" fmla="*/ 198 w 464"/>
                      <a:gd name="T23" fmla="*/ 39 h 282"/>
                      <a:gd name="T24" fmla="*/ 167 w 464"/>
                      <a:gd name="T25" fmla="*/ 38 h 282"/>
                      <a:gd name="T26" fmla="*/ 97 w 464"/>
                      <a:gd name="T27" fmla="*/ 31 h 282"/>
                      <a:gd name="T28" fmla="*/ 23 w 464"/>
                      <a:gd name="T29" fmla="*/ 16 h 282"/>
                      <a:gd name="T30" fmla="*/ 10 w 464"/>
                      <a:gd name="T31" fmla="*/ 38 h 282"/>
                      <a:gd name="T32" fmla="*/ 8 w 464"/>
                      <a:gd name="T33" fmla="*/ 66 h 282"/>
                      <a:gd name="T34" fmla="*/ 49 w 464"/>
                      <a:gd name="T35" fmla="*/ 99 h 282"/>
                      <a:gd name="T36" fmla="*/ 69 w 464"/>
                      <a:gd name="T37" fmla="*/ 117 h 282"/>
                      <a:gd name="T38" fmla="*/ 82 w 464"/>
                      <a:gd name="T39" fmla="*/ 163 h 282"/>
                      <a:gd name="T40" fmla="*/ 75 w 464"/>
                      <a:gd name="T41" fmla="*/ 174 h 282"/>
                      <a:gd name="T42" fmla="*/ 45 w 464"/>
                      <a:gd name="T43" fmla="*/ 200 h 282"/>
                      <a:gd name="T44" fmla="*/ 25 w 464"/>
                      <a:gd name="T45" fmla="*/ 210 h 282"/>
                      <a:gd name="T46" fmla="*/ 14 w 464"/>
                      <a:gd name="T47" fmla="*/ 233 h 282"/>
                      <a:gd name="T48" fmla="*/ 0 w 464"/>
                      <a:gd name="T49" fmla="*/ 254 h 282"/>
                      <a:gd name="T50" fmla="*/ 16 w 464"/>
                      <a:gd name="T51" fmla="*/ 267 h 282"/>
                      <a:gd name="T52" fmla="*/ 45 w 464"/>
                      <a:gd name="T53" fmla="*/ 273 h 282"/>
                      <a:gd name="T54" fmla="*/ 73 w 464"/>
                      <a:gd name="T55" fmla="*/ 274 h 282"/>
                      <a:gd name="T56" fmla="*/ 96 w 464"/>
                      <a:gd name="T57" fmla="*/ 280 h 282"/>
                      <a:gd name="T58" fmla="*/ 131 w 464"/>
                      <a:gd name="T59" fmla="*/ 249 h 282"/>
                      <a:gd name="T60" fmla="*/ 194 w 464"/>
                      <a:gd name="T61" fmla="*/ 241 h 282"/>
                      <a:gd name="T62" fmla="*/ 222 w 464"/>
                      <a:gd name="T63" fmla="*/ 237 h 282"/>
                      <a:gd name="T64" fmla="*/ 248 w 464"/>
                      <a:gd name="T65" fmla="*/ 239 h 282"/>
                      <a:gd name="T66" fmla="*/ 356 w 464"/>
                      <a:gd name="T67" fmla="*/ 220 h 282"/>
                      <a:gd name="T68" fmla="*/ 379 w 464"/>
                      <a:gd name="T69" fmla="*/ 202 h 282"/>
                      <a:gd name="T70" fmla="*/ 396 w 464"/>
                      <a:gd name="T71" fmla="*/ 204 h 282"/>
                      <a:gd name="T72" fmla="*/ 422 w 464"/>
                      <a:gd name="T73" fmla="*/ 192 h 282"/>
                      <a:gd name="T74" fmla="*/ 441 w 464"/>
                      <a:gd name="T75" fmla="*/ 202 h 282"/>
                      <a:gd name="T76" fmla="*/ 462 w 464"/>
                      <a:gd name="T77" fmla="*/ 20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4" h="282">
                        <a:moveTo>
                          <a:pt x="462" y="202"/>
                        </a:moveTo>
                        <a:lnTo>
                          <a:pt x="464" y="200"/>
                        </a:lnTo>
                        <a:lnTo>
                          <a:pt x="454" y="163"/>
                        </a:lnTo>
                        <a:lnTo>
                          <a:pt x="450" y="156"/>
                        </a:lnTo>
                        <a:lnTo>
                          <a:pt x="461" y="150"/>
                        </a:lnTo>
                        <a:lnTo>
                          <a:pt x="460" y="137"/>
                        </a:lnTo>
                        <a:lnTo>
                          <a:pt x="464" y="126"/>
                        </a:lnTo>
                        <a:lnTo>
                          <a:pt x="449" y="95"/>
                        </a:lnTo>
                        <a:lnTo>
                          <a:pt x="440" y="87"/>
                        </a:lnTo>
                        <a:lnTo>
                          <a:pt x="439" y="76"/>
                        </a:lnTo>
                        <a:lnTo>
                          <a:pt x="450" y="67"/>
                        </a:lnTo>
                        <a:lnTo>
                          <a:pt x="438" y="62"/>
                        </a:lnTo>
                        <a:lnTo>
                          <a:pt x="429" y="51"/>
                        </a:lnTo>
                        <a:lnTo>
                          <a:pt x="429" y="35"/>
                        </a:lnTo>
                        <a:lnTo>
                          <a:pt x="426" y="0"/>
                        </a:lnTo>
                        <a:lnTo>
                          <a:pt x="424" y="2"/>
                        </a:lnTo>
                        <a:lnTo>
                          <a:pt x="388" y="9"/>
                        </a:lnTo>
                        <a:lnTo>
                          <a:pt x="329" y="48"/>
                        </a:lnTo>
                        <a:lnTo>
                          <a:pt x="282" y="58"/>
                        </a:lnTo>
                        <a:lnTo>
                          <a:pt x="274" y="64"/>
                        </a:lnTo>
                        <a:lnTo>
                          <a:pt x="247" y="49"/>
                        </a:lnTo>
                        <a:lnTo>
                          <a:pt x="233" y="46"/>
                        </a:lnTo>
                        <a:lnTo>
                          <a:pt x="218" y="39"/>
                        </a:lnTo>
                        <a:lnTo>
                          <a:pt x="198" y="39"/>
                        </a:lnTo>
                        <a:lnTo>
                          <a:pt x="178" y="32"/>
                        </a:lnTo>
                        <a:lnTo>
                          <a:pt x="167" y="38"/>
                        </a:lnTo>
                        <a:lnTo>
                          <a:pt x="147" y="33"/>
                        </a:lnTo>
                        <a:lnTo>
                          <a:pt x="97" y="31"/>
                        </a:lnTo>
                        <a:lnTo>
                          <a:pt x="62" y="19"/>
                        </a:lnTo>
                        <a:lnTo>
                          <a:pt x="23" y="16"/>
                        </a:lnTo>
                        <a:lnTo>
                          <a:pt x="14" y="35"/>
                        </a:lnTo>
                        <a:lnTo>
                          <a:pt x="10" y="38"/>
                        </a:lnTo>
                        <a:lnTo>
                          <a:pt x="4" y="57"/>
                        </a:lnTo>
                        <a:lnTo>
                          <a:pt x="8" y="66"/>
                        </a:lnTo>
                        <a:lnTo>
                          <a:pt x="41" y="98"/>
                        </a:lnTo>
                        <a:lnTo>
                          <a:pt x="49" y="99"/>
                        </a:lnTo>
                        <a:lnTo>
                          <a:pt x="67" y="93"/>
                        </a:lnTo>
                        <a:lnTo>
                          <a:pt x="69" y="117"/>
                        </a:lnTo>
                        <a:lnTo>
                          <a:pt x="76" y="131"/>
                        </a:lnTo>
                        <a:lnTo>
                          <a:pt x="82" y="163"/>
                        </a:lnTo>
                        <a:lnTo>
                          <a:pt x="84" y="169"/>
                        </a:lnTo>
                        <a:lnTo>
                          <a:pt x="75" y="174"/>
                        </a:lnTo>
                        <a:lnTo>
                          <a:pt x="58" y="192"/>
                        </a:lnTo>
                        <a:lnTo>
                          <a:pt x="45" y="200"/>
                        </a:lnTo>
                        <a:lnTo>
                          <a:pt x="32" y="197"/>
                        </a:lnTo>
                        <a:lnTo>
                          <a:pt x="25" y="210"/>
                        </a:lnTo>
                        <a:lnTo>
                          <a:pt x="29" y="226"/>
                        </a:lnTo>
                        <a:lnTo>
                          <a:pt x="14" y="233"/>
                        </a:lnTo>
                        <a:lnTo>
                          <a:pt x="4" y="242"/>
                        </a:lnTo>
                        <a:lnTo>
                          <a:pt x="0" y="254"/>
                        </a:lnTo>
                        <a:lnTo>
                          <a:pt x="12" y="256"/>
                        </a:lnTo>
                        <a:lnTo>
                          <a:pt x="16" y="267"/>
                        </a:lnTo>
                        <a:lnTo>
                          <a:pt x="29" y="273"/>
                        </a:lnTo>
                        <a:lnTo>
                          <a:pt x="45" y="273"/>
                        </a:lnTo>
                        <a:lnTo>
                          <a:pt x="56" y="269"/>
                        </a:lnTo>
                        <a:lnTo>
                          <a:pt x="73" y="274"/>
                        </a:lnTo>
                        <a:lnTo>
                          <a:pt x="91" y="282"/>
                        </a:lnTo>
                        <a:lnTo>
                          <a:pt x="96" y="280"/>
                        </a:lnTo>
                        <a:lnTo>
                          <a:pt x="130" y="262"/>
                        </a:lnTo>
                        <a:lnTo>
                          <a:pt x="131" y="249"/>
                        </a:lnTo>
                        <a:lnTo>
                          <a:pt x="158" y="249"/>
                        </a:lnTo>
                        <a:lnTo>
                          <a:pt x="194" y="241"/>
                        </a:lnTo>
                        <a:lnTo>
                          <a:pt x="208" y="232"/>
                        </a:lnTo>
                        <a:lnTo>
                          <a:pt x="222" y="237"/>
                        </a:lnTo>
                        <a:lnTo>
                          <a:pt x="230" y="247"/>
                        </a:lnTo>
                        <a:lnTo>
                          <a:pt x="248" y="239"/>
                        </a:lnTo>
                        <a:lnTo>
                          <a:pt x="298" y="253"/>
                        </a:lnTo>
                        <a:lnTo>
                          <a:pt x="356" y="220"/>
                        </a:lnTo>
                        <a:lnTo>
                          <a:pt x="370" y="202"/>
                        </a:lnTo>
                        <a:lnTo>
                          <a:pt x="379" y="202"/>
                        </a:lnTo>
                        <a:lnTo>
                          <a:pt x="383" y="209"/>
                        </a:lnTo>
                        <a:lnTo>
                          <a:pt x="396" y="204"/>
                        </a:lnTo>
                        <a:lnTo>
                          <a:pt x="409" y="203"/>
                        </a:lnTo>
                        <a:lnTo>
                          <a:pt x="422" y="192"/>
                        </a:lnTo>
                        <a:lnTo>
                          <a:pt x="426" y="197"/>
                        </a:lnTo>
                        <a:lnTo>
                          <a:pt x="441" y="202"/>
                        </a:lnTo>
                        <a:lnTo>
                          <a:pt x="455" y="195"/>
                        </a:lnTo>
                        <a:lnTo>
                          <a:pt x="462" y="202"/>
                        </a:lnTo>
                        <a:lnTo>
                          <a:pt x="462" y="202"/>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1" name="15" descr="{&quot;Key&quot;:&quot;15&quot;,&quot;Name&quot;:&quot;15&quot;,&quot;Value&quot;:1.0,&quot;Formula&quot;:&quot;&quot;,&quot;Text&quot;:&quot;&quot;,&quot;OfficeApplication&quot;:1,&quot;HasValue&quot;:true}">
                    <a:extLst>
                      <a:ext uri="{FF2B5EF4-FFF2-40B4-BE49-F238E27FC236}">
                        <a16:creationId xmlns:a16="http://schemas.microsoft.com/office/drawing/2014/main" id="{1E1F1DEF-C9D3-4FAA-8F4B-304EE023C088}"/>
                      </a:ext>
                    </a:extLst>
                  </p:cNvPr>
                  <p:cNvSpPr>
                    <a:spLocks/>
                  </p:cNvSpPr>
                  <p:nvPr/>
                </p:nvSpPr>
                <p:spPr bwMode="auto">
                  <a:xfrm>
                    <a:off x="5796065" y="4474872"/>
                    <a:ext cx="532622" cy="470907"/>
                  </a:xfrm>
                  <a:custGeom>
                    <a:avLst/>
                    <a:gdLst>
                      <a:gd name="T0" fmla="*/ 282 w 397"/>
                      <a:gd name="T1" fmla="*/ 78 h 351"/>
                      <a:gd name="T2" fmla="*/ 252 w 397"/>
                      <a:gd name="T3" fmla="*/ 43 h 351"/>
                      <a:gd name="T4" fmla="*/ 206 w 397"/>
                      <a:gd name="T5" fmla="*/ 38 h 351"/>
                      <a:gd name="T6" fmla="*/ 182 w 397"/>
                      <a:gd name="T7" fmla="*/ 18 h 351"/>
                      <a:gd name="T8" fmla="*/ 143 w 397"/>
                      <a:gd name="T9" fmla="*/ 0 h 351"/>
                      <a:gd name="T10" fmla="*/ 131 w 397"/>
                      <a:gd name="T11" fmla="*/ 25 h 351"/>
                      <a:gd name="T12" fmla="*/ 107 w 397"/>
                      <a:gd name="T13" fmla="*/ 32 h 351"/>
                      <a:gd name="T14" fmla="*/ 88 w 397"/>
                      <a:gd name="T15" fmla="*/ 29 h 351"/>
                      <a:gd name="T16" fmla="*/ 71 w 397"/>
                      <a:gd name="T17" fmla="*/ 76 h 351"/>
                      <a:gd name="T18" fmla="*/ 40 w 397"/>
                      <a:gd name="T19" fmla="*/ 105 h 351"/>
                      <a:gd name="T20" fmla="*/ 44 w 397"/>
                      <a:gd name="T21" fmla="*/ 131 h 351"/>
                      <a:gd name="T22" fmla="*/ 16 w 397"/>
                      <a:gd name="T23" fmla="*/ 172 h 351"/>
                      <a:gd name="T24" fmla="*/ 6 w 397"/>
                      <a:gd name="T25" fmla="*/ 204 h 351"/>
                      <a:gd name="T26" fmla="*/ 3 w 397"/>
                      <a:gd name="T27" fmla="*/ 214 h 351"/>
                      <a:gd name="T28" fmla="*/ 24 w 397"/>
                      <a:gd name="T29" fmla="*/ 271 h 351"/>
                      <a:gd name="T30" fmla="*/ 25 w 397"/>
                      <a:gd name="T31" fmla="*/ 322 h 351"/>
                      <a:gd name="T32" fmla="*/ 35 w 397"/>
                      <a:gd name="T33" fmla="*/ 340 h 351"/>
                      <a:gd name="T34" fmla="*/ 46 w 397"/>
                      <a:gd name="T35" fmla="*/ 351 h 351"/>
                      <a:gd name="T36" fmla="*/ 91 w 397"/>
                      <a:gd name="T37" fmla="*/ 339 h 351"/>
                      <a:gd name="T38" fmla="*/ 121 w 397"/>
                      <a:gd name="T39" fmla="*/ 335 h 351"/>
                      <a:gd name="T40" fmla="*/ 158 w 397"/>
                      <a:gd name="T41" fmla="*/ 281 h 351"/>
                      <a:gd name="T42" fmla="*/ 202 w 397"/>
                      <a:gd name="T43" fmla="*/ 223 h 351"/>
                      <a:gd name="T44" fmla="*/ 217 w 397"/>
                      <a:gd name="T45" fmla="*/ 251 h 351"/>
                      <a:gd name="T46" fmla="*/ 253 w 397"/>
                      <a:gd name="T47" fmla="*/ 283 h 351"/>
                      <a:gd name="T48" fmla="*/ 258 w 397"/>
                      <a:gd name="T49" fmla="*/ 296 h 351"/>
                      <a:gd name="T50" fmla="*/ 270 w 397"/>
                      <a:gd name="T51" fmla="*/ 334 h 351"/>
                      <a:gd name="T52" fmla="*/ 285 w 397"/>
                      <a:gd name="T53" fmla="*/ 329 h 351"/>
                      <a:gd name="T54" fmla="*/ 296 w 397"/>
                      <a:gd name="T55" fmla="*/ 299 h 351"/>
                      <a:gd name="T56" fmla="*/ 315 w 397"/>
                      <a:gd name="T57" fmla="*/ 245 h 351"/>
                      <a:gd name="T58" fmla="*/ 393 w 397"/>
                      <a:gd name="T59" fmla="*/ 214 h 351"/>
                      <a:gd name="T60" fmla="*/ 396 w 397"/>
                      <a:gd name="T61" fmla="*/ 207 h 351"/>
                      <a:gd name="T62" fmla="*/ 374 w 397"/>
                      <a:gd name="T63" fmla="*/ 181 h 351"/>
                      <a:gd name="T64" fmla="*/ 384 w 397"/>
                      <a:gd name="T65" fmla="*/ 157 h 351"/>
                      <a:gd name="T66" fmla="*/ 371 w 397"/>
                      <a:gd name="T67" fmla="*/ 147 h 351"/>
                      <a:gd name="T68" fmla="*/ 354 w 397"/>
                      <a:gd name="T69" fmla="*/ 101 h 351"/>
                      <a:gd name="T70" fmla="*/ 333 w 397"/>
                      <a:gd name="T71" fmla="*/ 78 h 351"/>
                      <a:gd name="T72" fmla="*/ 317 w 397"/>
                      <a:gd name="T73" fmla="*/ 58 h 351"/>
                      <a:gd name="T74" fmla="*/ 294 w 397"/>
                      <a:gd name="T75" fmla="*/ 73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7" h="351">
                        <a:moveTo>
                          <a:pt x="294" y="73"/>
                        </a:moveTo>
                        <a:lnTo>
                          <a:pt x="282" y="78"/>
                        </a:lnTo>
                        <a:lnTo>
                          <a:pt x="267" y="70"/>
                        </a:lnTo>
                        <a:lnTo>
                          <a:pt x="252" y="43"/>
                        </a:lnTo>
                        <a:lnTo>
                          <a:pt x="232" y="33"/>
                        </a:lnTo>
                        <a:lnTo>
                          <a:pt x="206" y="38"/>
                        </a:lnTo>
                        <a:lnTo>
                          <a:pt x="193" y="37"/>
                        </a:lnTo>
                        <a:lnTo>
                          <a:pt x="182" y="18"/>
                        </a:lnTo>
                        <a:lnTo>
                          <a:pt x="158" y="11"/>
                        </a:lnTo>
                        <a:lnTo>
                          <a:pt x="143" y="0"/>
                        </a:lnTo>
                        <a:lnTo>
                          <a:pt x="136" y="0"/>
                        </a:lnTo>
                        <a:lnTo>
                          <a:pt x="131" y="25"/>
                        </a:lnTo>
                        <a:lnTo>
                          <a:pt x="128" y="33"/>
                        </a:lnTo>
                        <a:lnTo>
                          <a:pt x="107" y="32"/>
                        </a:lnTo>
                        <a:lnTo>
                          <a:pt x="103" y="29"/>
                        </a:lnTo>
                        <a:lnTo>
                          <a:pt x="88" y="29"/>
                        </a:lnTo>
                        <a:lnTo>
                          <a:pt x="88" y="52"/>
                        </a:lnTo>
                        <a:lnTo>
                          <a:pt x="71" y="76"/>
                        </a:lnTo>
                        <a:lnTo>
                          <a:pt x="57" y="83"/>
                        </a:lnTo>
                        <a:lnTo>
                          <a:pt x="40" y="105"/>
                        </a:lnTo>
                        <a:lnTo>
                          <a:pt x="39" y="114"/>
                        </a:lnTo>
                        <a:lnTo>
                          <a:pt x="44" y="131"/>
                        </a:lnTo>
                        <a:lnTo>
                          <a:pt x="33" y="158"/>
                        </a:lnTo>
                        <a:lnTo>
                          <a:pt x="16" y="172"/>
                        </a:lnTo>
                        <a:lnTo>
                          <a:pt x="15" y="182"/>
                        </a:lnTo>
                        <a:lnTo>
                          <a:pt x="6" y="204"/>
                        </a:lnTo>
                        <a:lnTo>
                          <a:pt x="0" y="207"/>
                        </a:lnTo>
                        <a:lnTo>
                          <a:pt x="3" y="214"/>
                        </a:lnTo>
                        <a:lnTo>
                          <a:pt x="11" y="252"/>
                        </a:lnTo>
                        <a:lnTo>
                          <a:pt x="24" y="271"/>
                        </a:lnTo>
                        <a:lnTo>
                          <a:pt x="30" y="289"/>
                        </a:lnTo>
                        <a:lnTo>
                          <a:pt x="25" y="322"/>
                        </a:lnTo>
                        <a:lnTo>
                          <a:pt x="29" y="323"/>
                        </a:lnTo>
                        <a:lnTo>
                          <a:pt x="35" y="340"/>
                        </a:lnTo>
                        <a:lnTo>
                          <a:pt x="42" y="351"/>
                        </a:lnTo>
                        <a:lnTo>
                          <a:pt x="46" y="351"/>
                        </a:lnTo>
                        <a:lnTo>
                          <a:pt x="48" y="341"/>
                        </a:lnTo>
                        <a:lnTo>
                          <a:pt x="91" y="339"/>
                        </a:lnTo>
                        <a:lnTo>
                          <a:pt x="93" y="336"/>
                        </a:lnTo>
                        <a:lnTo>
                          <a:pt x="121" y="335"/>
                        </a:lnTo>
                        <a:lnTo>
                          <a:pt x="132" y="324"/>
                        </a:lnTo>
                        <a:lnTo>
                          <a:pt x="158" y="281"/>
                        </a:lnTo>
                        <a:lnTo>
                          <a:pt x="163" y="264"/>
                        </a:lnTo>
                        <a:lnTo>
                          <a:pt x="202" y="223"/>
                        </a:lnTo>
                        <a:lnTo>
                          <a:pt x="216" y="240"/>
                        </a:lnTo>
                        <a:lnTo>
                          <a:pt x="217" y="251"/>
                        </a:lnTo>
                        <a:lnTo>
                          <a:pt x="234" y="252"/>
                        </a:lnTo>
                        <a:lnTo>
                          <a:pt x="253" y="283"/>
                        </a:lnTo>
                        <a:lnTo>
                          <a:pt x="261" y="286"/>
                        </a:lnTo>
                        <a:lnTo>
                          <a:pt x="258" y="296"/>
                        </a:lnTo>
                        <a:lnTo>
                          <a:pt x="264" y="323"/>
                        </a:lnTo>
                        <a:lnTo>
                          <a:pt x="270" y="334"/>
                        </a:lnTo>
                        <a:lnTo>
                          <a:pt x="280" y="342"/>
                        </a:lnTo>
                        <a:lnTo>
                          <a:pt x="285" y="329"/>
                        </a:lnTo>
                        <a:lnTo>
                          <a:pt x="294" y="313"/>
                        </a:lnTo>
                        <a:lnTo>
                          <a:pt x="296" y="299"/>
                        </a:lnTo>
                        <a:lnTo>
                          <a:pt x="315" y="254"/>
                        </a:lnTo>
                        <a:lnTo>
                          <a:pt x="315" y="245"/>
                        </a:lnTo>
                        <a:lnTo>
                          <a:pt x="336" y="249"/>
                        </a:lnTo>
                        <a:lnTo>
                          <a:pt x="393" y="214"/>
                        </a:lnTo>
                        <a:lnTo>
                          <a:pt x="397" y="216"/>
                        </a:lnTo>
                        <a:lnTo>
                          <a:pt x="396" y="207"/>
                        </a:lnTo>
                        <a:lnTo>
                          <a:pt x="392" y="199"/>
                        </a:lnTo>
                        <a:lnTo>
                          <a:pt x="374" y="181"/>
                        </a:lnTo>
                        <a:lnTo>
                          <a:pt x="373" y="167"/>
                        </a:lnTo>
                        <a:lnTo>
                          <a:pt x="384" y="157"/>
                        </a:lnTo>
                        <a:lnTo>
                          <a:pt x="383" y="150"/>
                        </a:lnTo>
                        <a:lnTo>
                          <a:pt x="371" y="147"/>
                        </a:lnTo>
                        <a:lnTo>
                          <a:pt x="367" y="141"/>
                        </a:lnTo>
                        <a:lnTo>
                          <a:pt x="354" y="101"/>
                        </a:lnTo>
                        <a:lnTo>
                          <a:pt x="351" y="87"/>
                        </a:lnTo>
                        <a:lnTo>
                          <a:pt x="333" y="78"/>
                        </a:lnTo>
                        <a:lnTo>
                          <a:pt x="318" y="79"/>
                        </a:lnTo>
                        <a:lnTo>
                          <a:pt x="317" y="58"/>
                        </a:lnTo>
                        <a:lnTo>
                          <a:pt x="314" y="52"/>
                        </a:lnTo>
                        <a:lnTo>
                          <a:pt x="294" y="73"/>
                        </a:lnTo>
                        <a:close/>
                      </a:path>
                    </a:pathLst>
                  </a:custGeom>
                  <a:solidFill>
                    <a:schemeClr val="accent5">
                      <a:lumMod val="20000"/>
                      <a:lumOff val="8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2" name="16" descr="{&quot;Key&quot;:&quot;16&quot;,&quot;Name&quot;:&quot;16&quot;,&quot;Value&quot;:1.0,&quot;Formula&quot;:&quot;&quot;,&quot;Text&quot;:&quot;&quot;,&quot;OfficeApplication&quot;:1,&quot;HasValue&quot;:true}">
                    <a:extLst>
                      <a:ext uri="{FF2B5EF4-FFF2-40B4-BE49-F238E27FC236}">
                        <a16:creationId xmlns:a16="http://schemas.microsoft.com/office/drawing/2014/main" id="{2C4C9EFF-7D73-4775-AD3B-13EBED2EB14E}"/>
                      </a:ext>
                    </a:extLst>
                  </p:cNvPr>
                  <p:cNvSpPr>
                    <a:spLocks/>
                  </p:cNvSpPr>
                  <p:nvPr/>
                </p:nvSpPr>
                <p:spPr bwMode="auto">
                  <a:xfrm>
                    <a:off x="4773754" y="4109952"/>
                    <a:ext cx="558112" cy="523230"/>
                  </a:xfrm>
                  <a:custGeom>
                    <a:avLst/>
                    <a:gdLst>
                      <a:gd name="T0" fmla="*/ 333 w 416"/>
                      <a:gd name="T1" fmla="*/ 20 h 390"/>
                      <a:gd name="T2" fmla="*/ 304 w 416"/>
                      <a:gd name="T3" fmla="*/ 20 h 390"/>
                      <a:gd name="T4" fmla="*/ 275 w 416"/>
                      <a:gd name="T5" fmla="*/ 10 h 390"/>
                      <a:gd name="T6" fmla="*/ 279 w 416"/>
                      <a:gd name="T7" fmla="*/ 24 h 390"/>
                      <a:gd name="T8" fmla="*/ 260 w 416"/>
                      <a:gd name="T9" fmla="*/ 32 h 390"/>
                      <a:gd name="T10" fmla="*/ 205 w 416"/>
                      <a:gd name="T11" fmla="*/ 20 h 390"/>
                      <a:gd name="T12" fmla="*/ 192 w 416"/>
                      <a:gd name="T13" fmla="*/ 22 h 390"/>
                      <a:gd name="T14" fmla="*/ 165 w 416"/>
                      <a:gd name="T15" fmla="*/ 17 h 390"/>
                      <a:gd name="T16" fmla="*/ 134 w 416"/>
                      <a:gd name="T17" fmla="*/ 36 h 390"/>
                      <a:gd name="T18" fmla="*/ 107 w 416"/>
                      <a:gd name="T19" fmla="*/ 70 h 390"/>
                      <a:gd name="T20" fmla="*/ 108 w 416"/>
                      <a:gd name="T21" fmla="*/ 84 h 390"/>
                      <a:gd name="T22" fmla="*/ 100 w 416"/>
                      <a:gd name="T23" fmla="*/ 115 h 390"/>
                      <a:gd name="T24" fmla="*/ 76 w 416"/>
                      <a:gd name="T25" fmla="*/ 150 h 390"/>
                      <a:gd name="T26" fmla="*/ 56 w 416"/>
                      <a:gd name="T27" fmla="*/ 138 h 390"/>
                      <a:gd name="T28" fmla="*/ 0 w 416"/>
                      <a:gd name="T29" fmla="*/ 164 h 390"/>
                      <a:gd name="T30" fmla="*/ 14 w 416"/>
                      <a:gd name="T31" fmla="*/ 195 h 390"/>
                      <a:gd name="T32" fmla="*/ 22 w 416"/>
                      <a:gd name="T33" fmla="*/ 216 h 390"/>
                      <a:gd name="T34" fmla="*/ 41 w 416"/>
                      <a:gd name="T35" fmla="*/ 249 h 390"/>
                      <a:gd name="T36" fmla="*/ 58 w 416"/>
                      <a:gd name="T37" fmla="*/ 275 h 390"/>
                      <a:gd name="T38" fmla="*/ 45 w 416"/>
                      <a:gd name="T39" fmla="*/ 314 h 390"/>
                      <a:gd name="T40" fmla="*/ 52 w 416"/>
                      <a:gd name="T41" fmla="*/ 338 h 390"/>
                      <a:gd name="T42" fmla="*/ 73 w 416"/>
                      <a:gd name="T43" fmla="*/ 339 h 390"/>
                      <a:gd name="T44" fmla="*/ 106 w 416"/>
                      <a:gd name="T45" fmla="*/ 350 h 390"/>
                      <a:gd name="T46" fmla="*/ 128 w 416"/>
                      <a:gd name="T47" fmla="*/ 369 h 390"/>
                      <a:gd name="T48" fmla="*/ 138 w 416"/>
                      <a:gd name="T49" fmla="*/ 390 h 390"/>
                      <a:gd name="T50" fmla="*/ 181 w 416"/>
                      <a:gd name="T51" fmla="*/ 379 h 390"/>
                      <a:gd name="T52" fmla="*/ 214 w 416"/>
                      <a:gd name="T53" fmla="*/ 348 h 390"/>
                      <a:gd name="T54" fmla="*/ 219 w 416"/>
                      <a:gd name="T55" fmla="*/ 303 h 390"/>
                      <a:gd name="T56" fmla="*/ 255 w 416"/>
                      <a:gd name="T57" fmla="*/ 272 h 390"/>
                      <a:gd name="T58" fmla="*/ 272 w 416"/>
                      <a:gd name="T59" fmla="*/ 263 h 390"/>
                      <a:gd name="T60" fmla="*/ 292 w 416"/>
                      <a:gd name="T61" fmla="*/ 213 h 390"/>
                      <a:gd name="T62" fmla="*/ 320 w 416"/>
                      <a:gd name="T63" fmla="*/ 186 h 390"/>
                      <a:gd name="T64" fmla="*/ 337 w 416"/>
                      <a:gd name="T65" fmla="*/ 160 h 390"/>
                      <a:gd name="T66" fmla="*/ 355 w 416"/>
                      <a:gd name="T67" fmla="*/ 139 h 390"/>
                      <a:gd name="T68" fmla="*/ 378 w 416"/>
                      <a:gd name="T69" fmla="*/ 129 h 390"/>
                      <a:gd name="T70" fmla="*/ 387 w 416"/>
                      <a:gd name="T71" fmla="*/ 87 h 390"/>
                      <a:gd name="T72" fmla="*/ 416 w 416"/>
                      <a:gd name="T73" fmla="*/ 71 h 390"/>
                      <a:gd name="T74" fmla="*/ 398 w 416"/>
                      <a:gd name="T75" fmla="*/ 51 h 390"/>
                      <a:gd name="T76" fmla="*/ 378 w 416"/>
                      <a:gd name="T77" fmla="*/ 3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6" h="390">
                        <a:moveTo>
                          <a:pt x="354" y="0"/>
                        </a:moveTo>
                        <a:lnTo>
                          <a:pt x="333" y="20"/>
                        </a:lnTo>
                        <a:lnTo>
                          <a:pt x="319" y="23"/>
                        </a:lnTo>
                        <a:lnTo>
                          <a:pt x="304" y="20"/>
                        </a:lnTo>
                        <a:lnTo>
                          <a:pt x="289" y="3"/>
                        </a:lnTo>
                        <a:lnTo>
                          <a:pt x="275" y="10"/>
                        </a:lnTo>
                        <a:lnTo>
                          <a:pt x="272" y="17"/>
                        </a:lnTo>
                        <a:lnTo>
                          <a:pt x="279" y="24"/>
                        </a:lnTo>
                        <a:lnTo>
                          <a:pt x="272" y="35"/>
                        </a:lnTo>
                        <a:lnTo>
                          <a:pt x="260" y="32"/>
                        </a:lnTo>
                        <a:lnTo>
                          <a:pt x="225" y="32"/>
                        </a:lnTo>
                        <a:lnTo>
                          <a:pt x="205" y="20"/>
                        </a:lnTo>
                        <a:lnTo>
                          <a:pt x="197" y="18"/>
                        </a:lnTo>
                        <a:lnTo>
                          <a:pt x="192" y="22"/>
                        </a:lnTo>
                        <a:lnTo>
                          <a:pt x="179" y="15"/>
                        </a:lnTo>
                        <a:lnTo>
                          <a:pt x="165" y="17"/>
                        </a:lnTo>
                        <a:lnTo>
                          <a:pt x="149" y="24"/>
                        </a:lnTo>
                        <a:lnTo>
                          <a:pt x="134" y="36"/>
                        </a:lnTo>
                        <a:lnTo>
                          <a:pt x="114" y="68"/>
                        </a:lnTo>
                        <a:lnTo>
                          <a:pt x="107" y="70"/>
                        </a:lnTo>
                        <a:lnTo>
                          <a:pt x="112" y="79"/>
                        </a:lnTo>
                        <a:lnTo>
                          <a:pt x="108" y="84"/>
                        </a:lnTo>
                        <a:lnTo>
                          <a:pt x="93" y="90"/>
                        </a:lnTo>
                        <a:lnTo>
                          <a:pt x="100" y="115"/>
                        </a:lnTo>
                        <a:lnTo>
                          <a:pt x="95" y="134"/>
                        </a:lnTo>
                        <a:lnTo>
                          <a:pt x="76" y="150"/>
                        </a:lnTo>
                        <a:lnTo>
                          <a:pt x="64" y="140"/>
                        </a:lnTo>
                        <a:lnTo>
                          <a:pt x="56" y="138"/>
                        </a:lnTo>
                        <a:lnTo>
                          <a:pt x="2" y="155"/>
                        </a:lnTo>
                        <a:lnTo>
                          <a:pt x="0" y="164"/>
                        </a:lnTo>
                        <a:lnTo>
                          <a:pt x="13" y="164"/>
                        </a:lnTo>
                        <a:lnTo>
                          <a:pt x="14" y="195"/>
                        </a:lnTo>
                        <a:lnTo>
                          <a:pt x="12" y="214"/>
                        </a:lnTo>
                        <a:lnTo>
                          <a:pt x="22" y="216"/>
                        </a:lnTo>
                        <a:lnTo>
                          <a:pt x="49" y="237"/>
                        </a:lnTo>
                        <a:lnTo>
                          <a:pt x="41" y="249"/>
                        </a:lnTo>
                        <a:lnTo>
                          <a:pt x="64" y="262"/>
                        </a:lnTo>
                        <a:lnTo>
                          <a:pt x="58" y="275"/>
                        </a:lnTo>
                        <a:lnTo>
                          <a:pt x="63" y="290"/>
                        </a:lnTo>
                        <a:lnTo>
                          <a:pt x="45" y="314"/>
                        </a:lnTo>
                        <a:lnTo>
                          <a:pt x="51" y="321"/>
                        </a:lnTo>
                        <a:lnTo>
                          <a:pt x="52" y="338"/>
                        </a:lnTo>
                        <a:lnTo>
                          <a:pt x="62" y="340"/>
                        </a:lnTo>
                        <a:lnTo>
                          <a:pt x="73" y="339"/>
                        </a:lnTo>
                        <a:lnTo>
                          <a:pt x="95" y="350"/>
                        </a:lnTo>
                        <a:lnTo>
                          <a:pt x="106" y="350"/>
                        </a:lnTo>
                        <a:lnTo>
                          <a:pt x="104" y="367"/>
                        </a:lnTo>
                        <a:lnTo>
                          <a:pt x="128" y="369"/>
                        </a:lnTo>
                        <a:lnTo>
                          <a:pt x="136" y="375"/>
                        </a:lnTo>
                        <a:lnTo>
                          <a:pt x="138" y="390"/>
                        </a:lnTo>
                        <a:lnTo>
                          <a:pt x="160" y="378"/>
                        </a:lnTo>
                        <a:lnTo>
                          <a:pt x="181" y="379"/>
                        </a:lnTo>
                        <a:lnTo>
                          <a:pt x="201" y="360"/>
                        </a:lnTo>
                        <a:lnTo>
                          <a:pt x="214" y="348"/>
                        </a:lnTo>
                        <a:lnTo>
                          <a:pt x="215" y="319"/>
                        </a:lnTo>
                        <a:lnTo>
                          <a:pt x="219" y="303"/>
                        </a:lnTo>
                        <a:lnTo>
                          <a:pt x="226" y="292"/>
                        </a:lnTo>
                        <a:lnTo>
                          <a:pt x="255" y="272"/>
                        </a:lnTo>
                        <a:lnTo>
                          <a:pt x="270" y="268"/>
                        </a:lnTo>
                        <a:lnTo>
                          <a:pt x="272" y="263"/>
                        </a:lnTo>
                        <a:lnTo>
                          <a:pt x="294" y="222"/>
                        </a:lnTo>
                        <a:lnTo>
                          <a:pt x="292" y="213"/>
                        </a:lnTo>
                        <a:lnTo>
                          <a:pt x="309" y="203"/>
                        </a:lnTo>
                        <a:lnTo>
                          <a:pt x="320" y="186"/>
                        </a:lnTo>
                        <a:lnTo>
                          <a:pt x="330" y="176"/>
                        </a:lnTo>
                        <a:lnTo>
                          <a:pt x="337" y="160"/>
                        </a:lnTo>
                        <a:lnTo>
                          <a:pt x="348" y="150"/>
                        </a:lnTo>
                        <a:lnTo>
                          <a:pt x="355" y="139"/>
                        </a:lnTo>
                        <a:lnTo>
                          <a:pt x="371" y="143"/>
                        </a:lnTo>
                        <a:lnTo>
                          <a:pt x="378" y="129"/>
                        </a:lnTo>
                        <a:lnTo>
                          <a:pt x="381" y="94"/>
                        </a:lnTo>
                        <a:lnTo>
                          <a:pt x="387" y="87"/>
                        </a:lnTo>
                        <a:lnTo>
                          <a:pt x="406" y="82"/>
                        </a:lnTo>
                        <a:lnTo>
                          <a:pt x="416" y="71"/>
                        </a:lnTo>
                        <a:lnTo>
                          <a:pt x="408" y="53"/>
                        </a:lnTo>
                        <a:lnTo>
                          <a:pt x="398" y="51"/>
                        </a:lnTo>
                        <a:lnTo>
                          <a:pt x="381" y="14"/>
                        </a:lnTo>
                        <a:lnTo>
                          <a:pt x="378" y="3"/>
                        </a:lnTo>
                        <a:lnTo>
                          <a:pt x="354" y="0"/>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3" name="17" descr="{&quot;Key&quot;:&quot;17&quot;,&quot;Name&quot;:&quot;17&quot;,&quot;Value&quot;:1.0,&quot;Formula&quot;:&quot;&quot;,&quot;Text&quot;:&quot;&quot;,&quot;OfficeApplication&quot;:1,&quot;HasValue&quot;:true}">
                    <a:extLst>
                      <a:ext uri="{FF2B5EF4-FFF2-40B4-BE49-F238E27FC236}">
                        <a16:creationId xmlns:a16="http://schemas.microsoft.com/office/drawing/2014/main" id="{4BA3F3FE-C1E3-4B5C-B86B-AE656BDA8D82}"/>
                      </a:ext>
                    </a:extLst>
                  </p:cNvPr>
                  <p:cNvSpPr>
                    <a:spLocks noEditPoints="1"/>
                  </p:cNvSpPr>
                  <p:nvPr/>
                </p:nvSpPr>
                <p:spPr bwMode="auto">
                  <a:xfrm>
                    <a:off x="4331021" y="3985181"/>
                    <a:ext cx="627876" cy="697640"/>
                  </a:xfrm>
                  <a:custGeom>
                    <a:avLst/>
                    <a:gdLst>
                      <a:gd name="T0" fmla="*/ 45 w 468"/>
                      <a:gd name="T1" fmla="*/ 128 h 520"/>
                      <a:gd name="T2" fmla="*/ 58 w 468"/>
                      <a:gd name="T3" fmla="*/ 168 h 520"/>
                      <a:gd name="T4" fmla="*/ 104 w 468"/>
                      <a:gd name="T5" fmla="*/ 227 h 520"/>
                      <a:gd name="T6" fmla="*/ 103 w 468"/>
                      <a:gd name="T7" fmla="*/ 180 h 520"/>
                      <a:gd name="T8" fmla="*/ 93 w 468"/>
                      <a:gd name="T9" fmla="*/ 150 h 520"/>
                      <a:gd name="T10" fmla="*/ 18 w 468"/>
                      <a:gd name="T11" fmla="*/ 43 h 520"/>
                      <a:gd name="T12" fmla="*/ 21 w 468"/>
                      <a:gd name="T13" fmla="*/ 67 h 520"/>
                      <a:gd name="T14" fmla="*/ 83 w 468"/>
                      <a:gd name="T15" fmla="*/ 86 h 520"/>
                      <a:gd name="T16" fmla="*/ 45 w 468"/>
                      <a:gd name="T17" fmla="*/ 61 h 520"/>
                      <a:gd name="T18" fmla="*/ 27 w 468"/>
                      <a:gd name="T19" fmla="*/ 47 h 520"/>
                      <a:gd name="T20" fmla="*/ 134 w 468"/>
                      <a:gd name="T21" fmla="*/ 44 h 520"/>
                      <a:gd name="T22" fmla="*/ 104 w 468"/>
                      <a:gd name="T23" fmla="*/ 81 h 520"/>
                      <a:gd name="T24" fmla="*/ 137 w 468"/>
                      <a:gd name="T25" fmla="*/ 108 h 520"/>
                      <a:gd name="T26" fmla="*/ 140 w 468"/>
                      <a:gd name="T27" fmla="*/ 146 h 520"/>
                      <a:gd name="T28" fmla="*/ 146 w 468"/>
                      <a:gd name="T29" fmla="*/ 166 h 520"/>
                      <a:gd name="T30" fmla="*/ 123 w 468"/>
                      <a:gd name="T31" fmla="*/ 209 h 520"/>
                      <a:gd name="T32" fmla="*/ 170 w 468"/>
                      <a:gd name="T33" fmla="*/ 267 h 520"/>
                      <a:gd name="T34" fmla="*/ 97 w 468"/>
                      <a:gd name="T35" fmla="*/ 236 h 520"/>
                      <a:gd name="T36" fmla="*/ 127 w 468"/>
                      <a:gd name="T37" fmla="*/ 286 h 520"/>
                      <a:gd name="T38" fmla="*/ 167 w 468"/>
                      <a:gd name="T39" fmla="*/ 309 h 520"/>
                      <a:gd name="T40" fmla="*/ 240 w 468"/>
                      <a:gd name="T41" fmla="*/ 388 h 520"/>
                      <a:gd name="T42" fmla="*/ 255 w 468"/>
                      <a:gd name="T43" fmla="*/ 429 h 520"/>
                      <a:gd name="T44" fmla="*/ 294 w 468"/>
                      <a:gd name="T45" fmla="*/ 423 h 520"/>
                      <a:gd name="T46" fmla="*/ 321 w 468"/>
                      <a:gd name="T47" fmla="*/ 443 h 520"/>
                      <a:gd name="T48" fmla="*/ 340 w 468"/>
                      <a:gd name="T49" fmla="*/ 471 h 520"/>
                      <a:gd name="T50" fmla="*/ 387 w 468"/>
                      <a:gd name="T51" fmla="*/ 506 h 520"/>
                      <a:gd name="T52" fmla="*/ 450 w 468"/>
                      <a:gd name="T53" fmla="*/ 515 h 520"/>
                      <a:gd name="T54" fmla="*/ 464 w 468"/>
                      <a:gd name="T55" fmla="*/ 489 h 520"/>
                      <a:gd name="T56" fmla="*/ 466 w 468"/>
                      <a:gd name="T57" fmla="*/ 468 h 520"/>
                      <a:gd name="T58" fmla="*/ 436 w 468"/>
                      <a:gd name="T59" fmla="*/ 443 h 520"/>
                      <a:gd name="T60" fmla="*/ 392 w 468"/>
                      <a:gd name="T61" fmla="*/ 433 h 520"/>
                      <a:gd name="T62" fmla="*/ 375 w 468"/>
                      <a:gd name="T63" fmla="*/ 407 h 520"/>
                      <a:gd name="T64" fmla="*/ 394 w 468"/>
                      <a:gd name="T65" fmla="*/ 355 h 520"/>
                      <a:gd name="T66" fmla="*/ 352 w 468"/>
                      <a:gd name="T67" fmla="*/ 309 h 520"/>
                      <a:gd name="T68" fmla="*/ 343 w 468"/>
                      <a:gd name="T69" fmla="*/ 257 h 520"/>
                      <a:gd name="T70" fmla="*/ 386 w 468"/>
                      <a:gd name="T71" fmla="*/ 231 h 520"/>
                      <a:gd name="T72" fmla="*/ 425 w 468"/>
                      <a:gd name="T73" fmla="*/ 227 h 520"/>
                      <a:gd name="T74" fmla="*/ 438 w 468"/>
                      <a:gd name="T75" fmla="*/ 177 h 520"/>
                      <a:gd name="T76" fmla="*/ 430 w 468"/>
                      <a:gd name="T77" fmla="*/ 161 h 520"/>
                      <a:gd name="T78" fmla="*/ 377 w 468"/>
                      <a:gd name="T79" fmla="*/ 119 h 520"/>
                      <a:gd name="T80" fmla="*/ 321 w 468"/>
                      <a:gd name="T81" fmla="*/ 108 h 520"/>
                      <a:gd name="T82" fmla="*/ 250 w 468"/>
                      <a:gd name="T83" fmla="*/ 55 h 520"/>
                      <a:gd name="T84" fmla="*/ 241 w 468"/>
                      <a:gd name="T85" fmla="*/ 26 h 520"/>
                      <a:gd name="T86" fmla="*/ 180 w 468"/>
                      <a:gd name="T87" fmla="*/ 19 h 520"/>
                      <a:gd name="T88" fmla="*/ 143 w 468"/>
                      <a:gd name="T89" fmla="*/ 9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8" h="520">
                        <a:moveTo>
                          <a:pt x="81" y="150"/>
                        </a:moveTo>
                        <a:lnTo>
                          <a:pt x="55" y="129"/>
                        </a:lnTo>
                        <a:lnTo>
                          <a:pt x="45" y="128"/>
                        </a:lnTo>
                        <a:lnTo>
                          <a:pt x="51" y="143"/>
                        </a:lnTo>
                        <a:lnTo>
                          <a:pt x="54" y="161"/>
                        </a:lnTo>
                        <a:lnTo>
                          <a:pt x="58" y="168"/>
                        </a:lnTo>
                        <a:lnTo>
                          <a:pt x="89" y="199"/>
                        </a:lnTo>
                        <a:lnTo>
                          <a:pt x="98" y="225"/>
                        </a:lnTo>
                        <a:lnTo>
                          <a:pt x="104" y="227"/>
                        </a:lnTo>
                        <a:lnTo>
                          <a:pt x="111" y="209"/>
                        </a:lnTo>
                        <a:lnTo>
                          <a:pt x="111" y="185"/>
                        </a:lnTo>
                        <a:lnTo>
                          <a:pt x="103" y="180"/>
                        </a:lnTo>
                        <a:lnTo>
                          <a:pt x="97" y="168"/>
                        </a:lnTo>
                        <a:lnTo>
                          <a:pt x="97" y="154"/>
                        </a:lnTo>
                        <a:lnTo>
                          <a:pt x="93" y="150"/>
                        </a:lnTo>
                        <a:lnTo>
                          <a:pt x="81" y="150"/>
                        </a:lnTo>
                        <a:close/>
                        <a:moveTo>
                          <a:pt x="27" y="47"/>
                        </a:moveTo>
                        <a:lnTo>
                          <a:pt x="18" y="43"/>
                        </a:lnTo>
                        <a:lnTo>
                          <a:pt x="0" y="46"/>
                        </a:lnTo>
                        <a:lnTo>
                          <a:pt x="17" y="64"/>
                        </a:lnTo>
                        <a:lnTo>
                          <a:pt x="21" y="67"/>
                        </a:lnTo>
                        <a:lnTo>
                          <a:pt x="37" y="63"/>
                        </a:lnTo>
                        <a:lnTo>
                          <a:pt x="67" y="81"/>
                        </a:lnTo>
                        <a:lnTo>
                          <a:pt x="83" y="86"/>
                        </a:lnTo>
                        <a:lnTo>
                          <a:pt x="87" y="75"/>
                        </a:lnTo>
                        <a:lnTo>
                          <a:pt x="75" y="64"/>
                        </a:lnTo>
                        <a:lnTo>
                          <a:pt x="45" y="61"/>
                        </a:lnTo>
                        <a:lnTo>
                          <a:pt x="44" y="52"/>
                        </a:lnTo>
                        <a:lnTo>
                          <a:pt x="20" y="57"/>
                        </a:lnTo>
                        <a:lnTo>
                          <a:pt x="27" y="47"/>
                        </a:lnTo>
                        <a:close/>
                        <a:moveTo>
                          <a:pt x="134" y="26"/>
                        </a:moveTo>
                        <a:lnTo>
                          <a:pt x="137" y="38"/>
                        </a:lnTo>
                        <a:lnTo>
                          <a:pt x="134" y="44"/>
                        </a:lnTo>
                        <a:lnTo>
                          <a:pt x="114" y="56"/>
                        </a:lnTo>
                        <a:lnTo>
                          <a:pt x="111" y="69"/>
                        </a:lnTo>
                        <a:lnTo>
                          <a:pt x="104" y="81"/>
                        </a:lnTo>
                        <a:lnTo>
                          <a:pt x="121" y="86"/>
                        </a:lnTo>
                        <a:lnTo>
                          <a:pt x="121" y="91"/>
                        </a:lnTo>
                        <a:lnTo>
                          <a:pt x="137" y="108"/>
                        </a:lnTo>
                        <a:lnTo>
                          <a:pt x="142" y="127"/>
                        </a:lnTo>
                        <a:lnTo>
                          <a:pt x="148" y="129"/>
                        </a:lnTo>
                        <a:lnTo>
                          <a:pt x="140" y="146"/>
                        </a:lnTo>
                        <a:lnTo>
                          <a:pt x="134" y="143"/>
                        </a:lnTo>
                        <a:lnTo>
                          <a:pt x="141" y="162"/>
                        </a:lnTo>
                        <a:lnTo>
                          <a:pt x="146" y="166"/>
                        </a:lnTo>
                        <a:lnTo>
                          <a:pt x="145" y="190"/>
                        </a:lnTo>
                        <a:lnTo>
                          <a:pt x="138" y="191"/>
                        </a:lnTo>
                        <a:lnTo>
                          <a:pt x="123" y="209"/>
                        </a:lnTo>
                        <a:lnTo>
                          <a:pt x="137" y="238"/>
                        </a:lnTo>
                        <a:lnTo>
                          <a:pt x="164" y="260"/>
                        </a:lnTo>
                        <a:lnTo>
                          <a:pt x="170" y="267"/>
                        </a:lnTo>
                        <a:lnTo>
                          <a:pt x="150" y="257"/>
                        </a:lnTo>
                        <a:lnTo>
                          <a:pt x="123" y="231"/>
                        </a:lnTo>
                        <a:lnTo>
                          <a:pt x="97" y="236"/>
                        </a:lnTo>
                        <a:lnTo>
                          <a:pt x="92" y="269"/>
                        </a:lnTo>
                        <a:lnTo>
                          <a:pt x="108" y="269"/>
                        </a:lnTo>
                        <a:lnTo>
                          <a:pt x="127" y="286"/>
                        </a:lnTo>
                        <a:lnTo>
                          <a:pt x="141" y="290"/>
                        </a:lnTo>
                        <a:lnTo>
                          <a:pt x="157" y="306"/>
                        </a:lnTo>
                        <a:lnTo>
                          <a:pt x="167" y="309"/>
                        </a:lnTo>
                        <a:lnTo>
                          <a:pt x="172" y="320"/>
                        </a:lnTo>
                        <a:lnTo>
                          <a:pt x="214" y="350"/>
                        </a:lnTo>
                        <a:lnTo>
                          <a:pt x="240" y="388"/>
                        </a:lnTo>
                        <a:lnTo>
                          <a:pt x="250" y="413"/>
                        </a:lnTo>
                        <a:lnTo>
                          <a:pt x="255" y="429"/>
                        </a:lnTo>
                        <a:lnTo>
                          <a:pt x="255" y="429"/>
                        </a:lnTo>
                        <a:lnTo>
                          <a:pt x="283" y="427"/>
                        </a:lnTo>
                        <a:lnTo>
                          <a:pt x="287" y="420"/>
                        </a:lnTo>
                        <a:lnTo>
                          <a:pt x="294" y="423"/>
                        </a:lnTo>
                        <a:lnTo>
                          <a:pt x="298" y="436"/>
                        </a:lnTo>
                        <a:lnTo>
                          <a:pt x="309" y="442"/>
                        </a:lnTo>
                        <a:lnTo>
                          <a:pt x="321" y="443"/>
                        </a:lnTo>
                        <a:lnTo>
                          <a:pt x="335" y="452"/>
                        </a:lnTo>
                        <a:lnTo>
                          <a:pt x="341" y="462"/>
                        </a:lnTo>
                        <a:lnTo>
                          <a:pt x="340" y="471"/>
                        </a:lnTo>
                        <a:lnTo>
                          <a:pt x="348" y="494"/>
                        </a:lnTo>
                        <a:lnTo>
                          <a:pt x="375" y="500"/>
                        </a:lnTo>
                        <a:lnTo>
                          <a:pt x="387" y="506"/>
                        </a:lnTo>
                        <a:lnTo>
                          <a:pt x="400" y="515"/>
                        </a:lnTo>
                        <a:lnTo>
                          <a:pt x="416" y="520"/>
                        </a:lnTo>
                        <a:lnTo>
                          <a:pt x="450" y="515"/>
                        </a:lnTo>
                        <a:lnTo>
                          <a:pt x="458" y="512"/>
                        </a:lnTo>
                        <a:lnTo>
                          <a:pt x="464" y="503"/>
                        </a:lnTo>
                        <a:lnTo>
                          <a:pt x="464" y="489"/>
                        </a:lnTo>
                        <a:lnTo>
                          <a:pt x="468" y="483"/>
                        </a:lnTo>
                        <a:lnTo>
                          <a:pt x="468" y="483"/>
                        </a:lnTo>
                        <a:lnTo>
                          <a:pt x="466" y="468"/>
                        </a:lnTo>
                        <a:lnTo>
                          <a:pt x="458" y="462"/>
                        </a:lnTo>
                        <a:lnTo>
                          <a:pt x="434" y="460"/>
                        </a:lnTo>
                        <a:lnTo>
                          <a:pt x="436" y="443"/>
                        </a:lnTo>
                        <a:lnTo>
                          <a:pt x="425" y="443"/>
                        </a:lnTo>
                        <a:lnTo>
                          <a:pt x="403" y="432"/>
                        </a:lnTo>
                        <a:lnTo>
                          <a:pt x="392" y="433"/>
                        </a:lnTo>
                        <a:lnTo>
                          <a:pt x="382" y="431"/>
                        </a:lnTo>
                        <a:lnTo>
                          <a:pt x="381" y="414"/>
                        </a:lnTo>
                        <a:lnTo>
                          <a:pt x="375" y="407"/>
                        </a:lnTo>
                        <a:lnTo>
                          <a:pt x="393" y="383"/>
                        </a:lnTo>
                        <a:lnTo>
                          <a:pt x="388" y="368"/>
                        </a:lnTo>
                        <a:lnTo>
                          <a:pt x="394" y="355"/>
                        </a:lnTo>
                        <a:lnTo>
                          <a:pt x="371" y="342"/>
                        </a:lnTo>
                        <a:lnTo>
                          <a:pt x="379" y="330"/>
                        </a:lnTo>
                        <a:lnTo>
                          <a:pt x="352" y="309"/>
                        </a:lnTo>
                        <a:lnTo>
                          <a:pt x="342" y="307"/>
                        </a:lnTo>
                        <a:lnTo>
                          <a:pt x="344" y="288"/>
                        </a:lnTo>
                        <a:lnTo>
                          <a:pt x="343" y="257"/>
                        </a:lnTo>
                        <a:lnTo>
                          <a:pt x="330" y="257"/>
                        </a:lnTo>
                        <a:lnTo>
                          <a:pt x="332" y="248"/>
                        </a:lnTo>
                        <a:lnTo>
                          <a:pt x="386" y="231"/>
                        </a:lnTo>
                        <a:lnTo>
                          <a:pt x="394" y="233"/>
                        </a:lnTo>
                        <a:lnTo>
                          <a:pt x="406" y="243"/>
                        </a:lnTo>
                        <a:lnTo>
                          <a:pt x="425" y="227"/>
                        </a:lnTo>
                        <a:lnTo>
                          <a:pt x="430" y="208"/>
                        </a:lnTo>
                        <a:lnTo>
                          <a:pt x="423" y="183"/>
                        </a:lnTo>
                        <a:lnTo>
                          <a:pt x="438" y="177"/>
                        </a:lnTo>
                        <a:lnTo>
                          <a:pt x="442" y="172"/>
                        </a:lnTo>
                        <a:lnTo>
                          <a:pt x="437" y="163"/>
                        </a:lnTo>
                        <a:lnTo>
                          <a:pt x="430" y="161"/>
                        </a:lnTo>
                        <a:lnTo>
                          <a:pt x="415" y="140"/>
                        </a:lnTo>
                        <a:lnTo>
                          <a:pt x="390" y="123"/>
                        </a:lnTo>
                        <a:lnTo>
                          <a:pt x="377" y="119"/>
                        </a:lnTo>
                        <a:lnTo>
                          <a:pt x="356" y="119"/>
                        </a:lnTo>
                        <a:lnTo>
                          <a:pt x="341" y="108"/>
                        </a:lnTo>
                        <a:lnTo>
                          <a:pt x="321" y="108"/>
                        </a:lnTo>
                        <a:lnTo>
                          <a:pt x="309" y="96"/>
                        </a:lnTo>
                        <a:lnTo>
                          <a:pt x="276" y="86"/>
                        </a:lnTo>
                        <a:lnTo>
                          <a:pt x="250" y="55"/>
                        </a:lnTo>
                        <a:lnTo>
                          <a:pt x="242" y="50"/>
                        </a:lnTo>
                        <a:lnTo>
                          <a:pt x="244" y="32"/>
                        </a:lnTo>
                        <a:lnTo>
                          <a:pt x="241" y="26"/>
                        </a:lnTo>
                        <a:lnTo>
                          <a:pt x="220" y="14"/>
                        </a:lnTo>
                        <a:lnTo>
                          <a:pt x="213" y="12"/>
                        </a:lnTo>
                        <a:lnTo>
                          <a:pt x="180" y="19"/>
                        </a:lnTo>
                        <a:lnTo>
                          <a:pt x="180" y="8"/>
                        </a:lnTo>
                        <a:lnTo>
                          <a:pt x="177" y="0"/>
                        </a:lnTo>
                        <a:lnTo>
                          <a:pt x="143" y="9"/>
                        </a:lnTo>
                        <a:lnTo>
                          <a:pt x="132" y="22"/>
                        </a:lnTo>
                        <a:lnTo>
                          <a:pt x="134" y="26"/>
                        </a:lnTo>
                        <a:close/>
                      </a:path>
                    </a:pathLst>
                  </a:custGeom>
                  <a:solidFill>
                    <a:schemeClr val="accent5">
                      <a:lumMod val="60000"/>
                      <a:lumOff val="4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4" name="18" descr="{&quot;Key&quot;:&quot;18&quot;,&quot;Name&quot;:&quot;18&quot;,&quot;Value&quot;:1.0,&quot;Formula&quot;:&quot;&quot;,&quot;Text&quot;:&quot;&quot;,&quot;OfficeApplication&quot;:1,&quot;HasValue&quot;:true}">
                    <a:extLst>
                      <a:ext uri="{FF2B5EF4-FFF2-40B4-BE49-F238E27FC236}">
                        <a16:creationId xmlns:a16="http://schemas.microsoft.com/office/drawing/2014/main" id="{CC4F6D0F-BBE4-4CF9-A3B2-2E74346CC9CD}"/>
                      </a:ext>
                    </a:extLst>
                  </p:cNvPr>
                  <p:cNvSpPr>
                    <a:spLocks/>
                  </p:cNvSpPr>
                  <p:nvPr/>
                </p:nvSpPr>
                <p:spPr bwMode="auto">
                  <a:xfrm>
                    <a:off x="5671294" y="3286200"/>
                    <a:ext cx="521889" cy="669467"/>
                  </a:xfrm>
                  <a:custGeom>
                    <a:avLst/>
                    <a:gdLst>
                      <a:gd name="T0" fmla="*/ 310 w 389"/>
                      <a:gd name="T1" fmla="*/ 52 h 499"/>
                      <a:gd name="T2" fmla="*/ 284 w 389"/>
                      <a:gd name="T3" fmla="*/ 41 h 499"/>
                      <a:gd name="T4" fmla="*/ 269 w 389"/>
                      <a:gd name="T5" fmla="*/ 58 h 499"/>
                      <a:gd name="T6" fmla="*/ 239 w 389"/>
                      <a:gd name="T7" fmla="*/ 26 h 499"/>
                      <a:gd name="T8" fmla="*/ 211 w 389"/>
                      <a:gd name="T9" fmla="*/ 20 h 499"/>
                      <a:gd name="T10" fmla="*/ 176 w 389"/>
                      <a:gd name="T11" fmla="*/ 12 h 499"/>
                      <a:gd name="T12" fmla="*/ 153 w 389"/>
                      <a:gd name="T13" fmla="*/ 2 h 499"/>
                      <a:gd name="T14" fmla="*/ 137 w 389"/>
                      <a:gd name="T15" fmla="*/ 2 h 499"/>
                      <a:gd name="T16" fmla="*/ 105 w 389"/>
                      <a:gd name="T17" fmla="*/ 16 h 499"/>
                      <a:gd name="T18" fmla="*/ 107 w 389"/>
                      <a:gd name="T19" fmla="*/ 32 h 499"/>
                      <a:gd name="T20" fmla="*/ 125 w 389"/>
                      <a:gd name="T21" fmla="*/ 34 h 499"/>
                      <a:gd name="T22" fmla="*/ 139 w 389"/>
                      <a:gd name="T23" fmla="*/ 59 h 499"/>
                      <a:gd name="T24" fmla="*/ 139 w 389"/>
                      <a:gd name="T25" fmla="*/ 88 h 499"/>
                      <a:gd name="T26" fmla="*/ 111 w 389"/>
                      <a:gd name="T27" fmla="*/ 81 h 499"/>
                      <a:gd name="T28" fmla="*/ 102 w 389"/>
                      <a:gd name="T29" fmla="*/ 110 h 499"/>
                      <a:gd name="T30" fmla="*/ 96 w 389"/>
                      <a:gd name="T31" fmla="*/ 146 h 499"/>
                      <a:gd name="T32" fmla="*/ 67 w 389"/>
                      <a:gd name="T33" fmla="*/ 146 h 499"/>
                      <a:gd name="T34" fmla="*/ 38 w 389"/>
                      <a:gd name="T35" fmla="*/ 167 h 499"/>
                      <a:gd name="T36" fmla="*/ 19 w 389"/>
                      <a:gd name="T37" fmla="*/ 168 h 499"/>
                      <a:gd name="T38" fmla="*/ 14 w 389"/>
                      <a:gd name="T39" fmla="*/ 190 h 499"/>
                      <a:gd name="T40" fmla="*/ 6 w 389"/>
                      <a:gd name="T41" fmla="*/ 208 h 499"/>
                      <a:gd name="T42" fmla="*/ 57 w 389"/>
                      <a:gd name="T43" fmla="*/ 207 h 499"/>
                      <a:gd name="T44" fmla="*/ 82 w 389"/>
                      <a:gd name="T45" fmla="*/ 227 h 499"/>
                      <a:gd name="T46" fmla="*/ 90 w 389"/>
                      <a:gd name="T47" fmla="*/ 249 h 499"/>
                      <a:gd name="T48" fmla="*/ 92 w 389"/>
                      <a:gd name="T49" fmla="*/ 277 h 499"/>
                      <a:gd name="T50" fmla="*/ 105 w 389"/>
                      <a:gd name="T51" fmla="*/ 295 h 499"/>
                      <a:gd name="T52" fmla="*/ 97 w 389"/>
                      <a:gd name="T53" fmla="*/ 313 h 499"/>
                      <a:gd name="T54" fmla="*/ 92 w 389"/>
                      <a:gd name="T55" fmla="*/ 338 h 499"/>
                      <a:gd name="T56" fmla="*/ 89 w 389"/>
                      <a:gd name="T57" fmla="*/ 367 h 499"/>
                      <a:gd name="T58" fmla="*/ 113 w 389"/>
                      <a:gd name="T59" fmla="*/ 385 h 499"/>
                      <a:gd name="T60" fmla="*/ 123 w 389"/>
                      <a:gd name="T61" fmla="*/ 408 h 499"/>
                      <a:gd name="T62" fmla="*/ 116 w 389"/>
                      <a:gd name="T63" fmla="*/ 441 h 499"/>
                      <a:gd name="T64" fmla="*/ 125 w 389"/>
                      <a:gd name="T65" fmla="*/ 478 h 499"/>
                      <a:gd name="T66" fmla="*/ 111 w 389"/>
                      <a:gd name="T67" fmla="*/ 497 h 499"/>
                      <a:gd name="T68" fmla="*/ 146 w 389"/>
                      <a:gd name="T69" fmla="*/ 499 h 499"/>
                      <a:gd name="T70" fmla="*/ 172 w 389"/>
                      <a:gd name="T71" fmla="*/ 465 h 499"/>
                      <a:gd name="T72" fmla="*/ 228 w 389"/>
                      <a:gd name="T73" fmla="*/ 451 h 499"/>
                      <a:gd name="T74" fmla="*/ 252 w 389"/>
                      <a:gd name="T75" fmla="*/ 433 h 499"/>
                      <a:gd name="T76" fmla="*/ 245 w 389"/>
                      <a:gd name="T77" fmla="*/ 398 h 499"/>
                      <a:gd name="T78" fmla="*/ 257 w 389"/>
                      <a:gd name="T79" fmla="*/ 386 h 499"/>
                      <a:gd name="T80" fmla="*/ 291 w 389"/>
                      <a:gd name="T81" fmla="*/ 373 h 499"/>
                      <a:gd name="T82" fmla="*/ 310 w 389"/>
                      <a:gd name="T83" fmla="*/ 369 h 499"/>
                      <a:gd name="T84" fmla="*/ 329 w 389"/>
                      <a:gd name="T85" fmla="*/ 360 h 499"/>
                      <a:gd name="T86" fmla="*/ 360 w 389"/>
                      <a:gd name="T87" fmla="*/ 344 h 499"/>
                      <a:gd name="T88" fmla="*/ 377 w 389"/>
                      <a:gd name="T89" fmla="*/ 344 h 499"/>
                      <a:gd name="T90" fmla="*/ 389 w 389"/>
                      <a:gd name="T91" fmla="*/ 312 h 499"/>
                      <a:gd name="T92" fmla="*/ 389 w 389"/>
                      <a:gd name="T93" fmla="*/ 269 h 499"/>
                      <a:gd name="T94" fmla="*/ 376 w 389"/>
                      <a:gd name="T95" fmla="*/ 221 h 499"/>
                      <a:gd name="T96" fmla="*/ 369 w 389"/>
                      <a:gd name="T97" fmla="*/ 186 h 499"/>
                      <a:gd name="T98" fmla="*/ 328 w 389"/>
                      <a:gd name="T99" fmla="*/ 121 h 499"/>
                      <a:gd name="T100" fmla="*/ 344 w 389"/>
                      <a:gd name="T101" fmla="*/ 76 h 499"/>
                      <a:gd name="T102" fmla="*/ 329 w 389"/>
                      <a:gd name="T103" fmla="*/ 45 h 499"/>
                      <a:gd name="T104" fmla="*/ 320 w 389"/>
                      <a:gd name="T105" fmla="*/ 45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9" h="499">
                        <a:moveTo>
                          <a:pt x="320" y="45"/>
                        </a:moveTo>
                        <a:lnTo>
                          <a:pt x="310" y="52"/>
                        </a:lnTo>
                        <a:lnTo>
                          <a:pt x="291" y="43"/>
                        </a:lnTo>
                        <a:lnTo>
                          <a:pt x="284" y="41"/>
                        </a:lnTo>
                        <a:lnTo>
                          <a:pt x="275" y="57"/>
                        </a:lnTo>
                        <a:lnTo>
                          <a:pt x="269" y="58"/>
                        </a:lnTo>
                        <a:lnTo>
                          <a:pt x="252" y="44"/>
                        </a:lnTo>
                        <a:lnTo>
                          <a:pt x="239" y="26"/>
                        </a:lnTo>
                        <a:lnTo>
                          <a:pt x="234" y="21"/>
                        </a:lnTo>
                        <a:lnTo>
                          <a:pt x="211" y="20"/>
                        </a:lnTo>
                        <a:lnTo>
                          <a:pt x="197" y="8"/>
                        </a:lnTo>
                        <a:lnTo>
                          <a:pt x="176" y="12"/>
                        </a:lnTo>
                        <a:lnTo>
                          <a:pt x="168" y="11"/>
                        </a:lnTo>
                        <a:lnTo>
                          <a:pt x="153" y="2"/>
                        </a:lnTo>
                        <a:lnTo>
                          <a:pt x="146" y="0"/>
                        </a:lnTo>
                        <a:lnTo>
                          <a:pt x="137" y="2"/>
                        </a:lnTo>
                        <a:lnTo>
                          <a:pt x="114" y="9"/>
                        </a:lnTo>
                        <a:lnTo>
                          <a:pt x="105" y="16"/>
                        </a:lnTo>
                        <a:lnTo>
                          <a:pt x="104" y="27"/>
                        </a:lnTo>
                        <a:lnTo>
                          <a:pt x="107" y="32"/>
                        </a:lnTo>
                        <a:lnTo>
                          <a:pt x="120" y="31"/>
                        </a:lnTo>
                        <a:lnTo>
                          <a:pt x="125" y="34"/>
                        </a:lnTo>
                        <a:lnTo>
                          <a:pt x="132" y="51"/>
                        </a:lnTo>
                        <a:lnTo>
                          <a:pt x="139" y="59"/>
                        </a:lnTo>
                        <a:lnTo>
                          <a:pt x="143" y="76"/>
                        </a:lnTo>
                        <a:lnTo>
                          <a:pt x="139" y="88"/>
                        </a:lnTo>
                        <a:lnTo>
                          <a:pt x="130" y="88"/>
                        </a:lnTo>
                        <a:lnTo>
                          <a:pt x="111" y="81"/>
                        </a:lnTo>
                        <a:lnTo>
                          <a:pt x="102" y="91"/>
                        </a:lnTo>
                        <a:lnTo>
                          <a:pt x="102" y="110"/>
                        </a:lnTo>
                        <a:lnTo>
                          <a:pt x="110" y="131"/>
                        </a:lnTo>
                        <a:lnTo>
                          <a:pt x="96" y="146"/>
                        </a:lnTo>
                        <a:lnTo>
                          <a:pt x="82" y="149"/>
                        </a:lnTo>
                        <a:lnTo>
                          <a:pt x="67" y="146"/>
                        </a:lnTo>
                        <a:lnTo>
                          <a:pt x="51" y="141"/>
                        </a:lnTo>
                        <a:lnTo>
                          <a:pt x="38" y="167"/>
                        </a:lnTo>
                        <a:lnTo>
                          <a:pt x="23" y="170"/>
                        </a:lnTo>
                        <a:lnTo>
                          <a:pt x="19" y="168"/>
                        </a:lnTo>
                        <a:lnTo>
                          <a:pt x="19" y="180"/>
                        </a:lnTo>
                        <a:lnTo>
                          <a:pt x="14" y="190"/>
                        </a:lnTo>
                        <a:lnTo>
                          <a:pt x="0" y="204"/>
                        </a:lnTo>
                        <a:lnTo>
                          <a:pt x="6" y="208"/>
                        </a:lnTo>
                        <a:lnTo>
                          <a:pt x="33" y="216"/>
                        </a:lnTo>
                        <a:lnTo>
                          <a:pt x="57" y="207"/>
                        </a:lnTo>
                        <a:lnTo>
                          <a:pt x="72" y="209"/>
                        </a:lnTo>
                        <a:lnTo>
                          <a:pt x="82" y="227"/>
                        </a:lnTo>
                        <a:lnTo>
                          <a:pt x="80" y="236"/>
                        </a:lnTo>
                        <a:lnTo>
                          <a:pt x="90" y="249"/>
                        </a:lnTo>
                        <a:lnTo>
                          <a:pt x="95" y="265"/>
                        </a:lnTo>
                        <a:lnTo>
                          <a:pt x="92" y="277"/>
                        </a:lnTo>
                        <a:lnTo>
                          <a:pt x="94" y="289"/>
                        </a:lnTo>
                        <a:lnTo>
                          <a:pt x="105" y="295"/>
                        </a:lnTo>
                        <a:lnTo>
                          <a:pt x="107" y="303"/>
                        </a:lnTo>
                        <a:lnTo>
                          <a:pt x="97" y="313"/>
                        </a:lnTo>
                        <a:lnTo>
                          <a:pt x="90" y="332"/>
                        </a:lnTo>
                        <a:lnTo>
                          <a:pt x="92" y="338"/>
                        </a:lnTo>
                        <a:lnTo>
                          <a:pt x="103" y="351"/>
                        </a:lnTo>
                        <a:lnTo>
                          <a:pt x="89" y="367"/>
                        </a:lnTo>
                        <a:lnTo>
                          <a:pt x="94" y="378"/>
                        </a:lnTo>
                        <a:lnTo>
                          <a:pt x="113" y="385"/>
                        </a:lnTo>
                        <a:lnTo>
                          <a:pt x="113" y="398"/>
                        </a:lnTo>
                        <a:lnTo>
                          <a:pt x="123" y="408"/>
                        </a:lnTo>
                        <a:lnTo>
                          <a:pt x="123" y="427"/>
                        </a:lnTo>
                        <a:lnTo>
                          <a:pt x="116" y="441"/>
                        </a:lnTo>
                        <a:lnTo>
                          <a:pt x="128" y="464"/>
                        </a:lnTo>
                        <a:lnTo>
                          <a:pt x="125" y="478"/>
                        </a:lnTo>
                        <a:lnTo>
                          <a:pt x="114" y="491"/>
                        </a:lnTo>
                        <a:lnTo>
                          <a:pt x="111" y="497"/>
                        </a:lnTo>
                        <a:lnTo>
                          <a:pt x="116" y="496"/>
                        </a:lnTo>
                        <a:lnTo>
                          <a:pt x="146" y="499"/>
                        </a:lnTo>
                        <a:lnTo>
                          <a:pt x="153" y="485"/>
                        </a:lnTo>
                        <a:lnTo>
                          <a:pt x="172" y="465"/>
                        </a:lnTo>
                        <a:lnTo>
                          <a:pt x="189" y="456"/>
                        </a:lnTo>
                        <a:lnTo>
                          <a:pt x="228" y="451"/>
                        </a:lnTo>
                        <a:lnTo>
                          <a:pt x="254" y="443"/>
                        </a:lnTo>
                        <a:lnTo>
                          <a:pt x="252" y="433"/>
                        </a:lnTo>
                        <a:lnTo>
                          <a:pt x="245" y="424"/>
                        </a:lnTo>
                        <a:lnTo>
                          <a:pt x="245" y="398"/>
                        </a:lnTo>
                        <a:lnTo>
                          <a:pt x="256" y="396"/>
                        </a:lnTo>
                        <a:lnTo>
                          <a:pt x="257" y="386"/>
                        </a:lnTo>
                        <a:lnTo>
                          <a:pt x="264" y="386"/>
                        </a:lnTo>
                        <a:lnTo>
                          <a:pt x="291" y="373"/>
                        </a:lnTo>
                        <a:lnTo>
                          <a:pt x="300" y="377"/>
                        </a:lnTo>
                        <a:lnTo>
                          <a:pt x="310" y="369"/>
                        </a:lnTo>
                        <a:lnTo>
                          <a:pt x="320" y="372"/>
                        </a:lnTo>
                        <a:lnTo>
                          <a:pt x="329" y="360"/>
                        </a:lnTo>
                        <a:lnTo>
                          <a:pt x="347" y="348"/>
                        </a:lnTo>
                        <a:lnTo>
                          <a:pt x="360" y="344"/>
                        </a:lnTo>
                        <a:lnTo>
                          <a:pt x="368" y="345"/>
                        </a:lnTo>
                        <a:lnTo>
                          <a:pt x="377" y="344"/>
                        </a:lnTo>
                        <a:lnTo>
                          <a:pt x="378" y="336"/>
                        </a:lnTo>
                        <a:lnTo>
                          <a:pt x="389" y="312"/>
                        </a:lnTo>
                        <a:lnTo>
                          <a:pt x="383" y="295"/>
                        </a:lnTo>
                        <a:lnTo>
                          <a:pt x="389" y="269"/>
                        </a:lnTo>
                        <a:lnTo>
                          <a:pt x="388" y="257"/>
                        </a:lnTo>
                        <a:lnTo>
                          <a:pt x="376" y="221"/>
                        </a:lnTo>
                        <a:lnTo>
                          <a:pt x="376" y="214"/>
                        </a:lnTo>
                        <a:lnTo>
                          <a:pt x="369" y="186"/>
                        </a:lnTo>
                        <a:lnTo>
                          <a:pt x="358" y="151"/>
                        </a:lnTo>
                        <a:lnTo>
                          <a:pt x="328" y="121"/>
                        </a:lnTo>
                        <a:lnTo>
                          <a:pt x="328" y="116"/>
                        </a:lnTo>
                        <a:lnTo>
                          <a:pt x="344" y="76"/>
                        </a:lnTo>
                        <a:lnTo>
                          <a:pt x="342" y="69"/>
                        </a:lnTo>
                        <a:lnTo>
                          <a:pt x="329" y="45"/>
                        </a:lnTo>
                        <a:lnTo>
                          <a:pt x="327" y="43"/>
                        </a:lnTo>
                        <a:lnTo>
                          <a:pt x="320" y="45"/>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5" name="19" descr="{&quot;Key&quot;:&quot;19&quot;,&quot;Name&quot;:&quot;19&quot;,&quot;Value&quot;:1.0,&quot;Formula&quot;:&quot;&quot;,&quot;Text&quot;:&quot;&quot;,&quot;OfficeApplication&quot;:1,&quot;HasValue&quot;:true}">
                    <a:extLst>
                      <a:ext uri="{FF2B5EF4-FFF2-40B4-BE49-F238E27FC236}">
                        <a16:creationId xmlns:a16="http://schemas.microsoft.com/office/drawing/2014/main" id="{E018BB57-B280-4087-9EEE-43DA9E39D84E}"/>
                      </a:ext>
                    </a:extLst>
                  </p:cNvPr>
                  <p:cNvSpPr>
                    <a:spLocks/>
                  </p:cNvSpPr>
                  <p:nvPr/>
                </p:nvSpPr>
                <p:spPr bwMode="auto">
                  <a:xfrm>
                    <a:off x="5463344" y="4321927"/>
                    <a:ext cx="516522" cy="452125"/>
                  </a:xfrm>
                  <a:custGeom>
                    <a:avLst/>
                    <a:gdLst>
                      <a:gd name="T0" fmla="*/ 315 w 385"/>
                      <a:gd name="T1" fmla="*/ 33 h 337"/>
                      <a:gd name="T2" fmla="*/ 256 w 385"/>
                      <a:gd name="T3" fmla="*/ 6 h 337"/>
                      <a:gd name="T4" fmla="*/ 234 w 385"/>
                      <a:gd name="T5" fmla="*/ 2 h 337"/>
                      <a:gd name="T6" fmla="*/ 203 w 385"/>
                      <a:gd name="T7" fmla="*/ 24 h 337"/>
                      <a:gd name="T8" fmla="*/ 200 w 385"/>
                      <a:gd name="T9" fmla="*/ 30 h 337"/>
                      <a:gd name="T10" fmla="*/ 175 w 385"/>
                      <a:gd name="T11" fmla="*/ 37 h 337"/>
                      <a:gd name="T12" fmla="*/ 152 w 385"/>
                      <a:gd name="T13" fmla="*/ 45 h 337"/>
                      <a:gd name="T14" fmla="*/ 97 w 385"/>
                      <a:gd name="T15" fmla="*/ 81 h 337"/>
                      <a:gd name="T16" fmla="*/ 60 w 385"/>
                      <a:gd name="T17" fmla="*/ 70 h 337"/>
                      <a:gd name="T18" fmla="*/ 38 w 385"/>
                      <a:gd name="T19" fmla="*/ 103 h 337"/>
                      <a:gd name="T20" fmla="*/ 4 w 385"/>
                      <a:gd name="T21" fmla="*/ 123 h 337"/>
                      <a:gd name="T22" fmla="*/ 4 w 385"/>
                      <a:gd name="T23" fmla="*/ 128 h 337"/>
                      <a:gd name="T24" fmla="*/ 22 w 385"/>
                      <a:gd name="T25" fmla="*/ 163 h 337"/>
                      <a:gd name="T26" fmla="*/ 0 w 385"/>
                      <a:gd name="T27" fmla="*/ 195 h 337"/>
                      <a:gd name="T28" fmla="*/ 1 w 385"/>
                      <a:gd name="T29" fmla="*/ 219 h 337"/>
                      <a:gd name="T30" fmla="*/ 13 w 385"/>
                      <a:gd name="T31" fmla="*/ 231 h 337"/>
                      <a:gd name="T32" fmla="*/ 27 w 385"/>
                      <a:gd name="T33" fmla="*/ 256 h 337"/>
                      <a:gd name="T34" fmla="*/ 48 w 385"/>
                      <a:gd name="T35" fmla="*/ 262 h 337"/>
                      <a:gd name="T36" fmla="*/ 57 w 385"/>
                      <a:gd name="T37" fmla="*/ 293 h 337"/>
                      <a:gd name="T38" fmla="*/ 66 w 385"/>
                      <a:gd name="T39" fmla="*/ 304 h 337"/>
                      <a:gd name="T40" fmla="*/ 85 w 385"/>
                      <a:gd name="T41" fmla="*/ 292 h 337"/>
                      <a:gd name="T42" fmla="*/ 103 w 385"/>
                      <a:gd name="T43" fmla="*/ 296 h 337"/>
                      <a:gd name="T44" fmla="*/ 138 w 385"/>
                      <a:gd name="T45" fmla="*/ 318 h 337"/>
                      <a:gd name="T46" fmla="*/ 159 w 385"/>
                      <a:gd name="T47" fmla="*/ 337 h 337"/>
                      <a:gd name="T48" fmla="*/ 208 w 385"/>
                      <a:gd name="T49" fmla="*/ 322 h 337"/>
                      <a:gd name="T50" fmla="*/ 248 w 385"/>
                      <a:gd name="T51" fmla="*/ 321 h 337"/>
                      <a:gd name="T52" fmla="*/ 263 w 385"/>
                      <a:gd name="T53" fmla="*/ 296 h 337"/>
                      <a:gd name="T54" fmla="*/ 281 w 385"/>
                      <a:gd name="T55" fmla="*/ 272 h 337"/>
                      <a:gd name="T56" fmla="*/ 287 w 385"/>
                      <a:gd name="T57" fmla="*/ 228 h 337"/>
                      <a:gd name="T58" fmla="*/ 305 w 385"/>
                      <a:gd name="T59" fmla="*/ 197 h 337"/>
                      <a:gd name="T60" fmla="*/ 336 w 385"/>
                      <a:gd name="T61" fmla="*/ 166 h 337"/>
                      <a:gd name="T62" fmla="*/ 351 w 385"/>
                      <a:gd name="T63" fmla="*/ 143 h 337"/>
                      <a:gd name="T64" fmla="*/ 376 w 385"/>
                      <a:gd name="T65" fmla="*/ 147 h 337"/>
                      <a:gd name="T66" fmla="*/ 384 w 385"/>
                      <a:gd name="T67" fmla="*/ 114 h 337"/>
                      <a:gd name="T68" fmla="*/ 376 w 385"/>
                      <a:gd name="T69" fmla="*/ 82 h 337"/>
                      <a:gd name="T70" fmla="*/ 371 w 385"/>
                      <a:gd name="T71" fmla="*/ 57 h 337"/>
                      <a:gd name="T72" fmla="*/ 385 w 385"/>
                      <a:gd name="T73" fmla="*/ 23 h 337"/>
                      <a:gd name="T74" fmla="*/ 375 w 385"/>
                      <a:gd name="T75" fmla="*/ 9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5" h="337">
                        <a:moveTo>
                          <a:pt x="365" y="16"/>
                        </a:moveTo>
                        <a:lnTo>
                          <a:pt x="315" y="33"/>
                        </a:lnTo>
                        <a:lnTo>
                          <a:pt x="280" y="12"/>
                        </a:lnTo>
                        <a:lnTo>
                          <a:pt x="256" y="6"/>
                        </a:lnTo>
                        <a:lnTo>
                          <a:pt x="249" y="0"/>
                        </a:lnTo>
                        <a:lnTo>
                          <a:pt x="234" y="2"/>
                        </a:lnTo>
                        <a:lnTo>
                          <a:pt x="222" y="21"/>
                        </a:lnTo>
                        <a:lnTo>
                          <a:pt x="203" y="24"/>
                        </a:lnTo>
                        <a:lnTo>
                          <a:pt x="195" y="24"/>
                        </a:lnTo>
                        <a:lnTo>
                          <a:pt x="200" y="30"/>
                        </a:lnTo>
                        <a:lnTo>
                          <a:pt x="189" y="35"/>
                        </a:lnTo>
                        <a:lnTo>
                          <a:pt x="175" y="37"/>
                        </a:lnTo>
                        <a:lnTo>
                          <a:pt x="164" y="32"/>
                        </a:lnTo>
                        <a:lnTo>
                          <a:pt x="152" y="45"/>
                        </a:lnTo>
                        <a:lnTo>
                          <a:pt x="137" y="51"/>
                        </a:lnTo>
                        <a:lnTo>
                          <a:pt x="97" y="81"/>
                        </a:lnTo>
                        <a:lnTo>
                          <a:pt x="79" y="82"/>
                        </a:lnTo>
                        <a:lnTo>
                          <a:pt x="60" y="70"/>
                        </a:lnTo>
                        <a:lnTo>
                          <a:pt x="49" y="93"/>
                        </a:lnTo>
                        <a:lnTo>
                          <a:pt x="38" y="103"/>
                        </a:lnTo>
                        <a:lnTo>
                          <a:pt x="19" y="108"/>
                        </a:lnTo>
                        <a:lnTo>
                          <a:pt x="4" y="123"/>
                        </a:lnTo>
                        <a:lnTo>
                          <a:pt x="3" y="127"/>
                        </a:lnTo>
                        <a:lnTo>
                          <a:pt x="4" y="128"/>
                        </a:lnTo>
                        <a:lnTo>
                          <a:pt x="13" y="129"/>
                        </a:lnTo>
                        <a:lnTo>
                          <a:pt x="22" y="163"/>
                        </a:lnTo>
                        <a:lnTo>
                          <a:pt x="2" y="181"/>
                        </a:lnTo>
                        <a:lnTo>
                          <a:pt x="0" y="195"/>
                        </a:lnTo>
                        <a:lnTo>
                          <a:pt x="9" y="211"/>
                        </a:lnTo>
                        <a:lnTo>
                          <a:pt x="1" y="219"/>
                        </a:lnTo>
                        <a:lnTo>
                          <a:pt x="3" y="228"/>
                        </a:lnTo>
                        <a:lnTo>
                          <a:pt x="13" y="231"/>
                        </a:lnTo>
                        <a:lnTo>
                          <a:pt x="11" y="245"/>
                        </a:lnTo>
                        <a:lnTo>
                          <a:pt x="27" y="256"/>
                        </a:lnTo>
                        <a:lnTo>
                          <a:pt x="45" y="256"/>
                        </a:lnTo>
                        <a:lnTo>
                          <a:pt x="48" y="262"/>
                        </a:lnTo>
                        <a:lnTo>
                          <a:pt x="46" y="272"/>
                        </a:lnTo>
                        <a:lnTo>
                          <a:pt x="57" y="293"/>
                        </a:lnTo>
                        <a:lnTo>
                          <a:pt x="62" y="298"/>
                        </a:lnTo>
                        <a:lnTo>
                          <a:pt x="66" y="304"/>
                        </a:lnTo>
                        <a:lnTo>
                          <a:pt x="70" y="303"/>
                        </a:lnTo>
                        <a:lnTo>
                          <a:pt x="85" y="292"/>
                        </a:lnTo>
                        <a:lnTo>
                          <a:pt x="92" y="299"/>
                        </a:lnTo>
                        <a:lnTo>
                          <a:pt x="103" y="296"/>
                        </a:lnTo>
                        <a:lnTo>
                          <a:pt x="127" y="308"/>
                        </a:lnTo>
                        <a:lnTo>
                          <a:pt x="138" y="318"/>
                        </a:lnTo>
                        <a:lnTo>
                          <a:pt x="141" y="325"/>
                        </a:lnTo>
                        <a:lnTo>
                          <a:pt x="159" y="337"/>
                        </a:lnTo>
                        <a:lnTo>
                          <a:pt x="186" y="333"/>
                        </a:lnTo>
                        <a:lnTo>
                          <a:pt x="208" y="322"/>
                        </a:lnTo>
                        <a:lnTo>
                          <a:pt x="232" y="321"/>
                        </a:lnTo>
                        <a:lnTo>
                          <a:pt x="248" y="321"/>
                        </a:lnTo>
                        <a:lnTo>
                          <a:pt x="254" y="318"/>
                        </a:lnTo>
                        <a:lnTo>
                          <a:pt x="263" y="296"/>
                        </a:lnTo>
                        <a:lnTo>
                          <a:pt x="264" y="286"/>
                        </a:lnTo>
                        <a:lnTo>
                          <a:pt x="281" y="272"/>
                        </a:lnTo>
                        <a:lnTo>
                          <a:pt x="292" y="245"/>
                        </a:lnTo>
                        <a:lnTo>
                          <a:pt x="287" y="228"/>
                        </a:lnTo>
                        <a:lnTo>
                          <a:pt x="288" y="219"/>
                        </a:lnTo>
                        <a:lnTo>
                          <a:pt x="305" y="197"/>
                        </a:lnTo>
                        <a:lnTo>
                          <a:pt x="319" y="190"/>
                        </a:lnTo>
                        <a:lnTo>
                          <a:pt x="336" y="166"/>
                        </a:lnTo>
                        <a:lnTo>
                          <a:pt x="336" y="143"/>
                        </a:lnTo>
                        <a:lnTo>
                          <a:pt x="351" y="143"/>
                        </a:lnTo>
                        <a:lnTo>
                          <a:pt x="355" y="146"/>
                        </a:lnTo>
                        <a:lnTo>
                          <a:pt x="376" y="147"/>
                        </a:lnTo>
                        <a:lnTo>
                          <a:pt x="379" y="139"/>
                        </a:lnTo>
                        <a:lnTo>
                          <a:pt x="384" y="114"/>
                        </a:lnTo>
                        <a:lnTo>
                          <a:pt x="380" y="110"/>
                        </a:lnTo>
                        <a:lnTo>
                          <a:pt x="376" y="82"/>
                        </a:lnTo>
                        <a:lnTo>
                          <a:pt x="368" y="70"/>
                        </a:lnTo>
                        <a:lnTo>
                          <a:pt x="371" y="57"/>
                        </a:lnTo>
                        <a:lnTo>
                          <a:pt x="384" y="44"/>
                        </a:lnTo>
                        <a:lnTo>
                          <a:pt x="385" y="23"/>
                        </a:lnTo>
                        <a:lnTo>
                          <a:pt x="382" y="17"/>
                        </a:lnTo>
                        <a:lnTo>
                          <a:pt x="375" y="9"/>
                        </a:lnTo>
                        <a:lnTo>
                          <a:pt x="365" y="16"/>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6" name="21" descr="{&quot;Key&quot;:&quot;21&quot;,&quot;Name&quot;:&quot;21&quot;,&quot;Value&quot;:1.0,&quot;Formula&quot;:&quot;&quot;,&quot;Text&quot;:&quot;&quot;,&quot;OfficeApplication&quot;:1,&quot;HasValue&quot;:true}">
                    <a:extLst>
                      <a:ext uri="{FF2B5EF4-FFF2-40B4-BE49-F238E27FC236}">
                        <a16:creationId xmlns:a16="http://schemas.microsoft.com/office/drawing/2014/main" id="{FB5691F3-A036-4174-BDD3-DC063E94D9E3}"/>
                      </a:ext>
                    </a:extLst>
                  </p:cNvPr>
                  <p:cNvSpPr>
                    <a:spLocks/>
                  </p:cNvSpPr>
                  <p:nvPr/>
                </p:nvSpPr>
                <p:spPr bwMode="auto">
                  <a:xfrm>
                    <a:off x="6588959" y="3064833"/>
                    <a:ext cx="582261" cy="621168"/>
                  </a:xfrm>
                  <a:custGeom>
                    <a:avLst/>
                    <a:gdLst>
                      <a:gd name="T0" fmla="*/ 355 w 434"/>
                      <a:gd name="T1" fmla="*/ 175 h 463"/>
                      <a:gd name="T2" fmla="*/ 333 w 434"/>
                      <a:gd name="T3" fmla="*/ 153 h 463"/>
                      <a:gd name="T4" fmla="*/ 313 w 434"/>
                      <a:gd name="T5" fmla="*/ 156 h 463"/>
                      <a:gd name="T6" fmla="*/ 285 w 434"/>
                      <a:gd name="T7" fmla="*/ 133 h 463"/>
                      <a:gd name="T8" fmla="*/ 263 w 434"/>
                      <a:gd name="T9" fmla="*/ 128 h 463"/>
                      <a:gd name="T10" fmla="*/ 254 w 434"/>
                      <a:gd name="T11" fmla="*/ 100 h 463"/>
                      <a:gd name="T12" fmla="*/ 264 w 434"/>
                      <a:gd name="T13" fmla="*/ 75 h 463"/>
                      <a:gd name="T14" fmla="*/ 228 w 434"/>
                      <a:gd name="T15" fmla="*/ 51 h 463"/>
                      <a:gd name="T16" fmla="*/ 211 w 434"/>
                      <a:gd name="T17" fmla="*/ 21 h 463"/>
                      <a:gd name="T18" fmla="*/ 192 w 434"/>
                      <a:gd name="T19" fmla="*/ 7 h 463"/>
                      <a:gd name="T20" fmla="*/ 173 w 434"/>
                      <a:gd name="T21" fmla="*/ 5 h 463"/>
                      <a:gd name="T22" fmla="*/ 141 w 434"/>
                      <a:gd name="T23" fmla="*/ 11 h 463"/>
                      <a:gd name="T24" fmla="*/ 72 w 434"/>
                      <a:gd name="T25" fmla="*/ 33 h 463"/>
                      <a:gd name="T26" fmla="*/ 55 w 434"/>
                      <a:gd name="T27" fmla="*/ 57 h 463"/>
                      <a:gd name="T28" fmla="*/ 68 w 434"/>
                      <a:gd name="T29" fmla="*/ 75 h 463"/>
                      <a:gd name="T30" fmla="*/ 74 w 434"/>
                      <a:gd name="T31" fmla="*/ 109 h 463"/>
                      <a:gd name="T32" fmla="*/ 53 w 434"/>
                      <a:gd name="T33" fmla="*/ 139 h 463"/>
                      <a:gd name="T34" fmla="*/ 20 w 434"/>
                      <a:gd name="T35" fmla="*/ 206 h 463"/>
                      <a:gd name="T36" fmla="*/ 13 w 434"/>
                      <a:gd name="T37" fmla="*/ 235 h 463"/>
                      <a:gd name="T38" fmla="*/ 3 w 434"/>
                      <a:gd name="T39" fmla="*/ 267 h 463"/>
                      <a:gd name="T40" fmla="*/ 10 w 434"/>
                      <a:gd name="T41" fmla="*/ 284 h 463"/>
                      <a:gd name="T42" fmla="*/ 17 w 434"/>
                      <a:gd name="T43" fmla="*/ 320 h 463"/>
                      <a:gd name="T44" fmla="*/ 48 w 434"/>
                      <a:gd name="T45" fmla="*/ 340 h 463"/>
                      <a:gd name="T46" fmla="*/ 43 w 434"/>
                      <a:gd name="T47" fmla="*/ 360 h 463"/>
                      <a:gd name="T48" fmla="*/ 61 w 434"/>
                      <a:gd name="T49" fmla="*/ 374 h 463"/>
                      <a:gd name="T50" fmla="*/ 87 w 434"/>
                      <a:gd name="T51" fmla="*/ 396 h 463"/>
                      <a:gd name="T52" fmla="*/ 113 w 434"/>
                      <a:gd name="T53" fmla="*/ 409 h 463"/>
                      <a:gd name="T54" fmla="*/ 147 w 434"/>
                      <a:gd name="T55" fmla="*/ 417 h 463"/>
                      <a:gd name="T56" fmla="*/ 161 w 434"/>
                      <a:gd name="T57" fmla="*/ 443 h 463"/>
                      <a:gd name="T58" fmla="*/ 183 w 434"/>
                      <a:gd name="T59" fmla="*/ 461 h 463"/>
                      <a:gd name="T60" fmla="*/ 203 w 434"/>
                      <a:gd name="T61" fmla="*/ 455 h 463"/>
                      <a:gd name="T62" fmla="*/ 253 w 434"/>
                      <a:gd name="T63" fmla="*/ 439 h 463"/>
                      <a:gd name="T64" fmla="*/ 292 w 434"/>
                      <a:gd name="T65" fmla="*/ 432 h 463"/>
                      <a:gd name="T66" fmla="*/ 350 w 434"/>
                      <a:gd name="T67" fmla="*/ 430 h 463"/>
                      <a:gd name="T68" fmla="*/ 361 w 434"/>
                      <a:gd name="T69" fmla="*/ 427 h 463"/>
                      <a:gd name="T70" fmla="*/ 371 w 434"/>
                      <a:gd name="T71" fmla="*/ 403 h 463"/>
                      <a:gd name="T72" fmla="*/ 401 w 434"/>
                      <a:gd name="T73" fmla="*/ 382 h 463"/>
                      <a:gd name="T74" fmla="*/ 434 w 434"/>
                      <a:gd name="T75" fmla="*/ 304 h 463"/>
                      <a:gd name="T76" fmla="*/ 426 w 434"/>
                      <a:gd name="T77" fmla="*/ 276 h 463"/>
                      <a:gd name="T78" fmla="*/ 408 w 434"/>
                      <a:gd name="T79" fmla="*/ 239 h 463"/>
                      <a:gd name="T80" fmla="*/ 402 w 434"/>
                      <a:gd name="T81" fmla="*/ 220 h 463"/>
                      <a:gd name="T82" fmla="*/ 423 w 434"/>
                      <a:gd name="T83" fmla="*/ 204 h 463"/>
                      <a:gd name="T84" fmla="*/ 410 w 434"/>
                      <a:gd name="T85" fmla="*/ 168 h 463"/>
                      <a:gd name="T86" fmla="*/ 387 w 434"/>
                      <a:gd name="T87" fmla="*/ 171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4" h="463">
                        <a:moveTo>
                          <a:pt x="386" y="175"/>
                        </a:moveTo>
                        <a:lnTo>
                          <a:pt x="355" y="175"/>
                        </a:lnTo>
                        <a:lnTo>
                          <a:pt x="354" y="169"/>
                        </a:lnTo>
                        <a:lnTo>
                          <a:pt x="333" y="153"/>
                        </a:lnTo>
                        <a:lnTo>
                          <a:pt x="330" y="145"/>
                        </a:lnTo>
                        <a:lnTo>
                          <a:pt x="313" y="156"/>
                        </a:lnTo>
                        <a:lnTo>
                          <a:pt x="299" y="151"/>
                        </a:lnTo>
                        <a:lnTo>
                          <a:pt x="285" y="133"/>
                        </a:lnTo>
                        <a:lnTo>
                          <a:pt x="269" y="139"/>
                        </a:lnTo>
                        <a:lnTo>
                          <a:pt x="263" y="128"/>
                        </a:lnTo>
                        <a:lnTo>
                          <a:pt x="260" y="116"/>
                        </a:lnTo>
                        <a:lnTo>
                          <a:pt x="254" y="100"/>
                        </a:lnTo>
                        <a:lnTo>
                          <a:pt x="269" y="87"/>
                        </a:lnTo>
                        <a:lnTo>
                          <a:pt x="264" y="75"/>
                        </a:lnTo>
                        <a:lnTo>
                          <a:pt x="241" y="47"/>
                        </a:lnTo>
                        <a:lnTo>
                          <a:pt x="228" y="51"/>
                        </a:lnTo>
                        <a:lnTo>
                          <a:pt x="229" y="31"/>
                        </a:lnTo>
                        <a:lnTo>
                          <a:pt x="211" y="21"/>
                        </a:lnTo>
                        <a:lnTo>
                          <a:pt x="215" y="16"/>
                        </a:lnTo>
                        <a:lnTo>
                          <a:pt x="192" y="7"/>
                        </a:lnTo>
                        <a:lnTo>
                          <a:pt x="182" y="0"/>
                        </a:lnTo>
                        <a:lnTo>
                          <a:pt x="173" y="5"/>
                        </a:lnTo>
                        <a:lnTo>
                          <a:pt x="148" y="5"/>
                        </a:lnTo>
                        <a:lnTo>
                          <a:pt x="141" y="11"/>
                        </a:lnTo>
                        <a:lnTo>
                          <a:pt x="135" y="24"/>
                        </a:lnTo>
                        <a:lnTo>
                          <a:pt x="72" y="33"/>
                        </a:lnTo>
                        <a:lnTo>
                          <a:pt x="61" y="41"/>
                        </a:lnTo>
                        <a:lnTo>
                          <a:pt x="55" y="57"/>
                        </a:lnTo>
                        <a:lnTo>
                          <a:pt x="54" y="75"/>
                        </a:lnTo>
                        <a:lnTo>
                          <a:pt x="68" y="75"/>
                        </a:lnTo>
                        <a:lnTo>
                          <a:pt x="76" y="97"/>
                        </a:lnTo>
                        <a:lnTo>
                          <a:pt x="74" y="109"/>
                        </a:lnTo>
                        <a:lnTo>
                          <a:pt x="53" y="120"/>
                        </a:lnTo>
                        <a:lnTo>
                          <a:pt x="53" y="139"/>
                        </a:lnTo>
                        <a:lnTo>
                          <a:pt x="38" y="175"/>
                        </a:lnTo>
                        <a:lnTo>
                          <a:pt x="20" y="206"/>
                        </a:lnTo>
                        <a:lnTo>
                          <a:pt x="13" y="215"/>
                        </a:lnTo>
                        <a:lnTo>
                          <a:pt x="13" y="235"/>
                        </a:lnTo>
                        <a:lnTo>
                          <a:pt x="0" y="249"/>
                        </a:lnTo>
                        <a:lnTo>
                          <a:pt x="3" y="267"/>
                        </a:lnTo>
                        <a:lnTo>
                          <a:pt x="9" y="271"/>
                        </a:lnTo>
                        <a:lnTo>
                          <a:pt x="10" y="284"/>
                        </a:lnTo>
                        <a:lnTo>
                          <a:pt x="16" y="290"/>
                        </a:lnTo>
                        <a:lnTo>
                          <a:pt x="17" y="320"/>
                        </a:lnTo>
                        <a:lnTo>
                          <a:pt x="42" y="326"/>
                        </a:lnTo>
                        <a:lnTo>
                          <a:pt x="48" y="340"/>
                        </a:lnTo>
                        <a:lnTo>
                          <a:pt x="43" y="351"/>
                        </a:lnTo>
                        <a:lnTo>
                          <a:pt x="43" y="360"/>
                        </a:lnTo>
                        <a:lnTo>
                          <a:pt x="49" y="361"/>
                        </a:lnTo>
                        <a:lnTo>
                          <a:pt x="61" y="374"/>
                        </a:lnTo>
                        <a:lnTo>
                          <a:pt x="78" y="381"/>
                        </a:lnTo>
                        <a:lnTo>
                          <a:pt x="87" y="396"/>
                        </a:lnTo>
                        <a:lnTo>
                          <a:pt x="99" y="393"/>
                        </a:lnTo>
                        <a:lnTo>
                          <a:pt x="113" y="409"/>
                        </a:lnTo>
                        <a:lnTo>
                          <a:pt x="133" y="416"/>
                        </a:lnTo>
                        <a:lnTo>
                          <a:pt x="147" y="417"/>
                        </a:lnTo>
                        <a:lnTo>
                          <a:pt x="157" y="438"/>
                        </a:lnTo>
                        <a:lnTo>
                          <a:pt x="161" y="443"/>
                        </a:lnTo>
                        <a:lnTo>
                          <a:pt x="179" y="448"/>
                        </a:lnTo>
                        <a:lnTo>
                          <a:pt x="183" y="461"/>
                        </a:lnTo>
                        <a:lnTo>
                          <a:pt x="192" y="463"/>
                        </a:lnTo>
                        <a:lnTo>
                          <a:pt x="203" y="455"/>
                        </a:lnTo>
                        <a:lnTo>
                          <a:pt x="218" y="455"/>
                        </a:lnTo>
                        <a:lnTo>
                          <a:pt x="253" y="439"/>
                        </a:lnTo>
                        <a:lnTo>
                          <a:pt x="278" y="437"/>
                        </a:lnTo>
                        <a:lnTo>
                          <a:pt x="292" y="432"/>
                        </a:lnTo>
                        <a:lnTo>
                          <a:pt x="330" y="438"/>
                        </a:lnTo>
                        <a:lnTo>
                          <a:pt x="350" y="430"/>
                        </a:lnTo>
                        <a:lnTo>
                          <a:pt x="355" y="431"/>
                        </a:lnTo>
                        <a:lnTo>
                          <a:pt x="361" y="427"/>
                        </a:lnTo>
                        <a:lnTo>
                          <a:pt x="374" y="417"/>
                        </a:lnTo>
                        <a:lnTo>
                          <a:pt x="371" y="403"/>
                        </a:lnTo>
                        <a:lnTo>
                          <a:pt x="397" y="387"/>
                        </a:lnTo>
                        <a:lnTo>
                          <a:pt x="401" y="382"/>
                        </a:lnTo>
                        <a:lnTo>
                          <a:pt x="428" y="328"/>
                        </a:lnTo>
                        <a:lnTo>
                          <a:pt x="434" y="304"/>
                        </a:lnTo>
                        <a:lnTo>
                          <a:pt x="430" y="299"/>
                        </a:lnTo>
                        <a:lnTo>
                          <a:pt x="426" y="276"/>
                        </a:lnTo>
                        <a:lnTo>
                          <a:pt x="414" y="261"/>
                        </a:lnTo>
                        <a:lnTo>
                          <a:pt x="408" y="239"/>
                        </a:lnTo>
                        <a:lnTo>
                          <a:pt x="399" y="237"/>
                        </a:lnTo>
                        <a:lnTo>
                          <a:pt x="402" y="220"/>
                        </a:lnTo>
                        <a:lnTo>
                          <a:pt x="413" y="216"/>
                        </a:lnTo>
                        <a:lnTo>
                          <a:pt x="423" y="204"/>
                        </a:lnTo>
                        <a:lnTo>
                          <a:pt x="417" y="174"/>
                        </a:lnTo>
                        <a:lnTo>
                          <a:pt x="410" y="168"/>
                        </a:lnTo>
                        <a:lnTo>
                          <a:pt x="397" y="176"/>
                        </a:lnTo>
                        <a:lnTo>
                          <a:pt x="387" y="171"/>
                        </a:lnTo>
                        <a:lnTo>
                          <a:pt x="386" y="175"/>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7" name="22" descr="{&quot;Key&quot;:&quot;22&quot;,&quot;Name&quot;:&quot;22&quot;,&quot;Value&quot;:1.0,&quot;Formula&quot;:&quot;&quot;,&quot;Text&quot;:&quot;&quot;,&quot;OfficeApplication&quot;:1,&quot;HasValue&quot;:true}">
                    <a:extLst>
                      <a:ext uri="{FF2B5EF4-FFF2-40B4-BE49-F238E27FC236}">
                        <a16:creationId xmlns:a16="http://schemas.microsoft.com/office/drawing/2014/main" id="{75D2B51D-532E-490C-A5D1-24B73210DCE1}"/>
                      </a:ext>
                    </a:extLst>
                  </p:cNvPr>
                  <p:cNvSpPr>
                    <a:spLocks/>
                  </p:cNvSpPr>
                  <p:nvPr/>
                </p:nvSpPr>
                <p:spPr bwMode="auto">
                  <a:xfrm>
                    <a:off x="3513977" y="2593927"/>
                    <a:ext cx="682883" cy="464199"/>
                  </a:xfrm>
                  <a:custGeom>
                    <a:avLst/>
                    <a:gdLst>
                      <a:gd name="T0" fmla="*/ 491 w 509"/>
                      <a:gd name="T1" fmla="*/ 140 h 346"/>
                      <a:gd name="T2" fmla="*/ 477 w 509"/>
                      <a:gd name="T3" fmla="*/ 105 h 346"/>
                      <a:gd name="T4" fmla="*/ 442 w 509"/>
                      <a:gd name="T5" fmla="*/ 98 h 346"/>
                      <a:gd name="T6" fmla="*/ 431 w 509"/>
                      <a:gd name="T7" fmla="*/ 117 h 346"/>
                      <a:gd name="T8" fmla="*/ 421 w 509"/>
                      <a:gd name="T9" fmla="*/ 121 h 346"/>
                      <a:gd name="T10" fmla="*/ 387 w 509"/>
                      <a:gd name="T11" fmla="*/ 100 h 346"/>
                      <a:gd name="T12" fmla="*/ 402 w 509"/>
                      <a:gd name="T13" fmla="*/ 81 h 346"/>
                      <a:gd name="T14" fmla="*/ 363 w 509"/>
                      <a:gd name="T15" fmla="*/ 95 h 346"/>
                      <a:gd name="T16" fmla="*/ 349 w 509"/>
                      <a:gd name="T17" fmla="*/ 98 h 346"/>
                      <a:gd name="T18" fmla="*/ 320 w 509"/>
                      <a:gd name="T19" fmla="*/ 115 h 346"/>
                      <a:gd name="T20" fmla="*/ 285 w 509"/>
                      <a:gd name="T21" fmla="*/ 138 h 346"/>
                      <a:gd name="T22" fmla="*/ 273 w 509"/>
                      <a:gd name="T23" fmla="*/ 129 h 346"/>
                      <a:gd name="T24" fmla="*/ 240 w 509"/>
                      <a:gd name="T25" fmla="*/ 89 h 346"/>
                      <a:gd name="T26" fmla="*/ 210 w 509"/>
                      <a:gd name="T27" fmla="*/ 60 h 346"/>
                      <a:gd name="T28" fmla="*/ 178 w 509"/>
                      <a:gd name="T29" fmla="*/ 35 h 346"/>
                      <a:gd name="T30" fmla="*/ 188 w 509"/>
                      <a:gd name="T31" fmla="*/ 22 h 346"/>
                      <a:gd name="T32" fmla="*/ 153 w 509"/>
                      <a:gd name="T33" fmla="*/ 47 h 346"/>
                      <a:gd name="T34" fmla="*/ 165 w 509"/>
                      <a:gd name="T35" fmla="*/ 5 h 346"/>
                      <a:gd name="T36" fmla="*/ 137 w 509"/>
                      <a:gd name="T37" fmla="*/ 13 h 346"/>
                      <a:gd name="T38" fmla="*/ 128 w 509"/>
                      <a:gd name="T39" fmla="*/ 1 h 346"/>
                      <a:gd name="T40" fmla="*/ 113 w 509"/>
                      <a:gd name="T41" fmla="*/ 11 h 346"/>
                      <a:gd name="T42" fmla="*/ 51 w 509"/>
                      <a:gd name="T43" fmla="*/ 16 h 346"/>
                      <a:gd name="T44" fmla="*/ 18 w 509"/>
                      <a:gd name="T45" fmla="*/ 41 h 346"/>
                      <a:gd name="T46" fmla="*/ 18 w 509"/>
                      <a:gd name="T47" fmla="*/ 58 h 346"/>
                      <a:gd name="T48" fmla="*/ 8 w 509"/>
                      <a:gd name="T49" fmla="*/ 78 h 346"/>
                      <a:gd name="T50" fmla="*/ 0 w 509"/>
                      <a:gd name="T51" fmla="*/ 101 h 346"/>
                      <a:gd name="T52" fmla="*/ 17 w 509"/>
                      <a:gd name="T53" fmla="*/ 128 h 346"/>
                      <a:gd name="T54" fmla="*/ 12 w 509"/>
                      <a:gd name="T55" fmla="*/ 159 h 346"/>
                      <a:gd name="T56" fmla="*/ 23 w 509"/>
                      <a:gd name="T57" fmla="*/ 175 h 346"/>
                      <a:gd name="T58" fmla="*/ 8 w 509"/>
                      <a:gd name="T59" fmla="*/ 188 h 346"/>
                      <a:gd name="T60" fmla="*/ 21 w 509"/>
                      <a:gd name="T61" fmla="*/ 209 h 346"/>
                      <a:gd name="T62" fmla="*/ 32 w 509"/>
                      <a:gd name="T63" fmla="*/ 245 h 346"/>
                      <a:gd name="T64" fmla="*/ 25 w 509"/>
                      <a:gd name="T65" fmla="*/ 281 h 346"/>
                      <a:gd name="T66" fmla="*/ 25 w 509"/>
                      <a:gd name="T67" fmla="*/ 286 h 346"/>
                      <a:gd name="T68" fmla="*/ 62 w 509"/>
                      <a:gd name="T69" fmla="*/ 298 h 346"/>
                      <a:gd name="T70" fmla="*/ 99 w 509"/>
                      <a:gd name="T71" fmla="*/ 302 h 346"/>
                      <a:gd name="T72" fmla="*/ 156 w 509"/>
                      <a:gd name="T73" fmla="*/ 275 h 346"/>
                      <a:gd name="T74" fmla="*/ 187 w 509"/>
                      <a:gd name="T75" fmla="*/ 294 h 346"/>
                      <a:gd name="T76" fmla="*/ 211 w 509"/>
                      <a:gd name="T77" fmla="*/ 291 h 346"/>
                      <a:gd name="T78" fmla="*/ 247 w 509"/>
                      <a:gd name="T79" fmla="*/ 308 h 346"/>
                      <a:gd name="T80" fmla="*/ 283 w 509"/>
                      <a:gd name="T81" fmla="*/ 308 h 346"/>
                      <a:gd name="T82" fmla="*/ 287 w 509"/>
                      <a:gd name="T83" fmla="*/ 344 h 346"/>
                      <a:gd name="T84" fmla="*/ 303 w 509"/>
                      <a:gd name="T85" fmla="*/ 340 h 346"/>
                      <a:gd name="T86" fmla="*/ 333 w 509"/>
                      <a:gd name="T87" fmla="*/ 293 h 346"/>
                      <a:gd name="T88" fmla="*/ 370 w 509"/>
                      <a:gd name="T89" fmla="*/ 299 h 346"/>
                      <a:gd name="T90" fmla="*/ 392 w 509"/>
                      <a:gd name="T91" fmla="*/ 305 h 346"/>
                      <a:gd name="T92" fmla="*/ 402 w 509"/>
                      <a:gd name="T93" fmla="*/ 302 h 346"/>
                      <a:gd name="T94" fmla="*/ 428 w 509"/>
                      <a:gd name="T95" fmla="*/ 269 h 346"/>
                      <a:gd name="T96" fmla="*/ 449 w 509"/>
                      <a:gd name="T97" fmla="*/ 253 h 346"/>
                      <a:gd name="T98" fmla="*/ 489 w 509"/>
                      <a:gd name="T99" fmla="*/ 245 h 346"/>
                      <a:gd name="T100" fmla="*/ 496 w 509"/>
                      <a:gd name="T101" fmla="*/ 220 h 346"/>
                      <a:gd name="T102" fmla="*/ 501 w 509"/>
                      <a:gd name="T103" fmla="*/ 176 h 346"/>
                      <a:gd name="T104" fmla="*/ 506 w 509"/>
                      <a:gd name="T105" fmla="*/ 136 h 346"/>
                      <a:gd name="T106" fmla="*/ 503 w 509"/>
                      <a:gd name="T107" fmla="*/ 14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9" h="346">
                        <a:moveTo>
                          <a:pt x="503" y="140"/>
                        </a:moveTo>
                        <a:lnTo>
                          <a:pt x="491" y="140"/>
                        </a:lnTo>
                        <a:lnTo>
                          <a:pt x="485" y="117"/>
                        </a:lnTo>
                        <a:lnTo>
                          <a:pt x="477" y="105"/>
                        </a:lnTo>
                        <a:lnTo>
                          <a:pt x="455" y="93"/>
                        </a:lnTo>
                        <a:lnTo>
                          <a:pt x="442" y="98"/>
                        </a:lnTo>
                        <a:lnTo>
                          <a:pt x="441" y="105"/>
                        </a:lnTo>
                        <a:lnTo>
                          <a:pt x="431" y="117"/>
                        </a:lnTo>
                        <a:lnTo>
                          <a:pt x="428" y="111"/>
                        </a:lnTo>
                        <a:lnTo>
                          <a:pt x="421" y="121"/>
                        </a:lnTo>
                        <a:lnTo>
                          <a:pt x="410" y="93"/>
                        </a:lnTo>
                        <a:lnTo>
                          <a:pt x="387" y="100"/>
                        </a:lnTo>
                        <a:lnTo>
                          <a:pt x="396" y="93"/>
                        </a:lnTo>
                        <a:lnTo>
                          <a:pt x="402" y="81"/>
                        </a:lnTo>
                        <a:lnTo>
                          <a:pt x="393" y="77"/>
                        </a:lnTo>
                        <a:lnTo>
                          <a:pt x="363" y="95"/>
                        </a:lnTo>
                        <a:lnTo>
                          <a:pt x="341" y="93"/>
                        </a:lnTo>
                        <a:lnTo>
                          <a:pt x="349" y="98"/>
                        </a:lnTo>
                        <a:lnTo>
                          <a:pt x="324" y="113"/>
                        </a:lnTo>
                        <a:lnTo>
                          <a:pt x="320" y="115"/>
                        </a:lnTo>
                        <a:lnTo>
                          <a:pt x="296" y="139"/>
                        </a:lnTo>
                        <a:lnTo>
                          <a:pt x="285" y="138"/>
                        </a:lnTo>
                        <a:lnTo>
                          <a:pt x="283" y="151"/>
                        </a:lnTo>
                        <a:lnTo>
                          <a:pt x="273" y="129"/>
                        </a:lnTo>
                        <a:lnTo>
                          <a:pt x="256" y="122"/>
                        </a:lnTo>
                        <a:lnTo>
                          <a:pt x="240" y="89"/>
                        </a:lnTo>
                        <a:lnTo>
                          <a:pt x="222" y="74"/>
                        </a:lnTo>
                        <a:lnTo>
                          <a:pt x="210" y="60"/>
                        </a:lnTo>
                        <a:lnTo>
                          <a:pt x="210" y="44"/>
                        </a:lnTo>
                        <a:lnTo>
                          <a:pt x="178" y="35"/>
                        </a:lnTo>
                        <a:lnTo>
                          <a:pt x="188" y="28"/>
                        </a:lnTo>
                        <a:lnTo>
                          <a:pt x="188" y="22"/>
                        </a:lnTo>
                        <a:lnTo>
                          <a:pt x="171" y="21"/>
                        </a:lnTo>
                        <a:lnTo>
                          <a:pt x="153" y="47"/>
                        </a:lnTo>
                        <a:lnTo>
                          <a:pt x="165" y="22"/>
                        </a:lnTo>
                        <a:lnTo>
                          <a:pt x="165" y="5"/>
                        </a:lnTo>
                        <a:lnTo>
                          <a:pt x="156" y="0"/>
                        </a:lnTo>
                        <a:lnTo>
                          <a:pt x="137" y="13"/>
                        </a:lnTo>
                        <a:lnTo>
                          <a:pt x="124" y="33"/>
                        </a:lnTo>
                        <a:lnTo>
                          <a:pt x="128" y="1"/>
                        </a:lnTo>
                        <a:lnTo>
                          <a:pt x="122" y="1"/>
                        </a:lnTo>
                        <a:lnTo>
                          <a:pt x="113" y="11"/>
                        </a:lnTo>
                        <a:lnTo>
                          <a:pt x="62" y="28"/>
                        </a:lnTo>
                        <a:lnTo>
                          <a:pt x="51" y="16"/>
                        </a:lnTo>
                        <a:lnTo>
                          <a:pt x="36" y="17"/>
                        </a:lnTo>
                        <a:lnTo>
                          <a:pt x="18" y="41"/>
                        </a:lnTo>
                        <a:lnTo>
                          <a:pt x="34" y="56"/>
                        </a:lnTo>
                        <a:lnTo>
                          <a:pt x="18" y="58"/>
                        </a:lnTo>
                        <a:lnTo>
                          <a:pt x="21" y="76"/>
                        </a:lnTo>
                        <a:lnTo>
                          <a:pt x="8" y="78"/>
                        </a:lnTo>
                        <a:lnTo>
                          <a:pt x="0" y="76"/>
                        </a:lnTo>
                        <a:lnTo>
                          <a:pt x="0" y="101"/>
                        </a:lnTo>
                        <a:lnTo>
                          <a:pt x="4" y="113"/>
                        </a:lnTo>
                        <a:lnTo>
                          <a:pt x="17" y="128"/>
                        </a:lnTo>
                        <a:lnTo>
                          <a:pt x="21" y="144"/>
                        </a:lnTo>
                        <a:lnTo>
                          <a:pt x="12" y="159"/>
                        </a:lnTo>
                        <a:lnTo>
                          <a:pt x="11" y="165"/>
                        </a:lnTo>
                        <a:lnTo>
                          <a:pt x="23" y="175"/>
                        </a:lnTo>
                        <a:lnTo>
                          <a:pt x="20" y="186"/>
                        </a:lnTo>
                        <a:lnTo>
                          <a:pt x="8" y="188"/>
                        </a:lnTo>
                        <a:lnTo>
                          <a:pt x="5" y="199"/>
                        </a:lnTo>
                        <a:lnTo>
                          <a:pt x="21" y="209"/>
                        </a:lnTo>
                        <a:lnTo>
                          <a:pt x="23" y="222"/>
                        </a:lnTo>
                        <a:lnTo>
                          <a:pt x="32" y="245"/>
                        </a:lnTo>
                        <a:lnTo>
                          <a:pt x="22" y="269"/>
                        </a:lnTo>
                        <a:lnTo>
                          <a:pt x="25" y="281"/>
                        </a:lnTo>
                        <a:lnTo>
                          <a:pt x="18" y="284"/>
                        </a:lnTo>
                        <a:lnTo>
                          <a:pt x="25" y="286"/>
                        </a:lnTo>
                        <a:lnTo>
                          <a:pt x="56" y="286"/>
                        </a:lnTo>
                        <a:lnTo>
                          <a:pt x="62" y="298"/>
                        </a:lnTo>
                        <a:lnTo>
                          <a:pt x="92" y="298"/>
                        </a:lnTo>
                        <a:lnTo>
                          <a:pt x="99" y="302"/>
                        </a:lnTo>
                        <a:lnTo>
                          <a:pt x="137" y="297"/>
                        </a:lnTo>
                        <a:lnTo>
                          <a:pt x="156" y="275"/>
                        </a:lnTo>
                        <a:lnTo>
                          <a:pt x="182" y="279"/>
                        </a:lnTo>
                        <a:lnTo>
                          <a:pt x="187" y="294"/>
                        </a:lnTo>
                        <a:lnTo>
                          <a:pt x="203" y="290"/>
                        </a:lnTo>
                        <a:lnTo>
                          <a:pt x="211" y="291"/>
                        </a:lnTo>
                        <a:lnTo>
                          <a:pt x="230" y="303"/>
                        </a:lnTo>
                        <a:lnTo>
                          <a:pt x="247" y="308"/>
                        </a:lnTo>
                        <a:lnTo>
                          <a:pt x="252" y="320"/>
                        </a:lnTo>
                        <a:lnTo>
                          <a:pt x="283" y="308"/>
                        </a:lnTo>
                        <a:lnTo>
                          <a:pt x="287" y="310"/>
                        </a:lnTo>
                        <a:lnTo>
                          <a:pt x="287" y="344"/>
                        </a:lnTo>
                        <a:lnTo>
                          <a:pt x="294" y="346"/>
                        </a:lnTo>
                        <a:lnTo>
                          <a:pt x="303" y="340"/>
                        </a:lnTo>
                        <a:lnTo>
                          <a:pt x="320" y="326"/>
                        </a:lnTo>
                        <a:lnTo>
                          <a:pt x="333" y="293"/>
                        </a:lnTo>
                        <a:lnTo>
                          <a:pt x="357" y="292"/>
                        </a:lnTo>
                        <a:lnTo>
                          <a:pt x="370" y="299"/>
                        </a:lnTo>
                        <a:lnTo>
                          <a:pt x="374" y="310"/>
                        </a:lnTo>
                        <a:lnTo>
                          <a:pt x="392" y="305"/>
                        </a:lnTo>
                        <a:lnTo>
                          <a:pt x="397" y="305"/>
                        </a:lnTo>
                        <a:lnTo>
                          <a:pt x="402" y="302"/>
                        </a:lnTo>
                        <a:lnTo>
                          <a:pt x="409" y="298"/>
                        </a:lnTo>
                        <a:lnTo>
                          <a:pt x="428" y="269"/>
                        </a:lnTo>
                        <a:lnTo>
                          <a:pt x="436" y="253"/>
                        </a:lnTo>
                        <a:lnTo>
                          <a:pt x="449" y="253"/>
                        </a:lnTo>
                        <a:lnTo>
                          <a:pt x="464" y="239"/>
                        </a:lnTo>
                        <a:lnTo>
                          <a:pt x="489" y="245"/>
                        </a:lnTo>
                        <a:lnTo>
                          <a:pt x="496" y="237"/>
                        </a:lnTo>
                        <a:lnTo>
                          <a:pt x="496" y="220"/>
                        </a:lnTo>
                        <a:lnTo>
                          <a:pt x="503" y="217"/>
                        </a:lnTo>
                        <a:lnTo>
                          <a:pt x="501" y="176"/>
                        </a:lnTo>
                        <a:lnTo>
                          <a:pt x="509" y="165"/>
                        </a:lnTo>
                        <a:lnTo>
                          <a:pt x="506" y="136"/>
                        </a:lnTo>
                        <a:lnTo>
                          <a:pt x="500" y="139"/>
                        </a:lnTo>
                        <a:lnTo>
                          <a:pt x="503" y="140"/>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8" name="23" descr="{&quot;Key&quot;:&quot;23&quot;,&quot;Name&quot;:&quot;23&quot;,&quot;Value&quot;:1.0,&quot;Formula&quot;:&quot;&quot;,&quot;Text&quot;:&quot;&quot;,&quot;OfficeApplication&quot;:1,&quot;HasValue&quot;:true}">
                    <a:extLst>
                      <a:ext uri="{FF2B5EF4-FFF2-40B4-BE49-F238E27FC236}">
                        <a16:creationId xmlns:a16="http://schemas.microsoft.com/office/drawing/2014/main" id="{CF5DE59C-3457-4457-93A1-0F9CEBAA2B06}"/>
                      </a:ext>
                    </a:extLst>
                  </p:cNvPr>
                  <p:cNvSpPr>
                    <a:spLocks/>
                  </p:cNvSpPr>
                  <p:nvPr/>
                </p:nvSpPr>
                <p:spPr bwMode="auto">
                  <a:xfrm>
                    <a:off x="5517009" y="3936883"/>
                    <a:ext cx="491031" cy="429317"/>
                  </a:xfrm>
                  <a:custGeom>
                    <a:avLst/>
                    <a:gdLst>
                      <a:gd name="T0" fmla="*/ 205 w 366"/>
                      <a:gd name="T1" fmla="*/ 11 h 320"/>
                      <a:gd name="T2" fmla="*/ 176 w 366"/>
                      <a:gd name="T3" fmla="*/ 6 h 320"/>
                      <a:gd name="T4" fmla="*/ 137 w 366"/>
                      <a:gd name="T5" fmla="*/ 11 h 320"/>
                      <a:gd name="T6" fmla="*/ 121 w 366"/>
                      <a:gd name="T7" fmla="*/ 1 h 320"/>
                      <a:gd name="T8" fmla="*/ 102 w 366"/>
                      <a:gd name="T9" fmla="*/ 23 h 320"/>
                      <a:gd name="T10" fmla="*/ 77 w 366"/>
                      <a:gd name="T11" fmla="*/ 28 h 320"/>
                      <a:gd name="T12" fmla="*/ 64 w 366"/>
                      <a:gd name="T13" fmla="*/ 18 h 320"/>
                      <a:gd name="T14" fmla="*/ 19 w 366"/>
                      <a:gd name="T15" fmla="*/ 35 h 320"/>
                      <a:gd name="T16" fmla="*/ 17 w 366"/>
                      <a:gd name="T17" fmla="*/ 47 h 320"/>
                      <a:gd name="T18" fmla="*/ 0 w 366"/>
                      <a:gd name="T19" fmla="*/ 88 h 320"/>
                      <a:gd name="T20" fmla="*/ 6 w 366"/>
                      <a:gd name="T21" fmla="*/ 109 h 320"/>
                      <a:gd name="T22" fmla="*/ 43 w 366"/>
                      <a:gd name="T23" fmla="*/ 158 h 320"/>
                      <a:gd name="T24" fmla="*/ 59 w 366"/>
                      <a:gd name="T25" fmla="*/ 188 h 320"/>
                      <a:gd name="T26" fmla="*/ 44 w 366"/>
                      <a:gd name="T27" fmla="*/ 219 h 320"/>
                      <a:gd name="T28" fmla="*/ 71 w 366"/>
                      <a:gd name="T29" fmla="*/ 231 h 320"/>
                      <a:gd name="T30" fmla="*/ 85 w 366"/>
                      <a:gd name="T31" fmla="*/ 251 h 320"/>
                      <a:gd name="T32" fmla="*/ 126 w 366"/>
                      <a:gd name="T33" fmla="*/ 261 h 320"/>
                      <a:gd name="T34" fmla="*/ 152 w 366"/>
                      <a:gd name="T35" fmla="*/ 280 h 320"/>
                      <a:gd name="T36" fmla="*/ 148 w 366"/>
                      <a:gd name="T37" fmla="*/ 305 h 320"/>
                      <a:gd name="T38" fmla="*/ 163 w 366"/>
                      <a:gd name="T39" fmla="*/ 311 h 320"/>
                      <a:gd name="T40" fmla="*/ 194 w 366"/>
                      <a:gd name="T41" fmla="*/ 289 h 320"/>
                      <a:gd name="T42" fmla="*/ 216 w 366"/>
                      <a:gd name="T43" fmla="*/ 293 h 320"/>
                      <a:gd name="T44" fmla="*/ 275 w 366"/>
                      <a:gd name="T45" fmla="*/ 320 h 320"/>
                      <a:gd name="T46" fmla="*/ 335 w 366"/>
                      <a:gd name="T47" fmla="*/ 296 h 320"/>
                      <a:gd name="T48" fmla="*/ 317 w 366"/>
                      <a:gd name="T49" fmla="*/ 276 h 320"/>
                      <a:gd name="T50" fmla="*/ 324 w 366"/>
                      <a:gd name="T51" fmla="*/ 243 h 320"/>
                      <a:gd name="T52" fmla="*/ 360 w 366"/>
                      <a:gd name="T53" fmla="*/ 205 h 320"/>
                      <a:gd name="T54" fmla="*/ 354 w 366"/>
                      <a:gd name="T55" fmla="*/ 149 h 320"/>
                      <a:gd name="T56" fmla="*/ 353 w 366"/>
                      <a:gd name="T57" fmla="*/ 123 h 320"/>
                      <a:gd name="T58" fmla="*/ 328 w 366"/>
                      <a:gd name="T59" fmla="*/ 74 h 320"/>
                      <a:gd name="T60" fmla="*/ 284 w 366"/>
                      <a:gd name="T61" fmla="*/ 51 h 320"/>
                      <a:gd name="T62" fmla="*/ 261 w 366"/>
                      <a:gd name="T63" fmla="*/ 14 h 320"/>
                      <a:gd name="T64" fmla="*/ 226 w 366"/>
                      <a:gd name="T65" fmla="*/ 1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6" h="320">
                        <a:moveTo>
                          <a:pt x="216" y="15"/>
                        </a:moveTo>
                        <a:lnTo>
                          <a:pt x="205" y="11"/>
                        </a:lnTo>
                        <a:lnTo>
                          <a:pt x="188" y="11"/>
                        </a:lnTo>
                        <a:lnTo>
                          <a:pt x="176" y="6"/>
                        </a:lnTo>
                        <a:lnTo>
                          <a:pt x="149" y="5"/>
                        </a:lnTo>
                        <a:lnTo>
                          <a:pt x="137" y="11"/>
                        </a:lnTo>
                        <a:lnTo>
                          <a:pt x="127" y="10"/>
                        </a:lnTo>
                        <a:lnTo>
                          <a:pt x="121" y="1"/>
                        </a:lnTo>
                        <a:lnTo>
                          <a:pt x="113" y="0"/>
                        </a:lnTo>
                        <a:lnTo>
                          <a:pt x="102" y="23"/>
                        </a:lnTo>
                        <a:lnTo>
                          <a:pt x="87" y="21"/>
                        </a:lnTo>
                        <a:lnTo>
                          <a:pt x="77" y="28"/>
                        </a:lnTo>
                        <a:lnTo>
                          <a:pt x="66" y="26"/>
                        </a:lnTo>
                        <a:lnTo>
                          <a:pt x="64" y="18"/>
                        </a:lnTo>
                        <a:lnTo>
                          <a:pt x="38" y="16"/>
                        </a:lnTo>
                        <a:lnTo>
                          <a:pt x="19" y="35"/>
                        </a:lnTo>
                        <a:lnTo>
                          <a:pt x="9" y="41"/>
                        </a:lnTo>
                        <a:lnTo>
                          <a:pt x="17" y="47"/>
                        </a:lnTo>
                        <a:lnTo>
                          <a:pt x="17" y="57"/>
                        </a:lnTo>
                        <a:lnTo>
                          <a:pt x="0" y="88"/>
                        </a:lnTo>
                        <a:lnTo>
                          <a:pt x="2" y="100"/>
                        </a:lnTo>
                        <a:lnTo>
                          <a:pt x="6" y="109"/>
                        </a:lnTo>
                        <a:lnTo>
                          <a:pt x="32" y="126"/>
                        </a:lnTo>
                        <a:lnTo>
                          <a:pt x="43" y="158"/>
                        </a:lnTo>
                        <a:lnTo>
                          <a:pt x="52" y="187"/>
                        </a:lnTo>
                        <a:lnTo>
                          <a:pt x="59" y="188"/>
                        </a:lnTo>
                        <a:lnTo>
                          <a:pt x="41" y="215"/>
                        </a:lnTo>
                        <a:lnTo>
                          <a:pt x="44" y="219"/>
                        </a:lnTo>
                        <a:lnTo>
                          <a:pt x="65" y="219"/>
                        </a:lnTo>
                        <a:lnTo>
                          <a:pt x="71" y="231"/>
                        </a:lnTo>
                        <a:lnTo>
                          <a:pt x="71" y="248"/>
                        </a:lnTo>
                        <a:lnTo>
                          <a:pt x="85" y="251"/>
                        </a:lnTo>
                        <a:lnTo>
                          <a:pt x="106" y="245"/>
                        </a:lnTo>
                        <a:lnTo>
                          <a:pt x="126" y="261"/>
                        </a:lnTo>
                        <a:lnTo>
                          <a:pt x="148" y="272"/>
                        </a:lnTo>
                        <a:lnTo>
                          <a:pt x="152" y="280"/>
                        </a:lnTo>
                        <a:lnTo>
                          <a:pt x="152" y="295"/>
                        </a:lnTo>
                        <a:lnTo>
                          <a:pt x="148" y="305"/>
                        </a:lnTo>
                        <a:lnTo>
                          <a:pt x="155" y="311"/>
                        </a:lnTo>
                        <a:lnTo>
                          <a:pt x="163" y="311"/>
                        </a:lnTo>
                        <a:lnTo>
                          <a:pt x="182" y="308"/>
                        </a:lnTo>
                        <a:lnTo>
                          <a:pt x="194" y="289"/>
                        </a:lnTo>
                        <a:lnTo>
                          <a:pt x="209" y="287"/>
                        </a:lnTo>
                        <a:lnTo>
                          <a:pt x="216" y="293"/>
                        </a:lnTo>
                        <a:lnTo>
                          <a:pt x="240" y="299"/>
                        </a:lnTo>
                        <a:lnTo>
                          <a:pt x="275" y="320"/>
                        </a:lnTo>
                        <a:lnTo>
                          <a:pt x="325" y="303"/>
                        </a:lnTo>
                        <a:lnTo>
                          <a:pt x="335" y="296"/>
                        </a:lnTo>
                        <a:lnTo>
                          <a:pt x="333" y="293"/>
                        </a:lnTo>
                        <a:lnTo>
                          <a:pt x="317" y="276"/>
                        </a:lnTo>
                        <a:lnTo>
                          <a:pt x="307" y="257"/>
                        </a:lnTo>
                        <a:lnTo>
                          <a:pt x="324" y="243"/>
                        </a:lnTo>
                        <a:lnTo>
                          <a:pt x="339" y="239"/>
                        </a:lnTo>
                        <a:lnTo>
                          <a:pt x="360" y="205"/>
                        </a:lnTo>
                        <a:lnTo>
                          <a:pt x="366" y="182"/>
                        </a:lnTo>
                        <a:lnTo>
                          <a:pt x="354" y="149"/>
                        </a:lnTo>
                        <a:lnTo>
                          <a:pt x="356" y="131"/>
                        </a:lnTo>
                        <a:lnTo>
                          <a:pt x="353" y="123"/>
                        </a:lnTo>
                        <a:lnTo>
                          <a:pt x="347" y="114"/>
                        </a:lnTo>
                        <a:lnTo>
                          <a:pt x="328" y="74"/>
                        </a:lnTo>
                        <a:lnTo>
                          <a:pt x="304" y="58"/>
                        </a:lnTo>
                        <a:lnTo>
                          <a:pt x="284" y="51"/>
                        </a:lnTo>
                        <a:lnTo>
                          <a:pt x="271" y="28"/>
                        </a:lnTo>
                        <a:lnTo>
                          <a:pt x="261" y="14"/>
                        </a:lnTo>
                        <a:lnTo>
                          <a:pt x="231" y="11"/>
                        </a:lnTo>
                        <a:lnTo>
                          <a:pt x="226" y="12"/>
                        </a:lnTo>
                        <a:lnTo>
                          <a:pt x="216" y="15"/>
                        </a:lnTo>
                        <a:close/>
                      </a:path>
                    </a:pathLst>
                  </a:custGeom>
                  <a:solidFill>
                    <a:schemeClr val="accent5">
                      <a:lumMod val="20000"/>
                      <a:lumOff val="8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9" name="24" descr="{&quot;Key&quot;:&quot;24&quot;,&quot;Name&quot;:&quot;24&quot;,&quot;Value&quot;:1.0,&quot;Formula&quot;:&quot;&quot;,&quot;Text&quot;:&quot;&quot;,&quot;OfficeApplication&quot;:1,&quot;HasValue&quot;:true}">
                    <a:extLst>
                      <a:ext uri="{FF2B5EF4-FFF2-40B4-BE49-F238E27FC236}">
                        <a16:creationId xmlns:a16="http://schemas.microsoft.com/office/drawing/2014/main" id="{816ABD29-1BB5-4399-9051-EF2386CFD641}"/>
                      </a:ext>
                    </a:extLst>
                  </p:cNvPr>
                  <p:cNvSpPr>
                    <a:spLocks/>
                  </p:cNvSpPr>
                  <p:nvPr/>
                </p:nvSpPr>
                <p:spPr bwMode="auto">
                  <a:xfrm>
                    <a:off x="4945481" y="4346076"/>
                    <a:ext cx="606410" cy="626535"/>
                  </a:xfrm>
                  <a:custGeom>
                    <a:avLst/>
                    <a:gdLst>
                      <a:gd name="T0" fmla="*/ 372 w 452"/>
                      <a:gd name="T1" fmla="*/ 105 h 467"/>
                      <a:gd name="T2" fmla="*/ 360 w 452"/>
                      <a:gd name="T3" fmla="*/ 79 h 467"/>
                      <a:gd name="T4" fmla="*/ 337 w 452"/>
                      <a:gd name="T5" fmla="*/ 68 h 467"/>
                      <a:gd name="T6" fmla="*/ 314 w 452"/>
                      <a:gd name="T7" fmla="*/ 40 h 467"/>
                      <a:gd name="T8" fmla="*/ 257 w 452"/>
                      <a:gd name="T9" fmla="*/ 47 h 467"/>
                      <a:gd name="T10" fmla="*/ 240 w 452"/>
                      <a:gd name="T11" fmla="*/ 38 h 467"/>
                      <a:gd name="T12" fmla="*/ 231 w 452"/>
                      <a:gd name="T13" fmla="*/ 8 h 467"/>
                      <a:gd name="T14" fmla="*/ 202 w 452"/>
                      <a:gd name="T15" fmla="*/ 0 h 467"/>
                      <a:gd name="T16" fmla="*/ 181 w 452"/>
                      <a:gd name="T17" fmla="*/ 27 h 467"/>
                      <a:gd name="T18" fmla="*/ 166 w 452"/>
                      <a:gd name="T19" fmla="*/ 46 h 467"/>
                      <a:gd name="T20" fmla="*/ 142 w 452"/>
                      <a:gd name="T21" fmla="*/ 92 h 467"/>
                      <a:gd name="T22" fmla="*/ 98 w 452"/>
                      <a:gd name="T23" fmla="*/ 116 h 467"/>
                      <a:gd name="T24" fmla="*/ 87 w 452"/>
                      <a:gd name="T25" fmla="*/ 143 h 467"/>
                      <a:gd name="T26" fmla="*/ 73 w 452"/>
                      <a:gd name="T27" fmla="*/ 184 h 467"/>
                      <a:gd name="T28" fmla="*/ 32 w 452"/>
                      <a:gd name="T29" fmla="*/ 202 h 467"/>
                      <a:gd name="T30" fmla="*/ 10 w 452"/>
                      <a:gd name="T31" fmla="*/ 214 h 467"/>
                      <a:gd name="T32" fmla="*/ 6 w 452"/>
                      <a:gd name="T33" fmla="*/ 234 h 467"/>
                      <a:gd name="T34" fmla="*/ 19 w 452"/>
                      <a:gd name="T35" fmla="*/ 243 h 467"/>
                      <a:gd name="T36" fmla="*/ 30 w 452"/>
                      <a:gd name="T37" fmla="*/ 267 h 467"/>
                      <a:gd name="T38" fmla="*/ 21 w 452"/>
                      <a:gd name="T39" fmla="*/ 295 h 467"/>
                      <a:gd name="T40" fmla="*/ 19 w 452"/>
                      <a:gd name="T41" fmla="*/ 329 h 467"/>
                      <a:gd name="T42" fmla="*/ 19 w 452"/>
                      <a:gd name="T43" fmla="*/ 357 h 467"/>
                      <a:gd name="T44" fmla="*/ 68 w 452"/>
                      <a:gd name="T45" fmla="*/ 361 h 467"/>
                      <a:gd name="T46" fmla="*/ 102 w 452"/>
                      <a:gd name="T47" fmla="*/ 347 h 467"/>
                      <a:gd name="T48" fmla="*/ 90 w 452"/>
                      <a:gd name="T49" fmla="*/ 363 h 467"/>
                      <a:gd name="T50" fmla="*/ 100 w 452"/>
                      <a:gd name="T51" fmla="*/ 390 h 467"/>
                      <a:gd name="T52" fmla="*/ 124 w 452"/>
                      <a:gd name="T53" fmla="*/ 432 h 467"/>
                      <a:gd name="T54" fmla="*/ 163 w 452"/>
                      <a:gd name="T55" fmla="*/ 425 h 467"/>
                      <a:gd name="T56" fmla="*/ 192 w 452"/>
                      <a:gd name="T57" fmla="*/ 415 h 467"/>
                      <a:gd name="T58" fmla="*/ 218 w 452"/>
                      <a:gd name="T59" fmla="*/ 426 h 467"/>
                      <a:gd name="T60" fmla="*/ 251 w 452"/>
                      <a:gd name="T61" fmla="*/ 419 h 467"/>
                      <a:gd name="T62" fmla="*/ 258 w 452"/>
                      <a:gd name="T63" fmla="*/ 446 h 467"/>
                      <a:gd name="T64" fmla="*/ 275 w 452"/>
                      <a:gd name="T65" fmla="*/ 455 h 467"/>
                      <a:gd name="T66" fmla="*/ 305 w 452"/>
                      <a:gd name="T67" fmla="*/ 441 h 467"/>
                      <a:gd name="T68" fmla="*/ 330 w 452"/>
                      <a:gd name="T69" fmla="*/ 456 h 467"/>
                      <a:gd name="T70" fmla="*/ 342 w 452"/>
                      <a:gd name="T71" fmla="*/ 462 h 467"/>
                      <a:gd name="T72" fmla="*/ 405 w 452"/>
                      <a:gd name="T73" fmla="*/ 406 h 467"/>
                      <a:gd name="T74" fmla="*/ 408 w 452"/>
                      <a:gd name="T75" fmla="*/ 383 h 467"/>
                      <a:gd name="T76" fmla="*/ 421 w 452"/>
                      <a:gd name="T77" fmla="*/ 372 h 467"/>
                      <a:gd name="T78" fmla="*/ 448 w 452"/>
                      <a:gd name="T79" fmla="*/ 320 h 467"/>
                      <a:gd name="T80" fmla="*/ 443 w 452"/>
                      <a:gd name="T81" fmla="*/ 292 h 467"/>
                      <a:gd name="T82" fmla="*/ 448 w 452"/>
                      <a:gd name="T83" fmla="*/ 280 h 467"/>
                      <a:gd name="T84" fmla="*/ 432 w 452"/>
                      <a:gd name="T85" fmla="*/ 254 h 467"/>
                      <a:gd name="T86" fmla="*/ 431 w 452"/>
                      <a:gd name="T87" fmla="*/ 238 h 467"/>
                      <a:gd name="T88" fmla="*/ 397 w 452"/>
                      <a:gd name="T89" fmla="*/ 227 h 467"/>
                      <a:gd name="T90" fmla="*/ 389 w 452"/>
                      <a:gd name="T91" fmla="*/ 210 h 467"/>
                      <a:gd name="T92" fmla="*/ 395 w 452"/>
                      <a:gd name="T93" fmla="*/ 193 h 467"/>
                      <a:gd name="T94" fmla="*/ 388 w 452"/>
                      <a:gd name="T95" fmla="*/ 163 h 467"/>
                      <a:gd name="T96" fmla="*/ 399 w 452"/>
                      <a:gd name="T97" fmla="*/ 111 h 467"/>
                      <a:gd name="T98" fmla="*/ 389 w 452"/>
                      <a:gd name="T99" fmla="*/ 109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2" h="467">
                        <a:moveTo>
                          <a:pt x="382" y="103"/>
                        </a:moveTo>
                        <a:lnTo>
                          <a:pt x="372" y="105"/>
                        </a:lnTo>
                        <a:lnTo>
                          <a:pt x="350" y="92"/>
                        </a:lnTo>
                        <a:lnTo>
                          <a:pt x="360" y="79"/>
                        </a:lnTo>
                        <a:lnTo>
                          <a:pt x="355" y="73"/>
                        </a:lnTo>
                        <a:lnTo>
                          <a:pt x="337" y="68"/>
                        </a:lnTo>
                        <a:lnTo>
                          <a:pt x="321" y="44"/>
                        </a:lnTo>
                        <a:lnTo>
                          <a:pt x="314" y="40"/>
                        </a:lnTo>
                        <a:lnTo>
                          <a:pt x="292" y="40"/>
                        </a:lnTo>
                        <a:lnTo>
                          <a:pt x="257" y="47"/>
                        </a:lnTo>
                        <a:lnTo>
                          <a:pt x="247" y="45"/>
                        </a:lnTo>
                        <a:lnTo>
                          <a:pt x="240" y="38"/>
                        </a:lnTo>
                        <a:lnTo>
                          <a:pt x="243" y="27"/>
                        </a:lnTo>
                        <a:lnTo>
                          <a:pt x="231" y="8"/>
                        </a:lnTo>
                        <a:lnTo>
                          <a:pt x="208" y="5"/>
                        </a:lnTo>
                        <a:lnTo>
                          <a:pt x="202" y="0"/>
                        </a:lnTo>
                        <a:lnTo>
                          <a:pt x="192" y="10"/>
                        </a:lnTo>
                        <a:lnTo>
                          <a:pt x="181" y="27"/>
                        </a:lnTo>
                        <a:lnTo>
                          <a:pt x="164" y="37"/>
                        </a:lnTo>
                        <a:lnTo>
                          <a:pt x="166" y="46"/>
                        </a:lnTo>
                        <a:lnTo>
                          <a:pt x="144" y="87"/>
                        </a:lnTo>
                        <a:lnTo>
                          <a:pt x="142" y="92"/>
                        </a:lnTo>
                        <a:lnTo>
                          <a:pt x="127" y="96"/>
                        </a:lnTo>
                        <a:lnTo>
                          <a:pt x="98" y="116"/>
                        </a:lnTo>
                        <a:lnTo>
                          <a:pt x="91" y="127"/>
                        </a:lnTo>
                        <a:lnTo>
                          <a:pt x="87" y="143"/>
                        </a:lnTo>
                        <a:lnTo>
                          <a:pt x="86" y="172"/>
                        </a:lnTo>
                        <a:lnTo>
                          <a:pt x="73" y="184"/>
                        </a:lnTo>
                        <a:lnTo>
                          <a:pt x="53" y="203"/>
                        </a:lnTo>
                        <a:lnTo>
                          <a:pt x="32" y="202"/>
                        </a:lnTo>
                        <a:lnTo>
                          <a:pt x="10" y="214"/>
                        </a:lnTo>
                        <a:lnTo>
                          <a:pt x="10" y="214"/>
                        </a:lnTo>
                        <a:lnTo>
                          <a:pt x="6" y="220"/>
                        </a:lnTo>
                        <a:lnTo>
                          <a:pt x="6" y="234"/>
                        </a:lnTo>
                        <a:lnTo>
                          <a:pt x="0" y="243"/>
                        </a:lnTo>
                        <a:lnTo>
                          <a:pt x="19" y="243"/>
                        </a:lnTo>
                        <a:lnTo>
                          <a:pt x="29" y="259"/>
                        </a:lnTo>
                        <a:lnTo>
                          <a:pt x="30" y="267"/>
                        </a:lnTo>
                        <a:lnTo>
                          <a:pt x="21" y="289"/>
                        </a:lnTo>
                        <a:lnTo>
                          <a:pt x="21" y="295"/>
                        </a:lnTo>
                        <a:lnTo>
                          <a:pt x="13" y="309"/>
                        </a:lnTo>
                        <a:lnTo>
                          <a:pt x="19" y="329"/>
                        </a:lnTo>
                        <a:lnTo>
                          <a:pt x="6" y="349"/>
                        </a:lnTo>
                        <a:lnTo>
                          <a:pt x="19" y="357"/>
                        </a:lnTo>
                        <a:lnTo>
                          <a:pt x="63" y="363"/>
                        </a:lnTo>
                        <a:lnTo>
                          <a:pt x="68" y="361"/>
                        </a:lnTo>
                        <a:lnTo>
                          <a:pt x="80" y="341"/>
                        </a:lnTo>
                        <a:lnTo>
                          <a:pt x="102" y="347"/>
                        </a:lnTo>
                        <a:lnTo>
                          <a:pt x="104" y="356"/>
                        </a:lnTo>
                        <a:lnTo>
                          <a:pt x="90" y="363"/>
                        </a:lnTo>
                        <a:lnTo>
                          <a:pt x="96" y="385"/>
                        </a:lnTo>
                        <a:lnTo>
                          <a:pt x="100" y="390"/>
                        </a:lnTo>
                        <a:lnTo>
                          <a:pt x="110" y="405"/>
                        </a:lnTo>
                        <a:lnTo>
                          <a:pt x="124" y="432"/>
                        </a:lnTo>
                        <a:lnTo>
                          <a:pt x="137" y="438"/>
                        </a:lnTo>
                        <a:lnTo>
                          <a:pt x="163" y="425"/>
                        </a:lnTo>
                        <a:lnTo>
                          <a:pt x="176" y="430"/>
                        </a:lnTo>
                        <a:lnTo>
                          <a:pt x="192" y="415"/>
                        </a:lnTo>
                        <a:lnTo>
                          <a:pt x="205" y="415"/>
                        </a:lnTo>
                        <a:lnTo>
                          <a:pt x="218" y="426"/>
                        </a:lnTo>
                        <a:lnTo>
                          <a:pt x="233" y="425"/>
                        </a:lnTo>
                        <a:lnTo>
                          <a:pt x="251" y="419"/>
                        </a:lnTo>
                        <a:lnTo>
                          <a:pt x="266" y="432"/>
                        </a:lnTo>
                        <a:lnTo>
                          <a:pt x="258" y="446"/>
                        </a:lnTo>
                        <a:lnTo>
                          <a:pt x="266" y="455"/>
                        </a:lnTo>
                        <a:lnTo>
                          <a:pt x="275" y="455"/>
                        </a:lnTo>
                        <a:lnTo>
                          <a:pt x="295" y="441"/>
                        </a:lnTo>
                        <a:lnTo>
                          <a:pt x="305" y="441"/>
                        </a:lnTo>
                        <a:lnTo>
                          <a:pt x="318" y="447"/>
                        </a:lnTo>
                        <a:lnTo>
                          <a:pt x="330" y="456"/>
                        </a:lnTo>
                        <a:lnTo>
                          <a:pt x="337" y="467"/>
                        </a:lnTo>
                        <a:lnTo>
                          <a:pt x="342" y="462"/>
                        </a:lnTo>
                        <a:lnTo>
                          <a:pt x="366" y="426"/>
                        </a:lnTo>
                        <a:lnTo>
                          <a:pt x="405" y="406"/>
                        </a:lnTo>
                        <a:lnTo>
                          <a:pt x="411" y="390"/>
                        </a:lnTo>
                        <a:lnTo>
                          <a:pt x="408" y="383"/>
                        </a:lnTo>
                        <a:lnTo>
                          <a:pt x="412" y="374"/>
                        </a:lnTo>
                        <a:lnTo>
                          <a:pt x="421" y="372"/>
                        </a:lnTo>
                        <a:lnTo>
                          <a:pt x="434" y="353"/>
                        </a:lnTo>
                        <a:lnTo>
                          <a:pt x="448" y="320"/>
                        </a:lnTo>
                        <a:lnTo>
                          <a:pt x="442" y="300"/>
                        </a:lnTo>
                        <a:lnTo>
                          <a:pt x="443" y="292"/>
                        </a:lnTo>
                        <a:lnTo>
                          <a:pt x="452" y="286"/>
                        </a:lnTo>
                        <a:lnTo>
                          <a:pt x="448" y="280"/>
                        </a:lnTo>
                        <a:lnTo>
                          <a:pt x="443" y="275"/>
                        </a:lnTo>
                        <a:lnTo>
                          <a:pt x="432" y="254"/>
                        </a:lnTo>
                        <a:lnTo>
                          <a:pt x="434" y="244"/>
                        </a:lnTo>
                        <a:lnTo>
                          <a:pt x="431" y="238"/>
                        </a:lnTo>
                        <a:lnTo>
                          <a:pt x="413" y="238"/>
                        </a:lnTo>
                        <a:lnTo>
                          <a:pt x="397" y="227"/>
                        </a:lnTo>
                        <a:lnTo>
                          <a:pt x="399" y="213"/>
                        </a:lnTo>
                        <a:lnTo>
                          <a:pt x="389" y="210"/>
                        </a:lnTo>
                        <a:lnTo>
                          <a:pt x="387" y="201"/>
                        </a:lnTo>
                        <a:lnTo>
                          <a:pt x="395" y="193"/>
                        </a:lnTo>
                        <a:lnTo>
                          <a:pt x="386" y="177"/>
                        </a:lnTo>
                        <a:lnTo>
                          <a:pt x="388" y="163"/>
                        </a:lnTo>
                        <a:lnTo>
                          <a:pt x="408" y="145"/>
                        </a:lnTo>
                        <a:lnTo>
                          <a:pt x="399" y="111"/>
                        </a:lnTo>
                        <a:lnTo>
                          <a:pt x="390" y="110"/>
                        </a:lnTo>
                        <a:lnTo>
                          <a:pt x="389" y="109"/>
                        </a:lnTo>
                        <a:lnTo>
                          <a:pt x="382" y="103"/>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0" name="25" descr="{&quot;Key&quot;:&quot;25&quot;,&quot;Name&quot;:&quot;25&quot;,&quot;Value&quot;:1.0,&quot;Formula&quot;:&quot;&quot;,&quot;Text&quot;:&quot;&quot;,&quot;OfficeApplication&quot;:1,&quot;HasValue&quot;:true}">
                    <a:extLst>
                      <a:ext uri="{FF2B5EF4-FFF2-40B4-BE49-F238E27FC236}">
                        <a16:creationId xmlns:a16="http://schemas.microsoft.com/office/drawing/2014/main" id="{FCB8114D-6113-4AA6-93F2-49D6ACBFEA54}"/>
                      </a:ext>
                    </a:extLst>
                  </p:cNvPr>
                  <p:cNvSpPr>
                    <a:spLocks/>
                  </p:cNvSpPr>
                  <p:nvPr/>
                </p:nvSpPr>
                <p:spPr bwMode="auto">
                  <a:xfrm>
                    <a:off x="7243668" y="3321082"/>
                    <a:ext cx="536646" cy="556771"/>
                  </a:xfrm>
                  <a:custGeom>
                    <a:avLst/>
                    <a:gdLst>
                      <a:gd name="T0" fmla="*/ 318 w 400"/>
                      <a:gd name="T1" fmla="*/ 8 h 415"/>
                      <a:gd name="T2" fmla="*/ 278 w 400"/>
                      <a:gd name="T3" fmla="*/ 11 h 415"/>
                      <a:gd name="T4" fmla="*/ 252 w 400"/>
                      <a:gd name="T5" fmla="*/ 30 h 415"/>
                      <a:gd name="T6" fmla="*/ 212 w 400"/>
                      <a:gd name="T7" fmla="*/ 19 h 415"/>
                      <a:gd name="T8" fmla="*/ 179 w 400"/>
                      <a:gd name="T9" fmla="*/ 29 h 415"/>
                      <a:gd name="T10" fmla="*/ 144 w 400"/>
                      <a:gd name="T11" fmla="*/ 60 h 415"/>
                      <a:gd name="T12" fmla="*/ 124 w 400"/>
                      <a:gd name="T13" fmla="*/ 70 h 415"/>
                      <a:gd name="T14" fmla="*/ 88 w 400"/>
                      <a:gd name="T15" fmla="*/ 94 h 415"/>
                      <a:gd name="T16" fmla="*/ 9 w 400"/>
                      <a:gd name="T17" fmla="*/ 123 h 415"/>
                      <a:gd name="T18" fmla="*/ 2 w 400"/>
                      <a:gd name="T19" fmla="*/ 128 h 415"/>
                      <a:gd name="T20" fmla="*/ 25 w 400"/>
                      <a:gd name="T21" fmla="*/ 154 h 415"/>
                      <a:gd name="T22" fmla="*/ 25 w 400"/>
                      <a:gd name="T23" fmla="*/ 205 h 415"/>
                      <a:gd name="T24" fmla="*/ 18 w 400"/>
                      <a:gd name="T25" fmla="*/ 224 h 415"/>
                      <a:gd name="T26" fmla="*/ 43 w 400"/>
                      <a:gd name="T27" fmla="*/ 229 h 415"/>
                      <a:gd name="T28" fmla="*/ 90 w 400"/>
                      <a:gd name="T29" fmla="*/ 259 h 415"/>
                      <a:gd name="T30" fmla="*/ 119 w 400"/>
                      <a:gd name="T31" fmla="*/ 296 h 415"/>
                      <a:gd name="T32" fmla="*/ 152 w 400"/>
                      <a:gd name="T33" fmla="*/ 335 h 415"/>
                      <a:gd name="T34" fmla="*/ 125 w 400"/>
                      <a:gd name="T35" fmla="*/ 377 h 415"/>
                      <a:gd name="T36" fmla="*/ 114 w 400"/>
                      <a:gd name="T37" fmla="*/ 398 h 415"/>
                      <a:gd name="T38" fmla="*/ 138 w 400"/>
                      <a:gd name="T39" fmla="*/ 415 h 415"/>
                      <a:gd name="T40" fmla="*/ 136 w 400"/>
                      <a:gd name="T41" fmla="*/ 400 h 415"/>
                      <a:gd name="T42" fmla="*/ 207 w 400"/>
                      <a:gd name="T43" fmla="*/ 342 h 415"/>
                      <a:gd name="T44" fmla="*/ 224 w 400"/>
                      <a:gd name="T45" fmla="*/ 328 h 415"/>
                      <a:gd name="T46" fmla="*/ 228 w 400"/>
                      <a:gd name="T47" fmla="*/ 286 h 415"/>
                      <a:gd name="T48" fmla="*/ 226 w 400"/>
                      <a:gd name="T49" fmla="*/ 255 h 415"/>
                      <a:gd name="T50" fmla="*/ 271 w 400"/>
                      <a:gd name="T51" fmla="*/ 239 h 415"/>
                      <a:gd name="T52" fmla="*/ 298 w 400"/>
                      <a:gd name="T53" fmla="*/ 214 h 415"/>
                      <a:gd name="T54" fmla="*/ 300 w 400"/>
                      <a:gd name="T55" fmla="*/ 197 h 415"/>
                      <a:gd name="T56" fmla="*/ 313 w 400"/>
                      <a:gd name="T57" fmla="*/ 183 h 415"/>
                      <a:gd name="T58" fmla="*/ 356 w 400"/>
                      <a:gd name="T59" fmla="*/ 144 h 415"/>
                      <a:gd name="T60" fmla="*/ 375 w 400"/>
                      <a:gd name="T61" fmla="*/ 112 h 415"/>
                      <a:gd name="T62" fmla="*/ 400 w 400"/>
                      <a:gd name="T63" fmla="*/ 91 h 415"/>
                      <a:gd name="T64" fmla="*/ 383 w 400"/>
                      <a:gd name="T65" fmla="*/ 83 h 415"/>
                      <a:gd name="T66" fmla="*/ 356 w 400"/>
                      <a:gd name="T67" fmla="*/ 68 h 415"/>
                      <a:gd name="T68" fmla="*/ 363 w 400"/>
                      <a:gd name="T69" fmla="*/ 56 h 415"/>
                      <a:gd name="T70" fmla="*/ 359 w 400"/>
                      <a:gd name="T71" fmla="*/ 27 h 415"/>
                      <a:gd name="T72" fmla="*/ 352 w 400"/>
                      <a:gd name="T73" fmla="*/ 5 h 415"/>
                      <a:gd name="T74" fmla="*/ 326 w 400"/>
                      <a:gd name="T75" fmla="*/ 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0" h="415">
                        <a:moveTo>
                          <a:pt x="326" y="0"/>
                        </a:moveTo>
                        <a:lnTo>
                          <a:pt x="318" y="8"/>
                        </a:lnTo>
                        <a:lnTo>
                          <a:pt x="295" y="2"/>
                        </a:lnTo>
                        <a:lnTo>
                          <a:pt x="278" y="11"/>
                        </a:lnTo>
                        <a:lnTo>
                          <a:pt x="264" y="9"/>
                        </a:lnTo>
                        <a:lnTo>
                          <a:pt x="252" y="30"/>
                        </a:lnTo>
                        <a:lnTo>
                          <a:pt x="235" y="21"/>
                        </a:lnTo>
                        <a:lnTo>
                          <a:pt x="212" y="19"/>
                        </a:lnTo>
                        <a:lnTo>
                          <a:pt x="187" y="23"/>
                        </a:lnTo>
                        <a:lnTo>
                          <a:pt x="179" y="29"/>
                        </a:lnTo>
                        <a:lnTo>
                          <a:pt x="170" y="50"/>
                        </a:lnTo>
                        <a:lnTo>
                          <a:pt x="144" y="60"/>
                        </a:lnTo>
                        <a:lnTo>
                          <a:pt x="142" y="65"/>
                        </a:lnTo>
                        <a:lnTo>
                          <a:pt x="124" y="70"/>
                        </a:lnTo>
                        <a:lnTo>
                          <a:pt x="110" y="85"/>
                        </a:lnTo>
                        <a:lnTo>
                          <a:pt x="88" y="94"/>
                        </a:lnTo>
                        <a:lnTo>
                          <a:pt x="66" y="90"/>
                        </a:lnTo>
                        <a:lnTo>
                          <a:pt x="9" y="123"/>
                        </a:lnTo>
                        <a:lnTo>
                          <a:pt x="0" y="123"/>
                        </a:lnTo>
                        <a:lnTo>
                          <a:pt x="2" y="128"/>
                        </a:lnTo>
                        <a:lnTo>
                          <a:pt x="7" y="142"/>
                        </a:lnTo>
                        <a:lnTo>
                          <a:pt x="25" y="154"/>
                        </a:lnTo>
                        <a:lnTo>
                          <a:pt x="36" y="173"/>
                        </a:lnTo>
                        <a:lnTo>
                          <a:pt x="25" y="205"/>
                        </a:lnTo>
                        <a:lnTo>
                          <a:pt x="18" y="216"/>
                        </a:lnTo>
                        <a:lnTo>
                          <a:pt x="18" y="224"/>
                        </a:lnTo>
                        <a:lnTo>
                          <a:pt x="29" y="220"/>
                        </a:lnTo>
                        <a:lnTo>
                          <a:pt x="43" y="229"/>
                        </a:lnTo>
                        <a:lnTo>
                          <a:pt x="66" y="234"/>
                        </a:lnTo>
                        <a:lnTo>
                          <a:pt x="90" y="259"/>
                        </a:lnTo>
                        <a:lnTo>
                          <a:pt x="101" y="292"/>
                        </a:lnTo>
                        <a:lnTo>
                          <a:pt x="119" y="296"/>
                        </a:lnTo>
                        <a:lnTo>
                          <a:pt x="157" y="329"/>
                        </a:lnTo>
                        <a:lnTo>
                          <a:pt x="152" y="335"/>
                        </a:lnTo>
                        <a:lnTo>
                          <a:pt x="122" y="358"/>
                        </a:lnTo>
                        <a:lnTo>
                          <a:pt x="125" y="377"/>
                        </a:lnTo>
                        <a:lnTo>
                          <a:pt x="116" y="384"/>
                        </a:lnTo>
                        <a:lnTo>
                          <a:pt x="114" y="398"/>
                        </a:lnTo>
                        <a:lnTo>
                          <a:pt x="123" y="406"/>
                        </a:lnTo>
                        <a:lnTo>
                          <a:pt x="138" y="415"/>
                        </a:lnTo>
                        <a:lnTo>
                          <a:pt x="134" y="410"/>
                        </a:lnTo>
                        <a:lnTo>
                          <a:pt x="136" y="400"/>
                        </a:lnTo>
                        <a:lnTo>
                          <a:pt x="175" y="364"/>
                        </a:lnTo>
                        <a:lnTo>
                          <a:pt x="207" y="342"/>
                        </a:lnTo>
                        <a:lnTo>
                          <a:pt x="217" y="337"/>
                        </a:lnTo>
                        <a:lnTo>
                          <a:pt x="224" y="328"/>
                        </a:lnTo>
                        <a:lnTo>
                          <a:pt x="223" y="299"/>
                        </a:lnTo>
                        <a:lnTo>
                          <a:pt x="228" y="286"/>
                        </a:lnTo>
                        <a:lnTo>
                          <a:pt x="221" y="270"/>
                        </a:lnTo>
                        <a:lnTo>
                          <a:pt x="226" y="255"/>
                        </a:lnTo>
                        <a:lnTo>
                          <a:pt x="240" y="248"/>
                        </a:lnTo>
                        <a:lnTo>
                          <a:pt x="271" y="239"/>
                        </a:lnTo>
                        <a:lnTo>
                          <a:pt x="291" y="224"/>
                        </a:lnTo>
                        <a:lnTo>
                          <a:pt x="298" y="214"/>
                        </a:lnTo>
                        <a:lnTo>
                          <a:pt x="293" y="207"/>
                        </a:lnTo>
                        <a:lnTo>
                          <a:pt x="300" y="197"/>
                        </a:lnTo>
                        <a:lnTo>
                          <a:pt x="314" y="189"/>
                        </a:lnTo>
                        <a:lnTo>
                          <a:pt x="313" y="183"/>
                        </a:lnTo>
                        <a:lnTo>
                          <a:pt x="322" y="179"/>
                        </a:lnTo>
                        <a:lnTo>
                          <a:pt x="356" y="144"/>
                        </a:lnTo>
                        <a:lnTo>
                          <a:pt x="375" y="131"/>
                        </a:lnTo>
                        <a:lnTo>
                          <a:pt x="375" y="112"/>
                        </a:lnTo>
                        <a:lnTo>
                          <a:pt x="398" y="96"/>
                        </a:lnTo>
                        <a:lnTo>
                          <a:pt x="400" y="91"/>
                        </a:lnTo>
                        <a:lnTo>
                          <a:pt x="387" y="80"/>
                        </a:lnTo>
                        <a:lnTo>
                          <a:pt x="383" y="83"/>
                        </a:lnTo>
                        <a:lnTo>
                          <a:pt x="347" y="87"/>
                        </a:lnTo>
                        <a:lnTo>
                          <a:pt x="356" y="68"/>
                        </a:lnTo>
                        <a:lnTo>
                          <a:pt x="363" y="65"/>
                        </a:lnTo>
                        <a:lnTo>
                          <a:pt x="363" y="56"/>
                        </a:lnTo>
                        <a:lnTo>
                          <a:pt x="368" y="56"/>
                        </a:lnTo>
                        <a:lnTo>
                          <a:pt x="359" y="27"/>
                        </a:lnTo>
                        <a:lnTo>
                          <a:pt x="361" y="17"/>
                        </a:lnTo>
                        <a:lnTo>
                          <a:pt x="352" y="5"/>
                        </a:lnTo>
                        <a:lnTo>
                          <a:pt x="331" y="6"/>
                        </a:lnTo>
                        <a:lnTo>
                          <a:pt x="326" y="0"/>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1" name="26" descr="{&quot;Key&quot;:&quot;26&quot;,&quot;Name&quot;:&quot;26&quot;,&quot;Value&quot;:1.0,&quot;Formula&quot;:&quot;&quot;,&quot;Text&quot;:&quot;&quot;,&quot;OfficeApplication&quot;:1,&quot;HasValue&quot;:true}">
                    <a:extLst>
                      <a:ext uri="{FF2B5EF4-FFF2-40B4-BE49-F238E27FC236}">
                        <a16:creationId xmlns:a16="http://schemas.microsoft.com/office/drawing/2014/main" id="{CAF65664-093F-4B7C-8E6B-7EAB69623F79}"/>
                      </a:ext>
                    </a:extLst>
                  </p:cNvPr>
                  <p:cNvSpPr>
                    <a:spLocks noEditPoints="1"/>
                  </p:cNvSpPr>
                  <p:nvPr/>
                </p:nvSpPr>
                <p:spPr bwMode="auto">
                  <a:xfrm>
                    <a:off x="6859966" y="4550002"/>
                    <a:ext cx="472249" cy="670808"/>
                  </a:xfrm>
                  <a:custGeom>
                    <a:avLst/>
                    <a:gdLst>
                      <a:gd name="T0" fmla="*/ 299 w 352"/>
                      <a:gd name="T1" fmla="*/ 254 h 500"/>
                      <a:gd name="T2" fmla="*/ 266 w 352"/>
                      <a:gd name="T3" fmla="*/ 234 h 500"/>
                      <a:gd name="T4" fmla="*/ 239 w 352"/>
                      <a:gd name="T5" fmla="*/ 215 h 500"/>
                      <a:gd name="T6" fmla="*/ 244 w 352"/>
                      <a:gd name="T7" fmla="*/ 132 h 500"/>
                      <a:gd name="T8" fmla="*/ 244 w 352"/>
                      <a:gd name="T9" fmla="*/ 108 h 500"/>
                      <a:gd name="T10" fmla="*/ 216 w 352"/>
                      <a:gd name="T11" fmla="*/ 121 h 500"/>
                      <a:gd name="T12" fmla="*/ 191 w 352"/>
                      <a:gd name="T13" fmla="*/ 117 h 500"/>
                      <a:gd name="T14" fmla="*/ 167 w 352"/>
                      <a:gd name="T15" fmla="*/ 105 h 500"/>
                      <a:gd name="T16" fmla="*/ 153 w 352"/>
                      <a:gd name="T17" fmla="*/ 79 h 500"/>
                      <a:gd name="T18" fmla="*/ 148 w 352"/>
                      <a:gd name="T19" fmla="*/ 43 h 500"/>
                      <a:gd name="T20" fmla="*/ 132 w 352"/>
                      <a:gd name="T21" fmla="*/ 40 h 500"/>
                      <a:gd name="T22" fmla="*/ 121 w 352"/>
                      <a:gd name="T23" fmla="*/ 25 h 500"/>
                      <a:gd name="T24" fmla="*/ 96 w 352"/>
                      <a:gd name="T25" fmla="*/ 0 h 500"/>
                      <a:gd name="T26" fmla="*/ 57 w 352"/>
                      <a:gd name="T27" fmla="*/ 17 h 500"/>
                      <a:gd name="T28" fmla="*/ 38 w 352"/>
                      <a:gd name="T29" fmla="*/ 26 h 500"/>
                      <a:gd name="T30" fmla="*/ 40 w 352"/>
                      <a:gd name="T31" fmla="*/ 60 h 500"/>
                      <a:gd name="T32" fmla="*/ 42 w 352"/>
                      <a:gd name="T33" fmla="*/ 94 h 500"/>
                      <a:gd name="T34" fmla="*/ 54 w 352"/>
                      <a:gd name="T35" fmla="*/ 140 h 500"/>
                      <a:gd name="T36" fmla="*/ 64 w 352"/>
                      <a:gd name="T37" fmla="*/ 168 h 500"/>
                      <a:gd name="T38" fmla="*/ 46 w 352"/>
                      <a:gd name="T39" fmla="*/ 208 h 500"/>
                      <a:gd name="T40" fmla="*/ 29 w 352"/>
                      <a:gd name="T41" fmla="*/ 242 h 500"/>
                      <a:gd name="T42" fmla="*/ 37 w 352"/>
                      <a:gd name="T43" fmla="*/ 280 h 500"/>
                      <a:gd name="T44" fmla="*/ 17 w 352"/>
                      <a:gd name="T45" fmla="*/ 315 h 500"/>
                      <a:gd name="T46" fmla="*/ 4 w 352"/>
                      <a:gd name="T47" fmla="*/ 371 h 500"/>
                      <a:gd name="T48" fmla="*/ 0 w 352"/>
                      <a:gd name="T49" fmla="*/ 417 h 500"/>
                      <a:gd name="T50" fmla="*/ 17 w 352"/>
                      <a:gd name="T51" fmla="*/ 415 h 500"/>
                      <a:gd name="T52" fmla="*/ 46 w 352"/>
                      <a:gd name="T53" fmla="*/ 448 h 500"/>
                      <a:gd name="T54" fmla="*/ 71 w 352"/>
                      <a:gd name="T55" fmla="*/ 444 h 500"/>
                      <a:gd name="T56" fmla="*/ 120 w 352"/>
                      <a:gd name="T57" fmla="*/ 429 h 500"/>
                      <a:gd name="T58" fmla="*/ 153 w 352"/>
                      <a:gd name="T59" fmla="*/ 439 h 500"/>
                      <a:gd name="T60" fmla="*/ 172 w 352"/>
                      <a:gd name="T61" fmla="*/ 458 h 500"/>
                      <a:gd name="T62" fmla="*/ 208 w 352"/>
                      <a:gd name="T63" fmla="*/ 465 h 500"/>
                      <a:gd name="T64" fmla="*/ 248 w 352"/>
                      <a:gd name="T65" fmla="*/ 499 h 500"/>
                      <a:gd name="T66" fmla="*/ 269 w 352"/>
                      <a:gd name="T67" fmla="*/ 494 h 500"/>
                      <a:gd name="T68" fmla="*/ 311 w 352"/>
                      <a:gd name="T69" fmla="*/ 485 h 500"/>
                      <a:gd name="T70" fmla="*/ 311 w 352"/>
                      <a:gd name="T71" fmla="*/ 472 h 500"/>
                      <a:gd name="T72" fmla="*/ 312 w 352"/>
                      <a:gd name="T73" fmla="*/ 444 h 500"/>
                      <a:gd name="T74" fmla="*/ 289 w 352"/>
                      <a:gd name="T75" fmla="*/ 414 h 500"/>
                      <a:gd name="T76" fmla="*/ 254 w 352"/>
                      <a:gd name="T77" fmla="*/ 407 h 500"/>
                      <a:gd name="T78" fmla="*/ 236 w 352"/>
                      <a:gd name="T79" fmla="*/ 374 h 500"/>
                      <a:gd name="T80" fmla="*/ 245 w 352"/>
                      <a:gd name="T81" fmla="*/ 362 h 500"/>
                      <a:gd name="T82" fmla="*/ 262 w 352"/>
                      <a:gd name="T83" fmla="*/ 350 h 500"/>
                      <a:gd name="T84" fmla="*/ 298 w 352"/>
                      <a:gd name="T85" fmla="*/ 335 h 500"/>
                      <a:gd name="T86" fmla="*/ 288 w 352"/>
                      <a:gd name="T87" fmla="*/ 315 h 500"/>
                      <a:gd name="T88" fmla="*/ 300 w 352"/>
                      <a:gd name="T89" fmla="*/ 287 h 500"/>
                      <a:gd name="T90" fmla="*/ 333 w 352"/>
                      <a:gd name="T91" fmla="*/ 283 h 500"/>
                      <a:gd name="T92" fmla="*/ 348 w 352"/>
                      <a:gd name="T93" fmla="*/ 262 h 500"/>
                      <a:gd name="T94" fmla="*/ 335 w 352"/>
                      <a:gd name="T95" fmla="*/ 260 h 500"/>
                      <a:gd name="T96" fmla="*/ 73 w 352"/>
                      <a:gd name="T97" fmla="*/ 423 h 500"/>
                      <a:gd name="T98" fmla="*/ 84 w 352"/>
                      <a:gd name="T99" fmla="*/ 379 h 500"/>
                      <a:gd name="T100" fmla="*/ 112 w 352"/>
                      <a:gd name="T101" fmla="*/ 389 h 500"/>
                      <a:gd name="T102" fmla="*/ 101 w 352"/>
                      <a:gd name="T103" fmla="*/ 42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2" h="500">
                        <a:moveTo>
                          <a:pt x="335" y="260"/>
                        </a:moveTo>
                        <a:lnTo>
                          <a:pt x="299" y="254"/>
                        </a:lnTo>
                        <a:lnTo>
                          <a:pt x="266" y="225"/>
                        </a:lnTo>
                        <a:lnTo>
                          <a:pt x="266" y="234"/>
                        </a:lnTo>
                        <a:lnTo>
                          <a:pt x="243" y="227"/>
                        </a:lnTo>
                        <a:lnTo>
                          <a:pt x="239" y="215"/>
                        </a:lnTo>
                        <a:lnTo>
                          <a:pt x="244" y="172"/>
                        </a:lnTo>
                        <a:lnTo>
                          <a:pt x="244" y="132"/>
                        </a:lnTo>
                        <a:lnTo>
                          <a:pt x="240" y="117"/>
                        </a:lnTo>
                        <a:lnTo>
                          <a:pt x="244" y="108"/>
                        </a:lnTo>
                        <a:lnTo>
                          <a:pt x="235" y="108"/>
                        </a:lnTo>
                        <a:lnTo>
                          <a:pt x="216" y="121"/>
                        </a:lnTo>
                        <a:lnTo>
                          <a:pt x="197" y="115"/>
                        </a:lnTo>
                        <a:lnTo>
                          <a:pt x="191" y="117"/>
                        </a:lnTo>
                        <a:lnTo>
                          <a:pt x="171" y="115"/>
                        </a:lnTo>
                        <a:lnTo>
                          <a:pt x="167" y="105"/>
                        </a:lnTo>
                        <a:lnTo>
                          <a:pt x="148" y="99"/>
                        </a:lnTo>
                        <a:lnTo>
                          <a:pt x="153" y="79"/>
                        </a:lnTo>
                        <a:lnTo>
                          <a:pt x="149" y="56"/>
                        </a:lnTo>
                        <a:lnTo>
                          <a:pt x="148" y="43"/>
                        </a:lnTo>
                        <a:lnTo>
                          <a:pt x="144" y="35"/>
                        </a:lnTo>
                        <a:lnTo>
                          <a:pt x="132" y="40"/>
                        </a:lnTo>
                        <a:lnTo>
                          <a:pt x="134" y="25"/>
                        </a:lnTo>
                        <a:lnTo>
                          <a:pt x="121" y="25"/>
                        </a:lnTo>
                        <a:lnTo>
                          <a:pt x="101" y="10"/>
                        </a:lnTo>
                        <a:lnTo>
                          <a:pt x="96" y="0"/>
                        </a:lnTo>
                        <a:lnTo>
                          <a:pt x="85" y="0"/>
                        </a:lnTo>
                        <a:lnTo>
                          <a:pt x="57" y="17"/>
                        </a:lnTo>
                        <a:lnTo>
                          <a:pt x="38" y="20"/>
                        </a:lnTo>
                        <a:lnTo>
                          <a:pt x="38" y="26"/>
                        </a:lnTo>
                        <a:lnTo>
                          <a:pt x="40" y="26"/>
                        </a:lnTo>
                        <a:lnTo>
                          <a:pt x="40" y="60"/>
                        </a:lnTo>
                        <a:lnTo>
                          <a:pt x="44" y="75"/>
                        </a:lnTo>
                        <a:lnTo>
                          <a:pt x="42" y="94"/>
                        </a:lnTo>
                        <a:lnTo>
                          <a:pt x="49" y="104"/>
                        </a:lnTo>
                        <a:lnTo>
                          <a:pt x="54" y="140"/>
                        </a:lnTo>
                        <a:lnTo>
                          <a:pt x="63" y="155"/>
                        </a:lnTo>
                        <a:lnTo>
                          <a:pt x="64" y="168"/>
                        </a:lnTo>
                        <a:lnTo>
                          <a:pt x="58" y="187"/>
                        </a:lnTo>
                        <a:lnTo>
                          <a:pt x="46" y="208"/>
                        </a:lnTo>
                        <a:lnTo>
                          <a:pt x="34" y="220"/>
                        </a:lnTo>
                        <a:lnTo>
                          <a:pt x="29" y="242"/>
                        </a:lnTo>
                        <a:lnTo>
                          <a:pt x="38" y="265"/>
                        </a:lnTo>
                        <a:lnTo>
                          <a:pt x="37" y="280"/>
                        </a:lnTo>
                        <a:lnTo>
                          <a:pt x="22" y="302"/>
                        </a:lnTo>
                        <a:lnTo>
                          <a:pt x="17" y="315"/>
                        </a:lnTo>
                        <a:lnTo>
                          <a:pt x="12" y="360"/>
                        </a:lnTo>
                        <a:lnTo>
                          <a:pt x="4" y="371"/>
                        </a:lnTo>
                        <a:lnTo>
                          <a:pt x="2" y="390"/>
                        </a:lnTo>
                        <a:lnTo>
                          <a:pt x="0" y="417"/>
                        </a:lnTo>
                        <a:lnTo>
                          <a:pt x="8" y="415"/>
                        </a:lnTo>
                        <a:lnTo>
                          <a:pt x="17" y="415"/>
                        </a:lnTo>
                        <a:lnTo>
                          <a:pt x="39" y="429"/>
                        </a:lnTo>
                        <a:lnTo>
                          <a:pt x="46" y="448"/>
                        </a:lnTo>
                        <a:lnTo>
                          <a:pt x="53" y="453"/>
                        </a:lnTo>
                        <a:lnTo>
                          <a:pt x="71" y="444"/>
                        </a:lnTo>
                        <a:lnTo>
                          <a:pt x="79" y="443"/>
                        </a:lnTo>
                        <a:lnTo>
                          <a:pt x="120" y="429"/>
                        </a:lnTo>
                        <a:lnTo>
                          <a:pt x="143" y="431"/>
                        </a:lnTo>
                        <a:lnTo>
                          <a:pt x="153" y="439"/>
                        </a:lnTo>
                        <a:lnTo>
                          <a:pt x="156" y="452"/>
                        </a:lnTo>
                        <a:lnTo>
                          <a:pt x="172" y="458"/>
                        </a:lnTo>
                        <a:lnTo>
                          <a:pt x="186" y="456"/>
                        </a:lnTo>
                        <a:lnTo>
                          <a:pt x="208" y="465"/>
                        </a:lnTo>
                        <a:lnTo>
                          <a:pt x="218" y="466"/>
                        </a:lnTo>
                        <a:lnTo>
                          <a:pt x="248" y="499"/>
                        </a:lnTo>
                        <a:lnTo>
                          <a:pt x="259" y="500"/>
                        </a:lnTo>
                        <a:lnTo>
                          <a:pt x="269" y="494"/>
                        </a:lnTo>
                        <a:lnTo>
                          <a:pt x="289" y="476"/>
                        </a:lnTo>
                        <a:lnTo>
                          <a:pt x="311" y="485"/>
                        </a:lnTo>
                        <a:lnTo>
                          <a:pt x="311" y="472"/>
                        </a:lnTo>
                        <a:lnTo>
                          <a:pt x="311" y="472"/>
                        </a:lnTo>
                        <a:lnTo>
                          <a:pt x="312" y="471"/>
                        </a:lnTo>
                        <a:lnTo>
                          <a:pt x="312" y="444"/>
                        </a:lnTo>
                        <a:lnTo>
                          <a:pt x="293" y="425"/>
                        </a:lnTo>
                        <a:lnTo>
                          <a:pt x="289" y="414"/>
                        </a:lnTo>
                        <a:lnTo>
                          <a:pt x="275" y="415"/>
                        </a:lnTo>
                        <a:lnTo>
                          <a:pt x="254" y="407"/>
                        </a:lnTo>
                        <a:lnTo>
                          <a:pt x="243" y="398"/>
                        </a:lnTo>
                        <a:lnTo>
                          <a:pt x="236" y="374"/>
                        </a:lnTo>
                        <a:lnTo>
                          <a:pt x="255" y="373"/>
                        </a:lnTo>
                        <a:lnTo>
                          <a:pt x="245" y="362"/>
                        </a:lnTo>
                        <a:lnTo>
                          <a:pt x="243" y="354"/>
                        </a:lnTo>
                        <a:lnTo>
                          <a:pt x="262" y="350"/>
                        </a:lnTo>
                        <a:lnTo>
                          <a:pt x="280" y="357"/>
                        </a:lnTo>
                        <a:lnTo>
                          <a:pt x="298" y="335"/>
                        </a:lnTo>
                        <a:lnTo>
                          <a:pt x="290" y="328"/>
                        </a:lnTo>
                        <a:lnTo>
                          <a:pt x="288" y="315"/>
                        </a:lnTo>
                        <a:lnTo>
                          <a:pt x="296" y="302"/>
                        </a:lnTo>
                        <a:lnTo>
                          <a:pt x="300" y="287"/>
                        </a:lnTo>
                        <a:lnTo>
                          <a:pt x="319" y="287"/>
                        </a:lnTo>
                        <a:lnTo>
                          <a:pt x="333" y="283"/>
                        </a:lnTo>
                        <a:lnTo>
                          <a:pt x="352" y="271"/>
                        </a:lnTo>
                        <a:lnTo>
                          <a:pt x="348" y="262"/>
                        </a:lnTo>
                        <a:lnTo>
                          <a:pt x="347" y="259"/>
                        </a:lnTo>
                        <a:lnTo>
                          <a:pt x="335" y="260"/>
                        </a:lnTo>
                        <a:close/>
                        <a:moveTo>
                          <a:pt x="98" y="423"/>
                        </a:moveTo>
                        <a:lnTo>
                          <a:pt x="73" y="423"/>
                        </a:lnTo>
                        <a:lnTo>
                          <a:pt x="69" y="404"/>
                        </a:lnTo>
                        <a:lnTo>
                          <a:pt x="84" y="379"/>
                        </a:lnTo>
                        <a:lnTo>
                          <a:pt x="97" y="374"/>
                        </a:lnTo>
                        <a:lnTo>
                          <a:pt x="112" y="389"/>
                        </a:lnTo>
                        <a:lnTo>
                          <a:pt x="116" y="400"/>
                        </a:lnTo>
                        <a:lnTo>
                          <a:pt x="101" y="420"/>
                        </a:lnTo>
                        <a:lnTo>
                          <a:pt x="98" y="423"/>
                        </a:lnTo>
                        <a:close/>
                      </a:path>
                    </a:pathLst>
                  </a:custGeom>
                  <a:solidFill>
                    <a:schemeClr val="accent5">
                      <a:lumMod val="20000"/>
                      <a:lumOff val="8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2" name="67" descr="{&quot;Key&quot;:&quot;67&quot;,&quot;Name&quot;:&quot;67&quot;,&quot;Value&quot;:1.0,&quot;Formula&quot;:&quot;&quot;,&quot;Text&quot;:&quot;&quot;,&quot;OfficeApplication&quot;:1,&quot;HasValue&quot;:true}">
                    <a:extLst>
                      <a:ext uri="{FF2B5EF4-FFF2-40B4-BE49-F238E27FC236}">
                        <a16:creationId xmlns:a16="http://schemas.microsoft.com/office/drawing/2014/main" id="{AF54EEA7-65EF-450F-B6FD-A511DA109BAA}"/>
                      </a:ext>
                    </a:extLst>
                  </p:cNvPr>
                  <p:cNvSpPr>
                    <a:spLocks/>
                  </p:cNvSpPr>
                  <p:nvPr/>
                </p:nvSpPr>
                <p:spPr bwMode="auto">
                  <a:xfrm>
                    <a:off x="7726649" y="2486597"/>
                    <a:ext cx="477615" cy="523230"/>
                  </a:xfrm>
                  <a:custGeom>
                    <a:avLst/>
                    <a:gdLst>
                      <a:gd name="T0" fmla="*/ 52 w 356"/>
                      <a:gd name="T1" fmla="*/ 232 h 390"/>
                      <a:gd name="T2" fmla="*/ 49 w 356"/>
                      <a:gd name="T3" fmla="*/ 256 h 390"/>
                      <a:gd name="T4" fmla="*/ 46 w 356"/>
                      <a:gd name="T5" fmla="*/ 300 h 390"/>
                      <a:gd name="T6" fmla="*/ 75 w 356"/>
                      <a:gd name="T7" fmla="*/ 310 h 390"/>
                      <a:gd name="T8" fmla="*/ 93 w 356"/>
                      <a:gd name="T9" fmla="*/ 317 h 390"/>
                      <a:gd name="T10" fmla="*/ 105 w 356"/>
                      <a:gd name="T11" fmla="*/ 333 h 390"/>
                      <a:gd name="T12" fmla="*/ 157 w 356"/>
                      <a:gd name="T13" fmla="*/ 359 h 390"/>
                      <a:gd name="T14" fmla="*/ 169 w 356"/>
                      <a:gd name="T15" fmla="*/ 378 h 390"/>
                      <a:gd name="T16" fmla="*/ 189 w 356"/>
                      <a:gd name="T17" fmla="*/ 390 h 390"/>
                      <a:gd name="T18" fmla="*/ 197 w 356"/>
                      <a:gd name="T19" fmla="*/ 367 h 390"/>
                      <a:gd name="T20" fmla="*/ 223 w 356"/>
                      <a:gd name="T21" fmla="*/ 313 h 390"/>
                      <a:gd name="T22" fmla="*/ 231 w 356"/>
                      <a:gd name="T23" fmla="*/ 278 h 390"/>
                      <a:gd name="T24" fmla="*/ 248 w 356"/>
                      <a:gd name="T25" fmla="*/ 214 h 390"/>
                      <a:gd name="T26" fmla="*/ 261 w 356"/>
                      <a:gd name="T27" fmla="*/ 168 h 390"/>
                      <a:gd name="T28" fmla="*/ 294 w 356"/>
                      <a:gd name="T29" fmla="*/ 139 h 390"/>
                      <a:gd name="T30" fmla="*/ 309 w 356"/>
                      <a:gd name="T31" fmla="*/ 126 h 390"/>
                      <a:gd name="T32" fmla="*/ 327 w 356"/>
                      <a:gd name="T33" fmla="*/ 109 h 390"/>
                      <a:gd name="T34" fmla="*/ 345 w 356"/>
                      <a:gd name="T35" fmla="*/ 68 h 390"/>
                      <a:gd name="T36" fmla="*/ 356 w 356"/>
                      <a:gd name="T37" fmla="*/ 43 h 390"/>
                      <a:gd name="T38" fmla="*/ 279 w 356"/>
                      <a:gd name="T39" fmla="*/ 14 h 390"/>
                      <a:gd name="T40" fmla="*/ 232 w 356"/>
                      <a:gd name="T41" fmla="*/ 8 h 390"/>
                      <a:gd name="T42" fmla="*/ 206 w 356"/>
                      <a:gd name="T43" fmla="*/ 10 h 390"/>
                      <a:gd name="T44" fmla="*/ 194 w 356"/>
                      <a:gd name="T45" fmla="*/ 13 h 390"/>
                      <a:gd name="T46" fmla="*/ 164 w 356"/>
                      <a:gd name="T47" fmla="*/ 52 h 390"/>
                      <a:gd name="T48" fmla="*/ 116 w 356"/>
                      <a:gd name="T49" fmla="*/ 51 h 390"/>
                      <a:gd name="T50" fmla="*/ 88 w 356"/>
                      <a:gd name="T51" fmla="*/ 38 h 390"/>
                      <a:gd name="T52" fmla="*/ 44 w 356"/>
                      <a:gd name="T53" fmla="*/ 19 h 390"/>
                      <a:gd name="T54" fmla="*/ 16 w 356"/>
                      <a:gd name="T55" fmla="*/ 39 h 390"/>
                      <a:gd name="T56" fmla="*/ 0 w 356"/>
                      <a:gd name="T57" fmla="*/ 67 h 390"/>
                      <a:gd name="T58" fmla="*/ 35 w 356"/>
                      <a:gd name="T59" fmla="*/ 89 h 390"/>
                      <a:gd name="T60" fmla="*/ 36 w 356"/>
                      <a:gd name="T61" fmla="*/ 111 h 390"/>
                      <a:gd name="T62" fmla="*/ 64 w 356"/>
                      <a:gd name="T63" fmla="*/ 89 h 390"/>
                      <a:gd name="T64" fmla="*/ 100 w 356"/>
                      <a:gd name="T65" fmla="*/ 134 h 390"/>
                      <a:gd name="T66" fmla="*/ 98 w 356"/>
                      <a:gd name="T67" fmla="*/ 171 h 390"/>
                      <a:gd name="T68" fmla="*/ 74 w 356"/>
                      <a:gd name="T69" fmla="*/ 213 h 390"/>
                      <a:gd name="T70" fmla="*/ 40 w 356"/>
                      <a:gd name="T71" fmla="*/ 222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6" h="390">
                        <a:moveTo>
                          <a:pt x="37" y="225"/>
                        </a:moveTo>
                        <a:lnTo>
                          <a:pt x="52" y="232"/>
                        </a:lnTo>
                        <a:lnTo>
                          <a:pt x="49" y="241"/>
                        </a:lnTo>
                        <a:lnTo>
                          <a:pt x="49" y="256"/>
                        </a:lnTo>
                        <a:lnTo>
                          <a:pt x="45" y="295"/>
                        </a:lnTo>
                        <a:lnTo>
                          <a:pt x="46" y="300"/>
                        </a:lnTo>
                        <a:lnTo>
                          <a:pt x="65" y="303"/>
                        </a:lnTo>
                        <a:lnTo>
                          <a:pt x="75" y="310"/>
                        </a:lnTo>
                        <a:lnTo>
                          <a:pt x="75" y="315"/>
                        </a:lnTo>
                        <a:lnTo>
                          <a:pt x="93" y="317"/>
                        </a:lnTo>
                        <a:lnTo>
                          <a:pt x="100" y="320"/>
                        </a:lnTo>
                        <a:lnTo>
                          <a:pt x="105" y="333"/>
                        </a:lnTo>
                        <a:lnTo>
                          <a:pt x="154" y="355"/>
                        </a:lnTo>
                        <a:lnTo>
                          <a:pt x="157" y="359"/>
                        </a:lnTo>
                        <a:lnTo>
                          <a:pt x="156" y="374"/>
                        </a:lnTo>
                        <a:lnTo>
                          <a:pt x="169" y="378"/>
                        </a:lnTo>
                        <a:lnTo>
                          <a:pt x="172" y="388"/>
                        </a:lnTo>
                        <a:lnTo>
                          <a:pt x="189" y="390"/>
                        </a:lnTo>
                        <a:lnTo>
                          <a:pt x="190" y="388"/>
                        </a:lnTo>
                        <a:lnTo>
                          <a:pt x="197" y="367"/>
                        </a:lnTo>
                        <a:lnTo>
                          <a:pt x="215" y="342"/>
                        </a:lnTo>
                        <a:lnTo>
                          <a:pt x="223" y="313"/>
                        </a:lnTo>
                        <a:lnTo>
                          <a:pt x="236" y="300"/>
                        </a:lnTo>
                        <a:lnTo>
                          <a:pt x="231" y="278"/>
                        </a:lnTo>
                        <a:lnTo>
                          <a:pt x="235" y="257"/>
                        </a:lnTo>
                        <a:lnTo>
                          <a:pt x="248" y="214"/>
                        </a:lnTo>
                        <a:lnTo>
                          <a:pt x="250" y="187"/>
                        </a:lnTo>
                        <a:lnTo>
                          <a:pt x="261" y="168"/>
                        </a:lnTo>
                        <a:lnTo>
                          <a:pt x="274" y="161"/>
                        </a:lnTo>
                        <a:lnTo>
                          <a:pt x="294" y="139"/>
                        </a:lnTo>
                        <a:lnTo>
                          <a:pt x="294" y="132"/>
                        </a:lnTo>
                        <a:lnTo>
                          <a:pt x="309" y="126"/>
                        </a:lnTo>
                        <a:lnTo>
                          <a:pt x="311" y="119"/>
                        </a:lnTo>
                        <a:lnTo>
                          <a:pt x="327" y="109"/>
                        </a:lnTo>
                        <a:lnTo>
                          <a:pt x="333" y="102"/>
                        </a:lnTo>
                        <a:lnTo>
                          <a:pt x="345" y="68"/>
                        </a:lnTo>
                        <a:lnTo>
                          <a:pt x="354" y="51"/>
                        </a:lnTo>
                        <a:lnTo>
                          <a:pt x="356" y="43"/>
                        </a:lnTo>
                        <a:lnTo>
                          <a:pt x="326" y="37"/>
                        </a:lnTo>
                        <a:lnTo>
                          <a:pt x="279" y="14"/>
                        </a:lnTo>
                        <a:lnTo>
                          <a:pt x="256" y="15"/>
                        </a:lnTo>
                        <a:lnTo>
                          <a:pt x="232" y="8"/>
                        </a:lnTo>
                        <a:lnTo>
                          <a:pt x="218" y="14"/>
                        </a:lnTo>
                        <a:lnTo>
                          <a:pt x="206" y="10"/>
                        </a:lnTo>
                        <a:lnTo>
                          <a:pt x="194" y="13"/>
                        </a:lnTo>
                        <a:lnTo>
                          <a:pt x="194" y="13"/>
                        </a:lnTo>
                        <a:lnTo>
                          <a:pt x="184" y="29"/>
                        </a:lnTo>
                        <a:lnTo>
                          <a:pt x="164" y="52"/>
                        </a:lnTo>
                        <a:lnTo>
                          <a:pt x="147" y="45"/>
                        </a:lnTo>
                        <a:lnTo>
                          <a:pt x="116" y="51"/>
                        </a:lnTo>
                        <a:lnTo>
                          <a:pt x="97" y="49"/>
                        </a:lnTo>
                        <a:lnTo>
                          <a:pt x="88" y="38"/>
                        </a:lnTo>
                        <a:lnTo>
                          <a:pt x="50" y="26"/>
                        </a:lnTo>
                        <a:lnTo>
                          <a:pt x="44" y="19"/>
                        </a:lnTo>
                        <a:lnTo>
                          <a:pt x="32" y="0"/>
                        </a:lnTo>
                        <a:lnTo>
                          <a:pt x="16" y="39"/>
                        </a:lnTo>
                        <a:lnTo>
                          <a:pt x="3" y="51"/>
                        </a:lnTo>
                        <a:lnTo>
                          <a:pt x="0" y="67"/>
                        </a:lnTo>
                        <a:lnTo>
                          <a:pt x="5" y="74"/>
                        </a:lnTo>
                        <a:lnTo>
                          <a:pt x="35" y="89"/>
                        </a:lnTo>
                        <a:lnTo>
                          <a:pt x="29" y="101"/>
                        </a:lnTo>
                        <a:lnTo>
                          <a:pt x="36" y="111"/>
                        </a:lnTo>
                        <a:lnTo>
                          <a:pt x="47" y="110"/>
                        </a:lnTo>
                        <a:lnTo>
                          <a:pt x="64" y="89"/>
                        </a:lnTo>
                        <a:lnTo>
                          <a:pt x="97" y="120"/>
                        </a:lnTo>
                        <a:lnTo>
                          <a:pt x="100" y="134"/>
                        </a:lnTo>
                        <a:lnTo>
                          <a:pt x="94" y="148"/>
                        </a:lnTo>
                        <a:lnTo>
                          <a:pt x="98" y="171"/>
                        </a:lnTo>
                        <a:lnTo>
                          <a:pt x="85" y="206"/>
                        </a:lnTo>
                        <a:lnTo>
                          <a:pt x="74" y="213"/>
                        </a:lnTo>
                        <a:lnTo>
                          <a:pt x="68" y="220"/>
                        </a:lnTo>
                        <a:lnTo>
                          <a:pt x="40" y="222"/>
                        </a:lnTo>
                        <a:lnTo>
                          <a:pt x="37" y="225"/>
                        </a:lnTo>
                        <a:close/>
                      </a:path>
                    </a:pathLst>
                  </a:custGeom>
                  <a:solidFill>
                    <a:schemeClr val="accent5">
                      <a:lumMod val="40000"/>
                      <a:lumOff val="6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3" name="27" descr="{&quot;Key&quot;:&quot;27&quot;,&quot;Name&quot;:&quot;27&quot;,&quot;Value&quot;:1.0,&quot;Formula&quot;:&quot;&quot;,&quot;Text&quot;:&quot;&quot;,&quot;OfficeApplication&quot;:1,&quot;HasValue&quot;:true}">
                    <a:extLst>
                      <a:ext uri="{FF2B5EF4-FFF2-40B4-BE49-F238E27FC236}">
                        <a16:creationId xmlns:a16="http://schemas.microsoft.com/office/drawing/2014/main" id="{D0703442-0A5D-4CED-A87E-FDA9FB42CDA5}"/>
                      </a:ext>
                    </a:extLst>
                  </p:cNvPr>
                  <p:cNvSpPr>
                    <a:spLocks/>
                  </p:cNvSpPr>
                  <p:nvPr/>
                </p:nvSpPr>
                <p:spPr bwMode="auto">
                  <a:xfrm>
                    <a:off x="5075617" y="2250473"/>
                    <a:ext cx="588970" cy="458832"/>
                  </a:xfrm>
                  <a:custGeom>
                    <a:avLst/>
                    <a:gdLst>
                      <a:gd name="T0" fmla="*/ 367 w 439"/>
                      <a:gd name="T1" fmla="*/ 23 h 342"/>
                      <a:gd name="T2" fmla="*/ 311 w 439"/>
                      <a:gd name="T3" fmla="*/ 22 h 342"/>
                      <a:gd name="T4" fmla="*/ 290 w 439"/>
                      <a:gd name="T5" fmla="*/ 57 h 342"/>
                      <a:gd name="T6" fmla="*/ 265 w 439"/>
                      <a:gd name="T7" fmla="*/ 59 h 342"/>
                      <a:gd name="T8" fmla="*/ 245 w 439"/>
                      <a:gd name="T9" fmla="*/ 75 h 342"/>
                      <a:gd name="T10" fmla="*/ 221 w 439"/>
                      <a:gd name="T11" fmla="*/ 96 h 342"/>
                      <a:gd name="T12" fmla="*/ 171 w 439"/>
                      <a:gd name="T13" fmla="*/ 74 h 342"/>
                      <a:gd name="T14" fmla="*/ 184 w 439"/>
                      <a:gd name="T15" fmla="*/ 64 h 342"/>
                      <a:gd name="T16" fmla="*/ 150 w 439"/>
                      <a:gd name="T17" fmla="*/ 31 h 342"/>
                      <a:gd name="T18" fmla="*/ 109 w 439"/>
                      <a:gd name="T19" fmla="*/ 35 h 342"/>
                      <a:gd name="T20" fmla="*/ 82 w 439"/>
                      <a:gd name="T21" fmla="*/ 21 h 342"/>
                      <a:gd name="T22" fmla="*/ 53 w 439"/>
                      <a:gd name="T23" fmla="*/ 6 h 342"/>
                      <a:gd name="T24" fmla="*/ 34 w 439"/>
                      <a:gd name="T25" fmla="*/ 17 h 342"/>
                      <a:gd name="T26" fmla="*/ 3 w 439"/>
                      <a:gd name="T27" fmla="*/ 59 h 342"/>
                      <a:gd name="T28" fmla="*/ 12 w 439"/>
                      <a:gd name="T29" fmla="*/ 86 h 342"/>
                      <a:gd name="T30" fmla="*/ 13 w 439"/>
                      <a:gd name="T31" fmla="*/ 100 h 342"/>
                      <a:gd name="T32" fmla="*/ 23 w 439"/>
                      <a:gd name="T33" fmla="*/ 119 h 342"/>
                      <a:gd name="T34" fmla="*/ 34 w 439"/>
                      <a:gd name="T35" fmla="*/ 161 h 342"/>
                      <a:gd name="T36" fmla="*/ 24 w 439"/>
                      <a:gd name="T37" fmla="*/ 180 h 342"/>
                      <a:gd name="T38" fmla="*/ 38 w 439"/>
                      <a:gd name="T39" fmla="*/ 224 h 342"/>
                      <a:gd name="T40" fmla="*/ 36 w 439"/>
                      <a:gd name="T41" fmla="*/ 226 h 342"/>
                      <a:gd name="T42" fmla="*/ 30 w 439"/>
                      <a:gd name="T43" fmla="*/ 243 h 342"/>
                      <a:gd name="T44" fmla="*/ 73 w 439"/>
                      <a:gd name="T45" fmla="*/ 258 h 342"/>
                      <a:gd name="T46" fmla="*/ 95 w 439"/>
                      <a:gd name="T47" fmla="*/ 267 h 342"/>
                      <a:gd name="T48" fmla="*/ 136 w 439"/>
                      <a:gd name="T49" fmla="*/ 303 h 342"/>
                      <a:gd name="T50" fmla="*/ 141 w 439"/>
                      <a:gd name="T51" fmla="*/ 337 h 342"/>
                      <a:gd name="T52" fmla="*/ 155 w 439"/>
                      <a:gd name="T53" fmla="*/ 342 h 342"/>
                      <a:gd name="T54" fmla="*/ 171 w 439"/>
                      <a:gd name="T55" fmla="*/ 328 h 342"/>
                      <a:gd name="T56" fmla="*/ 208 w 439"/>
                      <a:gd name="T57" fmla="*/ 320 h 342"/>
                      <a:gd name="T58" fmla="*/ 234 w 439"/>
                      <a:gd name="T59" fmla="*/ 307 h 342"/>
                      <a:gd name="T60" fmla="*/ 254 w 439"/>
                      <a:gd name="T61" fmla="*/ 303 h 342"/>
                      <a:gd name="T62" fmla="*/ 311 w 439"/>
                      <a:gd name="T63" fmla="*/ 291 h 342"/>
                      <a:gd name="T64" fmla="*/ 326 w 439"/>
                      <a:gd name="T65" fmla="*/ 268 h 342"/>
                      <a:gd name="T66" fmla="*/ 343 w 439"/>
                      <a:gd name="T67" fmla="*/ 236 h 342"/>
                      <a:gd name="T68" fmla="*/ 352 w 439"/>
                      <a:gd name="T69" fmla="*/ 224 h 342"/>
                      <a:gd name="T70" fmla="*/ 343 w 439"/>
                      <a:gd name="T71" fmla="*/ 184 h 342"/>
                      <a:gd name="T72" fmla="*/ 392 w 439"/>
                      <a:gd name="T73" fmla="*/ 170 h 342"/>
                      <a:gd name="T74" fmla="*/ 414 w 439"/>
                      <a:gd name="T75" fmla="*/ 109 h 342"/>
                      <a:gd name="T76" fmla="*/ 427 w 439"/>
                      <a:gd name="T77" fmla="*/ 96 h 342"/>
                      <a:gd name="T78" fmla="*/ 429 w 439"/>
                      <a:gd name="T79" fmla="*/ 76 h 342"/>
                      <a:gd name="T80" fmla="*/ 419 w 439"/>
                      <a:gd name="T81" fmla="*/ 34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39" h="342">
                        <a:moveTo>
                          <a:pt x="407" y="40"/>
                        </a:moveTo>
                        <a:lnTo>
                          <a:pt x="367" y="23"/>
                        </a:lnTo>
                        <a:lnTo>
                          <a:pt x="323" y="17"/>
                        </a:lnTo>
                        <a:lnTo>
                          <a:pt x="311" y="22"/>
                        </a:lnTo>
                        <a:lnTo>
                          <a:pt x="302" y="32"/>
                        </a:lnTo>
                        <a:lnTo>
                          <a:pt x="290" y="57"/>
                        </a:lnTo>
                        <a:lnTo>
                          <a:pt x="287" y="61"/>
                        </a:lnTo>
                        <a:lnTo>
                          <a:pt x="265" y="59"/>
                        </a:lnTo>
                        <a:lnTo>
                          <a:pt x="258" y="61"/>
                        </a:lnTo>
                        <a:lnTo>
                          <a:pt x="245" y="75"/>
                        </a:lnTo>
                        <a:lnTo>
                          <a:pt x="226" y="80"/>
                        </a:lnTo>
                        <a:lnTo>
                          <a:pt x="221" y="96"/>
                        </a:lnTo>
                        <a:lnTo>
                          <a:pt x="215" y="98"/>
                        </a:lnTo>
                        <a:lnTo>
                          <a:pt x="171" y="74"/>
                        </a:lnTo>
                        <a:lnTo>
                          <a:pt x="167" y="62"/>
                        </a:lnTo>
                        <a:lnTo>
                          <a:pt x="184" y="64"/>
                        </a:lnTo>
                        <a:lnTo>
                          <a:pt x="169" y="45"/>
                        </a:lnTo>
                        <a:lnTo>
                          <a:pt x="150" y="31"/>
                        </a:lnTo>
                        <a:lnTo>
                          <a:pt x="122" y="38"/>
                        </a:lnTo>
                        <a:lnTo>
                          <a:pt x="109" y="35"/>
                        </a:lnTo>
                        <a:lnTo>
                          <a:pt x="99" y="21"/>
                        </a:lnTo>
                        <a:lnTo>
                          <a:pt x="82" y="21"/>
                        </a:lnTo>
                        <a:lnTo>
                          <a:pt x="58" y="0"/>
                        </a:lnTo>
                        <a:lnTo>
                          <a:pt x="53" y="6"/>
                        </a:lnTo>
                        <a:lnTo>
                          <a:pt x="48" y="11"/>
                        </a:lnTo>
                        <a:lnTo>
                          <a:pt x="34" y="17"/>
                        </a:lnTo>
                        <a:lnTo>
                          <a:pt x="0" y="24"/>
                        </a:lnTo>
                        <a:lnTo>
                          <a:pt x="3" y="59"/>
                        </a:lnTo>
                        <a:lnTo>
                          <a:pt x="3" y="75"/>
                        </a:lnTo>
                        <a:lnTo>
                          <a:pt x="12" y="86"/>
                        </a:lnTo>
                        <a:lnTo>
                          <a:pt x="24" y="91"/>
                        </a:lnTo>
                        <a:lnTo>
                          <a:pt x="13" y="100"/>
                        </a:lnTo>
                        <a:lnTo>
                          <a:pt x="14" y="111"/>
                        </a:lnTo>
                        <a:lnTo>
                          <a:pt x="23" y="119"/>
                        </a:lnTo>
                        <a:lnTo>
                          <a:pt x="38" y="150"/>
                        </a:lnTo>
                        <a:lnTo>
                          <a:pt x="34" y="161"/>
                        </a:lnTo>
                        <a:lnTo>
                          <a:pt x="35" y="174"/>
                        </a:lnTo>
                        <a:lnTo>
                          <a:pt x="24" y="180"/>
                        </a:lnTo>
                        <a:lnTo>
                          <a:pt x="28" y="187"/>
                        </a:lnTo>
                        <a:lnTo>
                          <a:pt x="38" y="224"/>
                        </a:lnTo>
                        <a:lnTo>
                          <a:pt x="36" y="226"/>
                        </a:lnTo>
                        <a:lnTo>
                          <a:pt x="36" y="226"/>
                        </a:lnTo>
                        <a:lnTo>
                          <a:pt x="35" y="228"/>
                        </a:lnTo>
                        <a:lnTo>
                          <a:pt x="30" y="243"/>
                        </a:lnTo>
                        <a:lnTo>
                          <a:pt x="50" y="252"/>
                        </a:lnTo>
                        <a:lnTo>
                          <a:pt x="73" y="258"/>
                        </a:lnTo>
                        <a:lnTo>
                          <a:pt x="88" y="255"/>
                        </a:lnTo>
                        <a:lnTo>
                          <a:pt x="95" y="267"/>
                        </a:lnTo>
                        <a:lnTo>
                          <a:pt x="108" y="285"/>
                        </a:lnTo>
                        <a:lnTo>
                          <a:pt x="136" y="303"/>
                        </a:lnTo>
                        <a:lnTo>
                          <a:pt x="129" y="322"/>
                        </a:lnTo>
                        <a:lnTo>
                          <a:pt x="141" y="337"/>
                        </a:lnTo>
                        <a:lnTo>
                          <a:pt x="147" y="339"/>
                        </a:lnTo>
                        <a:lnTo>
                          <a:pt x="155" y="342"/>
                        </a:lnTo>
                        <a:lnTo>
                          <a:pt x="165" y="332"/>
                        </a:lnTo>
                        <a:lnTo>
                          <a:pt x="171" y="328"/>
                        </a:lnTo>
                        <a:lnTo>
                          <a:pt x="200" y="320"/>
                        </a:lnTo>
                        <a:lnTo>
                          <a:pt x="208" y="320"/>
                        </a:lnTo>
                        <a:lnTo>
                          <a:pt x="220" y="308"/>
                        </a:lnTo>
                        <a:lnTo>
                          <a:pt x="234" y="307"/>
                        </a:lnTo>
                        <a:lnTo>
                          <a:pt x="246" y="296"/>
                        </a:lnTo>
                        <a:lnTo>
                          <a:pt x="254" y="303"/>
                        </a:lnTo>
                        <a:lnTo>
                          <a:pt x="285" y="307"/>
                        </a:lnTo>
                        <a:lnTo>
                          <a:pt x="311" y="291"/>
                        </a:lnTo>
                        <a:lnTo>
                          <a:pt x="315" y="278"/>
                        </a:lnTo>
                        <a:lnTo>
                          <a:pt x="326" y="268"/>
                        </a:lnTo>
                        <a:lnTo>
                          <a:pt x="340" y="260"/>
                        </a:lnTo>
                        <a:lnTo>
                          <a:pt x="343" y="236"/>
                        </a:lnTo>
                        <a:lnTo>
                          <a:pt x="355" y="228"/>
                        </a:lnTo>
                        <a:lnTo>
                          <a:pt x="352" y="224"/>
                        </a:lnTo>
                        <a:lnTo>
                          <a:pt x="341" y="209"/>
                        </a:lnTo>
                        <a:lnTo>
                          <a:pt x="343" y="184"/>
                        </a:lnTo>
                        <a:lnTo>
                          <a:pt x="380" y="175"/>
                        </a:lnTo>
                        <a:lnTo>
                          <a:pt x="392" y="170"/>
                        </a:lnTo>
                        <a:lnTo>
                          <a:pt x="405" y="125"/>
                        </a:lnTo>
                        <a:lnTo>
                          <a:pt x="414" y="109"/>
                        </a:lnTo>
                        <a:lnTo>
                          <a:pt x="412" y="104"/>
                        </a:lnTo>
                        <a:lnTo>
                          <a:pt x="427" y="96"/>
                        </a:lnTo>
                        <a:lnTo>
                          <a:pt x="439" y="100"/>
                        </a:lnTo>
                        <a:lnTo>
                          <a:pt x="429" y="76"/>
                        </a:lnTo>
                        <a:lnTo>
                          <a:pt x="420" y="46"/>
                        </a:lnTo>
                        <a:lnTo>
                          <a:pt x="419" y="34"/>
                        </a:lnTo>
                        <a:lnTo>
                          <a:pt x="407" y="40"/>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4" name="28" descr="{&quot;Key&quot;:&quot;28&quot;,&quot;Name&quot;:&quot;28&quot;,&quot;Value&quot;:1.0,&quot;Formula&quot;:&quot;&quot;,&quot;Text&quot;:&quot;&quot;,&quot;OfficeApplication&quot;:1,&quot;HasValue&quot;:true}">
                    <a:extLst>
                      <a:ext uri="{FF2B5EF4-FFF2-40B4-BE49-F238E27FC236}">
                        <a16:creationId xmlns:a16="http://schemas.microsoft.com/office/drawing/2014/main" id="{4D759FB5-C2B2-40C3-BABB-22C1728CBD43}"/>
                      </a:ext>
                    </a:extLst>
                  </p:cNvPr>
                  <p:cNvSpPr>
                    <a:spLocks/>
                  </p:cNvSpPr>
                  <p:nvPr/>
                </p:nvSpPr>
                <p:spPr bwMode="auto">
                  <a:xfrm>
                    <a:off x="5268810" y="2556361"/>
                    <a:ext cx="485665" cy="548721"/>
                  </a:xfrm>
                  <a:custGeom>
                    <a:avLst/>
                    <a:gdLst>
                      <a:gd name="T0" fmla="*/ 325 w 362"/>
                      <a:gd name="T1" fmla="*/ 205 h 409"/>
                      <a:gd name="T2" fmla="*/ 291 w 362"/>
                      <a:gd name="T3" fmla="*/ 179 h 409"/>
                      <a:gd name="T4" fmla="*/ 278 w 362"/>
                      <a:gd name="T5" fmla="*/ 151 h 409"/>
                      <a:gd name="T6" fmla="*/ 253 w 362"/>
                      <a:gd name="T7" fmla="*/ 123 h 409"/>
                      <a:gd name="T8" fmla="*/ 244 w 362"/>
                      <a:gd name="T9" fmla="*/ 79 h 409"/>
                      <a:gd name="T10" fmla="*/ 235 w 362"/>
                      <a:gd name="T11" fmla="*/ 45 h 409"/>
                      <a:gd name="T12" fmla="*/ 211 w 362"/>
                      <a:gd name="T13" fmla="*/ 0 h 409"/>
                      <a:gd name="T14" fmla="*/ 196 w 362"/>
                      <a:gd name="T15" fmla="*/ 32 h 409"/>
                      <a:gd name="T16" fmla="*/ 171 w 362"/>
                      <a:gd name="T17" fmla="*/ 50 h 409"/>
                      <a:gd name="T18" fmla="*/ 141 w 362"/>
                      <a:gd name="T19" fmla="*/ 79 h 409"/>
                      <a:gd name="T20" fmla="*/ 102 w 362"/>
                      <a:gd name="T21" fmla="*/ 68 h 409"/>
                      <a:gd name="T22" fmla="*/ 76 w 362"/>
                      <a:gd name="T23" fmla="*/ 80 h 409"/>
                      <a:gd name="T24" fmla="*/ 56 w 362"/>
                      <a:gd name="T25" fmla="*/ 92 h 409"/>
                      <a:gd name="T26" fmla="*/ 21 w 362"/>
                      <a:gd name="T27" fmla="*/ 104 h 409"/>
                      <a:gd name="T28" fmla="*/ 13 w 362"/>
                      <a:gd name="T29" fmla="*/ 133 h 409"/>
                      <a:gd name="T30" fmla="*/ 34 w 362"/>
                      <a:gd name="T31" fmla="*/ 157 h 409"/>
                      <a:gd name="T32" fmla="*/ 49 w 362"/>
                      <a:gd name="T33" fmla="*/ 189 h 409"/>
                      <a:gd name="T34" fmla="*/ 51 w 362"/>
                      <a:gd name="T35" fmla="*/ 227 h 409"/>
                      <a:gd name="T36" fmla="*/ 1 w 362"/>
                      <a:gd name="T37" fmla="*/ 251 h 409"/>
                      <a:gd name="T38" fmla="*/ 6 w 362"/>
                      <a:gd name="T39" fmla="*/ 286 h 409"/>
                      <a:gd name="T40" fmla="*/ 10 w 362"/>
                      <a:gd name="T41" fmla="*/ 310 h 409"/>
                      <a:gd name="T42" fmla="*/ 21 w 362"/>
                      <a:gd name="T43" fmla="*/ 322 h 409"/>
                      <a:gd name="T44" fmla="*/ 40 w 362"/>
                      <a:gd name="T45" fmla="*/ 328 h 409"/>
                      <a:gd name="T46" fmla="*/ 16 w 362"/>
                      <a:gd name="T47" fmla="*/ 350 h 409"/>
                      <a:gd name="T48" fmla="*/ 46 w 362"/>
                      <a:gd name="T49" fmla="*/ 345 h 409"/>
                      <a:gd name="T50" fmla="*/ 82 w 362"/>
                      <a:gd name="T51" fmla="*/ 357 h 409"/>
                      <a:gd name="T52" fmla="*/ 114 w 362"/>
                      <a:gd name="T53" fmla="*/ 384 h 409"/>
                      <a:gd name="T54" fmla="*/ 141 w 362"/>
                      <a:gd name="T55" fmla="*/ 398 h 409"/>
                      <a:gd name="T56" fmla="*/ 177 w 362"/>
                      <a:gd name="T57" fmla="*/ 407 h 409"/>
                      <a:gd name="T58" fmla="*/ 221 w 362"/>
                      <a:gd name="T59" fmla="*/ 396 h 409"/>
                      <a:gd name="T60" fmla="*/ 219 w 362"/>
                      <a:gd name="T61" fmla="*/ 382 h 409"/>
                      <a:gd name="T62" fmla="*/ 240 w 362"/>
                      <a:gd name="T63" fmla="*/ 375 h 409"/>
                      <a:gd name="T64" fmla="*/ 283 w 362"/>
                      <a:gd name="T65" fmla="*/ 361 h 409"/>
                      <a:gd name="T66" fmla="*/ 335 w 362"/>
                      <a:gd name="T67" fmla="*/ 326 h 409"/>
                      <a:gd name="T68" fmla="*/ 356 w 362"/>
                      <a:gd name="T69" fmla="*/ 307 h 409"/>
                      <a:gd name="T70" fmla="*/ 359 w 362"/>
                      <a:gd name="T71" fmla="*/ 274 h 409"/>
                      <a:gd name="T72" fmla="*/ 362 w 362"/>
                      <a:gd name="T73" fmla="*/ 256 h 409"/>
                      <a:gd name="T74" fmla="*/ 338 w 362"/>
                      <a:gd name="T75" fmla="*/ 215 h 409"/>
                      <a:gd name="T76" fmla="*/ 335 w 362"/>
                      <a:gd name="T77" fmla="*/ 20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2" h="409">
                        <a:moveTo>
                          <a:pt x="335" y="203"/>
                        </a:moveTo>
                        <a:lnTo>
                          <a:pt x="325" y="205"/>
                        </a:lnTo>
                        <a:lnTo>
                          <a:pt x="298" y="192"/>
                        </a:lnTo>
                        <a:lnTo>
                          <a:pt x="291" y="179"/>
                        </a:lnTo>
                        <a:lnTo>
                          <a:pt x="289" y="161"/>
                        </a:lnTo>
                        <a:lnTo>
                          <a:pt x="278" y="151"/>
                        </a:lnTo>
                        <a:lnTo>
                          <a:pt x="268" y="133"/>
                        </a:lnTo>
                        <a:lnTo>
                          <a:pt x="253" y="123"/>
                        </a:lnTo>
                        <a:lnTo>
                          <a:pt x="235" y="98"/>
                        </a:lnTo>
                        <a:lnTo>
                          <a:pt x="244" y="79"/>
                        </a:lnTo>
                        <a:lnTo>
                          <a:pt x="232" y="70"/>
                        </a:lnTo>
                        <a:lnTo>
                          <a:pt x="235" y="45"/>
                        </a:lnTo>
                        <a:lnTo>
                          <a:pt x="226" y="30"/>
                        </a:lnTo>
                        <a:lnTo>
                          <a:pt x="211" y="0"/>
                        </a:lnTo>
                        <a:lnTo>
                          <a:pt x="199" y="8"/>
                        </a:lnTo>
                        <a:lnTo>
                          <a:pt x="196" y="32"/>
                        </a:lnTo>
                        <a:lnTo>
                          <a:pt x="182" y="40"/>
                        </a:lnTo>
                        <a:lnTo>
                          <a:pt x="171" y="50"/>
                        </a:lnTo>
                        <a:lnTo>
                          <a:pt x="167" y="63"/>
                        </a:lnTo>
                        <a:lnTo>
                          <a:pt x="141" y="79"/>
                        </a:lnTo>
                        <a:lnTo>
                          <a:pt x="110" y="75"/>
                        </a:lnTo>
                        <a:lnTo>
                          <a:pt x="102" y="68"/>
                        </a:lnTo>
                        <a:lnTo>
                          <a:pt x="90" y="79"/>
                        </a:lnTo>
                        <a:lnTo>
                          <a:pt x="76" y="80"/>
                        </a:lnTo>
                        <a:lnTo>
                          <a:pt x="64" y="92"/>
                        </a:lnTo>
                        <a:lnTo>
                          <a:pt x="56" y="92"/>
                        </a:lnTo>
                        <a:lnTo>
                          <a:pt x="27" y="100"/>
                        </a:lnTo>
                        <a:lnTo>
                          <a:pt x="21" y="104"/>
                        </a:lnTo>
                        <a:lnTo>
                          <a:pt x="11" y="114"/>
                        </a:lnTo>
                        <a:lnTo>
                          <a:pt x="13" y="133"/>
                        </a:lnTo>
                        <a:lnTo>
                          <a:pt x="25" y="152"/>
                        </a:lnTo>
                        <a:lnTo>
                          <a:pt x="34" y="157"/>
                        </a:lnTo>
                        <a:lnTo>
                          <a:pt x="51" y="179"/>
                        </a:lnTo>
                        <a:lnTo>
                          <a:pt x="49" y="189"/>
                        </a:lnTo>
                        <a:lnTo>
                          <a:pt x="59" y="207"/>
                        </a:lnTo>
                        <a:lnTo>
                          <a:pt x="51" y="227"/>
                        </a:lnTo>
                        <a:lnTo>
                          <a:pt x="35" y="240"/>
                        </a:lnTo>
                        <a:lnTo>
                          <a:pt x="1" y="251"/>
                        </a:lnTo>
                        <a:lnTo>
                          <a:pt x="0" y="255"/>
                        </a:lnTo>
                        <a:lnTo>
                          <a:pt x="6" y="286"/>
                        </a:lnTo>
                        <a:lnTo>
                          <a:pt x="12" y="295"/>
                        </a:lnTo>
                        <a:lnTo>
                          <a:pt x="10" y="310"/>
                        </a:lnTo>
                        <a:lnTo>
                          <a:pt x="6" y="312"/>
                        </a:lnTo>
                        <a:lnTo>
                          <a:pt x="21" y="322"/>
                        </a:lnTo>
                        <a:lnTo>
                          <a:pt x="33" y="324"/>
                        </a:lnTo>
                        <a:lnTo>
                          <a:pt x="40" y="328"/>
                        </a:lnTo>
                        <a:lnTo>
                          <a:pt x="16" y="347"/>
                        </a:lnTo>
                        <a:lnTo>
                          <a:pt x="16" y="350"/>
                        </a:lnTo>
                        <a:lnTo>
                          <a:pt x="27" y="347"/>
                        </a:lnTo>
                        <a:lnTo>
                          <a:pt x="46" y="345"/>
                        </a:lnTo>
                        <a:lnTo>
                          <a:pt x="72" y="336"/>
                        </a:lnTo>
                        <a:lnTo>
                          <a:pt x="82" y="357"/>
                        </a:lnTo>
                        <a:lnTo>
                          <a:pt x="90" y="359"/>
                        </a:lnTo>
                        <a:lnTo>
                          <a:pt x="114" y="384"/>
                        </a:lnTo>
                        <a:lnTo>
                          <a:pt x="124" y="398"/>
                        </a:lnTo>
                        <a:lnTo>
                          <a:pt x="141" y="398"/>
                        </a:lnTo>
                        <a:lnTo>
                          <a:pt x="164" y="409"/>
                        </a:lnTo>
                        <a:lnTo>
                          <a:pt x="177" y="407"/>
                        </a:lnTo>
                        <a:lnTo>
                          <a:pt x="201" y="394"/>
                        </a:lnTo>
                        <a:lnTo>
                          <a:pt x="221" y="396"/>
                        </a:lnTo>
                        <a:lnTo>
                          <a:pt x="221" y="395"/>
                        </a:lnTo>
                        <a:lnTo>
                          <a:pt x="219" y="382"/>
                        </a:lnTo>
                        <a:lnTo>
                          <a:pt x="230" y="372"/>
                        </a:lnTo>
                        <a:lnTo>
                          <a:pt x="240" y="375"/>
                        </a:lnTo>
                        <a:lnTo>
                          <a:pt x="266" y="359"/>
                        </a:lnTo>
                        <a:lnTo>
                          <a:pt x="283" y="361"/>
                        </a:lnTo>
                        <a:lnTo>
                          <a:pt x="320" y="353"/>
                        </a:lnTo>
                        <a:lnTo>
                          <a:pt x="335" y="326"/>
                        </a:lnTo>
                        <a:lnTo>
                          <a:pt x="355" y="312"/>
                        </a:lnTo>
                        <a:lnTo>
                          <a:pt x="356" y="307"/>
                        </a:lnTo>
                        <a:lnTo>
                          <a:pt x="354" y="284"/>
                        </a:lnTo>
                        <a:lnTo>
                          <a:pt x="359" y="274"/>
                        </a:lnTo>
                        <a:lnTo>
                          <a:pt x="355" y="272"/>
                        </a:lnTo>
                        <a:lnTo>
                          <a:pt x="362" y="256"/>
                        </a:lnTo>
                        <a:lnTo>
                          <a:pt x="350" y="231"/>
                        </a:lnTo>
                        <a:lnTo>
                          <a:pt x="338" y="215"/>
                        </a:lnTo>
                        <a:lnTo>
                          <a:pt x="338" y="205"/>
                        </a:lnTo>
                        <a:lnTo>
                          <a:pt x="335" y="203"/>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5" name="29" descr="{&quot;Key&quot;:&quot;29&quot;,&quot;Name&quot;:&quot;29&quot;,&quot;Value&quot;:1.0,&quot;Formula&quot;:&quot;&quot;,&quot;Text&quot;:&quot;&quot;,&quot;OfficeApplication&quot;:1,&quot;HasValue&quot;:true}">
                    <a:extLst>
                      <a:ext uri="{FF2B5EF4-FFF2-40B4-BE49-F238E27FC236}">
                        <a16:creationId xmlns:a16="http://schemas.microsoft.com/office/drawing/2014/main" id="{62536F2C-040E-4B2A-AEAB-740C26D70F07}"/>
                      </a:ext>
                    </a:extLst>
                  </p:cNvPr>
                  <p:cNvSpPr>
                    <a:spLocks/>
                  </p:cNvSpPr>
                  <p:nvPr/>
                </p:nvSpPr>
                <p:spPr bwMode="auto">
                  <a:xfrm>
                    <a:off x="3055144" y="2671740"/>
                    <a:ext cx="552746" cy="532622"/>
                  </a:xfrm>
                  <a:custGeom>
                    <a:avLst/>
                    <a:gdLst>
                      <a:gd name="T0" fmla="*/ 370 w 412"/>
                      <a:gd name="T1" fmla="*/ 370 h 397"/>
                      <a:gd name="T2" fmla="*/ 412 w 412"/>
                      <a:gd name="T3" fmla="*/ 337 h 397"/>
                      <a:gd name="T4" fmla="*/ 364 w 412"/>
                      <a:gd name="T5" fmla="*/ 308 h 397"/>
                      <a:gd name="T6" fmla="*/ 326 w 412"/>
                      <a:gd name="T7" fmla="*/ 277 h 397"/>
                      <a:gd name="T8" fmla="*/ 360 w 412"/>
                      <a:gd name="T9" fmla="*/ 226 h 397"/>
                      <a:gd name="T10" fmla="*/ 374 w 412"/>
                      <a:gd name="T11" fmla="*/ 187 h 397"/>
                      <a:gd name="T12" fmla="*/ 347 w 412"/>
                      <a:gd name="T13" fmla="*/ 141 h 397"/>
                      <a:gd name="T14" fmla="*/ 365 w 412"/>
                      <a:gd name="T15" fmla="*/ 117 h 397"/>
                      <a:gd name="T16" fmla="*/ 363 w 412"/>
                      <a:gd name="T17" fmla="*/ 86 h 397"/>
                      <a:gd name="T18" fmla="*/ 342 w 412"/>
                      <a:gd name="T19" fmla="*/ 43 h 397"/>
                      <a:gd name="T20" fmla="*/ 332 w 412"/>
                      <a:gd name="T21" fmla="*/ 14 h 397"/>
                      <a:gd name="T22" fmla="*/ 283 w 412"/>
                      <a:gd name="T23" fmla="*/ 18 h 397"/>
                      <a:gd name="T24" fmla="*/ 267 w 412"/>
                      <a:gd name="T25" fmla="*/ 33 h 397"/>
                      <a:gd name="T26" fmla="*/ 250 w 412"/>
                      <a:gd name="T27" fmla="*/ 27 h 397"/>
                      <a:gd name="T28" fmla="*/ 209 w 412"/>
                      <a:gd name="T29" fmla="*/ 17 h 397"/>
                      <a:gd name="T30" fmla="*/ 173 w 412"/>
                      <a:gd name="T31" fmla="*/ 30 h 397"/>
                      <a:gd name="T32" fmla="*/ 141 w 412"/>
                      <a:gd name="T33" fmla="*/ 23 h 397"/>
                      <a:gd name="T34" fmla="*/ 55 w 412"/>
                      <a:gd name="T35" fmla="*/ 54 h 397"/>
                      <a:gd name="T36" fmla="*/ 30 w 412"/>
                      <a:gd name="T37" fmla="*/ 65 h 397"/>
                      <a:gd name="T38" fmla="*/ 5 w 412"/>
                      <a:gd name="T39" fmla="*/ 100 h 397"/>
                      <a:gd name="T40" fmla="*/ 0 w 412"/>
                      <a:gd name="T41" fmla="*/ 147 h 397"/>
                      <a:gd name="T42" fmla="*/ 29 w 412"/>
                      <a:gd name="T43" fmla="*/ 153 h 397"/>
                      <a:gd name="T44" fmla="*/ 107 w 412"/>
                      <a:gd name="T45" fmla="*/ 136 h 397"/>
                      <a:gd name="T46" fmla="*/ 118 w 412"/>
                      <a:gd name="T47" fmla="*/ 140 h 397"/>
                      <a:gd name="T48" fmla="*/ 139 w 412"/>
                      <a:gd name="T49" fmla="*/ 153 h 397"/>
                      <a:gd name="T50" fmla="*/ 136 w 412"/>
                      <a:gd name="T51" fmla="*/ 170 h 397"/>
                      <a:gd name="T52" fmla="*/ 177 w 412"/>
                      <a:gd name="T53" fmla="*/ 179 h 397"/>
                      <a:gd name="T54" fmla="*/ 134 w 412"/>
                      <a:gd name="T55" fmla="*/ 180 h 397"/>
                      <a:gd name="T56" fmla="*/ 71 w 412"/>
                      <a:gd name="T57" fmla="*/ 177 h 397"/>
                      <a:gd name="T58" fmla="*/ 61 w 412"/>
                      <a:gd name="T59" fmla="*/ 176 h 397"/>
                      <a:gd name="T60" fmla="*/ 46 w 412"/>
                      <a:gd name="T61" fmla="*/ 193 h 397"/>
                      <a:gd name="T62" fmla="*/ 70 w 412"/>
                      <a:gd name="T63" fmla="*/ 218 h 397"/>
                      <a:gd name="T64" fmla="*/ 88 w 412"/>
                      <a:gd name="T65" fmla="*/ 203 h 397"/>
                      <a:gd name="T66" fmla="*/ 119 w 412"/>
                      <a:gd name="T67" fmla="*/ 206 h 397"/>
                      <a:gd name="T68" fmla="*/ 140 w 412"/>
                      <a:gd name="T69" fmla="*/ 259 h 397"/>
                      <a:gd name="T70" fmla="*/ 13 w 412"/>
                      <a:gd name="T71" fmla="*/ 286 h 397"/>
                      <a:gd name="T72" fmla="*/ 60 w 412"/>
                      <a:gd name="T73" fmla="*/ 300 h 397"/>
                      <a:gd name="T74" fmla="*/ 118 w 412"/>
                      <a:gd name="T75" fmla="*/ 338 h 397"/>
                      <a:gd name="T76" fmla="*/ 162 w 412"/>
                      <a:gd name="T77" fmla="*/ 385 h 397"/>
                      <a:gd name="T78" fmla="*/ 178 w 412"/>
                      <a:gd name="T79" fmla="*/ 353 h 397"/>
                      <a:gd name="T80" fmla="*/ 188 w 412"/>
                      <a:gd name="T81" fmla="*/ 346 h 397"/>
                      <a:gd name="T82" fmla="*/ 233 w 412"/>
                      <a:gd name="T83" fmla="*/ 358 h 397"/>
                      <a:gd name="T84" fmla="*/ 262 w 412"/>
                      <a:gd name="T85" fmla="*/ 363 h 397"/>
                      <a:gd name="T86" fmla="*/ 316 w 412"/>
                      <a:gd name="T87" fmla="*/ 387 h 397"/>
                      <a:gd name="T88" fmla="*/ 365 w 412"/>
                      <a:gd name="T89"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2" h="397">
                        <a:moveTo>
                          <a:pt x="365" y="397"/>
                        </a:moveTo>
                        <a:lnTo>
                          <a:pt x="362" y="384"/>
                        </a:lnTo>
                        <a:lnTo>
                          <a:pt x="370" y="370"/>
                        </a:lnTo>
                        <a:lnTo>
                          <a:pt x="384" y="374"/>
                        </a:lnTo>
                        <a:lnTo>
                          <a:pt x="411" y="351"/>
                        </a:lnTo>
                        <a:lnTo>
                          <a:pt x="412" y="337"/>
                        </a:lnTo>
                        <a:lnTo>
                          <a:pt x="406" y="317"/>
                        </a:lnTo>
                        <a:lnTo>
                          <a:pt x="387" y="320"/>
                        </a:lnTo>
                        <a:lnTo>
                          <a:pt x="364" y="308"/>
                        </a:lnTo>
                        <a:lnTo>
                          <a:pt x="341" y="310"/>
                        </a:lnTo>
                        <a:lnTo>
                          <a:pt x="335" y="305"/>
                        </a:lnTo>
                        <a:lnTo>
                          <a:pt x="326" y="277"/>
                        </a:lnTo>
                        <a:lnTo>
                          <a:pt x="310" y="256"/>
                        </a:lnTo>
                        <a:lnTo>
                          <a:pt x="318" y="244"/>
                        </a:lnTo>
                        <a:lnTo>
                          <a:pt x="360" y="226"/>
                        </a:lnTo>
                        <a:lnTo>
                          <a:pt x="367" y="223"/>
                        </a:lnTo>
                        <a:lnTo>
                          <a:pt x="364" y="211"/>
                        </a:lnTo>
                        <a:lnTo>
                          <a:pt x="374" y="187"/>
                        </a:lnTo>
                        <a:lnTo>
                          <a:pt x="365" y="164"/>
                        </a:lnTo>
                        <a:lnTo>
                          <a:pt x="363" y="151"/>
                        </a:lnTo>
                        <a:lnTo>
                          <a:pt x="347" y="141"/>
                        </a:lnTo>
                        <a:lnTo>
                          <a:pt x="350" y="130"/>
                        </a:lnTo>
                        <a:lnTo>
                          <a:pt x="362" y="128"/>
                        </a:lnTo>
                        <a:lnTo>
                          <a:pt x="365" y="117"/>
                        </a:lnTo>
                        <a:lnTo>
                          <a:pt x="353" y="107"/>
                        </a:lnTo>
                        <a:lnTo>
                          <a:pt x="354" y="101"/>
                        </a:lnTo>
                        <a:lnTo>
                          <a:pt x="363" y="86"/>
                        </a:lnTo>
                        <a:lnTo>
                          <a:pt x="359" y="70"/>
                        </a:lnTo>
                        <a:lnTo>
                          <a:pt x="346" y="55"/>
                        </a:lnTo>
                        <a:lnTo>
                          <a:pt x="342" y="43"/>
                        </a:lnTo>
                        <a:lnTo>
                          <a:pt x="342" y="18"/>
                        </a:lnTo>
                        <a:lnTo>
                          <a:pt x="343" y="12"/>
                        </a:lnTo>
                        <a:lnTo>
                          <a:pt x="332" y="14"/>
                        </a:lnTo>
                        <a:lnTo>
                          <a:pt x="296" y="5"/>
                        </a:lnTo>
                        <a:lnTo>
                          <a:pt x="292" y="0"/>
                        </a:lnTo>
                        <a:lnTo>
                          <a:pt x="283" y="18"/>
                        </a:lnTo>
                        <a:lnTo>
                          <a:pt x="277" y="20"/>
                        </a:lnTo>
                        <a:lnTo>
                          <a:pt x="281" y="35"/>
                        </a:lnTo>
                        <a:lnTo>
                          <a:pt x="267" y="33"/>
                        </a:lnTo>
                        <a:lnTo>
                          <a:pt x="261" y="22"/>
                        </a:lnTo>
                        <a:lnTo>
                          <a:pt x="249" y="31"/>
                        </a:lnTo>
                        <a:lnTo>
                          <a:pt x="250" y="27"/>
                        </a:lnTo>
                        <a:lnTo>
                          <a:pt x="245" y="1"/>
                        </a:lnTo>
                        <a:lnTo>
                          <a:pt x="219" y="8"/>
                        </a:lnTo>
                        <a:lnTo>
                          <a:pt x="209" y="17"/>
                        </a:lnTo>
                        <a:lnTo>
                          <a:pt x="190" y="16"/>
                        </a:lnTo>
                        <a:lnTo>
                          <a:pt x="174" y="25"/>
                        </a:lnTo>
                        <a:lnTo>
                          <a:pt x="173" y="30"/>
                        </a:lnTo>
                        <a:lnTo>
                          <a:pt x="144" y="37"/>
                        </a:lnTo>
                        <a:lnTo>
                          <a:pt x="146" y="29"/>
                        </a:lnTo>
                        <a:lnTo>
                          <a:pt x="141" y="23"/>
                        </a:lnTo>
                        <a:lnTo>
                          <a:pt x="68" y="42"/>
                        </a:lnTo>
                        <a:lnTo>
                          <a:pt x="70" y="52"/>
                        </a:lnTo>
                        <a:lnTo>
                          <a:pt x="55" y="54"/>
                        </a:lnTo>
                        <a:lnTo>
                          <a:pt x="59" y="69"/>
                        </a:lnTo>
                        <a:lnTo>
                          <a:pt x="50" y="64"/>
                        </a:lnTo>
                        <a:lnTo>
                          <a:pt x="30" y="65"/>
                        </a:lnTo>
                        <a:lnTo>
                          <a:pt x="15" y="76"/>
                        </a:lnTo>
                        <a:lnTo>
                          <a:pt x="8" y="88"/>
                        </a:lnTo>
                        <a:lnTo>
                          <a:pt x="5" y="100"/>
                        </a:lnTo>
                        <a:lnTo>
                          <a:pt x="6" y="110"/>
                        </a:lnTo>
                        <a:lnTo>
                          <a:pt x="2" y="115"/>
                        </a:lnTo>
                        <a:lnTo>
                          <a:pt x="0" y="147"/>
                        </a:lnTo>
                        <a:lnTo>
                          <a:pt x="9" y="162"/>
                        </a:lnTo>
                        <a:lnTo>
                          <a:pt x="26" y="160"/>
                        </a:lnTo>
                        <a:lnTo>
                          <a:pt x="29" y="153"/>
                        </a:lnTo>
                        <a:lnTo>
                          <a:pt x="55" y="158"/>
                        </a:lnTo>
                        <a:lnTo>
                          <a:pt x="79" y="151"/>
                        </a:lnTo>
                        <a:lnTo>
                          <a:pt x="107" y="136"/>
                        </a:lnTo>
                        <a:lnTo>
                          <a:pt x="127" y="133"/>
                        </a:lnTo>
                        <a:lnTo>
                          <a:pt x="148" y="124"/>
                        </a:lnTo>
                        <a:lnTo>
                          <a:pt x="118" y="140"/>
                        </a:lnTo>
                        <a:lnTo>
                          <a:pt x="98" y="162"/>
                        </a:lnTo>
                        <a:lnTo>
                          <a:pt x="128" y="157"/>
                        </a:lnTo>
                        <a:lnTo>
                          <a:pt x="139" y="153"/>
                        </a:lnTo>
                        <a:lnTo>
                          <a:pt x="137" y="159"/>
                        </a:lnTo>
                        <a:lnTo>
                          <a:pt x="153" y="153"/>
                        </a:lnTo>
                        <a:lnTo>
                          <a:pt x="136" y="170"/>
                        </a:lnTo>
                        <a:lnTo>
                          <a:pt x="163" y="170"/>
                        </a:lnTo>
                        <a:lnTo>
                          <a:pt x="164" y="175"/>
                        </a:lnTo>
                        <a:lnTo>
                          <a:pt x="177" y="179"/>
                        </a:lnTo>
                        <a:lnTo>
                          <a:pt x="152" y="183"/>
                        </a:lnTo>
                        <a:lnTo>
                          <a:pt x="154" y="179"/>
                        </a:lnTo>
                        <a:lnTo>
                          <a:pt x="134" y="180"/>
                        </a:lnTo>
                        <a:lnTo>
                          <a:pt x="106" y="179"/>
                        </a:lnTo>
                        <a:lnTo>
                          <a:pt x="79" y="181"/>
                        </a:lnTo>
                        <a:lnTo>
                          <a:pt x="71" y="177"/>
                        </a:lnTo>
                        <a:lnTo>
                          <a:pt x="76" y="162"/>
                        </a:lnTo>
                        <a:lnTo>
                          <a:pt x="67" y="163"/>
                        </a:lnTo>
                        <a:lnTo>
                          <a:pt x="61" y="176"/>
                        </a:lnTo>
                        <a:lnTo>
                          <a:pt x="61" y="183"/>
                        </a:lnTo>
                        <a:lnTo>
                          <a:pt x="46" y="185"/>
                        </a:lnTo>
                        <a:lnTo>
                          <a:pt x="46" y="193"/>
                        </a:lnTo>
                        <a:lnTo>
                          <a:pt x="64" y="193"/>
                        </a:lnTo>
                        <a:lnTo>
                          <a:pt x="65" y="206"/>
                        </a:lnTo>
                        <a:lnTo>
                          <a:pt x="70" y="218"/>
                        </a:lnTo>
                        <a:lnTo>
                          <a:pt x="66" y="229"/>
                        </a:lnTo>
                        <a:lnTo>
                          <a:pt x="73" y="227"/>
                        </a:lnTo>
                        <a:lnTo>
                          <a:pt x="88" y="203"/>
                        </a:lnTo>
                        <a:lnTo>
                          <a:pt x="96" y="200"/>
                        </a:lnTo>
                        <a:lnTo>
                          <a:pt x="112" y="210"/>
                        </a:lnTo>
                        <a:lnTo>
                          <a:pt x="119" y="206"/>
                        </a:lnTo>
                        <a:lnTo>
                          <a:pt x="142" y="222"/>
                        </a:lnTo>
                        <a:lnTo>
                          <a:pt x="149" y="244"/>
                        </a:lnTo>
                        <a:lnTo>
                          <a:pt x="140" y="259"/>
                        </a:lnTo>
                        <a:lnTo>
                          <a:pt x="124" y="254"/>
                        </a:lnTo>
                        <a:lnTo>
                          <a:pt x="27" y="275"/>
                        </a:lnTo>
                        <a:lnTo>
                          <a:pt x="13" y="286"/>
                        </a:lnTo>
                        <a:lnTo>
                          <a:pt x="36" y="292"/>
                        </a:lnTo>
                        <a:lnTo>
                          <a:pt x="51" y="292"/>
                        </a:lnTo>
                        <a:lnTo>
                          <a:pt x="60" y="300"/>
                        </a:lnTo>
                        <a:lnTo>
                          <a:pt x="72" y="292"/>
                        </a:lnTo>
                        <a:lnTo>
                          <a:pt x="101" y="312"/>
                        </a:lnTo>
                        <a:lnTo>
                          <a:pt x="118" y="338"/>
                        </a:lnTo>
                        <a:lnTo>
                          <a:pt x="127" y="367"/>
                        </a:lnTo>
                        <a:lnTo>
                          <a:pt x="118" y="382"/>
                        </a:lnTo>
                        <a:lnTo>
                          <a:pt x="162" y="385"/>
                        </a:lnTo>
                        <a:lnTo>
                          <a:pt x="184" y="371"/>
                        </a:lnTo>
                        <a:lnTo>
                          <a:pt x="175" y="368"/>
                        </a:lnTo>
                        <a:lnTo>
                          <a:pt x="178" y="353"/>
                        </a:lnTo>
                        <a:lnTo>
                          <a:pt x="184" y="363"/>
                        </a:lnTo>
                        <a:lnTo>
                          <a:pt x="196" y="357"/>
                        </a:lnTo>
                        <a:lnTo>
                          <a:pt x="188" y="346"/>
                        </a:lnTo>
                        <a:lnTo>
                          <a:pt x="198" y="352"/>
                        </a:lnTo>
                        <a:lnTo>
                          <a:pt x="220" y="359"/>
                        </a:lnTo>
                        <a:lnTo>
                          <a:pt x="233" y="358"/>
                        </a:lnTo>
                        <a:lnTo>
                          <a:pt x="233" y="343"/>
                        </a:lnTo>
                        <a:lnTo>
                          <a:pt x="253" y="356"/>
                        </a:lnTo>
                        <a:lnTo>
                          <a:pt x="262" y="363"/>
                        </a:lnTo>
                        <a:lnTo>
                          <a:pt x="272" y="384"/>
                        </a:lnTo>
                        <a:lnTo>
                          <a:pt x="295" y="388"/>
                        </a:lnTo>
                        <a:lnTo>
                          <a:pt x="316" y="387"/>
                        </a:lnTo>
                        <a:lnTo>
                          <a:pt x="340" y="394"/>
                        </a:lnTo>
                        <a:lnTo>
                          <a:pt x="360" y="397"/>
                        </a:lnTo>
                        <a:lnTo>
                          <a:pt x="365" y="397"/>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6" name="30" descr="{&quot;Key&quot;:&quot;30&quot;,&quot;Name&quot;:&quot;30&quot;,&quot;Value&quot;:1.0,&quot;Formula&quot;:&quot;&quot;,&quot;Text&quot;:&quot;&quot;,&quot;OfficeApplication&quot;:1,&quot;HasValue&quot;:true}">
                    <a:extLst>
                      <a:ext uri="{FF2B5EF4-FFF2-40B4-BE49-F238E27FC236}">
                        <a16:creationId xmlns:a16="http://schemas.microsoft.com/office/drawing/2014/main" id="{E625400A-3B1B-4250-8AB4-DBA3E8767B13}"/>
                      </a:ext>
                    </a:extLst>
                  </p:cNvPr>
                  <p:cNvSpPr>
                    <a:spLocks/>
                  </p:cNvSpPr>
                  <p:nvPr/>
                </p:nvSpPr>
                <p:spPr bwMode="auto">
                  <a:xfrm>
                    <a:off x="6301854" y="5035667"/>
                    <a:ext cx="638609" cy="547379"/>
                  </a:xfrm>
                  <a:custGeom>
                    <a:avLst/>
                    <a:gdLst>
                      <a:gd name="T0" fmla="*/ 374 w 476"/>
                      <a:gd name="T1" fmla="*/ 50 h 408"/>
                      <a:gd name="T2" fmla="*/ 349 w 476"/>
                      <a:gd name="T3" fmla="*/ 67 h 408"/>
                      <a:gd name="T4" fmla="*/ 335 w 476"/>
                      <a:gd name="T5" fmla="*/ 62 h 408"/>
                      <a:gd name="T6" fmla="*/ 317 w 476"/>
                      <a:gd name="T7" fmla="*/ 52 h 408"/>
                      <a:gd name="T8" fmla="*/ 286 w 476"/>
                      <a:gd name="T9" fmla="*/ 71 h 408"/>
                      <a:gd name="T10" fmla="*/ 233 w 476"/>
                      <a:gd name="T11" fmla="*/ 56 h 408"/>
                      <a:gd name="T12" fmla="*/ 230 w 476"/>
                      <a:gd name="T13" fmla="*/ 27 h 408"/>
                      <a:gd name="T14" fmla="*/ 212 w 476"/>
                      <a:gd name="T15" fmla="*/ 0 h 408"/>
                      <a:gd name="T16" fmla="*/ 203 w 476"/>
                      <a:gd name="T17" fmla="*/ 18 h 408"/>
                      <a:gd name="T18" fmla="*/ 205 w 476"/>
                      <a:gd name="T19" fmla="*/ 80 h 408"/>
                      <a:gd name="T20" fmla="*/ 192 w 476"/>
                      <a:gd name="T21" fmla="*/ 120 h 408"/>
                      <a:gd name="T22" fmla="*/ 122 w 476"/>
                      <a:gd name="T23" fmla="*/ 114 h 408"/>
                      <a:gd name="T24" fmla="*/ 107 w 476"/>
                      <a:gd name="T25" fmla="*/ 135 h 408"/>
                      <a:gd name="T26" fmla="*/ 71 w 476"/>
                      <a:gd name="T27" fmla="*/ 141 h 408"/>
                      <a:gd name="T28" fmla="*/ 27 w 476"/>
                      <a:gd name="T29" fmla="*/ 118 h 408"/>
                      <a:gd name="T30" fmla="*/ 12 w 476"/>
                      <a:gd name="T31" fmla="*/ 133 h 408"/>
                      <a:gd name="T32" fmla="*/ 0 w 476"/>
                      <a:gd name="T33" fmla="*/ 155 h 408"/>
                      <a:gd name="T34" fmla="*/ 28 w 476"/>
                      <a:gd name="T35" fmla="*/ 166 h 408"/>
                      <a:gd name="T36" fmla="*/ 22 w 476"/>
                      <a:gd name="T37" fmla="*/ 213 h 408"/>
                      <a:gd name="T38" fmla="*/ 33 w 476"/>
                      <a:gd name="T39" fmla="*/ 227 h 408"/>
                      <a:gd name="T40" fmla="*/ 51 w 476"/>
                      <a:gd name="T41" fmla="*/ 248 h 408"/>
                      <a:gd name="T42" fmla="*/ 60 w 476"/>
                      <a:gd name="T43" fmla="*/ 233 h 408"/>
                      <a:gd name="T44" fmla="*/ 80 w 476"/>
                      <a:gd name="T45" fmla="*/ 242 h 408"/>
                      <a:gd name="T46" fmla="*/ 99 w 476"/>
                      <a:gd name="T47" fmla="*/ 223 h 408"/>
                      <a:gd name="T48" fmla="*/ 122 w 476"/>
                      <a:gd name="T49" fmla="*/ 210 h 408"/>
                      <a:gd name="T50" fmla="*/ 152 w 476"/>
                      <a:gd name="T51" fmla="*/ 202 h 408"/>
                      <a:gd name="T52" fmla="*/ 157 w 476"/>
                      <a:gd name="T53" fmla="*/ 232 h 408"/>
                      <a:gd name="T54" fmla="*/ 190 w 476"/>
                      <a:gd name="T55" fmla="*/ 237 h 408"/>
                      <a:gd name="T56" fmla="*/ 209 w 476"/>
                      <a:gd name="T57" fmla="*/ 249 h 408"/>
                      <a:gd name="T58" fmla="*/ 227 w 476"/>
                      <a:gd name="T59" fmla="*/ 270 h 408"/>
                      <a:gd name="T60" fmla="*/ 263 w 476"/>
                      <a:gd name="T61" fmla="*/ 295 h 408"/>
                      <a:gd name="T62" fmla="*/ 276 w 476"/>
                      <a:gd name="T63" fmla="*/ 334 h 408"/>
                      <a:gd name="T64" fmla="*/ 251 w 476"/>
                      <a:gd name="T65" fmla="*/ 357 h 408"/>
                      <a:gd name="T66" fmla="*/ 253 w 476"/>
                      <a:gd name="T67" fmla="*/ 371 h 408"/>
                      <a:gd name="T68" fmla="*/ 262 w 476"/>
                      <a:gd name="T69" fmla="*/ 397 h 408"/>
                      <a:gd name="T70" fmla="*/ 290 w 476"/>
                      <a:gd name="T71" fmla="*/ 408 h 408"/>
                      <a:gd name="T72" fmla="*/ 324 w 476"/>
                      <a:gd name="T73" fmla="*/ 379 h 408"/>
                      <a:gd name="T74" fmla="*/ 346 w 476"/>
                      <a:gd name="T75" fmla="*/ 365 h 408"/>
                      <a:gd name="T76" fmla="*/ 365 w 476"/>
                      <a:gd name="T77" fmla="*/ 313 h 408"/>
                      <a:gd name="T78" fmla="*/ 395 w 476"/>
                      <a:gd name="T79" fmla="*/ 308 h 408"/>
                      <a:gd name="T80" fmla="*/ 408 w 476"/>
                      <a:gd name="T81" fmla="*/ 293 h 408"/>
                      <a:gd name="T82" fmla="*/ 414 w 476"/>
                      <a:gd name="T83" fmla="*/ 240 h 408"/>
                      <a:gd name="T84" fmla="*/ 454 w 476"/>
                      <a:gd name="T85" fmla="*/ 215 h 408"/>
                      <a:gd name="T86" fmla="*/ 476 w 476"/>
                      <a:gd name="T87" fmla="*/ 186 h 408"/>
                      <a:gd name="T88" fmla="*/ 454 w 476"/>
                      <a:gd name="T89" fmla="*/ 153 h 408"/>
                      <a:gd name="T90" fmla="*/ 436 w 476"/>
                      <a:gd name="T91" fmla="*/ 110 h 408"/>
                      <a:gd name="T92" fmla="*/ 416 w 476"/>
                      <a:gd name="T93" fmla="*/ 73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76" h="408">
                        <a:moveTo>
                          <a:pt x="401" y="69"/>
                        </a:moveTo>
                        <a:lnTo>
                          <a:pt x="374" y="50"/>
                        </a:lnTo>
                        <a:lnTo>
                          <a:pt x="353" y="52"/>
                        </a:lnTo>
                        <a:lnTo>
                          <a:pt x="349" y="67"/>
                        </a:lnTo>
                        <a:lnTo>
                          <a:pt x="339" y="68"/>
                        </a:lnTo>
                        <a:lnTo>
                          <a:pt x="335" y="62"/>
                        </a:lnTo>
                        <a:lnTo>
                          <a:pt x="333" y="49"/>
                        </a:lnTo>
                        <a:lnTo>
                          <a:pt x="317" y="52"/>
                        </a:lnTo>
                        <a:lnTo>
                          <a:pt x="294" y="71"/>
                        </a:lnTo>
                        <a:lnTo>
                          <a:pt x="286" y="71"/>
                        </a:lnTo>
                        <a:lnTo>
                          <a:pt x="252" y="51"/>
                        </a:lnTo>
                        <a:lnTo>
                          <a:pt x="233" y="56"/>
                        </a:lnTo>
                        <a:lnTo>
                          <a:pt x="226" y="34"/>
                        </a:lnTo>
                        <a:lnTo>
                          <a:pt x="230" y="27"/>
                        </a:lnTo>
                        <a:lnTo>
                          <a:pt x="221" y="8"/>
                        </a:lnTo>
                        <a:lnTo>
                          <a:pt x="212" y="0"/>
                        </a:lnTo>
                        <a:lnTo>
                          <a:pt x="210" y="4"/>
                        </a:lnTo>
                        <a:lnTo>
                          <a:pt x="203" y="18"/>
                        </a:lnTo>
                        <a:lnTo>
                          <a:pt x="183" y="28"/>
                        </a:lnTo>
                        <a:lnTo>
                          <a:pt x="205" y="80"/>
                        </a:lnTo>
                        <a:lnTo>
                          <a:pt x="203" y="96"/>
                        </a:lnTo>
                        <a:lnTo>
                          <a:pt x="192" y="120"/>
                        </a:lnTo>
                        <a:lnTo>
                          <a:pt x="154" y="132"/>
                        </a:lnTo>
                        <a:lnTo>
                          <a:pt x="122" y="114"/>
                        </a:lnTo>
                        <a:lnTo>
                          <a:pt x="108" y="116"/>
                        </a:lnTo>
                        <a:lnTo>
                          <a:pt x="107" y="135"/>
                        </a:lnTo>
                        <a:lnTo>
                          <a:pt x="100" y="140"/>
                        </a:lnTo>
                        <a:lnTo>
                          <a:pt x="71" y="141"/>
                        </a:lnTo>
                        <a:lnTo>
                          <a:pt x="59" y="138"/>
                        </a:lnTo>
                        <a:lnTo>
                          <a:pt x="27" y="118"/>
                        </a:lnTo>
                        <a:lnTo>
                          <a:pt x="27" y="118"/>
                        </a:lnTo>
                        <a:lnTo>
                          <a:pt x="12" y="133"/>
                        </a:lnTo>
                        <a:lnTo>
                          <a:pt x="10" y="145"/>
                        </a:lnTo>
                        <a:lnTo>
                          <a:pt x="0" y="155"/>
                        </a:lnTo>
                        <a:lnTo>
                          <a:pt x="22" y="166"/>
                        </a:lnTo>
                        <a:lnTo>
                          <a:pt x="28" y="166"/>
                        </a:lnTo>
                        <a:lnTo>
                          <a:pt x="50" y="184"/>
                        </a:lnTo>
                        <a:lnTo>
                          <a:pt x="22" y="213"/>
                        </a:lnTo>
                        <a:lnTo>
                          <a:pt x="18" y="227"/>
                        </a:lnTo>
                        <a:lnTo>
                          <a:pt x="33" y="227"/>
                        </a:lnTo>
                        <a:lnTo>
                          <a:pt x="39" y="229"/>
                        </a:lnTo>
                        <a:lnTo>
                          <a:pt x="51" y="248"/>
                        </a:lnTo>
                        <a:lnTo>
                          <a:pt x="54" y="248"/>
                        </a:lnTo>
                        <a:lnTo>
                          <a:pt x="60" y="233"/>
                        </a:lnTo>
                        <a:lnTo>
                          <a:pt x="64" y="232"/>
                        </a:lnTo>
                        <a:lnTo>
                          <a:pt x="80" y="242"/>
                        </a:lnTo>
                        <a:lnTo>
                          <a:pt x="86" y="243"/>
                        </a:lnTo>
                        <a:lnTo>
                          <a:pt x="99" y="223"/>
                        </a:lnTo>
                        <a:lnTo>
                          <a:pt x="120" y="219"/>
                        </a:lnTo>
                        <a:lnTo>
                          <a:pt x="122" y="210"/>
                        </a:lnTo>
                        <a:lnTo>
                          <a:pt x="133" y="199"/>
                        </a:lnTo>
                        <a:lnTo>
                          <a:pt x="152" y="202"/>
                        </a:lnTo>
                        <a:lnTo>
                          <a:pt x="164" y="214"/>
                        </a:lnTo>
                        <a:lnTo>
                          <a:pt x="157" y="232"/>
                        </a:lnTo>
                        <a:lnTo>
                          <a:pt x="168" y="240"/>
                        </a:lnTo>
                        <a:lnTo>
                          <a:pt x="190" y="237"/>
                        </a:lnTo>
                        <a:lnTo>
                          <a:pt x="200" y="237"/>
                        </a:lnTo>
                        <a:lnTo>
                          <a:pt x="209" y="249"/>
                        </a:lnTo>
                        <a:lnTo>
                          <a:pt x="209" y="264"/>
                        </a:lnTo>
                        <a:lnTo>
                          <a:pt x="227" y="270"/>
                        </a:lnTo>
                        <a:lnTo>
                          <a:pt x="244" y="285"/>
                        </a:lnTo>
                        <a:lnTo>
                          <a:pt x="263" y="295"/>
                        </a:lnTo>
                        <a:lnTo>
                          <a:pt x="274" y="314"/>
                        </a:lnTo>
                        <a:lnTo>
                          <a:pt x="276" y="334"/>
                        </a:lnTo>
                        <a:lnTo>
                          <a:pt x="268" y="350"/>
                        </a:lnTo>
                        <a:lnTo>
                          <a:pt x="251" y="357"/>
                        </a:lnTo>
                        <a:lnTo>
                          <a:pt x="252" y="371"/>
                        </a:lnTo>
                        <a:lnTo>
                          <a:pt x="253" y="371"/>
                        </a:lnTo>
                        <a:lnTo>
                          <a:pt x="257" y="387"/>
                        </a:lnTo>
                        <a:lnTo>
                          <a:pt x="262" y="397"/>
                        </a:lnTo>
                        <a:lnTo>
                          <a:pt x="285" y="408"/>
                        </a:lnTo>
                        <a:lnTo>
                          <a:pt x="290" y="408"/>
                        </a:lnTo>
                        <a:lnTo>
                          <a:pt x="297" y="393"/>
                        </a:lnTo>
                        <a:lnTo>
                          <a:pt x="324" y="379"/>
                        </a:lnTo>
                        <a:lnTo>
                          <a:pt x="336" y="368"/>
                        </a:lnTo>
                        <a:lnTo>
                          <a:pt x="346" y="365"/>
                        </a:lnTo>
                        <a:lnTo>
                          <a:pt x="352" y="338"/>
                        </a:lnTo>
                        <a:lnTo>
                          <a:pt x="365" y="313"/>
                        </a:lnTo>
                        <a:lnTo>
                          <a:pt x="385" y="304"/>
                        </a:lnTo>
                        <a:lnTo>
                          <a:pt x="395" y="308"/>
                        </a:lnTo>
                        <a:lnTo>
                          <a:pt x="408" y="301"/>
                        </a:lnTo>
                        <a:lnTo>
                          <a:pt x="408" y="293"/>
                        </a:lnTo>
                        <a:lnTo>
                          <a:pt x="417" y="261"/>
                        </a:lnTo>
                        <a:lnTo>
                          <a:pt x="414" y="240"/>
                        </a:lnTo>
                        <a:lnTo>
                          <a:pt x="444" y="220"/>
                        </a:lnTo>
                        <a:lnTo>
                          <a:pt x="454" y="215"/>
                        </a:lnTo>
                        <a:lnTo>
                          <a:pt x="456" y="213"/>
                        </a:lnTo>
                        <a:lnTo>
                          <a:pt x="476" y="186"/>
                        </a:lnTo>
                        <a:lnTo>
                          <a:pt x="469" y="173"/>
                        </a:lnTo>
                        <a:lnTo>
                          <a:pt x="454" y="153"/>
                        </a:lnTo>
                        <a:lnTo>
                          <a:pt x="437" y="150"/>
                        </a:lnTo>
                        <a:lnTo>
                          <a:pt x="436" y="110"/>
                        </a:lnTo>
                        <a:lnTo>
                          <a:pt x="419" y="82"/>
                        </a:lnTo>
                        <a:lnTo>
                          <a:pt x="416" y="73"/>
                        </a:lnTo>
                        <a:lnTo>
                          <a:pt x="401" y="69"/>
                        </a:lnTo>
                        <a:close/>
                      </a:path>
                    </a:pathLst>
                  </a:custGeom>
                  <a:solidFill>
                    <a:schemeClr val="accent5">
                      <a:lumMod val="20000"/>
                      <a:lumOff val="8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7" name="32" descr="{&quot;Key&quot;:&quot;32&quot;,&quot;Name&quot;:&quot;32&quot;,&quot;Value&quot;:1.0,&quot;Formula&quot;:&quot;&quot;,&quot;Text&quot;:&quot;&quot;,&quot;OfficeApplication&quot;:1,&quot;HasValue&quot;:true}">
                    <a:extLst>
                      <a:ext uri="{FF2B5EF4-FFF2-40B4-BE49-F238E27FC236}">
                        <a16:creationId xmlns:a16="http://schemas.microsoft.com/office/drawing/2014/main" id="{6BCCCA21-A9F9-4E32-B438-04169A784B99}"/>
                      </a:ext>
                    </a:extLst>
                  </p:cNvPr>
                  <p:cNvSpPr>
                    <a:spLocks/>
                  </p:cNvSpPr>
                  <p:nvPr/>
                </p:nvSpPr>
                <p:spPr bwMode="auto">
                  <a:xfrm>
                    <a:off x="4850226" y="5247642"/>
                    <a:ext cx="597019" cy="415901"/>
                  </a:xfrm>
                  <a:custGeom>
                    <a:avLst/>
                    <a:gdLst>
                      <a:gd name="T0" fmla="*/ 282 w 445"/>
                      <a:gd name="T1" fmla="*/ 14 h 310"/>
                      <a:gd name="T2" fmla="*/ 256 w 445"/>
                      <a:gd name="T3" fmla="*/ 0 h 310"/>
                      <a:gd name="T4" fmla="*/ 223 w 445"/>
                      <a:gd name="T5" fmla="*/ 6 h 310"/>
                      <a:gd name="T6" fmla="*/ 173 w 445"/>
                      <a:gd name="T7" fmla="*/ 30 h 310"/>
                      <a:gd name="T8" fmla="*/ 142 w 445"/>
                      <a:gd name="T9" fmla="*/ 27 h 310"/>
                      <a:gd name="T10" fmla="*/ 122 w 445"/>
                      <a:gd name="T11" fmla="*/ 38 h 310"/>
                      <a:gd name="T12" fmla="*/ 108 w 445"/>
                      <a:gd name="T13" fmla="*/ 43 h 310"/>
                      <a:gd name="T14" fmla="*/ 106 w 445"/>
                      <a:gd name="T15" fmla="*/ 62 h 310"/>
                      <a:gd name="T16" fmla="*/ 79 w 445"/>
                      <a:gd name="T17" fmla="*/ 63 h 310"/>
                      <a:gd name="T18" fmla="*/ 74 w 445"/>
                      <a:gd name="T19" fmla="*/ 41 h 310"/>
                      <a:gd name="T20" fmla="*/ 54 w 445"/>
                      <a:gd name="T21" fmla="*/ 56 h 310"/>
                      <a:gd name="T22" fmla="*/ 30 w 445"/>
                      <a:gd name="T23" fmla="*/ 58 h 310"/>
                      <a:gd name="T24" fmla="*/ 25 w 445"/>
                      <a:gd name="T25" fmla="*/ 97 h 310"/>
                      <a:gd name="T26" fmla="*/ 16 w 445"/>
                      <a:gd name="T27" fmla="*/ 152 h 310"/>
                      <a:gd name="T28" fmla="*/ 6 w 445"/>
                      <a:gd name="T29" fmla="*/ 166 h 310"/>
                      <a:gd name="T30" fmla="*/ 7 w 445"/>
                      <a:gd name="T31" fmla="*/ 194 h 310"/>
                      <a:gd name="T32" fmla="*/ 19 w 445"/>
                      <a:gd name="T33" fmla="*/ 197 h 310"/>
                      <a:gd name="T34" fmla="*/ 54 w 445"/>
                      <a:gd name="T35" fmla="*/ 197 h 310"/>
                      <a:gd name="T36" fmla="*/ 83 w 445"/>
                      <a:gd name="T37" fmla="*/ 204 h 310"/>
                      <a:gd name="T38" fmla="*/ 109 w 445"/>
                      <a:gd name="T39" fmla="*/ 229 h 310"/>
                      <a:gd name="T40" fmla="*/ 127 w 445"/>
                      <a:gd name="T41" fmla="*/ 255 h 310"/>
                      <a:gd name="T42" fmla="*/ 150 w 445"/>
                      <a:gd name="T43" fmla="*/ 287 h 310"/>
                      <a:gd name="T44" fmla="*/ 182 w 445"/>
                      <a:gd name="T45" fmla="*/ 292 h 310"/>
                      <a:gd name="T46" fmla="*/ 202 w 445"/>
                      <a:gd name="T47" fmla="*/ 292 h 310"/>
                      <a:gd name="T48" fmla="*/ 225 w 445"/>
                      <a:gd name="T49" fmla="*/ 301 h 310"/>
                      <a:gd name="T50" fmla="*/ 276 w 445"/>
                      <a:gd name="T51" fmla="*/ 310 h 310"/>
                      <a:gd name="T52" fmla="*/ 300 w 445"/>
                      <a:gd name="T53" fmla="*/ 285 h 310"/>
                      <a:gd name="T54" fmla="*/ 322 w 445"/>
                      <a:gd name="T55" fmla="*/ 269 h 310"/>
                      <a:gd name="T56" fmla="*/ 381 w 445"/>
                      <a:gd name="T57" fmla="*/ 289 h 310"/>
                      <a:gd name="T58" fmla="*/ 395 w 445"/>
                      <a:gd name="T59" fmla="*/ 284 h 310"/>
                      <a:gd name="T60" fmla="*/ 397 w 445"/>
                      <a:gd name="T61" fmla="*/ 244 h 310"/>
                      <a:gd name="T62" fmla="*/ 409 w 445"/>
                      <a:gd name="T63" fmla="*/ 219 h 310"/>
                      <a:gd name="T64" fmla="*/ 441 w 445"/>
                      <a:gd name="T65" fmla="*/ 209 h 310"/>
                      <a:gd name="T66" fmla="*/ 431 w 445"/>
                      <a:gd name="T67" fmla="*/ 179 h 310"/>
                      <a:gd name="T68" fmla="*/ 402 w 445"/>
                      <a:gd name="T69" fmla="*/ 155 h 310"/>
                      <a:gd name="T70" fmla="*/ 374 w 445"/>
                      <a:gd name="T71" fmla="*/ 121 h 310"/>
                      <a:gd name="T72" fmla="*/ 354 w 445"/>
                      <a:gd name="T73" fmla="*/ 116 h 310"/>
                      <a:gd name="T74" fmla="*/ 351 w 445"/>
                      <a:gd name="T75" fmla="*/ 68 h 310"/>
                      <a:gd name="T76" fmla="*/ 326 w 445"/>
                      <a:gd name="T77" fmla="*/ 62 h 310"/>
                      <a:gd name="T78" fmla="*/ 321 w 445"/>
                      <a:gd name="T79" fmla="*/ 47 h 310"/>
                      <a:gd name="T80" fmla="*/ 336 w 445"/>
                      <a:gd name="T81" fmla="*/ 9 h 310"/>
                      <a:gd name="T82" fmla="*/ 306 w 445"/>
                      <a:gd name="T83" fmla="*/ 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5" h="310">
                        <a:moveTo>
                          <a:pt x="288" y="14"/>
                        </a:moveTo>
                        <a:lnTo>
                          <a:pt x="282" y="14"/>
                        </a:lnTo>
                        <a:lnTo>
                          <a:pt x="267" y="1"/>
                        </a:lnTo>
                        <a:lnTo>
                          <a:pt x="256" y="0"/>
                        </a:lnTo>
                        <a:lnTo>
                          <a:pt x="237" y="9"/>
                        </a:lnTo>
                        <a:lnTo>
                          <a:pt x="223" y="6"/>
                        </a:lnTo>
                        <a:lnTo>
                          <a:pt x="217" y="11"/>
                        </a:lnTo>
                        <a:lnTo>
                          <a:pt x="173" y="30"/>
                        </a:lnTo>
                        <a:lnTo>
                          <a:pt x="149" y="22"/>
                        </a:lnTo>
                        <a:lnTo>
                          <a:pt x="142" y="27"/>
                        </a:lnTo>
                        <a:lnTo>
                          <a:pt x="130" y="43"/>
                        </a:lnTo>
                        <a:lnTo>
                          <a:pt x="122" y="38"/>
                        </a:lnTo>
                        <a:lnTo>
                          <a:pt x="109" y="40"/>
                        </a:lnTo>
                        <a:lnTo>
                          <a:pt x="108" y="43"/>
                        </a:lnTo>
                        <a:lnTo>
                          <a:pt x="104" y="47"/>
                        </a:lnTo>
                        <a:lnTo>
                          <a:pt x="106" y="62"/>
                        </a:lnTo>
                        <a:lnTo>
                          <a:pt x="98" y="68"/>
                        </a:lnTo>
                        <a:lnTo>
                          <a:pt x="79" y="63"/>
                        </a:lnTo>
                        <a:lnTo>
                          <a:pt x="81" y="46"/>
                        </a:lnTo>
                        <a:lnTo>
                          <a:pt x="74" y="41"/>
                        </a:lnTo>
                        <a:lnTo>
                          <a:pt x="60" y="50"/>
                        </a:lnTo>
                        <a:lnTo>
                          <a:pt x="54" y="56"/>
                        </a:lnTo>
                        <a:lnTo>
                          <a:pt x="41" y="59"/>
                        </a:lnTo>
                        <a:lnTo>
                          <a:pt x="30" y="58"/>
                        </a:lnTo>
                        <a:lnTo>
                          <a:pt x="13" y="74"/>
                        </a:lnTo>
                        <a:lnTo>
                          <a:pt x="25" y="97"/>
                        </a:lnTo>
                        <a:lnTo>
                          <a:pt x="19" y="109"/>
                        </a:lnTo>
                        <a:lnTo>
                          <a:pt x="16" y="152"/>
                        </a:lnTo>
                        <a:lnTo>
                          <a:pt x="4" y="157"/>
                        </a:lnTo>
                        <a:lnTo>
                          <a:pt x="6" y="166"/>
                        </a:lnTo>
                        <a:lnTo>
                          <a:pt x="0" y="184"/>
                        </a:lnTo>
                        <a:lnTo>
                          <a:pt x="7" y="194"/>
                        </a:lnTo>
                        <a:lnTo>
                          <a:pt x="9" y="198"/>
                        </a:lnTo>
                        <a:lnTo>
                          <a:pt x="19" y="197"/>
                        </a:lnTo>
                        <a:lnTo>
                          <a:pt x="48" y="203"/>
                        </a:lnTo>
                        <a:lnTo>
                          <a:pt x="54" y="197"/>
                        </a:lnTo>
                        <a:lnTo>
                          <a:pt x="79" y="190"/>
                        </a:lnTo>
                        <a:lnTo>
                          <a:pt x="83" y="204"/>
                        </a:lnTo>
                        <a:lnTo>
                          <a:pt x="88" y="219"/>
                        </a:lnTo>
                        <a:lnTo>
                          <a:pt x="109" y="229"/>
                        </a:lnTo>
                        <a:lnTo>
                          <a:pt x="119" y="232"/>
                        </a:lnTo>
                        <a:lnTo>
                          <a:pt x="127" y="255"/>
                        </a:lnTo>
                        <a:lnTo>
                          <a:pt x="124" y="262"/>
                        </a:lnTo>
                        <a:lnTo>
                          <a:pt x="150" y="287"/>
                        </a:lnTo>
                        <a:lnTo>
                          <a:pt x="171" y="283"/>
                        </a:lnTo>
                        <a:lnTo>
                          <a:pt x="182" y="292"/>
                        </a:lnTo>
                        <a:lnTo>
                          <a:pt x="192" y="296"/>
                        </a:lnTo>
                        <a:lnTo>
                          <a:pt x="202" y="292"/>
                        </a:lnTo>
                        <a:lnTo>
                          <a:pt x="206" y="301"/>
                        </a:lnTo>
                        <a:lnTo>
                          <a:pt x="225" y="301"/>
                        </a:lnTo>
                        <a:lnTo>
                          <a:pt x="267" y="310"/>
                        </a:lnTo>
                        <a:lnTo>
                          <a:pt x="276" y="310"/>
                        </a:lnTo>
                        <a:lnTo>
                          <a:pt x="285" y="305"/>
                        </a:lnTo>
                        <a:lnTo>
                          <a:pt x="300" y="285"/>
                        </a:lnTo>
                        <a:lnTo>
                          <a:pt x="310" y="280"/>
                        </a:lnTo>
                        <a:lnTo>
                          <a:pt x="322" y="269"/>
                        </a:lnTo>
                        <a:lnTo>
                          <a:pt x="360" y="272"/>
                        </a:lnTo>
                        <a:lnTo>
                          <a:pt x="381" y="289"/>
                        </a:lnTo>
                        <a:lnTo>
                          <a:pt x="387" y="291"/>
                        </a:lnTo>
                        <a:lnTo>
                          <a:pt x="395" y="284"/>
                        </a:lnTo>
                        <a:lnTo>
                          <a:pt x="397" y="270"/>
                        </a:lnTo>
                        <a:lnTo>
                          <a:pt x="397" y="244"/>
                        </a:lnTo>
                        <a:lnTo>
                          <a:pt x="404" y="226"/>
                        </a:lnTo>
                        <a:lnTo>
                          <a:pt x="409" y="219"/>
                        </a:lnTo>
                        <a:lnTo>
                          <a:pt x="426" y="219"/>
                        </a:lnTo>
                        <a:lnTo>
                          <a:pt x="441" y="209"/>
                        </a:lnTo>
                        <a:lnTo>
                          <a:pt x="445" y="193"/>
                        </a:lnTo>
                        <a:lnTo>
                          <a:pt x="431" y="179"/>
                        </a:lnTo>
                        <a:lnTo>
                          <a:pt x="405" y="161"/>
                        </a:lnTo>
                        <a:lnTo>
                          <a:pt x="402" y="155"/>
                        </a:lnTo>
                        <a:lnTo>
                          <a:pt x="378" y="129"/>
                        </a:lnTo>
                        <a:lnTo>
                          <a:pt x="374" y="121"/>
                        </a:lnTo>
                        <a:lnTo>
                          <a:pt x="372" y="116"/>
                        </a:lnTo>
                        <a:lnTo>
                          <a:pt x="354" y="116"/>
                        </a:lnTo>
                        <a:lnTo>
                          <a:pt x="358" y="105"/>
                        </a:lnTo>
                        <a:lnTo>
                          <a:pt x="351" y="68"/>
                        </a:lnTo>
                        <a:lnTo>
                          <a:pt x="348" y="62"/>
                        </a:lnTo>
                        <a:lnTo>
                          <a:pt x="326" y="62"/>
                        </a:lnTo>
                        <a:lnTo>
                          <a:pt x="317" y="57"/>
                        </a:lnTo>
                        <a:lnTo>
                          <a:pt x="321" y="47"/>
                        </a:lnTo>
                        <a:lnTo>
                          <a:pt x="337" y="26"/>
                        </a:lnTo>
                        <a:lnTo>
                          <a:pt x="336" y="9"/>
                        </a:lnTo>
                        <a:lnTo>
                          <a:pt x="310" y="5"/>
                        </a:lnTo>
                        <a:lnTo>
                          <a:pt x="306" y="3"/>
                        </a:lnTo>
                        <a:lnTo>
                          <a:pt x="288" y="14"/>
                        </a:lnTo>
                        <a:close/>
                      </a:path>
                    </a:pathLst>
                  </a:custGeom>
                  <a:solidFill>
                    <a:schemeClr val="accent5">
                      <a:lumMod val="60000"/>
                      <a:lumOff val="4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8" name="33" descr="{&quot;Key&quot;:&quot;33&quot;,&quot;Name&quot;:&quot;33&quot;,&quot;Value&quot;:1.0,&quot;Formula&quot;:&quot;&quot;,&quot;Text&quot;:&quot;&quot;,&quot;OfficeApplication&quot;:1,&quot;HasValue&quot;:true}">
                    <a:extLst>
                      <a:ext uri="{FF2B5EF4-FFF2-40B4-BE49-F238E27FC236}">
                        <a16:creationId xmlns:a16="http://schemas.microsoft.com/office/drawing/2014/main" id="{78AAF822-269D-4149-8B48-B735E8E916FB}"/>
                      </a:ext>
                    </a:extLst>
                  </p:cNvPr>
                  <p:cNvSpPr>
                    <a:spLocks/>
                  </p:cNvSpPr>
                  <p:nvPr/>
                </p:nvSpPr>
                <p:spPr bwMode="auto">
                  <a:xfrm>
                    <a:off x="4445058" y="4422548"/>
                    <a:ext cx="639951" cy="755330"/>
                  </a:xfrm>
                  <a:custGeom>
                    <a:avLst/>
                    <a:gdLst>
                      <a:gd name="T0" fmla="*/ 190 w 477"/>
                      <a:gd name="T1" fmla="*/ 205 h 563"/>
                      <a:gd name="T2" fmla="*/ 226 w 477"/>
                      <a:gd name="T3" fmla="*/ 223 h 563"/>
                      <a:gd name="T4" fmla="*/ 226 w 477"/>
                      <a:gd name="T5" fmla="*/ 230 h 563"/>
                      <a:gd name="T6" fmla="*/ 210 w 477"/>
                      <a:gd name="T7" fmla="*/ 229 h 563"/>
                      <a:gd name="T8" fmla="*/ 218 w 477"/>
                      <a:gd name="T9" fmla="*/ 256 h 563"/>
                      <a:gd name="T10" fmla="*/ 218 w 477"/>
                      <a:gd name="T11" fmla="*/ 276 h 563"/>
                      <a:gd name="T12" fmla="*/ 187 w 477"/>
                      <a:gd name="T13" fmla="*/ 217 h 563"/>
                      <a:gd name="T14" fmla="*/ 152 w 477"/>
                      <a:gd name="T15" fmla="*/ 101 h 563"/>
                      <a:gd name="T16" fmla="*/ 106 w 477"/>
                      <a:gd name="T17" fmla="*/ 51 h 563"/>
                      <a:gd name="T18" fmla="*/ 64 w 477"/>
                      <a:gd name="T19" fmla="*/ 19 h 563"/>
                      <a:gd name="T20" fmla="*/ 41 w 477"/>
                      <a:gd name="T21" fmla="*/ 28 h 563"/>
                      <a:gd name="T22" fmla="*/ 33 w 477"/>
                      <a:gd name="T23" fmla="*/ 121 h 563"/>
                      <a:gd name="T24" fmla="*/ 0 w 477"/>
                      <a:gd name="T25" fmla="*/ 389 h 563"/>
                      <a:gd name="T26" fmla="*/ 30 w 477"/>
                      <a:gd name="T27" fmla="*/ 326 h 563"/>
                      <a:gd name="T28" fmla="*/ 66 w 477"/>
                      <a:gd name="T29" fmla="*/ 370 h 563"/>
                      <a:gd name="T30" fmla="*/ 23 w 477"/>
                      <a:gd name="T31" fmla="*/ 373 h 563"/>
                      <a:gd name="T32" fmla="*/ 11 w 477"/>
                      <a:gd name="T33" fmla="*/ 398 h 563"/>
                      <a:gd name="T34" fmla="*/ 4 w 477"/>
                      <a:gd name="T35" fmla="*/ 454 h 563"/>
                      <a:gd name="T36" fmla="*/ 55 w 477"/>
                      <a:gd name="T37" fmla="*/ 428 h 563"/>
                      <a:gd name="T38" fmla="*/ 82 w 477"/>
                      <a:gd name="T39" fmla="*/ 448 h 563"/>
                      <a:gd name="T40" fmla="*/ 103 w 477"/>
                      <a:gd name="T41" fmla="*/ 465 h 563"/>
                      <a:gd name="T42" fmla="*/ 176 w 477"/>
                      <a:gd name="T43" fmla="*/ 460 h 563"/>
                      <a:gd name="T44" fmla="*/ 198 w 477"/>
                      <a:gd name="T45" fmla="*/ 481 h 563"/>
                      <a:gd name="T46" fmla="*/ 250 w 477"/>
                      <a:gd name="T47" fmla="*/ 514 h 563"/>
                      <a:gd name="T48" fmla="*/ 262 w 477"/>
                      <a:gd name="T49" fmla="*/ 548 h 563"/>
                      <a:gd name="T50" fmla="*/ 310 w 477"/>
                      <a:gd name="T51" fmla="*/ 563 h 563"/>
                      <a:gd name="T52" fmla="*/ 316 w 477"/>
                      <a:gd name="T53" fmla="*/ 539 h 563"/>
                      <a:gd name="T54" fmla="*/ 340 w 477"/>
                      <a:gd name="T55" fmla="*/ 553 h 563"/>
                      <a:gd name="T56" fmla="*/ 373 w 477"/>
                      <a:gd name="T57" fmla="*/ 532 h 563"/>
                      <a:gd name="T58" fmla="*/ 381 w 477"/>
                      <a:gd name="T59" fmla="*/ 493 h 563"/>
                      <a:gd name="T60" fmla="*/ 378 w 477"/>
                      <a:gd name="T61" fmla="*/ 446 h 563"/>
                      <a:gd name="T62" fmla="*/ 408 w 477"/>
                      <a:gd name="T63" fmla="*/ 416 h 563"/>
                      <a:gd name="T64" fmla="*/ 434 w 477"/>
                      <a:gd name="T65" fmla="*/ 373 h 563"/>
                      <a:gd name="T66" fmla="*/ 416 w 477"/>
                      <a:gd name="T67" fmla="*/ 355 h 563"/>
                      <a:gd name="T68" fmla="*/ 435 w 477"/>
                      <a:gd name="T69" fmla="*/ 343 h 563"/>
                      <a:gd name="T70" fmla="*/ 456 w 477"/>
                      <a:gd name="T71" fmla="*/ 334 h 563"/>
                      <a:gd name="T72" fmla="*/ 473 w 477"/>
                      <a:gd name="T73" fmla="*/ 333 h 563"/>
                      <a:gd name="T74" fmla="*/ 463 w 477"/>
                      <a:gd name="T75" fmla="*/ 306 h 563"/>
                      <a:gd name="T76" fmla="*/ 475 w 477"/>
                      <a:gd name="T77" fmla="*/ 290 h 563"/>
                      <a:gd name="T78" fmla="*/ 441 w 477"/>
                      <a:gd name="T79" fmla="*/ 304 h 563"/>
                      <a:gd name="T80" fmla="*/ 392 w 477"/>
                      <a:gd name="T81" fmla="*/ 300 h 563"/>
                      <a:gd name="T82" fmla="*/ 392 w 477"/>
                      <a:gd name="T83" fmla="*/ 272 h 563"/>
                      <a:gd name="T84" fmla="*/ 394 w 477"/>
                      <a:gd name="T85" fmla="*/ 238 h 563"/>
                      <a:gd name="T86" fmla="*/ 403 w 477"/>
                      <a:gd name="T87" fmla="*/ 210 h 563"/>
                      <a:gd name="T88" fmla="*/ 392 w 477"/>
                      <a:gd name="T89" fmla="*/ 186 h 563"/>
                      <a:gd name="T90" fmla="*/ 365 w 477"/>
                      <a:gd name="T91" fmla="*/ 189 h 563"/>
                      <a:gd name="T92" fmla="*/ 315 w 477"/>
                      <a:gd name="T93" fmla="*/ 189 h 563"/>
                      <a:gd name="T94" fmla="*/ 290 w 477"/>
                      <a:gd name="T95" fmla="*/ 174 h 563"/>
                      <a:gd name="T96" fmla="*/ 255 w 477"/>
                      <a:gd name="T97" fmla="*/ 145 h 563"/>
                      <a:gd name="T98" fmla="*/ 250 w 477"/>
                      <a:gd name="T99" fmla="*/ 126 h 563"/>
                      <a:gd name="T100" fmla="*/ 224 w 477"/>
                      <a:gd name="T101" fmla="*/ 116 h 563"/>
                      <a:gd name="T102" fmla="*/ 209 w 477"/>
                      <a:gd name="T103" fmla="*/ 97 h 563"/>
                      <a:gd name="T104" fmla="*/ 198 w 477"/>
                      <a:gd name="T105" fmla="*/ 101 h 563"/>
                      <a:gd name="T106" fmla="*/ 180 w 477"/>
                      <a:gd name="T107" fmla="*/ 18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7" h="563">
                        <a:moveTo>
                          <a:pt x="180" y="182"/>
                        </a:moveTo>
                        <a:lnTo>
                          <a:pt x="190" y="205"/>
                        </a:lnTo>
                        <a:lnTo>
                          <a:pt x="201" y="214"/>
                        </a:lnTo>
                        <a:lnTo>
                          <a:pt x="226" y="223"/>
                        </a:lnTo>
                        <a:lnTo>
                          <a:pt x="234" y="237"/>
                        </a:lnTo>
                        <a:lnTo>
                          <a:pt x="226" y="230"/>
                        </a:lnTo>
                        <a:lnTo>
                          <a:pt x="202" y="226"/>
                        </a:lnTo>
                        <a:lnTo>
                          <a:pt x="210" y="229"/>
                        </a:lnTo>
                        <a:lnTo>
                          <a:pt x="220" y="245"/>
                        </a:lnTo>
                        <a:lnTo>
                          <a:pt x="218" y="256"/>
                        </a:lnTo>
                        <a:lnTo>
                          <a:pt x="221" y="279"/>
                        </a:lnTo>
                        <a:lnTo>
                          <a:pt x="218" y="276"/>
                        </a:lnTo>
                        <a:lnTo>
                          <a:pt x="211" y="237"/>
                        </a:lnTo>
                        <a:lnTo>
                          <a:pt x="187" y="217"/>
                        </a:lnTo>
                        <a:lnTo>
                          <a:pt x="176" y="204"/>
                        </a:lnTo>
                        <a:lnTo>
                          <a:pt x="152" y="101"/>
                        </a:lnTo>
                        <a:lnTo>
                          <a:pt x="143" y="89"/>
                        </a:lnTo>
                        <a:lnTo>
                          <a:pt x="106" y="51"/>
                        </a:lnTo>
                        <a:lnTo>
                          <a:pt x="89" y="42"/>
                        </a:lnTo>
                        <a:lnTo>
                          <a:pt x="64" y="19"/>
                        </a:lnTo>
                        <a:lnTo>
                          <a:pt x="60" y="0"/>
                        </a:lnTo>
                        <a:lnTo>
                          <a:pt x="41" y="28"/>
                        </a:lnTo>
                        <a:lnTo>
                          <a:pt x="38" y="34"/>
                        </a:lnTo>
                        <a:lnTo>
                          <a:pt x="33" y="121"/>
                        </a:lnTo>
                        <a:lnTo>
                          <a:pt x="20" y="186"/>
                        </a:lnTo>
                        <a:lnTo>
                          <a:pt x="0" y="389"/>
                        </a:lnTo>
                        <a:lnTo>
                          <a:pt x="9" y="356"/>
                        </a:lnTo>
                        <a:lnTo>
                          <a:pt x="30" y="326"/>
                        </a:lnTo>
                        <a:lnTo>
                          <a:pt x="60" y="351"/>
                        </a:lnTo>
                        <a:lnTo>
                          <a:pt x="66" y="370"/>
                        </a:lnTo>
                        <a:lnTo>
                          <a:pt x="49" y="376"/>
                        </a:lnTo>
                        <a:lnTo>
                          <a:pt x="23" y="373"/>
                        </a:lnTo>
                        <a:lnTo>
                          <a:pt x="17" y="380"/>
                        </a:lnTo>
                        <a:lnTo>
                          <a:pt x="11" y="398"/>
                        </a:lnTo>
                        <a:lnTo>
                          <a:pt x="5" y="438"/>
                        </a:lnTo>
                        <a:lnTo>
                          <a:pt x="4" y="454"/>
                        </a:lnTo>
                        <a:lnTo>
                          <a:pt x="35" y="443"/>
                        </a:lnTo>
                        <a:lnTo>
                          <a:pt x="55" y="428"/>
                        </a:lnTo>
                        <a:lnTo>
                          <a:pt x="79" y="438"/>
                        </a:lnTo>
                        <a:lnTo>
                          <a:pt x="82" y="448"/>
                        </a:lnTo>
                        <a:lnTo>
                          <a:pt x="77" y="467"/>
                        </a:lnTo>
                        <a:lnTo>
                          <a:pt x="103" y="465"/>
                        </a:lnTo>
                        <a:lnTo>
                          <a:pt x="128" y="472"/>
                        </a:lnTo>
                        <a:lnTo>
                          <a:pt x="176" y="460"/>
                        </a:lnTo>
                        <a:lnTo>
                          <a:pt x="187" y="461"/>
                        </a:lnTo>
                        <a:lnTo>
                          <a:pt x="198" y="481"/>
                        </a:lnTo>
                        <a:lnTo>
                          <a:pt x="231" y="509"/>
                        </a:lnTo>
                        <a:lnTo>
                          <a:pt x="250" y="514"/>
                        </a:lnTo>
                        <a:lnTo>
                          <a:pt x="267" y="530"/>
                        </a:lnTo>
                        <a:lnTo>
                          <a:pt x="262" y="548"/>
                        </a:lnTo>
                        <a:lnTo>
                          <a:pt x="268" y="560"/>
                        </a:lnTo>
                        <a:lnTo>
                          <a:pt x="310" y="563"/>
                        </a:lnTo>
                        <a:lnTo>
                          <a:pt x="315" y="559"/>
                        </a:lnTo>
                        <a:lnTo>
                          <a:pt x="316" y="539"/>
                        </a:lnTo>
                        <a:lnTo>
                          <a:pt x="321" y="537"/>
                        </a:lnTo>
                        <a:lnTo>
                          <a:pt x="340" y="553"/>
                        </a:lnTo>
                        <a:lnTo>
                          <a:pt x="363" y="542"/>
                        </a:lnTo>
                        <a:lnTo>
                          <a:pt x="373" y="532"/>
                        </a:lnTo>
                        <a:lnTo>
                          <a:pt x="361" y="499"/>
                        </a:lnTo>
                        <a:lnTo>
                          <a:pt x="381" y="493"/>
                        </a:lnTo>
                        <a:lnTo>
                          <a:pt x="388" y="489"/>
                        </a:lnTo>
                        <a:lnTo>
                          <a:pt x="378" y="446"/>
                        </a:lnTo>
                        <a:lnTo>
                          <a:pt x="393" y="420"/>
                        </a:lnTo>
                        <a:lnTo>
                          <a:pt x="408" y="416"/>
                        </a:lnTo>
                        <a:lnTo>
                          <a:pt x="435" y="384"/>
                        </a:lnTo>
                        <a:lnTo>
                          <a:pt x="434" y="373"/>
                        </a:lnTo>
                        <a:lnTo>
                          <a:pt x="421" y="369"/>
                        </a:lnTo>
                        <a:lnTo>
                          <a:pt x="416" y="355"/>
                        </a:lnTo>
                        <a:lnTo>
                          <a:pt x="420" y="349"/>
                        </a:lnTo>
                        <a:lnTo>
                          <a:pt x="435" y="343"/>
                        </a:lnTo>
                        <a:lnTo>
                          <a:pt x="444" y="354"/>
                        </a:lnTo>
                        <a:lnTo>
                          <a:pt x="456" y="334"/>
                        </a:lnTo>
                        <a:lnTo>
                          <a:pt x="470" y="334"/>
                        </a:lnTo>
                        <a:lnTo>
                          <a:pt x="473" y="333"/>
                        </a:lnTo>
                        <a:lnTo>
                          <a:pt x="469" y="328"/>
                        </a:lnTo>
                        <a:lnTo>
                          <a:pt x="463" y="306"/>
                        </a:lnTo>
                        <a:lnTo>
                          <a:pt x="477" y="299"/>
                        </a:lnTo>
                        <a:lnTo>
                          <a:pt x="475" y="290"/>
                        </a:lnTo>
                        <a:lnTo>
                          <a:pt x="453" y="284"/>
                        </a:lnTo>
                        <a:lnTo>
                          <a:pt x="441" y="304"/>
                        </a:lnTo>
                        <a:lnTo>
                          <a:pt x="436" y="306"/>
                        </a:lnTo>
                        <a:lnTo>
                          <a:pt x="392" y="300"/>
                        </a:lnTo>
                        <a:lnTo>
                          <a:pt x="379" y="292"/>
                        </a:lnTo>
                        <a:lnTo>
                          <a:pt x="392" y="272"/>
                        </a:lnTo>
                        <a:lnTo>
                          <a:pt x="386" y="252"/>
                        </a:lnTo>
                        <a:lnTo>
                          <a:pt x="394" y="238"/>
                        </a:lnTo>
                        <a:lnTo>
                          <a:pt x="394" y="232"/>
                        </a:lnTo>
                        <a:lnTo>
                          <a:pt x="403" y="210"/>
                        </a:lnTo>
                        <a:lnTo>
                          <a:pt x="402" y="202"/>
                        </a:lnTo>
                        <a:lnTo>
                          <a:pt x="392" y="186"/>
                        </a:lnTo>
                        <a:lnTo>
                          <a:pt x="373" y="186"/>
                        </a:lnTo>
                        <a:lnTo>
                          <a:pt x="365" y="189"/>
                        </a:lnTo>
                        <a:lnTo>
                          <a:pt x="331" y="194"/>
                        </a:lnTo>
                        <a:lnTo>
                          <a:pt x="315" y="189"/>
                        </a:lnTo>
                        <a:lnTo>
                          <a:pt x="302" y="180"/>
                        </a:lnTo>
                        <a:lnTo>
                          <a:pt x="290" y="174"/>
                        </a:lnTo>
                        <a:lnTo>
                          <a:pt x="263" y="168"/>
                        </a:lnTo>
                        <a:lnTo>
                          <a:pt x="255" y="145"/>
                        </a:lnTo>
                        <a:lnTo>
                          <a:pt x="256" y="136"/>
                        </a:lnTo>
                        <a:lnTo>
                          <a:pt x="250" y="126"/>
                        </a:lnTo>
                        <a:lnTo>
                          <a:pt x="236" y="117"/>
                        </a:lnTo>
                        <a:lnTo>
                          <a:pt x="224" y="116"/>
                        </a:lnTo>
                        <a:lnTo>
                          <a:pt x="213" y="110"/>
                        </a:lnTo>
                        <a:lnTo>
                          <a:pt x="209" y="97"/>
                        </a:lnTo>
                        <a:lnTo>
                          <a:pt x="202" y="94"/>
                        </a:lnTo>
                        <a:lnTo>
                          <a:pt x="198" y="101"/>
                        </a:lnTo>
                        <a:lnTo>
                          <a:pt x="170" y="103"/>
                        </a:lnTo>
                        <a:lnTo>
                          <a:pt x="180" y="182"/>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9" name="34" descr="{&quot;Key&quot;:&quot;34&quot;,&quot;Name&quot;:&quot;34&quot;,&quot;Value&quot;:1.0,&quot;Formula&quot;:&quot;&quot;,&quot;Text&quot;:&quot;&quot;,&quot;OfficeApplication&quot;:1,&quot;HasValue&quot;:true}">
                    <a:extLst>
                      <a:ext uri="{FF2B5EF4-FFF2-40B4-BE49-F238E27FC236}">
                        <a16:creationId xmlns:a16="http://schemas.microsoft.com/office/drawing/2014/main" id="{FEC7AC68-AEF1-44F5-AAFE-0B7E133B46B7}"/>
                      </a:ext>
                    </a:extLst>
                  </p:cNvPr>
                  <p:cNvSpPr>
                    <a:spLocks/>
                  </p:cNvSpPr>
                  <p:nvPr/>
                </p:nvSpPr>
                <p:spPr bwMode="auto">
                  <a:xfrm>
                    <a:off x="6006698" y="5302648"/>
                    <a:ext cx="665441" cy="413218"/>
                  </a:xfrm>
                  <a:custGeom>
                    <a:avLst/>
                    <a:gdLst>
                      <a:gd name="T0" fmla="*/ 232 w 496"/>
                      <a:gd name="T1" fmla="*/ 33 h 308"/>
                      <a:gd name="T2" fmla="*/ 206 w 496"/>
                      <a:gd name="T3" fmla="*/ 44 h 308"/>
                      <a:gd name="T4" fmla="*/ 194 w 496"/>
                      <a:gd name="T5" fmla="*/ 64 h 308"/>
                      <a:gd name="T6" fmla="*/ 154 w 496"/>
                      <a:gd name="T7" fmla="*/ 62 h 308"/>
                      <a:gd name="T8" fmla="*/ 153 w 496"/>
                      <a:gd name="T9" fmla="*/ 84 h 308"/>
                      <a:gd name="T10" fmla="*/ 123 w 496"/>
                      <a:gd name="T11" fmla="*/ 111 h 308"/>
                      <a:gd name="T12" fmla="*/ 109 w 496"/>
                      <a:gd name="T13" fmla="*/ 119 h 308"/>
                      <a:gd name="T14" fmla="*/ 67 w 496"/>
                      <a:gd name="T15" fmla="*/ 144 h 308"/>
                      <a:gd name="T16" fmla="*/ 46 w 496"/>
                      <a:gd name="T17" fmla="*/ 138 h 308"/>
                      <a:gd name="T18" fmla="*/ 20 w 496"/>
                      <a:gd name="T19" fmla="*/ 166 h 308"/>
                      <a:gd name="T20" fmla="*/ 23 w 496"/>
                      <a:gd name="T21" fmla="*/ 216 h 308"/>
                      <a:gd name="T22" fmla="*/ 3 w 496"/>
                      <a:gd name="T23" fmla="*/ 223 h 308"/>
                      <a:gd name="T24" fmla="*/ 0 w 496"/>
                      <a:gd name="T25" fmla="*/ 246 h 308"/>
                      <a:gd name="T26" fmla="*/ 26 w 496"/>
                      <a:gd name="T27" fmla="*/ 277 h 308"/>
                      <a:gd name="T28" fmla="*/ 41 w 496"/>
                      <a:gd name="T29" fmla="*/ 264 h 308"/>
                      <a:gd name="T30" fmla="*/ 62 w 496"/>
                      <a:gd name="T31" fmla="*/ 291 h 308"/>
                      <a:gd name="T32" fmla="*/ 91 w 496"/>
                      <a:gd name="T33" fmla="*/ 256 h 308"/>
                      <a:gd name="T34" fmla="*/ 99 w 496"/>
                      <a:gd name="T35" fmla="*/ 242 h 308"/>
                      <a:gd name="T36" fmla="*/ 121 w 496"/>
                      <a:gd name="T37" fmla="*/ 269 h 308"/>
                      <a:gd name="T38" fmla="*/ 140 w 496"/>
                      <a:gd name="T39" fmla="*/ 281 h 308"/>
                      <a:gd name="T40" fmla="*/ 166 w 496"/>
                      <a:gd name="T41" fmla="*/ 291 h 308"/>
                      <a:gd name="T42" fmla="*/ 212 w 496"/>
                      <a:gd name="T43" fmla="*/ 308 h 308"/>
                      <a:gd name="T44" fmla="*/ 255 w 496"/>
                      <a:gd name="T45" fmla="*/ 281 h 308"/>
                      <a:gd name="T46" fmla="*/ 287 w 496"/>
                      <a:gd name="T47" fmla="*/ 285 h 308"/>
                      <a:gd name="T48" fmla="*/ 317 w 496"/>
                      <a:gd name="T49" fmla="*/ 252 h 308"/>
                      <a:gd name="T50" fmla="*/ 363 w 496"/>
                      <a:gd name="T51" fmla="*/ 228 h 308"/>
                      <a:gd name="T52" fmla="*/ 455 w 496"/>
                      <a:gd name="T53" fmla="*/ 170 h 308"/>
                      <a:gd name="T54" fmla="*/ 471 w 496"/>
                      <a:gd name="T55" fmla="*/ 158 h 308"/>
                      <a:gd name="T56" fmla="*/ 496 w 496"/>
                      <a:gd name="T57" fmla="*/ 135 h 308"/>
                      <a:gd name="T58" fmla="*/ 483 w 496"/>
                      <a:gd name="T59" fmla="*/ 96 h 308"/>
                      <a:gd name="T60" fmla="*/ 447 w 496"/>
                      <a:gd name="T61" fmla="*/ 71 h 308"/>
                      <a:gd name="T62" fmla="*/ 429 w 496"/>
                      <a:gd name="T63" fmla="*/ 50 h 308"/>
                      <a:gd name="T64" fmla="*/ 410 w 496"/>
                      <a:gd name="T65" fmla="*/ 38 h 308"/>
                      <a:gd name="T66" fmla="*/ 377 w 496"/>
                      <a:gd name="T67" fmla="*/ 33 h 308"/>
                      <a:gd name="T68" fmla="*/ 372 w 496"/>
                      <a:gd name="T69" fmla="*/ 3 h 308"/>
                      <a:gd name="T70" fmla="*/ 342 w 496"/>
                      <a:gd name="T71" fmla="*/ 11 h 308"/>
                      <a:gd name="T72" fmla="*/ 319 w 496"/>
                      <a:gd name="T73" fmla="*/ 24 h 308"/>
                      <a:gd name="T74" fmla="*/ 300 w 496"/>
                      <a:gd name="T75" fmla="*/ 43 h 308"/>
                      <a:gd name="T76" fmla="*/ 280 w 496"/>
                      <a:gd name="T77" fmla="*/ 34 h 308"/>
                      <a:gd name="T78" fmla="*/ 271 w 496"/>
                      <a:gd name="T79" fmla="*/ 49 h 308"/>
                      <a:gd name="T80" fmla="*/ 253 w 496"/>
                      <a:gd name="T81" fmla="*/ 2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6" h="308">
                        <a:moveTo>
                          <a:pt x="238" y="28"/>
                        </a:moveTo>
                        <a:lnTo>
                          <a:pt x="232" y="33"/>
                        </a:lnTo>
                        <a:lnTo>
                          <a:pt x="213" y="36"/>
                        </a:lnTo>
                        <a:lnTo>
                          <a:pt x="206" y="44"/>
                        </a:lnTo>
                        <a:lnTo>
                          <a:pt x="204" y="55"/>
                        </a:lnTo>
                        <a:lnTo>
                          <a:pt x="194" y="64"/>
                        </a:lnTo>
                        <a:lnTo>
                          <a:pt x="161" y="61"/>
                        </a:lnTo>
                        <a:lnTo>
                          <a:pt x="154" y="62"/>
                        </a:lnTo>
                        <a:lnTo>
                          <a:pt x="150" y="76"/>
                        </a:lnTo>
                        <a:lnTo>
                          <a:pt x="153" y="84"/>
                        </a:lnTo>
                        <a:lnTo>
                          <a:pt x="148" y="114"/>
                        </a:lnTo>
                        <a:lnTo>
                          <a:pt x="123" y="111"/>
                        </a:lnTo>
                        <a:lnTo>
                          <a:pt x="115" y="114"/>
                        </a:lnTo>
                        <a:lnTo>
                          <a:pt x="109" y="119"/>
                        </a:lnTo>
                        <a:lnTo>
                          <a:pt x="99" y="131"/>
                        </a:lnTo>
                        <a:lnTo>
                          <a:pt x="67" y="144"/>
                        </a:lnTo>
                        <a:lnTo>
                          <a:pt x="59" y="144"/>
                        </a:lnTo>
                        <a:lnTo>
                          <a:pt x="46" y="138"/>
                        </a:lnTo>
                        <a:lnTo>
                          <a:pt x="20" y="152"/>
                        </a:lnTo>
                        <a:lnTo>
                          <a:pt x="20" y="166"/>
                        </a:lnTo>
                        <a:lnTo>
                          <a:pt x="31" y="209"/>
                        </a:lnTo>
                        <a:lnTo>
                          <a:pt x="23" y="216"/>
                        </a:lnTo>
                        <a:lnTo>
                          <a:pt x="8" y="223"/>
                        </a:lnTo>
                        <a:lnTo>
                          <a:pt x="3" y="223"/>
                        </a:lnTo>
                        <a:lnTo>
                          <a:pt x="12" y="228"/>
                        </a:lnTo>
                        <a:lnTo>
                          <a:pt x="0" y="246"/>
                        </a:lnTo>
                        <a:lnTo>
                          <a:pt x="1" y="255"/>
                        </a:lnTo>
                        <a:lnTo>
                          <a:pt x="26" y="277"/>
                        </a:lnTo>
                        <a:lnTo>
                          <a:pt x="34" y="275"/>
                        </a:lnTo>
                        <a:lnTo>
                          <a:pt x="41" y="264"/>
                        </a:lnTo>
                        <a:lnTo>
                          <a:pt x="48" y="284"/>
                        </a:lnTo>
                        <a:lnTo>
                          <a:pt x="62" y="291"/>
                        </a:lnTo>
                        <a:lnTo>
                          <a:pt x="87" y="268"/>
                        </a:lnTo>
                        <a:lnTo>
                          <a:pt x="91" y="256"/>
                        </a:lnTo>
                        <a:lnTo>
                          <a:pt x="91" y="244"/>
                        </a:lnTo>
                        <a:lnTo>
                          <a:pt x="99" y="242"/>
                        </a:lnTo>
                        <a:lnTo>
                          <a:pt x="113" y="264"/>
                        </a:lnTo>
                        <a:lnTo>
                          <a:pt x="121" y="269"/>
                        </a:lnTo>
                        <a:lnTo>
                          <a:pt x="136" y="267"/>
                        </a:lnTo>
                        <a:lnTo>
                          <a:pt x="140" y="281"/>
                        </a:lnTo>
                        <a:lnTo>
                          <a:pt x="156" y="284"/>
                        </a:lnTo>
                        <a:lnTo>
                          <a:pt x="166" y="291"/>
                        </a:lnTo>
                        <a:lnTo>
                          <a:pt x="196" y="296"/>
                        </a:lnTo>
                        <a:lnTo>
                          <a:pt x="212" y="308"/>
                        </a:lnTo>
                        <a:lnTo>
                          <a:pt x="234" y="290"/>
                        </a:lnTo>
                        <a:lnTo>
                          <a:pt x="255" y="281"/>
                        </a:lnTo>
                        <a:lnTo>
                          <a:pt x="275" y="279"/>
                        </a:lnTo>
                        <a:lnTo>
                          <a:pt x="287" y="285"/>
                        </a:lnTo>
                        <a:lnTo>
                          <a:pt x="294" y="281"/>
                        </a:lnTo>
                        <a:lnTo>
                          <a:pt x="317" y="252"/>
                        </a:lnTo>
                        <a:lnTo>
                          <a:pt x="327" y="244"/>
                        </a:lnTo>
                        <a:lnTo>
                          <a:pt x="363" y="228"/>
                        </a:lnTo>
                        <a:lnTo>
                          <a:pt x="438" y="172"/>
                        </a:lnTo>
                        <a:lnTo>
                          <a:pt x="455" y="170"/>
                        </a:lnTo>
                        <a:lnTo>
                          <a:pt x="472" y="172"/>
                        </a:lnTo>
                        <a:lnTo>
                          <a:pt x="471" y="158"/>
                        </a:lnTo>
                        <a:lnTo>
                          <a:pt x="488" y="151"/>
                        </a:lnTo>
                        <a:lnTo>
                          <a:pt x="496" y="135"/>
                        </a:lnTo>
                        <a:lnTo>
                          <a:pt x="494" y="115"/>
                        </a:lnTo>
                        <a:lnTo>
                          <a:pt x="483" y="96"/>
                        </a:lnTo>
                        <a:lnTo>
                          <a:pt x="464" y="86"/>
                        </a:lnTo>
                        <a:lnTo>
                          <a:pt x="447" y="71"/>
                        </a:lnTo>
                        <a:lnTo>
                          <a:pt x="429" y="65"/>
                        </a:lnTo>
                        <a:lnTo>
                          <a:pt x="429" y="50"/>
                        </a:lnTo>
                        <a:lnTo>
                          <a:pt x="420" y="38"/>
                        </a:lnTo>
                        <a:lnTo>
                          <a:pt x="410" y="38"/>
                        </a:lnTo>
                        <a:lnTo>
                          <a:pt x="388" y="41"/>
                        </a:lnTo>
                        <a:lnTo>
                          <a:pt x="377" y="33"/>
                        </a:lnTo>
                        <a:lnTo>
                          <a:pt x="384" y="15"/>
                        </a:lnTo>
                        <a:lnTo>
                          <a:pt x="372" y="3"/>
                        </a:lnTo>
                        <a:lnTo>
                          <a:pt x="353" y="0"/>
                        </a:lnTo>
                        <a:lnTo>
                          <a:pt x="342" y="11"/>
                        </a:lnTo>
                        <a:lnTo>
                          <a:pt x="340" y="20"/>
                        </a:lnTo>
                        <a:lnTo>
                          <a:pt x="319" y="24"/>
                        </a:lnTo>
                        <a:lnTo>
                          <a:pt x="306" y="44"/>
                        </a:lnTo>
                        <a:lnTo>
                          <a:pt x="300" y="43"/>
                        </a:lnTo>
                        <a:lnTo>
                          <a:pt x="284" y="33"/>
                        </a:lnTo>
                        <a:lnTo>
                          <a:pt x="280" y="34"/>
                        </a:lnTo>
                        <a:lnTo>
                          <a:pt x="274" y="49"/>
                        </a:lnTo>
                        <a:lnTo>
                          <a:pt x="271" y="49"/>
                        </a:lnTo>
                        <a:lnTo>
                          <a:pt x="259" y="30"/>
                        </a:lnTo>
                        <a:lnTo>
                          <a:pt x="253" y="28"/>
                        </a:lnTo>
                        <a:lnTo>
                          <a:pt x="238" y="28"/>
                        </a:lnTo>
                        <a:close/>
                      </a:path>
                    </a:pathLst>
                  </a:custGeom>
                  <a:solidFill>
                    <a:schemeClr val="accent5">
                      <a:lumMod val="60000"/>
                      <a:lumOff val="4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0" name="35" descr="{&quot;Key&quot;:&quot;35&quot;,&quot;Name&quot;:&quot;35&quot;,&quot;Value&quot;:1.0,&quot;Formula&quot;:&quot;&quot;,&quot;Text&quot;:&quot;&quot;,&quot;OfficeApplication&quot;:1,&quot;HasValue&quot;:true}">
                    <a:extLst>
                      <a:ext uri="{FF2B5EF4-FFF2-40B4-BE49-F238E27FC236}">
                        <a16:creationId xmlns:a16="http://schemas.microsoft.com/office/drawing/2014/main" id="{CE521F42-E075-432C-BF89-49F19F6B31A8}"/>
                      </a:ext>
                    </a:extLst>
                  </p:cNvPr>
                  <p:cNvSpPr>
                    <a:spLocks/>
                  </p:cNvSpPr>
                  <p:nvPr/>
                </p:nvSpPr>
                <p:spPr bwMode="auto">
                  <a:xfrm>
                    <a:off x="4046598" y="2682473"/>
                    <a:ext cx="499081" cy="599703"/>
                  </a:xfrm>
                  <a:custGeom>
                    <a:avLst/>
                    <a:gdLst>
                      <a:gd name="T0" fmla="*/ 194 w 372"/>
                      <a:gd name="T1" fmla="*/ 37 h 447"/>
                      <a:gd name="T2" fmla="*/ 148 w 372"/>
                      <a:gd name="T3" fmla="*/ 40 h 447"/>
                      <a:gd name="T4" fmla="*/ 129 w 372"/>
                      <a:gd name="T5" fmla="*/ 29 h 447"/>
                      <a:gd name="T6" fmla="*/ 137 w 372"/>
                      <a:gd name="T7" fmla="*/ 9 h 447"/>
                      <a:gd name="T8" fmla="*/ 104 w 372"/>
                      <a:gd name="T9" fmla="*/ 6 h 447"/>
                      <a:gd name="T10" fmla="*/ 93 w 372"/>
                      <a:gd name="T11" fmla="*/ 51 h 447"/>
                      <a:gd name="T12" fmla="*/ 103 w 372"/>
                      <a:gd name="T13" fmla="*/ 73 h 447"/>
                      <a:gd name="T14" fmla="*/ 112 w 372"/>
                      <a:gd name="T15" fmla="*/ 99 h 447"/>
                      <a:gd name="T16" fmla="*/ 106 w 372"/>
                      <a:gd name="T17" fmla="*/ 151 h 447"/>
                      <a:gd name="T18" fmla="*/ 99 w 372"/>
                      <a:gd name="T19" fmla="*/ 171 h 447"/>
                      <a:gd name="T20" fmla="*/ 67 w 372"/>
                      <a:gd name="T21" fmla="*/ 173 h 447"/>
                      <a:gd name="T22" fmla="*/ 39 w 372"/>
                      <a:gd name="T23" fmla="*/ 187 h 447"/>
                      <a:gd name="T24" fmla="*/ 12 w 372"/>
                      <a:gd name="T25" fmla="*/ 232 h 447"/>
                      <a:gd name="T26" fmla="*/ 0 w 372"/>
                      <a:gd name="T27" fmla="*/ 239 h 447"/>
                      <a:gd name="T28" fmla="*/ 16 w 372"/>
                      <a:gd name="T29" fmla="*/ 262 h 447"/>
                      <a:gd name="T30" fmla="*/ 29 w 372"/>
                      <a:gd name="T31" fmla="*/ 273 h 447"/>
                      <a:gd name="T32" fmla="*/ 10 w 372"/>
                      <a:gd name="T33" fmla="*/ 296 h 447"/>
                      <a:gd name="T34" fmla="*/ 54 w 372"/>
                      <a:gd name="T35" fmla="*/ 318 h 447"/>
                      <a:gd name="T36" fmla="*/ 53 w 372"/>
                      <a:gd name="T37" fmla="*/ 357 h 447"/>
                      <a:gd name="T38" fmla="*/ 60 w 372"/>
                      <a:gd name="T39" fmla="*/ 383 h 447"/>
                      <a:gd name="T40" fmla="*/ 52 w 372"/>
                      <a:gd name="T41" fmla="*/ 395 h 447"/>
                      <a:gd name="T42" fmla="*/ 65 w 372"/>
                      <a:gd name="T43" fmla="*/ 405 h 447"/>
                      <a:gd name="T44" fmla="*/ 47 w 372"/>
                      <a:gd name="T45" fmla="*/ 420 h 447"/>
                      <a:gd name="T46" fmla="*/ 54 w 372"/>
                      <a:gd name="T47" fmla="*/ 444 h 447"/>
                      <a:gd name="T48" fmla="*/ 60 w 372"/>
                      <a:gd name="T49" fmla="*/ 439 h 447"/>
                      <a:gd name="T50" fmla="*/ 125 w 372"/>
                      <a:gd name="T51" fmla="*/ 418 h 447"/>
                      <a:gd name="T52" fmla="*/ 178 w 372"/>
                      <a:gd name="T53" fmla="*/ 412 h 447"/>
                      <a:gd name="T54" fmla="*/ 237 w 372"/>
                      <a:gd name="T55" fmla="*/ 374 h 447"/>
                      <a:gd name="T56" fmla="*/ 255 w 372"/>
                      <a:gd name="T57" fmla="*/ 367 h 447"/>
                      <a:gd name="T58" fmla="*/ 307 w 372"/>
                      <a:gd name="T59" fmla="*/ 386 h 447"/>
                      <a:gd name="T60" fmla="*/ 313 w 372"/>
                      <a:gd name="T61" fmla="*/ 371 h 447"/>
                      <a:gd name="T62" fmla="*/ 338 w 372"/>
                      <a:gd name="T63" fmla="*/ 306 h 447"/>
                      <a:gd name="T64" fmla="*/ 372 w 372"/>
                      <a:gd name="T65" fmla="*/ 289 h 447"/>
                      <a:gd name="T66" fmla="*/ 362 w 372"/>
                      <a:gd name="T67" fmla="*/ 257 h 447"/>
                      <a:gd name="T68" fmla="*/ 362 w 372"/>
                      <a:gd name="T69" fmla="*/ 225 h 447"/>
                      <a:gd name="T70" fmla="*/ 353 w 372"/>
                      <a:gd name="T71" fmla="*/ 184 h 447"/>
                      <a:gd name="T72" fmla="*/ 363 w 372"/>
                      <a:gd name="T73" fmla="*/ 150 h 447"/>
                      <a:gd name="T74" fmla="*/ 361 w 372"/>
                      <a:gd name="T75" fmla="*/ 105 h 447"/>
                      <a:gd name="T76" fmla="*/ 353 w 372"/>
                      <a:gd name="T77" fmla="*/ 85 h 447"/>
                      <a:gd name="T78" fmla="*/ 318 w 372"/>
                      <a:gd name="T79" fmla="*/ 74 h 447"/>
                      <a:gd name="T80" fmla="*/ 270 w 372"/>
                      <a:gd name="T81" fmla="*/ 101 h 447"/>
                      <a:gd name="T82" fmla="*/ 236 w 372"/>
                      <a:gd name="T83" fmla="*/ 90 h 447"/>
                      <a:gd name="T84" fmla="*/ 210 w 372"/>
                      <a:gd name="T85" fmla="*/ 29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2" h="447">
                        <a:moveTo>
                          <a:pt x="210" y="29"/>
                        </a:moveTo>
                        <a:lnTo>
                          <a:pt x="194" y="37"/>
                        </a:lnTo>
                        <a:lnTo>
                          <a:pt x="170" y="40"/>
                        </a:lnTo>
                        <a:lnTo>
                          <a:pt x="148" y="40"/>
                        </a:lnTo>
                        <a:lnTo>
                          <a:pt x="136" y="37"/>
                        </a:lnTo>
                        <a:lnTo>
                          <a:pt x="129" y="29"/>
                        </a:lnTo>
                        <a:lnTo>
                          <a:pt x="129" y="20"/>
                        </a:lnTo>
                        <a:lnTo>
                          <a:pt x="137" y="9"/>
                        </a:lnTo>
                        <a:lnTo>
                          <a:pt x="135" y="0"/>
                        </a:lnTo>
                        <a:lnTo>
                          <a:pt x="104" y="6"/>
                        </a:lnTo>
                        <a:lnTo>
                          <a:pt x="80" y="29"/>
                        </a:lnTo>
                        <a:lnTo>
                          <a:pt x="93" y="51"/>
                        </a:lnTo>
                        <a:lnTo>
                          <a:pt x="97" y="69"/>
                        </a:lnTo>
                        <a:lnTo>
                          <a:pt x="103" y="73"/>
                        </a:lnTo>
                        <a:lnTo>
                          <a:pt x="109" y="70"/>
                        </a:lnTo>
                        <a:lnTo>
                          <a:pt x="112" y="99"/>
                        </a:lnTo>
                        <a:lnTo>
                          <a:pt x="104" y="110"/>
                        </a:lnTo>
                        <a:lnTo>
                          <a:pt x="106" y="151"/>
                        </a:lnTo>
                        <a:lnTo>
                          <a:pt x="99" y="154"/>
                        </a:lnTo>
                        <a:lnTo>
                          <a:pt x="99" y="171"/>
                        </a:lnTo>
                        <a:lnTo>
                          <a:pt x="92" y="179"/>
                        </a:lnTo>
                        <a:lnTo>
                          <a:pt x="67" y="173"/>
                        </a:lnTo>
                        <a:lnTo>
                          <a:pt x="52" y="187"/>
                        </a:lnTo>
                        <a:lnTo>
                          <a:pt x="39" y="187"/>
                        </a:lnTo>
                        <a:lnTo>
                          <a:pt x="31" y="203"/>
                        </a:lnTo>
                        <a:lnTo>
                          <a:pt x="12" y="232"/>
                        </a:lnTo>
                        <a:lnTo>
                          <a:pt x="5" y="236"/>
                        </a:lnTo>
                        <a:lnTo>
                          <a:pt x="0" y="239"/>
                        </a:lnTo>
                        <a:lnTo>
                          <a:pt x="6" y="245"/>
                        </a:lnTo>
                        <a:lnTo>
                          <a:pt x="16" y="262"/>
                        </a:lnTo>
                        <a:lnTo>
                          <a:pt x="30" y="262"/>
                        </a:lnTo>
                        <a:lnTo>
                          <a:pt x="29" y="273"/>
                        </a:lnTo>
                        <a:lnTo>
                          <a:pt x="9" y="279"/>
                        </a:lnTo>
                        <a:lnTo>
                          <a:pt x="10" y="296"/>
                        </a:lnTo>
                        <a:lnTo>
                          <a:pt x="35" y="301"/>
                        </a:lnTo>
                        <a:lnTo>
                          <a:pt x="54" y="318"/>
                        </a:lnTo>
                        <a:lnTo>
                          <a:pt x="55" y="322"/>
                        </a:lnTo>
                        <a:lnTo>
                          <a:pt x="53" y="357"/>
                        </a:lnTo>
                        <a:lnTo>
                          <a:pt x="69" y="362"/>
                        </a:lnTo>
                        <a:lnTo>
                          <a:pt x="60" y="383"/>
                        </a:lnTo>
                        <a:lnTo>
                          <a:pt x="53" y="384"/>
                        </a:lnTo>
                        <a:lnTo>
                          <a:pt x="52" y="395"/>
                        </a:lnTo>
                        <a:lnTo>
                          <a:pt x="64" y="395"/>
                        </a:lnTo>
                        <a:lnTo>
                          <a:pt x="65" y="405"/>
                        </a:lnTo>
                        <a:lnTo>
                          <a:pt x="49" y="406"/>
                        </a:lnTo>
                        <a:lnTo>
                          <a:pt x="47" y="420"/>
                        </a:lnTo>
                        <a:lnTo>
                          <a:pt x="53" y="432"/>
                        </a:lnTo>
                        <a:lnTo>
                          <a:pt x="54" y="444"/>
                        </a:lnTo>
                        <a:lnTo>
                          <a:pt x="58" y="447"/>
                        </a:lnTo>
                        <a:lnTo>
                          <a:pt x="60" y="439"/>
                        </a:lnTo>
                        <a:lnTo>
                          <a:pt x="69" y="435"/>
                        </a:lnTo>
                        <a:lnTo>
                          <a:pt x="125" y="418"/>
                        </a:lnTo>
                        <a:lnTo>
                          <a:pt x="142" y="423"/>
                        </a:lnTo>
                        <a:lnTo>
                          <a:pt x="178" y="412"/>
                        </a:lnTo>
                        <a:lnTo>
                          <a:pt x="207" y="388"/>
                        </a:lnTo>
                        <a:lnTo>
                          <a:pt x="237" y="374"/>
                        </a:lnTo>
                        <a:lnTo>
                          <a:pt x="245" y="368"/>
                        </a:lnTo>
                        <a:lnTo>
                          <a:pt x="255" y="367"/>
                        </a:lnTo>
                        <a:lnTo>
                          <a:pt x="278" y="382"/>
                        </a:lnTo>
                        <a:lnTo>
                          <a:pt x="307" y="386"/>
                        </a:lnTo>
                        <a:lnTo>
                          <a:pt x="310" y="374"/>
                        </a:lnTo>
                        <a:lnTo>
                          <a:pt x="313" y="371"/>
                        </a:lnTo>
                        <a:lnTo>
                          <a:pt x="325" y="336"/>
                        </a:lnTo>
                        <a:lnTo>
                          <a:pt x="338" y="306"/>
                        </a:lnTo>
                        <a:lnTo>
                          <a:pt x="366" y="297"/>
                        </a:lnTo>
                        <a:lnTo>
                          <a:pt x="372" y="289"/>
                        </a:lnTo>
                        <a:lnTo>
                          <a:pt x="369" y="267"/>
                        </a:lnTo>
                        <a:lnTo>
                          <a:pt x="362" y="257"/>
                        </a:lnTo>
                        <a:lnTo>
                          <a:pt x="358" y="232"/>
                        </a:lnTo>
                        <a:lnTo>
                          <a:pt x="362" y="225"/>
                        </a:lnTo>
                        <a:lnTo>
                          <a:pt x="358" y="196"/>
                        </a:lnTo>
                        <a:lnTo>
                          <a:pt x="353" y="184"/>
                        </a:lnTo>
                        <a:lnTo>
                          <a:pt x="362" y="166"/>
                        </a:lnTo>
                        <a:lnTo>
                          <a:pt x="363" y="150"/>
                        </a:lnTo>
                        <a:lnTo>
                          <a:pt x="360" y="120"/>
                        </a:lnTo>
                        <a:lnTo>
                          <a:pt x="361" y="105"/>
                        </a:lnTo>
                        <a:lnTo>
                          <a:pt x="361" y="88"/>
                        </a:lnTo>
                        <a:lnTo>
                          <a:pt x="353" y="85"/>
                        </a:lnTo>
                        <a:lnTo>
                          <a:pt x="349" y="81"/>
                        </a:lnTo>
                        <a:lnTo>
                          <a:pt x="318" y="74"/>
                        </a:lnTo>
                        <a:lnTo>
                          <a:pt x="303" y="76"/>
                        </a:lnTo>
                        <a:lnTo>
                          <a:pt x="270" y="101"/>
                        </a:lnTo>
                        <a:lnTo>
                          <a:pt x="255" y="104"/>
                        </a:lnTo>
                        <a:lnTo>
                          <a:pt x="236" y="90"/>
                        </a:lnTo>
                        <a:lnTo>
                          <a:pt x="227" y="75"/>
                        </a:lnTo>
                        <a:lnTo>
                          <a:pt x="210" y="29"/>
                        </a:lnTo>
                        <a:lnTo>
                          <a:pt x="210" y="29"/>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1" name="68" descr="{&quot;Key&quot;:&quot;68&quot;,&quot;Name&quot;:&quot;68&quot;,&quot;Value&quot;:1.0,&quot;Formula&quot;:&quot;&quot;,&quot;Text&quot;:&quot;&quot;,&quot;OfficeApplication&quot;:1,&quot;HasValue&quot;:true}">
                    <a:extLst>
                      <a:ext uri="{FF2B5EF4-FFF2-40B4-BE49-F238E27FC236}">
                        <a16:creationId xmlns:a16="http://schemas.microsoft.com/office/drawing/2014/main" id="{96214023-1309-450C-87DA-4AD39049BE2F}"/>
                      </a:ext>
                    </a:extLst>
                  </p:cNvPr>
                  <p:cNvSpPr>
                    <a:spLocks/>
                  </p:cNvSpPr>
                  <p:nvPr/>
                </p:nvSpPr>
                <p:spPr bwMode="auto">
                  <a:xfrm>
                    <a:off x="7701159" y="2909206"/>
                    <a:ext cx="297839" cy="485665"/>
                  </a:xfrm>
                  <a:custGeom>
                    <a:avLst/>
                    <a:gdLst>
                      <a:gd name="T0" fmla="*/ 94 w 222"/>
                      <a:gd name="T1" fmla="*/ 0 h 362"/>
                      <a:gd name="T2" fmla="*/ 59 w 222"/>
                      <a:gd name="T3" fmla="*/ 58 h 362"/>
                      <a:gd name="T4" fmla="*/ 54 w 222"/>
                      <a:gd name="T5" fmla="*/ 91 h 362"/>
                      <a:gd name="T6" fmla="*/ 40 w 222"/>
                      <a:gd name="T7" fmla="*/ 122 h 362"/>
                      <a:gd name="T8" fmla="*/ 23 w 222"/>
                      <a:gd name="T9" fmla="*/ 144 h 362"/>
                      <a:gd name="T10" fmla="*/ 17 w 222"/>
                      <a:gd name="T11" fmla="*/ 191 h 362"/>
                      <a:gd name="T12" fmla="*/ 4 w 222"/>
                      <a:gd name="T13" fmla="*/ 201 h 362"/>
                      <a:gd name="T14" fmla="*/ 0 w 222"/>
                      <a:gd name="T15" fmla="*/ 201 h 362"/>
                      <a:gd name="T16" fmla="*/ 1 w 222"/>
                      <a:gd name="T17" fmla="*/ 208 h 362"/>
                      <a:gd name="T18" fmla="*/ 5 w 222"/>
                      <a:gd name="T19" fmla="*/ 213 h 362"/>
                      <a:gd name="T20" fmla="*/ 47 w 222"/>
                      <a:gd name="T21" fmla="*/ 236 h 362"/>
                      <a:gd name="T22" fmla="*/ 57 w 222"/>
                      <a:gd name="T23" fmla="*/ 249 h 362"/>
                      <a:gd name="T24" fmla="*/ 59 w 222"/>
                      <a:gd name="T25" fmla="*/ 258 h 362"/>
                      <a:gd name="T26" fmla="*/ 49 w 222"/>
                      <a:gd name="T27" fmla="*/ 289 h 362"/>
                      <a:gd name="T28" fmla="*/ 66 w 222"/>
                      <a:gd name="T29" fmla="*/ 295 h 362"/>
                      <a:gd name="T30" fmla="*/ 88 w 222"/>
                      <a:gd name="T31" fmla="*/ 319 h 362"/>
                      <a:gd name="T32" fmla="*/ 87 w 222"/>
                      <a:gd name="T33" fmla="*/ 338 h 362"/>
                      <a:gd name="T34" fmla="*/ 90 w 222"/>
                      <a:gd name="T35" fmla="*/ 338 h 362"/>
                      <a:gd name="T36" fmla="*/ 97 w 222"/>
                      <a:gd name="T37" fmla="*/ 338 h 362"/>
                      <a:gd name="T38" fmla="*/ 93 w 222"/>
                      <a:gd name="T39" fmla="*/ 349 h 362"/>
                      <a:gd name="T40" fmla="*/ 101 w 222"/>
                      <a:gd name="T41" fmla="*/ 360 h 362"/>
                      <a:gd name="T42" fmla="*/ 109 w 222"/>
                      <a:gd name="T43" fmla="*/ 362 h 362"/>
                      <a:gd name="T44" fmla="*/ 161 w 222"/>
                      <a:gd name="T45" fmla="*/ 360 h 362"/>
                      <a:gd name="T46" fmla="*/ 166 w 222"/>
                      <a:gd name="T47" fmla="*/ 359 h 362"/>
                      <a:gd name="T48" fmla="*/ 173 w 222"/>
                      <a:gd name="T49" fmla="*/ 348 h 362"/>
                      <a:gd name="T50" fmla="*/ 188 w 222"/>
                      <a:gd name="T51" fmla="*/ 336 h 362"/>
                      <a:gd name="T52" fmla="*/ 186 w 222"/>
                      <a:gd name="T53" fmla="*/ 330 h 362"/>
                      <a:gd name="T54" fmla="*/ 200 w 222"/>
                      <a:gd name="T55" fmla="*/ 305 h 362"/>
                      <a:gd name="T56" fmla="*/ 207 w 222"/>
                      <a:gd name="T57" fmla="*/ 302 h 362"/>
                      <a:gd name="T58" fmla="*/ 219 w 222"/>
                      <a:gd name="T59" fmla="*/ 287 h 362"/>
                      <a:gd name="T60" fmla="*/ 197 w 222"/>
                      <a:gd name="T61" fmla="*/ 262 h 362"/>
                      <a:gd name="T62" fmla="*/ 194 w 222"/>
                      <a:gd name="T63" fmla="*/ 246 h 362"/>
                      <a:gd name="T64" fmla="*/ 201 w 222"/>
                      <a:gd name="T65" fmla="*/ 229 h 362"/>
                      <a:gd name="T66" fmla="*/ 197 w 222"/>
                      <a:gd name="T67" fmla="*/ 210 h 362"/>
                      <a:gd name="T68" fmla="*/ 207 w 222"/>
                      <a:gd name="T69" fmla="*/ 188 h 362"/>
                      <a:gd name="T70" fmla="*/ 210 w 222"/>
                      <a:gd name="T71" fmla="*/ 156 h 362"/>
                      <a:gd name="T72" fmla="*/ 222 w 222"/>
                      <a:gd name="T73" fmla="*/ 138 h 362"/>
                      <a:gd name="T74" fmla="*/ 221 w 222"/>
                      <a:gd name="T75" fmla="*/ 125 h 362"/>
                      <a:gd name="T76" fmla="*/ 208 w 222"/>
                      <a:gd name="T77" fmla="*/ 104 h 362"/>
                      <a:gd name="T78" fmla="*/ 208 w 222"/>
                      <a:gd name="T79" fmla="*/ 79 h 362"/>
                      <a:gd name="T80" fmla="*/ 208 w 222"/>
                      <a:gd name="T81" fmla="*/ 75 h 362"/>
                      <a:gd name="T82" fmla="*/ 191 w 222"/>
                      <a:gd name="T83" fmla="*/ 73 h 362"/>
                      <a:gd name="T84" fmla="*/ 188 w 222"/>
                      <a:gd name="T85" fmla="*/ 63 h 362"/>
                      <a:gd name="T86" fmla="*/ 175 w 222"/>
                      <a:gd name="T87" fmla="*/ 59 h 362"/>
                      <a:gd name="T88" fmla="*/ 176 w 222"/>
                      <a:gd name="T89" fmla="*/ 44 h 362"/>
                      <a:gd name="T90" fmla="*/ 173 w 222"/>
                      <a:gd name="T91" fmla="*/ 40 h 362"/>
                      <a:gd name="T92" fmla="*/ 124 w 222"/>
                      <a:gd name="T93" fmla="*/ 18 h 362"/>
                      <a:gd name="T94" fmla="*/ 119 w 222"/>
                      <a:gd name="T95" fmla="*/ 5 h 362"/>
                      <a:gd name="T96" fmla="*/ 112 w 222"/>
                      <a:gd name="T97" fmla="*/ 2 h 362"/>
                      <a:gd name="T98" fmla="*/ 94 w 222"/>
                      <a:gd name="T99"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2" h="362">
                        <a:moveTo>
                          <a:pt x="94" y="0"/>
                        </a:moveTo>
                        <a:lnTo>
                          <a:pt x="59" y="58"/>
                        </a:lnTo>
                        <a:lnTo>
                          <a:pt x="54" y="91"/>
                        </a:lnTo>
                        <a:lnTo>
                          <a:pt x="40" y="122"/>
                        </a:lnTo>
                        <a:lnTo>
                          <a:pt x="23" y="144"/>
                        </a:lnTo>
                        <a:lnTo>
                          <a:pt x="17" y="191"/>
                        </a:lnTo>
                        <a:lnTo>
                          <a:pt x="4" y="201"/>
                        </a:lnTo>
                        <a:lnTo>
                          <a:pt x="0" y="201"/>
                        </a:lnTo>
                        <a:lnTo>
                          <a:pt x="1" y="208"/>
                        </a:lnTo>
                        <a:lnTo>
                          <a:pt x="5" y="213"/>
                        </a:lnTo>
                        <a:lnTo>
                          <a:pt x="47" y="236"/>
                        </a:lnTo>
                        <a:lnTo>
                          <a:pt x="57" y="249"/>
                        </a:lnTo>
                        <a:lnTo>
                          <a:pt x="59" y="258"/>
                        </a:lnTo>
                        <a:lnTo>
                          <a:pt x="49" y="289"/>
                        </a:lnTo>
                        <a:lnTo>
                          <a:pt x="66" y="295"/>
                        </a:lnTo>
                        <a:lnTo>
                          <a:pt x="88" y="319"/>
                        </a:lnTo>
                        <a:lnTo>
                          <a:pt x="87" y="338"/>
                        </a:lnTo>
                        <a:lnTo>
                          <a:pt x="90" y="338"/>
                        </a:lnTo>
                        <a:lnTo>
                          <a:pt x="97" y="338"/>
                        </a:lnTo>
                        <a:lnTo>
                          <a:pt x="93" y="349"/>
                        </a:lnTo>
                        <a:lnTo>
                          <a:pt x="101" y="360"/>
                        </a:lnTo>
                        <a:lnTo>
                          <a:pt x="109" y="362"/>
                        </a:lnTo>
                        <a:lnTo>
                          <a:pt x="161" y="360"/>
                        </a:lnTo>
                        <a:lnTo>
                          <a:pt x="166" y="359"/>
                        </a:lnTo>
                        <a:lnTo>
                          <a:pt x="173" y="348"/>
                        </a:lnTo>
                        <a:lnTo>
                          <a:pt x="188" y="336"/>
                        </a:lnTo>
                        <a:lnTo>
                          <a:pt x="186" y="330"/>
                        </a:lnTo>
                        <a:lnTo>
                          <a:pt x="200" y="305"/>
                        </a:lnTo>
                        <a:lnTo>
                          <a:pt x="207" y="302"/>
                        </a:lnTo>
                        <a:lnTo>
                          <a:pt x="219" y="287"/>
                        </a:lnTo>
                        <a:lnTo>
                          <a:pt x="197" y="262"/>
                        </a:lnTo>
                        <a:lnTo>
                          <a:pt x="194" y="246"/>
                        </a:lnTo>
                        <a:lnTo>
                          <a:pt x="201" y="229"/>
                        </a:lnTo>
                        <a:lnTo>
                          <a:pt x="197" y="210"/>
                        </a:lnTo>
                        <a:lnTo>
                          <a:pt x="207" y="188"/>
                        </a:lnTo>
                        <a:lnTo>
                          <a:pt x="210" y="156"/>
                        </a:lnTo>
                        <a:lnTo>
                          <a:pt x="222" y="138"/>
                        </a:lnTo>
                        <a:lnTo>
                          <a:pt x="221" y="125"/>
                        </a:lnTo>
                        <a:lnTo>
                          <a:pt x="208" y="104"/>
                        </a:lnTo>
                        <a:lnTo>
                          <a:pt x="208" y="79"/>
                        </a:lnTo>
                        <a:lnTo>
                          <a:pt x="208" y="75"/>
                        </a:lnTo>
                        <a:lnTo>
                          <a:pt x="191" y="73"/>
                        </a:lnTo>
                        <a:lnTo>
                          <a:pt x="188" y="63"/>
                        </a:lnTo>
                        <a:lnTo>
                          <a:pt x="175" y="59"/>
                        </a:lnTo>
                        <a:lnTo>
                          <a:pt x="176" y="44"/>
                        </a:lnTo>
                        <a:lnTo>
                          <a:pt x="173" y="40"/>
                        </a:lnTo>
                        <a:lnTo>
                          <a:pt x="124" y="18"/>
                        </a:lnTo>
                        <a:lnTo>
                          <a:pt x="119" y="5"/>
                        </a:lnTo>
                        <a:lnTo>
                          <a:pt x="112" y="2"/>
                        </a:lnTo>
                        <a:lnTo>
                          <a:pt x="94" y="0"/>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2" name="31" descr="{&quot;Key&quot;:&quot;31&quot;,&quot;Name&quot;:&quot;31&quot;,&quot;Value&quot;:1.0,&quot;Formula&quot;:&quot;&quot;,&quot;Text&quot;:&quot;&quot;,&quot;OfficeApplication&quot;:1,&quot;HasValue&quot;:true}">
                    <a:extLst>
                      <a:ext uri="{FF2B5EF4-FFF2-40B4-BE49-F238E27FC236}">
                        <a16:creationId xmlns:a16="http://schemas.microsoft.com/office/drawing/2014/main" id="{91490939-06FC-4589-97AC-EAB04CC3059A}"/>
                      </a:ext>
                    </a:extLst>
                  </p:cNvPr>
                  <p:cNvSpPr>
                    <a:spLocks/>
                  </p:cNvSpPr>
                  <p:nvPr/>
                </p:nvSpPr>
                <p:spPr bwMode="auto">
                  <a:xfrm>
                    <a:off x="5141357" y="5332163"/>
                    <a:ext cx="658734" cy="674833"/>
                  </a:xfrm>
                  <a:custGeom>
                    <a:avLst/>
                    <a:gdLst>
                      <a:gd name="T0" fmla="*/ 484 w 491"/>
                      <a:gd name="T1" fmla="*/ 189 h 503"/>
                      <a:gd name="T2" fmla="*/ 489 w 491"/>
                      <a:gd name="T3" fmla="*/ 171 h 503"/>
                      <a:gd name="T4" fmla="*/ 470 w 491"/>
                      <a:gd name="T5" fmla="*/ 176 h 503"/>
                      <a:gd name="T6" fmla="*/ 420 w 491"/>
                      <a:gd name="T7" fmla="*/ 139 h 503"/>
                      <a:gd name="T8" fmla="*/ 380 w 491"/>
                      <a:gd name="T9" fmla="*/ 117 h 503"/>
                      <a:gd name="T10" fmla="*/ 391 w 491"/>
                      <a:gd name="T11" fmla="*/ 100 h 503"/>
                      <a:gd name="T12" fmla="*/ 367 w 491"/>
                      <a:gd name="T13" fmla="*/ 55 h 503"/>
                      <a:gd name="T14" fmla="*/ 346 w 491"/>
                      <a:gd name="T15" fmla="*/ 33 h 503"/>
                      <a:gd name="T16" fmla="*/ 338 w 491"/>
                      <a:gd name="T17" fmla="*/ 0 h 503"/>
                      <a:gd name="T18" fmla="*/ 307 w 491"/>
                      <a:gd name="T19" fmla="*/ 14 h 503"/>
                      <a:gd name="T20" fmla="*/ 260 w 491"/>
                      <a:gd name="T21" fmla="*/ 28 h 503"/>
                      <a:gd name="T22" fmla="*/ 244 w 491"/>
                      <a:gd name="T23" fmla="*/ 59 h 503"/>
                      <a:gd name="T24" fmla="*/ 219 w 491"/>
                      <a:gd name="T25" fmla="*/ 42 h 503"/>
                      <a:gd name="T26" fmla="*/ 185 w 491"/>
                      <a:gd name="T27" fmla="*/ 46 h 503"/>
                      <a:gd name="T28" fmla="*/ 157 w 491"/>
                      <a:gd name="T29" fmla="*/ 58 h 503"/>
                      <a:gd name="T30" fmla="*/ 185 w 491"/>
                      <a:gd name="T31" fmla="*/ 92 h 503"/>
                      <a:gd name="T32" fmla="*/ 214 w 491"/>
                      <a:gd name="T33" fmla="*/ 116 h 503"/>
                      <a:gd name="T34" fmla="*/ 224 w 491"/>
                      <a:gd name="T35" fmla="*/ 146 h 503"/>
                      <a:gd name="T36" fmla="*/ 192 w 491"/>
                      <a:gd name="T37" fmla="*/ 156 h 503"/>
                      <a:gd name="T38" fmla="*/ 180 w 491"/>
                      <a:gd name="T39" fmla="*/ 181 h 503"/>
                      <a:gd name="T40" fmla="*/ 178 w 491"/>
                      <a:gd name="T41" fmla="*/ 221 h 503"/>
                      <a:gd name="T42" fmla="*/ 164 w 491"/>
                      <a:gd name="T43" fmla="*/ 226 h 503"/>
                      <a:gd name="T44" fmla="*/ 105 w 491"/>
                      <a:gd name="T45" fmla="*/ 206 h 503"/>
                      <a:gd name="T46" fmla="*/ 83 w 491"/>
                      <a:gd name="T47" fmla="*/ 222 h 503"/>
                      <a:gd name="T48" fmla="*/ 59 w 491"/>
                      <a:gd name="T49" fmla="*/ 247 h 503"/>
                      <a:gd name="T50" fmla="*/ 52 w 491"/>
                      <a:gd name="T51" fmla="*/ 256 h 503"/>
                      <a:gd name="T52" fmla="*/ 38 w 491"/>
                      <a:gd name="T53" fmla="*/ 285 h 503"/>
                      <a:gd name="T54" fmla="*/ 18 w 491"/>
                      <a:gd name="T55" fmla="*/ 302 h 503"/>
                      <a:gd name="T56" fmla="*/ 37 w 491"/>
                      <a:gd name="T57" fmla="*/ 345 h 503"/>
                      <a:gd name="T58" fmla="*/ 50 w 491"/>
                      <a:gd name="T59" fmla="*/ 362 h 503"/>
                      <a:gd name="T60" fmla="*/ 42 w 491"/>
                      <a:gd name="T61" fmla="*/ 421 h 503"/>
                      <a:gd name="T62" fmla="*/ 16 w 491"/>
                      <a:gd name="T63" fmla="*/ 427 h 503"/>
                      <a:gd name="T64" fmla="*/ 4 w 491"/>
                      <a:gd name="T65" fmla="*/ 470 h 503"/>
                      <a:gd name="T66" fmla="*/ 13 w 491"/>
                      <a:gd name="T67" fmla="*/ 503 h 503"/>
                      <a:gd name="T68" fmla="*/ 69 w 491"/>
                      <a:gd name="T69" fmla="*/ 491 h 503"/>
                      <a:gd name="T70" fmla="*/ 63 w 491"/>
                      <a:gd name="T71" fmla="*/ 472 h 503"/>
                      <a:gd name="T72" fmla="*/ 64 w 491"/>
                      <a:gd name="T73" fmla="*/ 455 h 503"/>
                      <a:gd name="T74" fmla="*/ 86 w 491"/>
                      <a:gd name="T75" fmla="*/ 438 h 503"/>
                      <a:gd name="T76" fmla="*/ 113 w 491"/>
                      <a:gd name="T77" fmla="*/ 444 h 503"/>
                      <a:gd name="T78" fmla="*/ 127 w 491"/>
                      <a:gd name="T79" fmla="*/ 451 h 503"/>
                      <a:gd name="T80" fmla="*/ 123 w 491"/>
                      <a:gd name="T81" fmla="*/ 410 h 503"/>
                      <a:gd name="T82" fmla="*/ 144 w 491"/>
                      <a:gd name="T83" fmla="*/ 392 h 503"/>
                      <a:gd name="T84" fmla="*/ 170 w 491"/>
                      <a:gd name="T85" fmla="*/ 370 h 503"/>
                      <a:gd name="T86" fmla="*/ 182 w 491"/>
                      <a:gd name="T87" fmla="*/ 331 h 503"/>
                      <a:gd name="T88" fmla="*/ 212 w 491"/>
                      <a:gd name="T89" fmla="*/ 312 h 503"/>
                      <a:gd name="T90" fmla="*/ 240 w 491"/>
                      <a:gd name="T91" fmla="*/ 338 h 503"/>
                      <a:gd name="T92" fmla="*/ 260 w 491"/>
                      <a:gd name="T93" fmla="*/ 324 h 503"/>
                      <a:gd name="T94" fmla="*/ 239 w 491"/>
                      <a:gd name="T95" fmla="*/ 310 h 503"/>
                      <a:gd name="T96" fmla="*/ 277 w 491"/>
                      <a:gd name="T97" fmla="*/ 291 h 503"/>
                      <a:gd name="T98" fmla="*/ 266 w 491"/>
                      <a:gd name="T99" fmla="*/ 269 h 503"/>
                      <a:gd name="T100" fmla="*/ 264 w 491"/>
                      <a:gd name="T101" fmla="*/ 252 h 503"/>
                      <a:gd name="T102" fmla="*/ 299 w 491"/>
                      <a:gd name="T103" fmla="*/ 268 h 503"/>
                      <a:gd name="T104" fmla="*/ 306 w 491"/>
                      <a:gd name="T105" fmla="*/ 288 h 503"/>
                      <a:gd name="T106" fmla="*/ 324 w 491"/>
                      <a:gd name="T107" fmla="*/ 273 h 503"/>
                      <a:gd name="T108" fmla="*/ 327 w 491"/>
                      <a:gd name="T109" fmla="*/ 253 h 503"/>
                      <a:gd name="T110" fmla="*/ 361 w 491"/>
                      <a:gd name="T111" fmla="*/ 273 h 503"/>
                      <a:gd name="T112" fmla="*/ 385 w 491"/>
                      <a:gd name="T113" fmla="*/ 267 h 503"/>
                      <a:gd name="T114" fmla="*/ 393 w 491"/>
                      <a:gd name="T115" fmla="*/ 242 h 503"/>
                      <a:gd name="T116" fmla="*/ 418 w 491"/>
                      <a:gd name="T117" fmla="*/ 217 h 503"/>
                      <a:gd name="T118" fmla="*/ 434 w 491"/>
                      <a:gd name="T119" fmla="*/ 204 h 503"/>
                      <a:gd name="T120" fmla="*/ 461 w 491"/>
                      <a:gd name="T121" fmla="*/ 206 h 503"/>
                      <a:gd name="T122" fmla="*/ 484 w 491"/>
                      <a:gd name="T123" fmla="*/ 19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91" h="503">
                        <a:moveTo>
                          <a:pt x="484" y="195"/>
                        </a:moveTo>
                        <a:lnTo>
                          <a:pt x="484" y="189"/>
                        </a:lnTo>
                        <a:lnTo>
                          <a:pt x="491" y="176"/>
                        </a:lnTo>
                        <a:lnTo>
                          <a:pt x="489" y="171"/>
                        </a:lnTo>
                        <a:lnTo>
                          <a:pt x="476" y="168"/>
                        </a:lnTo>
                        <a:lnTo>
                          <a:pt x="470" y="176"/>
                        </a:lnTo>
                        <a:lnTo>
                          <a:pt x="461" y="177"/>
                        </a:lnTo>
                        <a:lnTo>
                          <a:pt x="420" y="139"/>
                        </a:lnTo>
                        <a:lnTo>
                          <a:pt x="410" y="136"/>
                        </a:lnTo>
                        <a:lnTo>
                          <a:pt x="380" y="117"/>
                        </a:lnTo>
                        <a:lnTo>
                          <a:pt x="392" y="106"/>
                        </a:lnTo>
                        <a:lnTo>
                          <a:pt x="391" y="100"/>
                        </a:lnTo>
                        <a:lnTo>
                          <a:pt x="378" y="84"/>
                        </a:lnTo>
                        <a:lnTo>
                          <a:pt x="367" y="55"/>
                        </a:lnTo>
                        <a:lnTo>
                          <a:pt x="346" y="42"/>
                        </a:lnTo>
                        <a:lnTo>
                          <a:pt x="346" y="33"/>
                        </a:lnTo>
                        <a:lnTo>
                          <a:pt x="336" y="13"/>
                        </a:lnTo>
                        <a:lnTo>
                          <a:pt x="338" y="0"/>
                        </a:lnTo>
                        <a:lnTo>
                          <a:pt x="335" y="1"/>
                        </a:lnTo>
                        <a:lnTo>
                          <a:pt x="307" y="14"/>
                        </a:lnTo>
                        <a:lnTo>
                          <a:pt x="283" y="13"/>
                        </a:lnTo>
                        <a:lnTo>
                          <a:pt x="260" y="28"/>
                        </a:lnTo>
                        <a:lnTo>
                          <a:pt x="278" y="40"/>
                        </a:lnTo>
                        <a:lnTo>
                          <a:pt x="244" y="59"/>
                        </a:lnTo>
                        <a:lnTo>
                          <a:pt x="237" y="59"/>
                        </a:lnTo>
                        <a:lnTo>
                          <a:pt x="219" y="42"/>
                        </a:lnTo>
                        <a:lnTo>
                          <a:pt x="201" y="47"/>
                        </a:lnTo>
                        <a:lnTo>
                          <a:pt x="185" y="46"/>
                        </a:lnTo>
                        <a:lnTo>
                          <a:pt x="155" y="53"/>
                        </a:lnTo>
                        <a:lnTo>
                          <a:pt x="157" y="58"/>
                        </a:lnTo>
                        <a:lnTo>
                          <a:pt x="161" y="66"/>
                        </a:lnTo>
                        <a:lnTo>
                          <a:pt x="185" y="92"/>
                        </a:lnTo>
                        <a:lnTo>
                          <a:pt x="188" y="98"/>
                        </a:lnTo>
                        <a:lnTo>
                          <a:pt x="214" y="116"/>
                        </a:lnTo>
                        <a:lnTo>
                          <a:pt x="228" y="130"/>
                        </a:lnTo>
                        <a:lnTo>
                          <a:pt x="224" y="146"/>
                        </a:lnTo>
                        <a:lnTo>
                          <a:pt x="209" y="156"/>
                        </a:lnTo>
                        <a:lnTo>
                          <a:pt x="192" y="156"/>
                        </a:lnTo>
                        <a:lnTo>
                          <a:pt x="187" y="163"/>
                        </a:lnTo>
                        <a:lnTo>
                          <a:pt x="180" y="181"/>
                        </a:lnTo>
                        <a:lnTo>
                          <a:pt x="180" y="207"/>
                        </a:lnTo>
                        <a:lnTo>
                          <a:pt x="178" y="221"/>
                        </a:lnTo>
                        <a:lnTo>
                          <a:pt x="170" y="228"/>
                        </a:lnTo>
                        <a:lnTo>
                          <a:pt x="164" y="226"/>
                        </a:lnTo>
                        <a:lnTo>
                          <a:pt x="143" y="209"/>
                        </a:lnTo>
                        <a:lnTo>
                          <a:pt x="105" y="206"/>
                        </a:lnTo>
                        <a:lnTo>
                          <a:pt x="93" y="217"/>
                        </a:lnTo>
                        <a:lnTo>
                          <a:pt x="83" y="222"/>
                        </a:lnTo>
                        <a:lnTo>
                          <a:pt x="68" y="242"/>
                        </a:lnTo>
                        <a:lnTo>
                          <a:pt x="59" y="247"/>
                        </a:lnTo>
                        <a:lnTo>
                          <a:pt x="50" y="247"/>
                        </a:lnTo>
                        <a:lnTo>
                          <a:pt x="52" y="256"/>
                        </a:lnTo>
                        <a:lnTo>
                          <a:pt x="37" y="271"/>
                        </a:lnTo>
                        <a:lnTo>
                          <a:pt x="38" y="285"/>
                        </a:lnTo>
                        <a:lnTo>
                          <a:pt x="27" y="291"/>
                        </a:lnTo>
                        <a:lnTo>
                          <a:pt x="18" y="302"/>
                        </a:lnTo>
                        <a:lnTo>
                          <a:pt x="0" y="321"/>
                        </a:lnTo>
                        <a:lnTo>
                          <a:pt x="37" y="345"/>
                        </a:lnTo>
                        <a:lnTo>
                          <a:pt x="27" y="373"/>
                        </a:lnTo>
                        <a:lnTo>
                          <a:pt x="50" y="362"/>
                        </a:lnTo>
                        <a:lnTo>
                          <a:pt x="62" y="392"/>
                        </a:lnTo>
                        <a:lnTo>
                          <a:pt x="42" y="421"/>
                        </a:lnTo>
                        <a:lnTo>
                          <a:pt x="33" y="429"/>
                        </a:lnTo>
                        <a:lnTo>
                          <a:pt x="16" y="427"/>
                        </a:lnTo>
                        <a:lnTo>
                          <a:pt x="4" y="445"/>
                        </a:lnTo>
                        <a:lnTo>
                          <a:pt x="4" y="470"/>
                        </a:lnTo>
                        <a:lnTo>
                          <a:pt x="8" y="501"/>
                        </a:lnTo>
                        <a:lnTo>
                          <a:pt x="13" y="503"/>
                        </a:lnTo>
                        <a:lnTo>
                          <a:pt x="65" y="502"/>
                        </a:lnTo>
                        <a:lnTo>
                          <a:pt x="69" y="491"/>
                        </a:lnTo>
                        <a:lnTo>
                          <a:pt x="59" y="479"/>
                        </a:lnTo>
                        <a:lnTo>
                          <a:pt x="63" y="472"/>
                        </a:lnTo>
                        <a:lnTo>
                          <a:pt x="61" y="467"/>
                        </a:lnTo>
                        <a:lnTo>
                          <a:pt x="64" y="455"/>
                        </a:lnTo>
                        <a:lnTo>
                          <a:pt x="65" y="440"/>
                        </a:lnTo>
                        <a:lnTo>
                          <a:pt x="86" y="438"/>
                        </a:lnTo>
                        <a:lnTo>
                          <a:pt x="97" y="443"/>
                        </a:lnTo>
                        <a:lnTo>
                          <a:pt x="113" y="444"/>
                        </a:lnTo>
                        <a:lnTo>
                          <a:pt x="127" y="451"/>
                        </a:lnTo>
                        <a:lnTo>
                          <a:pt x="127" y="451"/>
                        </a:lnTo>
                        <a:lnTo>
                          <a:pt x="120" y="422"/>
                        </a:lnTo>
                        <a:lnTo>
                          <a:pt x="123" y="410"/>
                        </a:lnTo>
                        <a:lnTo>
                          <a:pt x="129" y="408"/>
                        </a:lnTo>
                        <a:lnTo>
                          <a:pt x="144" y="392"/>
                        </a:lnTo>
                        <a:lnTo>
                          <a:pt x="157" y="388"/>
                        </a:lnTo>
                        <a:lnTo>
                          <a:pt x="170" y="370"/>
                        </a:lnTo>
                        <a:lnTo>
                          <a:pt x="169" y="337"/>
                        </a:lnTo>
                        <a:lnTo>
                          <a:pt x="182" y="331"/>
                        </a:lnTo>
                        <a:lnTo>
                          <a:pt x="187" y="318"/>
                        </a:lnTo>
                        <a:lnTo>
                          <a:pt x="212" y="312"/>
                        </a:lnTo>
                        <a:lnTo>
                          <a:pt x="229" y="322"/>
                        </a:lnTo>
                        <a:lnTo>
                          <a:pt x="240" y="338"/>
                        </a:lnTo>
                        <a:lnTo>
                          <a:pt x="244" y="339"/>
                        </a:lnTo>
                        <a:lnTo>
                          <a:pt x="260" y="324"/>
                        </a:lnTo>
                        <a:lnTo>
                          <a:pt x="254" y="317"/>
                        </a:lnTo>
                        <a:lnTo>
                          <a:pt x="239" y="310"/>
                        </a:lnTo>
                        <a:lnTo>
                          <a:pt x="238" y="305"/>
                        </a:lnTo>
                        <a:lnTo>
                          <a:pt x="277" y="291"/>
                        </a:lnTo>
                        <a:lnTo>
                          <a:pt x="284" y="275"/>
                        </a:lnTo>
                        <a:lnTo>
                          <a:pt x="266" y="269"/>
                        </a:lnTo>
                        <a:lnTo>
                          <a:pt x="262" y="263"/>
                        </a:lnTo>
                        <a:lnTo>
                          <a:pt x="264" y="252"/>
                        </a:lnTo>
                        <a:lnTo>
                          <a:pt x="284" y="253"/>
                        </a:lnTo>
                        <a:lnTo>
                          <a:pt x="299" y="268"/>
                        </a:lnTo>
                        <a:lnTo>
                          <a:pt x="298" y="282"/>
                        </a:lnTo>
                        <a:lnTo>
                          <a:pt x="306" y="288"/>
                        </a:lnTo>
                        <a:lnTo>
                          <a:pt x="320" y="282"/>
                        </a:lnTo>
                        <a:lnTo>
                          <a:pt x="324" y="273"/>
                        </a:lnTo>
                        <a:lnTo>
                          <a:pt x="320" y="261"/>
                        </a:lnTo>
                        <a:lnTo>
                          <a:pt x="327" y="253"/>
                        </a:lnTo>
                        <a:lnTo>
                          <a:pt x="359" y="269"/>
                        </a:lnTo>
                        <a:lnTo>
                          <a:pt x="361" y="273"/>
                        </a:lnTo>
                        <a:lnTo>
                          <a:pt x="377" y="263"/>
                        </a:lnTo>
                        <a:lnTo>
                          <a:pt x="385" y="267"/>
                        </a:lnTo>
                        <a:lnTo>
                          <a:pt x="386" y="259"/>
                        </a:lnTo>
                        <a:lnTo>
                          <a:pt x="393" y="242"/>
                        </a:lnTo>
                        <a:lnTo>
                          <a:pt x="413" y="239"/>
                        </a:lnTo>
                        <a:lnTo>
                          <a:pt x="418" y="217"/>
                        </a:lnTo>
                        <a:lnTo>
                          <a:pt x="430" y="201"/>
                        </a:lnTo>
                        <a:lnTo>
                          <a:pt x="434" y="204"/>
                        </a:lnTo>
                        <a:lnTo>
                          <a:pt x="440" y="215"/>
                        </a:lnTo>
                        <a:lnTo>
                          <a:pt x="461" y="206"/>
                        </a:lnTo>
                        <a:lnTo>
                          <a:pt x="485" y="203"/>
                        </a:lnTo>
                        <a:lnTo>
                          <a:pt x="484" y="195"/>
                        </a:lnTo>
                        <a:close/>
                      </a:path>
                    </a:pathLst>
                  </a:custGeom>
                  <a:solidFill>
                    <a:schemeClr val="accent5">
                      <a:lumMod val="40000"/>
                      <a:lumOff val="6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3" name="43" descr="{&quot;Key&quot;:&quot;43&quot;,&quot;Name&quot;:&quot;43&quot;,&quot;Value&quot;:1.0,&quot;Formula&quot;:&quot;&quot;,&quot;Text&quot;:&quot;&quot;,&quot;OfficeApplication&quot;:1,&quot;HasValue&quot;:true}">
                    <a:extLst>
                      <a:ext uri="{FF2B5EF4-FFF2-40B4-BE49-F238E27FC236}">
                        <a16:creationId xmlns:a16="http://schemas.microsoft.com/office/drawing/2014/main" id="{CD8AC632-228F-453C-9A01-C585B855CA06}"/>
                      </a:ext>
                    </a:extLst>
                  </p:cNvPr>
                  <p:cNvSpPr>
                    <a:spLocks/>
                  </p:cNvSpPr>
                  <p:nvPr/>
                </p:nvSpPr>
                <p:spPr bwMode="auto">
                  <a:xfrm>
                    <a:off x="6217332" y="4507070"/>
                    <a:ext cx="558112" cy="368945"/>
                  </a:xfrm>
                  <a:custGeom>
                    <a:avLst/>
                    <a:gdLst>
                      <a:gd name="T0" fmla="*/ 204 w 416"/>
                      <a:gd name="T1" fmla="*/ 26 h 275"/>
                      <a:gd name="T2" fmla="*/ 177 w 416"/>
                      <a:gd name="T3" fmla="*/ 22 h 275"/>
                      <a:gd name="T4" fmla="*/ 122 w 416"/>
                      <a:gd name="T5" fmla="*/ 1 h 275"/>
                      <a:gd name="T6" fmla="*/ 88 w 416"/>
                      <a:gd name="T7" fmla="*/ 8 h 275"/>
                      <a:gd name="T8" fmla="*/ 67 w 416"/>
                      <a:gd name="T9" fmla="*/ 0 h 275"/>
                      <a:gd name="T10" fmla="*/ 20 w 416"/>
                      <a:gd name="T11" fmla="*/ 28 h 275"/>
                      <a:gd name="T12" fmla="*/ 3 w 416"/>
                      <a:gd name="T13" fmla="*/ 34 h 275"/>
                      <a:gd name="T14" fmla="*/ 19 w 416"/>
                      <a:gd name="T15" fmla="*/ 54 h 275"/>
                      <a:gd name="T16" fmla="*/ 40 w 416"/>
                      <a:gd name="T17" fmla="*/ 77 h 275"/>
                      <a:gd name="T18" fmla="*/ 57 w 416"/>
                      <a:gd name="T19" fmla="*/ 123 h 275"/>
                      <a:gd name="T20" fmla="*/ 70 w 416"/>
                      <a:gd name="T21" fmla="*/ 133 h 275"/>
                      <a:gd name="T22" fmla="*/ 60 w 416"/>
                      <a:gd name="T23" fmla="*/ 157 h 275"/>
                      <a:gd name="T24" fmla="*/ 82 w 416"/>
                      <a:gd name="T25" fmla="*/ 183 h 275"/>
                      <a:gd name="T26" fmla="*/ 85 w 416"/>
                      <a:gd name="T27" fmla="*/ 190 h 275"/>
                      <a:gd name="T28" fmla="*/ 111 w 416"/>
                      <a:gd name="T29" fmla="*/ 240 h 275"/>
                      <a:gd name="T30" fmla="*/ 141 w 416"/>
                      <a:gd name="T31" fmla="*/ 243 h 275"/>
                      <a:gd name="T32" fmla="*/ 172 w 416"/>
                      <a:gd name="T33" fmla="*/ 231 h 275"/>
                      <a:gd name="T34" fmla="*/ 189 w 416"/>
                      <a:gd name="T35" fmla="*/ 245 h 275"/>
                      <a:gd name="T36" fmla="*/ 229 w 416"/>
                      <a:gd name="T37" fmla="*/ 274 h 275"/>
                      <a:gd name="T38" fmla="*/ 243 w 416"/>
                      <a:gd name="T39" fmla="*/ 271 h 275"/>
                      <a:gd name="T40" fmla="*/ 282 w 416"/>
                      <a:gd name="T41" fmla="*/ 230 h 275"/>
                      <a:gd name="T42" fmla="*/ 326 w 416"/>
                      <a:gd name="T43" fmla="*/ 219 h 275"/>
                      <a:gd name="T44" fmla="*/ 339 w 416"/>
                      <a:gd name="T45" fmla="*/ 189 h 275"/>
                      <a:gd name="T46" fmla="*/ 364 w 416"/>
                      <a:gd name="T47" fmla="*/ 181 h 275"/>
                      <a:gd name="T48" fmla="*/ 385 w 416"/>
                      <a:gd name="T49" fmla="*/ 157 h 275"/>
                      <a:gd name="T50" fmla="*/ 389 w 416"/>
                      <a:gd name="T51" fmla="*/ 131 h 275"/>
                      <a:gd name="T52" fmla="*/ 404 w 416"/>
                      <a:gd name="T53" fmla="*/ 124 h 275"/>
                      <a:gd name="T54" fmla="*/ 414 w 416"/>
                      <a:gd name="T55" fmla="*/ 95 h 275"/>
                      <a:gd name="T56" fmla="*/ 412 w 416"/>
                      <a:gd name="T57" fmla="*/ 76 h 275"/>
                      <a:gd name="T58" fmla="*/ 380 w 416"/>
                      <a:gd name="T59" fmla="*/ 60 h 275"/>
                      <a:gd name="T60" fmla="*/ 377 w 416"/>
                      <a:gd name="T61" fmla="*/ 36 h 275"/>
                      <a:gd name="T62" fmla="*/ 360 w 416"/>
                      <a:gd name="T63" fmla="*/ 13 h 275"/>
                      <a:gd name="T64" fmla="*/ 337 w 416"/>
                      <a:gd name="T65" fmla="*/ 16 h 275"/>
                      <a:gd name="T66" fmla="*/ 283 w 416"/>
                      <a:gd name="T67" fmla="*/ 30 h 275"/>
                      <a:gd name="T68" fmla="*/ 259 w 416"/>
                      <a:gd name="T69" fmla="*/ 20 h 275"/>
                      <a:gd name="T70" fmla="*/ 236 w 416"/>
                      <a:gd name="T71" fmla="*/ 2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6" h="275">
                        <a:moveTo>
                          <a:pt x="212" y="14"/>
                        </a:moveTo>
                        <a:lnTo>
                          <a:pt x="204" y="26"/>
                        </a:lnTo>
                        <a:lnTo>
                          <a:pt x="191" y="29"/>
                        </a:lnTo>
                        <a:lnTo>
                          <a:pt x="177" y="22"/>
                        </a:lnTo>
                        <a:lnTo>
                          <a:pt x="158" y="30"/>
                        </a:lnTo>
                        <a:lnTo>
                          <a:pt x="122" y="1"/>
                        </a:lnTo>
                        <a:lnTo>
                          <a:pt x="114" y="1"/>
                        </a:lnTo>
                        <a:lnTo>
                          <a:pt x="88" y="8"/>
                        </a:lnTo>
                        <a:lnTo>
                          <a:pt x="72" y="0"/>
                        </a:lnTo>
                        <a:lnTo>
                          <a:pt x="67" y="0"/>
                        </a:lnTo>
                        <a:lnTo>
                          <a:pt x="30" y="25"/>
                        </a:lnTo>
                        <a:lnTo>
                          <a:pt x="20" y="28"/>
                        </a:lnTo>
                        <a:lnTo>
                          <a:pt x="0" y="28"/>
                        </a:lnTo>
                        <a:lnTo>
                          <a:pt x="3" y="34"/>
                        </a:lnTo>
                        <a:lnTo>
                          <a:pt x="4" y="55"/>
                        </a:lnTo>
                        <a:lnTo>
                          <a:pt x="19" y="54"/>
                        </a:lnTo>
                        <a:lnTo>
                          <a:pt x="37" y="63"/>
                        </a:lnTo>
                        <a:lnTo>
                          <a:pt x="40" y="77"/>
                        </a:lnTo>
                        <a:lnTo>
                          <a:pt x="53" y="117"/>
                        </a:lnTo>
                        <a:lnTo>
                          <a:pt x="57" y="123"/>
                        </a:lnTo>
                        <a:lnTo>
                          <a:pt x="69" y="126"/>
                        </a:lnTo>
                        <a:lnTo>
                          <a:pt x="70" y="133"/>
                        </a:lnTo>
                        <a:lnTo>
                          <a:pt x="59" y="143"/>
                        </a:lnTo>
                        <a:lnTo>
                          <a:pt x="60" y="157"/>
                        </a:lnTo>
                        <a:lnTo>
                          <a:pt x="78" y="175"/>
                        </a:lnTo>
                        <a:lnTo>
                          <a:pt x="82" y="183"/>
                        </a:lnTo>
                        <a:lnTo>
                          <a:pt x="83" y="192"/>
                        </a:lnTo>
                        <a:lnTo>
                          <a:pt x="85" y="190"/>
                        </a:lnTo>
                        <a:lnTo>
                          <a:pt x="93" y="207"/>
                        </a:lnTo>
                        <a:lnTo>
                          <a:pt x="111" y="240"/>
                        </a:lnTo>
                        <a:lnTo>
                          <a:pt x="131" y="243"/>
                        </a:lnTo>
                        <a:lnTo>
                          <a:pt x="141" y="243"/>
                        </a:lnTo>
                        <a:lnTo>
                          <a:pt x="166" y="224"/>
                        </a:lnTo>
                        <a:lnTo>
                          <a:pt x="172" y="231"/>
                        </a:lnTo>
                        <a:lnTo>
                          <a:pt x="172" y="242"/>
                        </a:lnTo>
                        <a:lnTo>
                          <a:pt x="189" y="245"/>
                        </a:lnTo>
                        <a:lnTo>
                          <a:pt x="213" y="264"/>
                        </a:lnTo>
                        <a:lnTo>
                          <a:pt x="229" y="274"/>
                        </a:lnTo>
                        <a:lnTo>
                          <a:pt x="236" y="275"/>
                        </a:lnTo>
                        <a:lnTo>
                          <a:pt x="243" y="271"/>
                        </a:lnTo>
                        <a:lnTo>
                          <a:pt x="259" y="247"/>
                        </a:lnTo>
                        <a:lnTo>
                          <a:pt x="282" y="230"/>
                        </a:lnTo>
                        <a:lnTo>
                          <a:pt x="317" y="225"/>
                        </a:lnTo>
                        <a:lnTo>
                          <a:pt x="326" y="219"/>
                        </a:lnTo>
                        <a:lnTo>
                          <a:pt x="333" y="207"/>
                        </a:lnTo>
                        <a:lnTo>
                          <a:pt x="339" y="189"/>
                        </a:lnTo>
                        <a:lnTo>
                          <a:pt x="351" y="189"/>
                        </a:lnTo>
                        <a:lnTo>
                          <a:pt x="364" y="181"/>
                        </a:lnTo>
                        <a:lnTo>
                          <a:pt x="365" y="164"/>
                        </a:lnTo>
                        <a:lnTo>
                          <a:pt x="385" y="157"/>
                        </a:lnTo>
                        <a:lnTo>
                          <a:pt x="379" y="141"/>
                        </a:lnTo>
                        <a:lnTo>
                          <a:pt x="389" y="131"/>
                        </a:lnTo>
                        <a:lnTo>
                          <a:pt x="385" y="118"/>
                        </a:lnTo>
                        <a:lnTo>
                          <a:pt x="404" y="124"/>
                        </a:lnTo>
                        <a:lnTo>
                          <a:pt x="409" y="106"/>
                        </a:lnTo>
                        <a:lnTo>
                          <a:pt x="414" y="95"/>
                        </a:lnTo>
                        <a:lnTo>
                          <a:pt x="416" y="79"/>
                        </a:lnTo>
                        <a:lnTo>
                          <a:pt x="412" y="76"/>
                        </a:lnTo>
                        <a:lnTo>
                          <a:pt x="401" y="66"/>
                        </a:lnTo>
                        <a:lnTo>
                          <a:pt x="380" y="60"/>
                        </a:lnTo>
                        <a:lnTo>
                          <a:pt x="374" y="43"/>
                        </a:lnTo>
                        <a:lnTo>
                          <a:pt x="377" y="36"/>
                        </a:lnTo>
                        <a:lnTo>
                          <a:pt x="369" y="16"/>
                        </a:lnTo>
                        <a:lnTo>
                          <a:pt x="360" y="13"/>
                        </a:lnTo>
                        <a:lnTo>
                          <a:pt x="349" y="19"/>
                        </a:lnTo>
                        <a:lnTo>
                          <a:pt x="337" y="16"/>
                        </a:lnTo>
                        <a:lnTo>
                          <a:pt x="309" y="26"/>
                        </a:lnTo>
                        <a:lnTo>
                          <a:pt x="283" y="30"/>
                        </a:lnTo>
                        <a:lnTo>
                          <a:pt x="270" y="31"/>
                        </a:lnTo>
                        <a:lnTo>
                          <a:pt x="259" y="20"/>
                        </a:lnTo>
                        <a:lnTo>
                          <a:pt x="237" y="29"/>
                        </a:lnTo>
                        <a:lnTo>
                          <a:pt x="236" y="25"/>
                        </a:lnTo>
                        <a:lnTo>
                          <a:pt x="212" y="14"/>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4" name="52" descr="{&quot;Key&quot;:&quot;52&quot;,&quot;Name&quot;:&quot;52&quot;,&quot;Value&quot;:1.0,&quot;Formula&quot;:&quot;&quot;,&quot;Text&quot;:&quot;&quot;,&quot;OfficeApplication&quot;:1,&quot;HasValue&quot;:true}">
                    <a:extLst>
                      <a:ext uri="{FF2B5EF4-FFF2-40B4-BE49-F238E27FC236}">
                        <a16:creationId xmlns:a16="http://schemas.microsoft.com/office/drawing/2014/main" id="{5F23396D-CC91-48B1-A228-CB44591EC198}"/>
                      </a:ext>
                    </a:extLst>
                  </p:cNvPr>
                  <p:cNvSpPr>
                    <a:spLocks/>
                  </p:cNvSpPr>
                  <p:nvPr/>
                </p:nvSpPr>
                <p:spPr bwMode="auto">
                  <a:xfrm>
                    <a:off x="6803618" y="2694547"/>
                    <a:ext cx="508473" cy="605069"/>
                  </a:xfrm>
                  <a:custGeom>
                    <a:avLst/>
                    <a:gdLst>
                      <a:gd name="T0" fmla="*/ 46 w 379"/>
                      <a:gd name="T1" fmla="*/ 6 h 451"/>
                      <a:gd name="T2" fmla="*/ 57 w 379"/>
                      <a:gd name="T3" fmla="*/ 19 h 451"/>
                      <a:gd name="T4" fmla="*/ 37 w 379"/>
                      <a:gd name="T5" fmla="*/ 48 h 451"/>
                      <a:gd name="T6" fmla="*/ 39 w 379"/>
                      <a:gd name="T7" fmla="*/ 65 h 451"/>
                      <a:gd name="T8" fmla="*/ 9 w 379"/>
                      <a:gd name="T9" fmla="*/ 71 h 451"/>
                      <a:gd name="T10" fmla="*/ 0 w 379"/>
                      <a:gd name="T11" fmla="*/ 93 h 451"/>
                      <a:gd name="T12" fmla="*/ 34 w 379"/>
                      <a:gd name="T13" fmla="*/ 128 h 451"/>
                      <a:gd name="T14" fmla="*/ 55 w 379"/>
                      <a:gd name="T15" fmla="*/ 157 h 451"/>
                      <a:gd name="T16" fmla="*/ 69 w 379"/>
                      <a:gd name="T17" fmla="*/ 204 h 451"/>
                      <a:gd name="T18" fmla="*/ 63 w 379"/>
                      <a:gd name="T19" fmla="*/ 225 h 451"/>
                      <a:gd name="T20" fmla="*/ 38 w 379"/>
                      <a:gd name="T21" fmla="*/ 239 h 451"/>
                      <a:gd name="T22" fmla="*/ 20 w 379"/>
                      <a:gd name="T23" fmla="*/ 253 h 451"/>
                      <a:gd name="T24" fmla="*/ 22 w 379"/>
                      <a:gd name="T25" fmla="*/ 276 h 451"/>
                      <a:gd name="T26" fmla="*/ 55 w 379"/>
                      <a:gd name="T27" fmla="*/ 292 h 451"/>
                      <a:gd name="T28" fmla="*/ 69 w 379"/>
                      <a:gd name="T29" fmla="*/ 307 h 451"/>
                      <a:gd name="T30" fmla="*/ 81 w 379"/>
                      <a:gd name="T31" fmla="*/ 323 h 451"/>
                      <a:gd name="T32" fmla="*/ 109 w 379"/>
                      <a:gd name="T33" fmla="*/ 363 h 451"/>
                      <a:gd name="T34" fmla="*/ 100 w 379"/>
                      <a:gd name="T35" fmla="*/ 392 h 451"/>
                      <a:gd name="T36" fmla="*/ 109 w 379"/>
                      <a:gd name="T37" fmla="*/ 415 h 451"/>
                      <a:gd name="T38" fmla="*/ 139 w 379"/>
                      <a:gd name="T39" fmla="*/ 427 h 451"/>
                      <a:gd name="T40" fmla="*/ 170 w 379"/>
                      <a:gd name="T41" fmla="*/ 421 h 451"/>
                      <a:gd name="T42" fmla="*/ 194 w 379"/>
                      <a:gd name="T43" fmla="*/ 445 h 451"/>
                      <a:gd name="T44" fmla="*/ 226 w 379"/>
                      <a:gd name="T45" fmla="*/ 451 h 451"/>
                      <a:gd name="T46" fmla="*/ 236 w 379"/>
                      <a:gd name="T47" fmla="*/ 427 h 451"/>
                      <a:gd name="T48" fmla="*/ 264 w 379"/>
                      <a:gd name="T49" fmla="*/ 417 h 451"/>
                      <a:gd name="T50" fmla="*/ 289 w 379"/>
                      <a:gd name="T51" fmla="*/ 428 h 451"/>
                      <a:gd name="T52" fmla="*/ 324 w 379"/>
                      <a:gd name="T53" fmla="*/ 379 h 451"/>
                      <a:gd name="T54" fmla="*/ 326 w 379"/>
                      <a:gd name="T55" fmla="*/ 363 h 451"/>
                      <a:gd name="T56" fmla="*/ 368 w 379"/>
                      <a:gd name="T57" fmla="*/ 327 h 451"/>
                      <a:gd name="T58" fmla="*/ 377 w 379"/>
                      <a:gd name="T59" fmla="*/ 313 h 451"/>
                      <a:gd name="T60" fmla="*/ 349 w 379"/>
                      <a:gd name="T61" fmla="*/ 300 h 451"/>
                      <a:gd name="T62" fmla="*/ 332 w 379"/>
                      <a:gd name="T63" fmla="*/ 269 h 451"/>
                      <a:gd name="T64" fmla="*/ 323 w 379"/>
                      <a:gd name="T65" fmla="*/ 201 h 451"/>
                      <a:gd name="T66" fmla="*/ 298 w 379"/>
                      <a:gd name="T67" fmla="*/ 170 h 451"/>
                      <a:gd name="T68" fmla="*/ 262 w 379"/>
                      <a:gd name="T69" fmla="*/ 143 h 451"/>
                      <a:gd name="T70" fmla="*/ 240 w 379"/>
                      <a:gd name="T71" fmla="*/ 149 h 451"/>
                      <a:gd name="T72" fmla="*/ 234 w 379"/>
                      <a:gd name="T73" fmla="*/ 125 h 451"/>
                      <a:gd name="T74" fmla="*/ 242 w 379"/>
                      <a:gd name="T75" fmla="*/ 112 h 451"/>
                      <a:gd name="T76" fmla="*/ 206 w 379"/>
                      <a:gd name="T77" fmla="*/ 77 h 451"/>
                      <a:gd name="T78" fmla="*/ 162 w 379"/>
                      <a:gd name="T79" fmla="*/ 61 h 451"/>
                      <a:gd name="T80" fmla="*/ 127 w 379"/>
                      <a:gd name="T81" fmla="*/ 38 h 451"/>
                      <a:gd name="T82" fmla="*/ 105 w 379"/>
                      <a:gd name="T83" fmla="*/ 2 h 451"/>
                      <a:gd name="T84" fmla="*/ 66 w 379"/>
                      <a:gd name="T85" fmla="*/ 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9" h="451">
                        <a:moveTo>
                          <a:pt x="66" y="0"/>
                        </a:moveTo>
                        <a:lnTo>
                          <a:pt x="46" y="6"/>
                        </a:lnTo>
                        <a:lnTo>
                          <a:pt x="38" y="20"/>
                        </a:lnTo>
                        <a:lnTo>
                          <a:pt x="57" y="19"/>
                        </a:lnTo>
                        <a:lnTo>
                          <a:pt x="43" y="37"/>
                        </a:lnTo>
                        <a:lnTo>
                          <a:pt x="37" y="48"/>
                        </a:lnTo>
                        <a:lnTo>
                          <a:pt x="43" y="59"/>
                        </a:lnTo>
                        <a:lnTo>
                          <a:pt x="39" y="65"/>
                        </a:lnTo>
                        <a:lnTo>
                          <a:pt x="9" y="66"/>
                        </a:lnTo>
                        <a:lnTo>
                          <a:pt x="9" y="71"/>
                        </a:lnTo>
                        <a:lnTo>
                          <a:pt x="7" y="82"/>
                        </a:lnTo>
                        <a:lnTo>
                          <a:pt x="0" y="93"/>
                        </a:lnTo>
                        <a:lnTo>
                          <a:pt x="23" y="120"/>
                        </a:lnTo>
                        <a:lnTo>
                          <a:pt x="34" y="128"/>
                        </a:lnTo>
                        <a:lnTo>
                          <a:pt x="57" y="146"/>
                        </a:lnTo>
                        <a:lnTo>
                          <a:pt x="55" y="157"/>
                        </a:lnTo>
                        <a:lnTo>
                          <a:pt x="63" y="166"/>
                        </a:lnTo>
                        <a:lnTo>
                          <a:pt x="69" y="204"/>
                        </a:lnTo>
                        <a:lnTo>
                          <a:pt x="63" y="217"/>
                        </a:lnTo>
                        <a:lnTo>
                          <a:pt x="63" y="225"/>
                        </a:lnTo>
                        <a:lnTo>
                          <a:pt x="56" y="242"/>
                        </a:lnTo>
                        <a:lnTo>
                          <a:pt x="38" y="239"/>
                        </a:lnTo>
                        <a:lnTo>
                          <a:pt x="25" y="244"/>
                        </a:lnTo>
                        <a:lnTo>
                          <a:pt x="20" y="253"/>
                        </a:lnTo>
                        <a:lnTo>
                          <a:pt x="27" y="269"/>
                        </a:lnTo>
                        <a:lnTo>
                          <a:pt x="22" y="276"/>
                        </a:lnTo>
                        <a:lnTo>
                          <a:pt x="32" y="283"/>
                        </a:lnTo>
                        <a:lnTo>
                          <a:pt x="55" y="292"/>
                        </a:lnTo>
                        <a:lnTo>
                          <a:pt x="51" y="297"/>
                        </a:lnTo>
                        <a:lnTo>
                          <a:pt x="69" y="307"/>
                        </a:lnTo>
                        <a:lnTo>
                          <a:pt x="68" y="327"/>
                        </a:lnTo>
                        <a:lnTo>
                          <a:pt x="81" y="323"/>
                        </a:lnTo>
                        <a:lnTo>
                          <a:pt x="104" y="351"/>
                        </a:lnTo>
                        <a:lnTo>
                          <a:pt x="109" y="363"/>
                        </a:lnTo>
                        <a:lnTo>
                          <a:pt x="94" y="376"/>
                        </a:lnTo>
                        <a:lnTo>
                          <a:pt x="100" y="392"/>
                        </a:lnTo>
                        <a:lnTo>
                          <a:pt x="103" y="404"/>
                        </a:lnTo>
                        <a:lnTo>
                          <a:pt x="109" y="415"/>
                        </a:lnTo>
                        <a:lnTo>
                          <a:pt x="125" y="409"/>
                        </a:lnTo>
                        <a:lnTo>
                          <a:pt x="139" y="427"/>
                        </a:lnTo>
                        <a:lnTo>
                          <a:pt x="153" y="432"/>
                        </a:lnTo>
                        <a:lnTo>
                          <a:pt x="170" y="421"/>
                        </a:lnTo>
                        <a:lnTo>
                          <a:pt x="173" y="429"/>
                        </a:lnTo>
                        <a:lnTo>
                          <a:pt x="194" y="445"/>
                        </a:lnTo>
                        <a:lnTo>
                          <a:pt x="195" y="451"/>
                        </a:lnTo>
                        <a:lnTo>
                          <a:pt x="226" y="451"/>
                        </a:lnTo>
                        <a:lnTo>
                          <a:pt x="227" y="447"/>
                        </a:lnTo>
                        <a:lnTo>
                          <a:pt x="236" y="427"/>
                        </a:lnTo>
                        <a:lnTo>
                          <a:pt x="259" y="417"/>
                        </a:lnTo>
                        <a:lnTo>
                          <a:pt x="264" y="417"/>
                        </a:lnTo>
                        <a:lnTo>
                          <a:pt x="281" y="427"/>
                        </a:lnTo>
                        <a:lnTo>
                          <a:pt x="289" y="428"/>
                        </a:lnTo>
                        <a:lnTo>
                          <a:pt x="318" y="418"/>
                        </a:lnTo>
                        <a:lnTo>
                          <a:pt x="324" y="379"/>
                        </a:lnTo>
                        <a:lnTo>
                          <a:pt x="322" y="373"/>
                        </a:lnTo>
                        <a:lnTo>
                          <a:pt x="326" y="363"/>
                        </a:lnTo>
                        <a:lnTo>
                          <a:pt x="357" y="342"/>
                        </a:lnTo>
                        <a:lnTo>
                          <a:pt x="368" y="327"/>
                        </a:lnTo>
                        <a:lnTo>
                          <a:pt x="379" y="320"/>
                        </a:lnTo>
                        <a:lnTo>
                          <a:pt x="377" y="313"/>
                        </a:lnTo>
                        <a:lnTo>
                          <a:pt x="365" y="299"/>
                        </a:lnTo>
                        <a:lnTo>
                          <a:pt x="349" y="300"/>
                        </a:lnTo>
                        <a:lnTo>
                          <a:pt x="345" y="276"/>
                        </a:lnTo>
                        <a:lnTo>
                          <a:pt x="332" y="269"/>
                        </a:lnTo>
                        <a:lnTo>
                          <a:pt x="306" y="246"/>
                        </a:lnTo>
                        <a:lnTo>
                          <a:pt x="323" y="201"/>
                        </a:lnTo>
                        <a:lnTo>
                          <a:pt x="302" y="182"/>
                        </a:lnTo>
                        <a:lnTo>
                          <a:pt x="298" y="170"/>
                        </a:lnTo>
                        <a:lnTo>
                          <a:pt x="282" y="169"/>
                        </a:lnTo>
                        <a:lnTo>
                          <a:pt x="262" y="143"/>
                        </a:lnTo>
                        <a:lnTo>
                          <a:pt x="250" y="141"/>
                        </a:lnTo>
                        <a:lnTo>
                          <a:pt x="240" y="149"/>
                        </a:lnTo>
                        <a:lnTo>
                          <a:pt x="236" y="142"/>
                        </a:lnTo>
                        <a:lnTo>
                          <a:pt x="234" y="125"/>
                        </a:lnTo>
                        <a:lnTo>
                          <a:pt x="239" y="119"/>
                        </a:lnTo>
                        <a:lnTo>
                          <a:pt x="242" y="112"/>
                        </a:lnTo>
                        <a:lnTo>
                          <a:pt x="213" y="87"/>
                        </a:lnTo>
                        <a:lnTo>
                          <a:pt x="206" y="77"/>
                        </a:lnTo>
                        <a:lnTo>
                          <a:pt x="186" y="75"/>
                        </a:lnTo>
                        <a:lnTo>
                          <a:pt x="162" y="61"/>
                        </a:lnTo>
                        <a:lnTo>
                          <a:pt x="141" y="46"/>
                        </a:lnTo>
                        <a:lnTo>
                          <a:pt x="127" y="38"/>
                        </a:lnTo>
                        <a:lnTo>
                          <a:pt x="106" y="16"/>
                        </a:lnTo>
                        <a:lnTo>
                          <a:pt x="105" y="2"/>
                        </a:lnTo>
                        <a:lnTo>
                          <a:pt x="103" y="0"/>
                        </a:lnTo>
                        <a:lnTo>
                          <a:pt x="66" y="0"/>
                        </a:lnTo>
                        <a:close/>
                      </a:path>
                    </a:pathLst>
                  </a:custGeom>
                  <a:solidFill>
                    <a:schemeClr val="accent5">
                      <a:lumMod val="20000"/>
                      <a:lumOff val="8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5" name="65" descr="{&quot;Key&quot;:&quot;65&quot;,&quot;Name&quot;:&quot;65&quot;,&quot;Value&quot;:1.0,&quot;Formula&quot;:&quot;&quot;,&quot;Text&quot;:&quot;&quot;,&quot;OfficeApplication&quot;:1,&quot;HasValue&quot;:true}">
                    <a:extLst>
                      <a:ext uri="{FF2B5EF4-FFF2-40B4-BE49-F238E27FC236}">
                        <a16:creationId xmlns:a16="http://schemas.microsoft.com/office/drawing/2014/main" id="{B622A7C3-C642-4BFB-9AE9-36CBA788CADC}"/>
                      </a:ext>
                    </a:extLst>
                  </p:cNvPr>
                  <p:cNvSpPr>
                    <a:spLocks noEditPoints="1"/>
                  </p:cNvSpPr>
                  <p:nvPr/>
                </p:nvSpPr>
                <p:spPr bwMode="auto">
                  <a:xfrm>
                    <a:off x="4828760" y="5502549"/>
                    <a:ext cx="395777" cy="513839"/>
                  </a:xfrm>
                  <a:custGeom>
                    <a:avLst/>
                    <a:gdLst>
                      <a:gd name="T0" fmla="*/ 72 w 295"/>
                      <a:gd name="T1" fmla="*/ 137 h 383"/>
                      <a:gd name="T2" fmla="*/ 63 w 295"/>
                      <a:gd name="T3" fmla="*/ 123 h 383"/>
                      <a:gd name="T4" fmla="*/ 65 w 295"/>
                      <a:gd name="T5" fmla="*/ 147 h 383"/>
                      <a:gd name="T6" fmla="*/ 67 w 295"/>
                      <a:gd name="T7" fmla="*/ 90 h 383"/>
                      <a:gd name="T8" fmla="*/ 70 w 295"/>
                      <a:gd name="T9" fmla="*/ 114 h 383"/>
                      <a:gd name="T10" fmla="*/ 69 w 295"/>
                      <a:gd name="T11" fmla="*/ 18 h 383"/>
                      <a:gd name="T12" fmla="*/ 92 w 295"/>
                      <a:gd name="T13" fmla="*/ 60 h 383"/>
                      <a:gd name="T14" fmla="*/ 84 w 295"/>
                      <a:gd name="T15" fmla="*/ 78 h 383"/>
                      <a:gd name="T16" fmla="*/ 100 w 295"/>
                      <a:gd name="T17" fmla="*/ 76 h 383"/>
                      <a:gd name="T18" fmla="*/ 87 w 295"/>
                      <a:gd name="T19" fmla="*/ 152 h 383"/>
                      <a:gd name="T20" fmla="*/ 71 w 295"/>
                      <a:gd name="T21" fmla="*/ 181 h 383"/>
                      <a:gd name="T22" fmla="*/ 39 w 295"/>
                      <a:gd name="T23" fmla="*/ 222 h 383"/>
                      <a:gd name="T24" fmla="*/ 33 w 295"/>
                      <a:gd name="T25" fmla="*/ 234 h 383"/>
                      <a:gd name="T26" fmla="*/ 9 w 295"/>
                      <a:gd name="T27" fmla="*/ 251 h 383"/>
                      <a:gd name="T28" fmla="*/ 0 w 295"/>
                      <a:gd name="T29" fmla="*/ 288 h 383"/>
                      <a:gd name="T30" fmla="*/ 4 w 295"/>
                      <a:gd name="T31" fmla="*/ 317 h 383"/>
                      <a:gd name="T32" fmla="*/ 25 w 295"/>
                      <a:gd name="T33" fmla="*/ 335 h 383"/>
                      <a:gd name="T34" fmla="*/ 47 w 295"/>
                      <a:gd name="T35" fmla="*/ 339 h 383"/>
                      <a:gd name="T36" fmla="*/ 60 w 295"/>
                      <a:gd name="T37" fmla="*/ 364 h 383"/>
                      <a:gd name="T38" fmla="*/ 95 w 295"/>
                      <a:gd name="T39" fmla="*/ 376 h 383"/>
                      <a:gd name="T40" fmla="*/ 138 w 295"/>
                      <a:gd name="T41" fmla="*/ 364 h 383"/>
                      <a:gd name="T42" fmla="*/ 171 w 295"/>
                      <a:gd name="T43" fmla="*/ 366 h 383"/>
                      <a:gd name="T44" fmla="*/ 186 w 295"/>
                      <a:gd name="T45" fmla="*/ 382 h 383"/>
                      <a:gd name="T46" fmla="*/ 214 w 295"/>
                      <a:gd name="T47" fmla="*/ 370 h 383"/>
                      <a:gd name="T48" fmla="*/ 241 w 295"/>
                      <a:gd name="T49" fmla="*/ 374 h 383"/>
                      <a:gd name="T50" fmla="*/ 237 w 295"/>
                      <a:gd name="T51" fmla="*/ 318 h 383"/>
                      <a:gd name="T52" fmla="*/ 266 w 295"/>
                      <a:gd name="T53" fmla="*/ 302 h 383"/>
                      <a:gd name="T54" fmla="*/ 295 w 295"/>
                      <a:gd name="T55" fmla="*/ 265 h 383"/>
                      <a:gd name="T56" fmla="*/ 260 w 295"/>
                      <a:gd name="T57" fmla="*/ 246 h 383"/>
                      <a:gd name="T58" fmla="*/ 233 w 295"/>
                      <a:gd name="T59" fmla="*/ 194 h 383"/>
                      <a:gd name="T60" fmla="*/ 260 w 295"/>
                      <a:gd name="T61" fmla="*/ 164 h 383"/>
                      <a:gd name="T62" fmla="*/ 270 w 295"/>
                      <a:gd name="T63" fmla="*/ 144 h 383"/>
                      <a:gd name="T64" fmla="*/ 283 w 295"/>
                      <a:gd name="T65" fmla="*/ 120 h 383"/>
                      <a:gd name="T66" fmla="*/ 222 w 295"/>
                      <a:gd name="T67" fmla="*/ 111 h 383"/>
                      <a:gd name="T68" fmla="*/ 208 w 295"/>
                      <a:gd name="T69" fmla="*/ 106 h 383"/>
                      <a:gd name="T70" fmla="*/ 187 w 295"/>
                      <a:gd name="T71" fmla="*/ 93 h 383"/>
                      <a:gd name="T72" fmla="*/ 140 w 295"/>
                      <a:gd name="T73" fmla="*/ 72 h 383"/>
                      <a:gd name="T74" fmla="*/ 135 w 295"/>
                      <a:gd name="T75" fmla="*/ 42 h 383"/>
                      <a:gd name="T76" fmla="*/ 104 w 295"/>
                      <a:gd name="T77" fmla="*/ 29 h 383"/>
                      <a:gd name="T78" fmla="*/ 95 w 295"/>
                      <a:gd name="T79" fmla="*/ 0 h 383"/>
                      <a:gd name="T80" fmla="*/ 64 w 295"/>
                      <a:gd name="T81" fmla="*/ 1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5" h="383">
                        <a:moveTo>
                          <a:pt x="65" y="147"/>
                        </a:moveTo>
                        <a:lnTo>
                          <a:pt x="72" y="137"/>
                        </a:lnTo>
                        <a:lnTo>
                          <a:pt x="69" y="128"/>
                        </a:lnTo>
                        <a:lnTo>
                          <a:pt x="63" y="123"/>
                        </a:lnTo>
                        <a:lnTo>
                          <a:pt x="55" y="131"/>
                        </a:lnTo>
                        <a:lnTo>
                          <a:pt x="65" y="147"/>
                        </a:lnTo>
                        <a:close/>
                        <a:moveTo>
                          <a:pt x="70" y="114"/>
                        </a:moveTo>
                        <a:lnTo>
                          <a:pt x="67" y="90"/>
                        </a:lnTo>
                        <a:lnTo>
                          <a:pt x="65" y="93"/>
                        </a:lnTo>
                        <a:lnTo>
                          <a:pt x="70" y="114"/>
                        </a:lnTo>
                        <a:close/>
                        <a:moveTo>
                          <a:pt x="64" y="13"/>
                        </a:moveTo>
                        <a:lnTo>
                          <a:pt x="69" y="18"/>
                        </a:lnTo>
                        <a:lnTo>
                          <a:pt x="82" y="35"/>
                        </a:lnTo>
                        <a:lnTo>
                          <a:pt x="92" y="60"/>
                        </a:lnTo>
                        <a:lnTo>
                          <a:pt x="82" y="65"/>
                        </a:lnTo>
                        <a:lnTo>
                          <a:pt x="84" y="78"/>
                        </a:lnTo>
                        <a:lnTo>
                          <a:pt x="95" y="71"/>
                        </a:lnTo>
                        <a:lnTo>
                          <a:pt x="100" y="76"/>
                        </a:lnTo>
                        <a:lnTo>
                          <a:pt x="104" y="106"/>
                        </a:lnTo>
                        <a:lnTo>
                          <a:pt x="87" y="152"/>
                        </a:lnTo>
                        <a:lnTo>
                          <a:pt x="76" y="165"/>
                        </a:lnTo>
                        <a:lnTo>
                          <a:pt x="71" y="181"/>
                        </a:lnTo>
                        <a:lnTo>
                          <a:pt x="60" y="183"/>
                        </a:lnTo>
                        <a:lnTo>
                          <a:pt x="39" y="222"/>
                        </a:lnTo>
                        <a:lnTo>
                          <a:pt x="41" y="229"/>
                        </a:lnTo>
                        <a:lnTo>
                          <a:pt x="33" y="234"/>
                        </a:lnTo>
                        <a:lnTo>
                          <a:pt x="24" y="235"/>
                        </a:lnTo>
                        <a:lnTo>
                          <a:pt x="9" y="251"/>
                        </a:lnTo>
                        <a:lnTo>
                          <a:pt x="10" y="272"/>
                        </a:lnTo>
                        <a:lnTo>
                          <a:pt x="0" y="288"/>
                        </a:lnTo>
                        <a:lnTo>
                          <a:pt x="4" y="317"/>
                        </a:lnTo>
                        <a:lnTo>
                          <a:pt x="4" y="317"/>
                        </a:lnTo>
                        <a:lnTo>
                          <a:pt x="21" y="328"/>
                        </a:lnTo>
                        <a:lnTo>
                          <a:pt x="25" y="335"/>
                        </a:lnTo>
                        <a:lnTo>
                          <a:pt x="47" y="331"/>
                        </a:lnTo>
                        <a:lnTo>
                          <a:pt x="47" y="339"/>
                        </a:lnTo>
                        <a:lnTo>
                          <a:pt x="53" y="352"/>
                        </a:lnTo>
                        <a:lnTo>
                          <a:pt x="60" y="364"/>
                        </a:lnTo>
                        <a:lnTo>
                          <a:pt x="85" y="376"/>
                        </a:lnTo>
                        <a:lnTo>
                          <a:pt x="95" y="376"/>
                        </a:lnTo>
                        <a:lnTo>
                          <a:pt x="119" y="366"/>
                        </a:lnTo>
                        <a:lnTo>
                          <a:pt x="138" y="364"/>
                        </a:lnTo>
                        <a:lnTo>
                          <a:pt x="165" y="364"/>
                        </a:lnTo>
                        <a:lnTo>
                          <a:pt x="171" y="366"/>
                        </a:lnTo>
                        <a:lnTo>
                          <a:pt x="182" y="383"/>
                        </a:lnTo>
                        <a:lnTo>
                          <a:pt x="186" y="382"/>
                        </a:lnTo>
                        <a:lnTo>
                          <a:pt x="206" y="363"/>
                        </a:lnTo>
                        <a:lnTo>
                          <a:pt x="214" y="370"/>
                        </a:lnTo>
                        <a:lnTo>
                          <a:pt x="229" y="377"/>
                        </a:lnTo>
                        <a:lnTo>
                          <a:pt x="241" y="374"/>
                        </a:lnTo>
                        <a:lnTo>
                          <a:pt x="237" y="343"/>
                        </a:lnTo>
                        <a:lnTo>
                          <a:pt x="237" y="318"/>
                        </a:lnTo>
                        <a:lnTo>
                          <a:pt x="249" y="300"/>
                        </a:lnTo>
                        <a:lnTo>
                          <a:pt x="266" y="302"/>
                        </a:lnTo>
                        <a:lnTo>
                          <a:pt x="275" y="294"/>
                        </a:lnTo>
                        <a:lnTo>
                          <a:pt x="295" y="265"/>
                        </a:lnTo>
                        <a:lnTo>
                          <a:pt x="283" y="235"/>
                        </a:lnTo>
                        <a:lnTo>
                          <a:pt x="260" y="246"/>
                        </a:lnTo>
                        <a:lnTo>
                          <a:pt x="270" y="218"/>
                        </a:lnTo>
                        <a:lnTo>
                          <a:pt x="233" y="194"/>
                        </a:lnTo>
                        <a:lnTo>
                          <a:pt x="251" y="175"/>
                        </a:lnTo>
                        <a:lnTo>
                          <a:pt x="260" y="164"/>
                        </a:lnTo>
                        <a:lnTo>
                          <a:pt x="271" y="158"/>
                        </a:lnTo>
                        <a:lnTo>
                          <a:pt x="270" y="144"/>
                        </a:lnTo>
                        <a:lnTo>
                          <a:pt x="285" y="129"/>
                        </a:lnTo>
                        <a:lnTo>
                          <a:pt x="283" y="120"/>
                        </a:lnTo>
                        <a:lnTo>
                          <a:pt x="241" y="111"/>
                        </a:lnTo>
                        <a:lnTo>
                          <a:pt x="222" y="111"/>
                        </a:lnTo>
                        <a:lnTo>
                          <a:pt x="218" y="102"/>
                        </a:lnTo>
                        <a:lnTo>
                          <a:pt x="208" y="106"/>
                        </a:lnTo>
                        <a:lnTo>
                          <a:pt x="198" y="102"/>
                        </a:lnTo>
                        <a:lnTo>
                          <a:pt x="187" y="93"/>
                        </a:lnTo>
                        <a:lnTo>
                          <a:pt x="166" y="97"/>
                        </a:lnTo>
                        <a:lnTo>
                          <a:pt x="140" y="72"/>
                        </a:lnTo>
                        <a:lnTo>
                          <a:pt x="143" y="65"/>
                        </a:lnTo>
                        <a:lnTo>
                          <a:pt x="135" y="42"/>
                        </a:lnTo>
                        <a:lnTo>
                          <a:pt x="125" y="39"/>
                        </a:lnTo>
                        <a:lnTo>
                          <a:pt x="104" y="29"/>
                        </a:lnTo>
                        <a:lnTo>
                          <a:pt x="99" y="14"/>
                        </a:lnTo>
                        <a:lnTo>
                          <a:pt x="95" y="0"/>
                        </a:lnTo>
                        <a:lnTo>
                          <a:pt x="70" y="7"/>
                        </a:lnTo>
                        <a:lnTo>
                          <a:pt x="64" y="13"/>
                        </a:lnTo>
                        <a:close/>
                      </a:path>
                    </a:pathLst>
                  </a:custGeom>
                  <a:solidFill>
                    <a:schemeClr val="accent5">
                      <a:lumMod val="5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6" name="70" descr="{&quot;Key&quot;:&quot;70&quot;,&quot;Name&quot;:&quot;70&quot;,&quot;Value&quot;:1.0,&quot;Formula&quot;:&quot;&quot;,&quot;Text&quot;:&quot;&quot;,&quot;OfficeApplication&quot;:1,&quot;HasValue&quot;:true}">
                    <a:extLst>
                      <a:ext uri="{FF2B5EF4-FFF2-40B4-BE49-F238E27FC236}">
                        <a16:creationId xmlns:a16="http://schemas.microsoft.com/office/drawing/2014/main" id="{99DE4D93-8CC5-4BD1-B4B2-FC777E12CD41}"/>
                      </a:ext>
                    </a:extLst>
                  </p:cNvPr>
                  <p:cNvSpPr>
                    <a:spLocks/>
                  </p:cNvSpPr>
                  <p:nvPr/>
                </p:nvSpPr>
                <p:spPr bwMode="auto">
                  <a:xfrm>
                    <a:off x="7108165" y="3072883"/>
                    <a:ext cx="579578" cy="415901"/>
                  </a:xfrm>
                  <a:custGeom>
                    <a:avLst/>
                    <a:gdLst>
                      <a:gd name="T0" fmla="*/ 390 w 432"/>
                      <a:gd name="T1" fmla="*/ 50 h 310"/>
                      <a:gd name="T2" fmla="*/ 351 w 432"/>
                      <a:gd name="T3" fmla="*/ 44 h 310"/>
                      <a:gd name="T4" fmla="*/ 305 w 432"/>
                      <a:gd name="T5" fmla="*/ 28 h 310"/>
                      <a:gd name="T6" fmla="*/ 262 w 432"/>
                      <a:gd name="T7" fmla="*/ 33 h 310"/>
                      <a:gd name="T8" fmla="*/ 236 w 432"/>
                      <a:gd name="T9" fmla="*/ 21 h 310"/>
                      <a:gd name="T10" fmla="*/ 211 w 432"/>
                      <a:gd name="T11" fmla="*/ 0 h 310"/>
                      <a:gd name="T12" fmla="*/ 177 w 432"/>
                      <a:gd name="T13" fmla="*/ 28 h 310"/>
                      <a:gd name="T14" fmla="*/ 165 w 432"/>
                      <a:gd name="T15" fmla="*/ 16 h 310"/>
                      <a:gd name="T16" fmla="*/ 150 w 432"/>
                      <a:gd name="T17" fmla="*/ 31 h 310"/>
                      <a:gd name="T18" fmla="*/ 141 w 432"/>
                      <a:gd name="T19" fmla="*/ 45 h 310"/>
                      <a:gd name="T20" fmla="*/ 99 w 432"/>
                      <a:gd name="T21" fmla="*/ 81 h 310"/>
                      <a:gd name="T22" fmla="*/ 97 w 432"/>
                      <a:gd name="T23" fmla="*/ 97 h 310"/>
                      <a:gd name="T24" fmla="*/ 62 w 432"/>
                      <a:gd name="T25" fmla="*/ 146 h 310"/>
                      <a:gd name="T26" fmla="*/ 37 w 432"/>
                      <a:gd name="T27" fmla="*/ 135 h 310"/>
                      <a:gd name="T28" fmla="*/ 9 w 432"/>
                      <a:gd name="T29" fmla="*/ 145 h 310"/>
                      <a:gd name="T30" fmla="*/ 10 w 432"/>
                      <a:gd name="T31" fmla="*/ 170 h 310"/>
                      <a:gd name="T32" fmla="*/ 30 w 432"/>
                      <a:gd name="T33" fmla="*/ 168 h 310"/>
                      <a:gd name="T34" fmla="*/ 26 w 432"/>
                      <a:gd name="T35" fmla="*/ 210 h 310"/>
                      <a:gd name="T36" fmla="*/ 12 w 432"/>
                      <a:gd name="T37" fmla="*/ 231 h 310"/>
                      <a:gd name="T38" fmla="*/ 27 w 432"/>
                      <a:gd name="T39" fmla="*/ 255 h 310"/>
                      <a:gd name="T40" fmla="*/ 43 w 432"/>
                      <a:gd name="T41" fmla="*/ 293 h 310"/>
                      <a:gd name="T42" fmla="*/ 49 w 432"/>
                      <a:gd name="T43" fmla="*/ 297 h 310"/>
                      <a:gd name="T44" fmla="*/ 75 w 432"/>
                      <a:gd name="T45" fmla="*/ 310 h 310"/>
                      <a:gd name="T46" fmla="*/ 101 w 432"/>
                      <a:gd name="T47" fmla="*/ 308 h 310"/>
                      <a:gd name="T48" fmla="*/ 167 w 432"/>
                      <a:gd name="T49" fmla="*/ 275 h 310"/>
                      <a:gd name="T50" fmla="*/ 211 w 432"/>
                      <a:gd name="T51" fmla="*/ 270 h 310"/>
                      <a:gd name="T52" fmla="*/ 243 w 432"/>
                      <a:gd name="T53" fmla="*/ 250 h 310"/>
                      <a:gd name="T54" fmla="*/ 271 w 432"/>
                      <a:gd name="T55" fmla="*/ 235 h 310"/>
                      <a:gd name="T56" fmla="*/ 288 w 432"/>
                      <a:gd name="T57" fmla="*/ 208 h 310"/>
                      <a:gd name="T58" fmla="*/ 336 w 432"/>
                      <a:gd name="T59" fmla="*/ 206 h 310"/>
                      <a:gd name="T60" fmla="*/ 365 w 432"/>
                      <a:gd name="T61" fmla="*/ 194 h 310"/>
                      <a:gd name="T62" fmla="*/ 396 w 432"/>
                      <a:gd name="T63" fmla="*/ 187 h 310"/>
                      <a:gd name="T64" fmla="*/ 427 w 432"/>
                      <a:gd name="T65" fmla="*/ 185 h 310"/>
                      <a:gd name="T66" fmla="*/ 423 w 432"/>
                      <a:gd name="T67" fmla="*/ 170 h 310"/>
                      <a:gd name="T68" fmla="*/ 412 w 432"/>
                      <a:gd name="T69" fmla="*/ 106 h 310"/>
                      <a:gd name="T70" fmla="*/ 432 w 432"/>
                      <a:gd name="T71" fmla="*/ 76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2" h="310">
                        <a:moveTo>
                          <a:pt x="410" y="60"/>
                        </a:moveTo>
                        <a:lnTo>
                          <a:pt x="390" y="50"/>
                        </a:lnTo>
                        <a:lnTo>
                          <a:pt x="368" y="28"/>
                        </a:lnTo>
                        <a:lnTo>
                          <a:pt x="351" y="44"/>
                        </a:lnTo>
                        <a:lnTo>
                          <a:pt x="331" y="44"/>
                        </a:lnTo>
                        <a:lnTo>
                          <a:pt x="305" y="28"/>
                        </a:lnTo>
                        <a:lnTo>
                          <a:pt x="294" y="23"/>
                        </a:lnTo>
                        <a:lnTo>
                          <a:pt x="262" y="33"/>
                        </a:lnTo>
                        <a:lnTo>
                          <a:pt x="255" y="31"/>
                        </a:lnTo>
                        <a:lnTo>
                          <a:pt x="236" y="21"/>
                        </a:lnTo>
                        <a:lnTo>
                          <a:pt x="232" y="7"/>
                        </a:lnTo>
                        <a:lnTo>
                          <a:pt x="211" y="0"/>
                        </a:lnTo>
                        <a:lnTo>
                          <a:pt x="198" y="7"/>
                        </a:lnTo>
                        <a:lnTo>
                          <a:pt x="177" y="28"/>
                        </a:lnTo>
                        <a:lnTo>
                          <a:pt x="173" y="19"/>
                        </a:lnTo>
                        <a:lnTo>
                          <a:pt x="165" y="16"/>
                        </a:lnTo>
                        <a:lnTo>
                          <a:pt x="156" y="30"/>
                        </a:lnTo>
                        <a:lnTo>
                          <a:pt x="150" y="31"/>
                        </a:lnTo>
                        <a:lnTo>
                          <a:pt x="152" y="38"/>
                        </a:lnTo>
                        <a:lnTo>
                          <a:pt x="141" y="45"/>
                        </a:lnTo>
                        <a:lnTo>
                          <a:pt x="130" y="60"/>
                        </a:lnTo>
                        <a:lnTo>
                          <a:pt x="99" y="81"/>
                        </a:lnTo>
                        <a:lnTo>
                          <a:pt x="95" y="91"/>
                        </a:lnTo>
                        <a:lnTo>
                          <a:pt x="97" y="97"/>
                        </a:lnTo>
                        <a:lnTo>
                          <a:pt x="91" y="136"/>
                        </a:lnTo>
                        <a:lnTo>
                          <a:pt x="62" y="146"/>
                        </a:lnTo>
                        <a:lnTo>
                          <a:pt x="54" y="145"/>
                        </a:lnTo>
                        <a:lnTo>
                          <a:pt x="37" y="135"/>
                        </a:lnTo>
                        <a:lnTo>
                          <a:pt x="32" y="135"/>
                        </a:lnTo>
                        <a:lnTo>
                          <a:pt x="9" y="145"/>
                        </a:lnTo>
                        <a:lnTo>
                          <a:pt x="0" y="165"/>
                        </a:lnTo>
                        <a:lnTo>
                          <a:pt x="10" y="170"/>
                        </a:lnTo>
                        <a:lnTo>
                          <a:pt x="23" y="162"/>
                        </a:lnTo>
                        <a:lnTo>
                          <a:pt x="30" y="168"/>
                        </a:lnTo>
                        <a:lnTo>
                          <a:pt x="36" y="198"/>
                        </a:lnTo>
                        <a:lnTo>
                          <a:pt x="26" y="210"/>
                        </a:lnTo>
                        <a:lnTo>
                          <a:pt x="15" y="214"/>
                        </a:lnTo>
                        <a:lnTo>
                          <a:pt x="12" y="231"/>
                        </a:lnTo>
                        <a:lnTo>
                          <a:pt x="21" y="233"/>
                        </a:lnTo>
                        <a:lnTo>
                          <a:pt x="27" y="255"/>
                        </a:lnTo>
                        <a:lnTo>
                          <a:pt x="39" y="270"/>
                        </a:lnTo>
                        <a:lnTo>
                          <a:pt x="43" y="293"/>
                        </a:lnTo>
                        <a:lnTo>
                          <a:pt x="47" y="298"/>
                        </a:lnTo>
                        <a:lnTo>
                          <a:pt x="49" y="297"/>
                        </a:lnTo>
                        <a:lnTo>
                          <a:pt x="53" y="300"/>
                        </a:lnTo>
                        <a:lnTo>
                          <a:pt x="75" y="310"/>
                        </a:lnTo>
                        <a:lnTo>
                          <a:pt x="95" y="305"/>
                        </a:lnTo>
                        <a:lnTo>
                          <a:pt x="101" y="308"/>
                        </a:lnTo>
                        <a:lnTo>
                          <a:pt x="110" y="308"/>
                        </a:lnTo>
                        <a:lnTo>
                          <a:pt x="167" y="275"/>
                        </a:lnTo>
                        <a:lnTo>
                          <a:pt x="189" y="279"/>
                        </a:lnTo>
                        <a:lnTo>
                          <a:pt x="211" y="270"/>
                        </a:lnTo>
                        <a:lnTo>
                          <a:pt x="225" y="255"/>
                        </a:lnTo>
                        <a:lnTo>
                          <a:pt x="243" y="250"/>
                        </a:lnTo>
                        <a:lnTo>
                          <a:pt x="245" y="245"/>
                        </a:lnTo>
                        <a:lnTo>
                          <a:pt x="271" y="235"/>
                        </a:lnTo>
                        <a:lnTo>
                          <a:pt x="280" y="214"/>
                        </a:lnTo>
                        <a:lnTo>
                          <a:pt x="288" y="208"/>
                        </a:lnTo>
                        <a:lnTo>
                          <a:pt x="313" y="204"/>
                        </a:lnTo>
                        <a:lnTo>
                          <a:pt x="336" y="206"/>
                        </a:lnTo>
                        <a:lnTo>
                          <a:pt x="353" y="215"/>
                        </a:lnTo>
                        <a:lnTo>
                          <a:pt x="365" y="194"/>
                        </a:lnTo>
                        <a:lnTo>
                          <a:pt x="379" y="196"/>
                        </a:lnTo>
                        <a:lnTo>
                          <a:pt x="396" y="187"/>
                        </a:lnTo>
                        <a:lnTo>
                          <a:pt x="419" y="193"/>
                        </a:lnTo>
                        <a:lnTo>
                          <a:pt x="427" y="185"/>
                        </a:lnTo>
                        <a:lnTo>
                          <a:pt x="428" y="179"/>
                        </a:lnTo>
                        <a:lnTo>
                          <a:pt x="423" y="170"/>
                        </a:lnTo>
                        <a:lnTo>
                          <a:pt x="420" y="151"/>
                        </a:lnTo>
                        <a:lnTo>
                          <a:pt x="412" y="106"/>
                        </a:lnTo>
                        <a:lnTo>
                          <a:pt x="418" y="95"/>
                        </a:lnTo>
                        <a:lnTo>
                          <a:pt x="432" y="76"/>
                        </a:lnTo>
                        <a:lnTo>
                          <a:pt x="410" y="60"/>
                        </a:lnTo>
                        <a:close/>
                      </a:path>
                    </a:pathLst>
                  </a:custGeom>
                  <a:solidFill>
                    <a:schemeClr val="accent5">
                      <a:lumMod val="20000"/>
                      <a:lumOff val="8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7" name="74" descr="{&quot;Key&quot;:&quot;74&quot;,&quot;Name&quot;:&quot;74&quot;,&quot;Value&quot;:1.0,&quot;Formula&quot;:&quot;&quot;,&quot;Text&quot;:&quot;&quot;,&quot;OfficeApplication&quot;:1,&quot;HasValue&quot;:true}">
                    <a:extLst>
                      <a:ext uri="{FF2B5EF4-FFF2-40B4-BE49-F238E27FC236}">
                        <a16:creationId xmlns:a16="http://schemas.microsoft.com/office/drawing/2014/main" id="{9E31912F-D249-4B93-A881-94429B5224E7}"/>
                      </a:ext>
                    </a:extLst>
                  </p:cNvPr>
                  <p:cNvSpPr>
                    <a:spLocks/>
                  </p:cNvSpPr>
                  <p:nvPr/>
                </p:nvSpPr>
                <p:spPr bwMode="auto">
                  <a:xfrm>
                    <a:off x="7310748" y="3951641"/>
                    <a:ext cx="485665" cy="407851"/>
                  </a:xfrm>
                  <a:custGeom>
                    <a:avLst/>
                    <a:gdLst>
                      <a:gd name="T0" fmla="*/ 14 w 362"/>
                      <a:gd name="T1" fmla="*/ 136 h 304"/>
                      <a:gd name="T2" fmla="*/ 0 w 362"/>
                      <a:gd name="T3" fmla="*/ 136 h 304"/>
                      <a:gd name="T4" fmla="*/ 5 w 362"/>
                      <a:gd name="T5" fmla="*/ 187 h 304"/>
                      <a:gd name="T6" fmla="*/ 11 w 362"/>
                      <a:gd name="T7" fmla="*/ 202 h 304"/>
                      <a:gd name="T8" fmla="*/ 18 w 362"/>
                      <a:gd name="T9" fmla="*/ 237 h 304"/>
                      <a:gd name="T10" fmla="*/ 41 w 362"/>
                      <a:gd name="T11" fmla="*/ 252 h 304"/>
                      <a:gd name="T12" fmla="*/ 57 w 362"/>
                      <a:gd name="T13" fmla="*/ 278 h 304"/>
                      <a:gd name="T14" fmla="*/ 87 w 362"/>
                      <a:gd name="T15" fmla="*/ 275 h 304"/>
                      <a:gd name="T16" fmla="*/ 116 w 362"/>
                      <a:gd name="T17" fmla="*/ 287 h 304"/>
                      <a:gd name="T18" fmla="*/ 149 w 362"/>
                      <a:gd name="T19" fmla="*/ 303 h 304"/>
                      <a:gd name="T20" fmla="*/ 184 w 362"/>
                      <a:gd name="T21" fmla="*/ 253 h 304"/>
                      <a:gd name="T22" fmla="*/ 208 w 362"/>
                      <a:gd name="T23" fmla="*/ 214 h 304"/>
                      <a:gd name="T24" fmla="*/ 218 w 362"/>
                      <a:gd name="T25" fmla="*/ 240 h 304"/>
                      <a:gd name="T26" fmla="*/ 261 w 362"/>
                      <a:gd name="T27" fmla="*/ 265 h 304"/>
                      <a:gd name="T28" fmla="*/ 264 w 362"/>
                      <a:gd name="T29" fmla="*/ 287 h 304"/>
                      <a:gd name="T30" fmla="*/ 292 w 362"/>
                      <a:gd name="T31" fmla="*/ 273 h 304"/>
                      <a:gd name="T32" fmla="*/ 297 w 362"/>
                      <a:gd name="T33" fmla="*/ 246 h 304"/>
                      <a:gd name="T34" fmla="*/ 327 w 362"/>
                      <a:gd name="T35" fmla="*/ 239 h 304"/>
                      <a:gd name="T36" fmla="*/ 358 w 362"/>
                      <a:gd name="T37" fmla="*/ 208 h 304"/>
                      <a:gd name="T38" fmla="*/ 352 w 362"/>
                      <a:gd name="T39" fmla="*/ 182 h 304"/>
                      <a:gd name="T40" fmla="*/ 321 w 362"/>
                      <a:gd name="T41" fmla="*/ 152 h 304"/>
                      <a:gd name="T42" fmla="*/ 309 w 362"/>
                      <a:gd name="T43" fmla="*/ 124 h 304"/>
                      <a:gd name="T44" fmla="*/ 281 w 362"/>
                      <a:gd name="T45" fmla="*/ 113 h 304"/>
                      <a:gd name="T46" fmla="*/ 299 w 362"/>
                      <a:gd name="T47" fmla="*/ 64 h 304"/>
                      <a:gd name="T48" fmla="*/ 275 w 362"/>
                      <a:gd name="T49" fmla="*/ 33 h 304"/>
                      <a:gd name="T50" fmla="*/ 285 w 362"/>
                      <a:gd name="T51" fmla="*/ 5 h 304"/>
                      <a:gd name="T52" fmla="*/ 199 w 362"/>
                      <a:gd name="T53" fmla="*/ 6 h 304"/>
                      <a:gd name="T54" fmla="*/ 156 w 362"/>
                      <a:gd name="T55" fmla="*/ 22 h 304"/>
                      <a:gd name="T56" fmla="*/ 121 w 362"/>
                      <a:gd name="T57" fmla="*/ 46 h 304"/>
                      <a:gd name="T58" fmla="*/ 122 w 362"/>
                      <a:gd name="T59" fmla="*/ 65 h 304"/>
                      <a:gd name="T60" fmla="*/ 128 w 362"/>
                      <a:gd name="T61" fmla="*/ 85 h 304"/>
                      <a:gd name="T62" fmla="*/ 94 w 362"/>
                      <a:gd name="T63" fmla="*/ 113 h 304"/>
                      <a:gd name="T64" fmla="*/ 74 w 362"/>
                      <a:gd name="T65" fmla="*/ 113 h 304"/>
                      <a:gd name="T66" fmla="*/ 39 w 362"/>
                      <a:gd name="T67" fmla="*/ 122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2" h="304">
                        <a:moveTo>
                          <a:pt x="39" y="122"/>
                        </a:moveTo>
                        <a:lnTo>
                          <a:pt x="14" y="136"/>
                        </a:lnTo>
                        <a:lnTo>
                          <a:pt x="5" y="129"/>
                        </a:lnTo>
                        <a:lnTo>
                          <a:pt x="0" y="136"/>
                        </a:lnTo>
                        <a:lnTo>
                          <a:pt x="0" y="154"/>
                        </a:lnTo>
                        <a:lnTo>
                          <a:pt x="5" y="187"/>
                        </a:lnTo>
                        <a:lnTo>
                          <a:pt x="5" y="200"/>
                        </a:lnTo>
                        <a:lnTo>
                          <a:pt x="11" y="202"/>
                        </a:lnTo>
                        <a:lnTo>
                          <a:pt x="14" y="208"/>
                        </a:lnTo>
                        <a:lnTo>
                          <a:pt x="18" y="237"/>
                        </a:lnTo>
                        <a:lnTo>
                          <a:pt x="29" y="251"/>
                        </a:lnTo>
                        <a:lnTo>
                          <a:pt x="41" y="252"/>
                        </a:lnTo>
                        <a:lnTo>
                          <a:pt x="49" y="268"/>
                        </a:lnTo>
                        <a:lnTo>
                          <a:pt x="57" y="278"/>
                        </a:lnTo>
                        <a:lnTo>
                          <a:pt x="78" y="281"/>
                        </a:lnTo>
                        <a:lnTo>
                          <a:pt x="87" y="275"/>
                        </a:lnTo>
                        <a:lnTo>
                          <a:pt x="97" y="275"/>
                        </a:lnTo>
                        <a:lnTo>
                          <a:pt x="116" y="287"/>
                        </a:lnTo>
                        <a:lnTo>
                          <a:pt x="130" y="304"/>
                        </a:lnTo>
                        <a:lnTo>
                          <a:pt x="149" y="303"/>
                        </a:lnTo>
                        <a:lnTo>
                          <a:pt x="156" y="297"/>
                        </a:lnTo>
                        <a:lnTo>
                          <a:pt x="184" y="253"/>
                        </a:lnTo>
                        <a:lnTo>
                          <a:pt x="194" y="230"/>
                        </a:lnTo>
                        <a:lnTo>
                          <a:pt x="208" y="214"/>
                        </a:lnTo>
                        <a:lnTo>
                          <a:pt x="224" y="222"/>
                        </a:lnTo>
                        <a:lnTo>
                          <a:pt x="218" y="240"/>
                        </a:lnTo>
                        <a:lnTo>
                          <a:pt x="221" y="247"/>
                        </a:lnTo>
                        <a:lnTo>
                          <a:pt x="261" y="265"/>
                        </a:lnTo>
                        <a:lnTo>
                          <a:pt x="266" y="275"/>
                        </a:lnTo>
                        <a:lnTo>
                          <a:pt x="264" y="287"/>
                        </a:lnTo>
                        <a:lnTo>
                          <a:pt x="271" y="287"/>
                        </a:lnTo>
                        <a:lnTo>
                          <a:pt x="292" y="273"/>
                        </a:lnTo>
                        <a:lnTo>
                          <a:pt x="291" y="267"/>
                        </a:lnTo>
                        <a:lnTo>
                          <a:pt x="297" y="246"/>
                        </a:lnTo>
                        <a:lnTo>
                          <a:pt x="309" y="241"/>
                        </a:lnTo>
                        <a:lnTo>
                          <a:pt x="327" y="239"/>
                        </a:lnTo>
                        <a:lnTo>
                          <a:pt x="347" y="229"/>
                        </a:lnTo>
                        <a:lnTo>
                          <a:pt x="358" y="208"/>
                        </a:lnTo>
                        <a:lnTo>
                          <a:pt x="362" y="206"/>
                        </a:lnTo>
                        <a:lnTo>
                          <a:pt x="352" y="182"/>
                        </a:lnTo>
                        <a:lnTo>
                          <a:pt x="328" y="156"/>
                        </a:lnTo>
                        <a:lnTo>
                          <a:pt x="321" y="152"/>
                        </a:lnTo>
                        <a:lnTo>
                          <a:pt x="311" y="157"/>
                        </a:lnTo>
                        <a:lnTo>
                          <a:pt x="309" y="124"/>
                        </a:lnTo>
                        <a:lnTo>
                          <a:pt x="285" y="120"/>
                        </a:lnTo>
                        <a:lnTo>
                          <a:pt x="281" y="113"/>
                        </a:lnTo>
                        <a:lnTo>
                          <a:pt x="289" y="85"/>
                        </a:lnTo>
                        <a:lnTo>
                          <a:pt x="299" y="64"/>
                        </a:lnTo>
                        <a:lnTo>
                          <a:pt x="291" y="53"/>
                        </a:lnTo>
                        <a:lnTo>
                          <a:pt x="275" y="33"/>
                        </a:lnTo>
                        <a:lnTo>
                          <a:pt x="284" y="19"/>
                        </a:lnTo>
                        <a:lnTo>
                          <a:pt x="285" y="5"/>
                        </a:lnTo>
                        <a:lnTo>
                          <a:pt x="259" y="0"/>
                        </a:lnTo>
                        <a:lnTo>
                          <a:pt x="199" y="6"/>
                        </a:lnTo>
                        <a:lnTo>
                          <a:pt x="168" y="30"/>
                        </a:lnTo>
                        <a:lnTo>
                          <a:pt x="156" y="22"/>
                        </a:lnTo>
                        <a:lnTo>
                          <a:pt x="137" y="21"/>
                        </a:lnTo>
                        <a:lnTo>
                          <a:pt x="121" y="46"/>
                        </a:lnTo>
                        <a:lnTo>
                          <a:pt x="119" y="58"/>
                        </a:lnTo>
                        <a:lnTo>
                          <a:pt x="122" y="65"/>
                        </a:lnTo>
                        <a:lnTo>
                          <a:pt x="135" y="76"/>
                        </a:lnTo>
                        <a:lnTo>
                          <a:pt x="128" y="85"/>
                        </a:lnTo>
                        <a:lnTo>
                          <a:pt x="109" y="97"/>
                        </a:lnTo>
                        <a:lnTo>
                          <a:pt x="94" y="113"/>
                        </a:lnTo>
                        <a:lnTo>
                          <a:pt x="84" y="118"/>
                        </a:lnTo>
                        <a:lnTo>
                          <a:pt x="74" y="113"/>
                        </a:lnTo>
                        <a:lnTo>
                          <a:pt x="39" y="122"/>
                        </a:lnTo>
                        <a:lnTo>
                          <a:pt x="39" y="122"/>
                        </a:lnTo>
                        <a:close/>
                      </a:path>
                    </a:pathLst>
                  </a:custGeom>
                  <a:solidFill>
                    <a:schemeClr val="accent5">
                      <a:lumMod val="60000"/>
                      <a:lumOff val="4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8" name="79" descr="{&quot;Key&quot;:&quot;79&quot;,&quot;Name&quot;:&quot;79&quot;,&quot;Value&quot;:1.0,&quot;Formula&quot;:&quot;&quot;,&quot;Text&quot;:&quot;&quot;,&quot;OfficeApplication&quot;:1,&quot;HasValue&quot;:true}">
                    <a:extLst>
                      <a:ext uri="{FF2B5EF4-FFF2-40B4-BE49-F238E27FC236}">
                        <a16:creationId xmlns:a16="http://schemas.microsoft.com/office/drawing/2014/main" id="{03597E60-5BFD-42D7-B076-E8883AE9CBC5}"/>
                      </a:ext>
                    </a:extLst>
                  </p:cNvPr>
                  <p:cNvSpPr>
                    <a:spLocks/>
                  </p:cNvSpPr>
                  <p:nvPr/>
                </p:nvSpPr>
                <p:spPr bwMode="auto">
                  <a:xfrm>
                    <a:off x="4579219" y="3577330"/>
                    <a:ext cx="458833" cy="626535"/>
                  </a:xfrm>
                  <a:custGeom>
                    <a:avLst/>
                    <a:gdLst>
                      <a:gd name="T0" fmla="*/ 240 w 342"/>
                      <a:gd name="T1" fmla="*/ 16 h 467"/>
                      <a:gd name="T2" fmla="*/ 203 w 342"/>
                      <a:gd name="T3" fmla="*/ 2 h 467"/>
                      <a:gd name="T4" fmla="*/ 122 w 342"/>
                      <a:gd name="T5" fmla="*/ 13 h 467"/>
                      <a:gd name="T6" fmla="*/ 94 w 342"/>
                      <a:gd name="T7" fmla="*/ 45 h 467"/>
                      <a:gd name="T8" fmla="*/ 50 w 342"/>
                      <a:gd name="T9" fmla="*/ 43 h 467"/>
                      <a:gd name="T10" fmla="*/ 23 w 342"/>
                      <a:gd name="T11" fmla="*/ 44 h 467"/>
                      <a:gd name="T12" fmla="*/ 1 w 342"/>
                      <a:gd name="T13" fmla="*/ 39 h 467"/>
                      <a:gd name="T14" fmla="*/ 11 w 342"/>
                      <a:gd name="T15" fmla="*/ 49 h 467"/>
                      <a:gd name="T16" fmla="*/ 30 w 342"/>
                      <a:gd name="T17" fmla="*/ 69 h 467"/>
                      <a:gd name="T18" fmla="*/ 60 w 342"/>
                      <a:gd name="T19" fmla="*/ 111 h 467"/>
                      <a:gd name="T20" fmla="*/ 85 w 342"/>
                      <a:gd name="T21" fmla="*/ 173 h 467"/>
                      <a:gd name="T22" fmla="*/ 96 w 342"/>
                      <a:gd name="T23" fmla="*/ 204 h 467"/>
                      <a:gd name="T24" fmla="*/ 96 w 342"/>
                      <a:gd name="T25" fmla="*/ 265 h 467"/>
                      <a:gd name="T26" fmla="*/ 102 w 342"/>
                      <a:gd name="T27" fmla="*/ 286 h 467"/>
                      <a:gd name="T28" fmla="*/ 99 w 342"/>
                      <a:gd name="T29" fmla="*/ 309 h 467"/>
                      <a:gd name="T30" fmla="*/ 60 w 342"/>
                      <a:gd name="T31" fmla="*/ 330 h 467"/>
                      <a:gd name="T32" fmla="*/ 59 w 342"/>
                      <a:gd name="T33" fmla="*/ 336 h 467"/>
                      <a:gd name="T34" fmla="*/ 65 w 342"/>
                      <a:gd name="T35" fmla="*/ 359 h 467"/>
                      <a:gd name="T36" fmla="*/ 124 w 342"/>
                      <a:gd name="T37" fmla="*/ 400 h 467"/>
                      <a:gd name="T38" fmla="*/ 156 w 342"/>
                      <a:gd name="T39" fmla="*/ 412 h 467"/>
                      <a:gd name="T40" fmla="*/ 192 w 342"/>
                      <a:gd name="T41" fmla="*/ 423 h 467"/>
                      <a:gd name="T42" fmla="*/ 230 w 342"/>
                      <a:gd name="T43" fmla="*/ 444 h 467"/>
                      <a:gd name="T44" fmla="*/ 252 w 342"/>
                      <a:gd name="T45" fmla="*/ 467 h 467"/>
                      <a:gd name="T46" fmla="*/ 279 w 342"/>
                      <a:gd name="T47" fmla="*/ 433 h 467"/>
                      <a:gd name="T48" fmla="*/ 310 w 342"/>
                      <a:gd name="T49" fmla="*/ 414 h 467"/>
                      <a:gd name="T50" fmla="*/ 337 w 342"/>
                      <a:gd name="T51" fmla="*/ 419 h 467"/>
                      <a:gd name="T52" fmla="*/ 341 w 342"/>
                      <a:gd name="T53" fmla="*/ 411 h 467"/>
                      <a:gd name="T54" fmla="*/ 318 w 342"/>
                      <a:gd name="T55" fmla="*/ 380 h 467"/>
                      <a:gd name="T56" fmla="*/ 336 w 342"/>
                      <a:gd name="T57" fmla="*/ 327 h 467"/>
                      <a:gd name="T58" fmla="*/ 323 w 342"/>
                      <a:gd name="T59" fmla="*/ 312 h 467"/>
                      <a:gd name="T60" fmla="*/ 303 w 342"/>
                      <a:gd name="T61" fmla="*/ 327 h 467"/>
                      <a:gd name="T62" fmla="*/ 288 w 342"/>
                      <a:gd name="T63" fmla="*/ 296 h 467"/>
                      <a:gd name="T64" fmla="*/ 277 w 342"/>
                      <a:gd name="T65" fmla="*/ 260 h 467"/>
                      <a:gd name="T66" fmla="*/ 281 w 342"/>
                      <a:gd name="T67" fmla="*/ 232 h 467"/>
                      <a:gd name="T68" fmla="*/ 288 w 342"/>
                      <a:gd name="T69" fmla="*/ 202 h 467"/>
                      <a:gd name="T70" fmla="*/ 275 w 342"/>
                      <a:gd name="T71" fmla="*/ 186 h 467"/>
                      <a:gd name="T72" fmla="*/ 286 w 342"/>
                      <a:gd name="T73" fmla="*/ 144 h 467"/>
                      <a:gd name="T74" fmla="*/ 278 w 342"/>
                      <a:gd name="T75" fmla="*/ 113 h 467"/>
                      <a:gd name="T76" fmla="*/ 279 w 342"/>
                      <a:gd name="T77" fmla="*/ 87 h 467"/>
                      <a:gd name="T78" fmla="*/ 271 w 342"/>
                      <a:gd name="T79" fmla="*/ 50 h 467"/>
                      <a:gd name="T80" fmla="*/ 257 w 342"/>
                      <a:gd name="T81" fmla="*/ 28 h 467"/>
                      <a:gd name="T82" fmla="*/ 247 w 342"/>
                      <a:gd name="T83" fmla="*/ 17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467">
                        <a:moveTo>
                          <a:pt x="247" y="17"/>
                        </a:moveTo>
                        <a:lnTo>
                          <a:pt x="240" y="16"/>
                        </a:lnTo>
                        <a:lnTo>
                          <a:pt x="232" y="0"/>
                        </a:lnTo>
                        <a:lnTo>
                          <a:pt x="203" y="2"/>
                        </a:lnTo>
                        <a:lnTo>
                          <a:pt x="128" y="10"/>
                        </a:lnTo>
                        <a:lnTo>
                          <a:pt x="122" y="13"/>
                        </a:lnTo>
                        <a:lnTo>
                          <a:pt x="119" y="31"/>
                        </a:lnTo>
                        <a:lnTo>
                          <a:pt x="94" y="45"/>
                        </a:lnTo>
                        <a:lnTo>
                          <a:pt x="75" y="46"/>
                        </a:lnTo>
                        <a:lnTo>
                          <a:pt x="50" y="43"/>
                        </a:lnTo>
                        <a:lnTo>
                          <a:pt x="32" y="45"/>
                        </a:lnTo>
                        <a:lnTo>
                          <a:pt x="23" y="44"/>
                        </a:lnTo>
                        <a:lnTo>
                          <a:pt x="11" y="37"/>
                        </a:lnTo>
                        <a:lnTo>
                          <a:pt x="1" y="39"/>
                        </a:lnTo>
                        <a:lnTo>
                          <a:pt x="0" y="41"/>
                        </a:lnTo>
                        <a:lnTo>
                          <a:pt x="11" y="49"/>
                        </a:lnTo>
                        <a:lnTo>
                          <a:pt x="21" y="66"/>
                        </a:lnTo>
                        <a:lnTo>
                          <a:pt x="30" y="69"/>
                        </a:lnTo>
                        <a:lnTo>
                          <a:pt x="42" y="102"/>
                        </a:lnTo>
                        <a:lnTo>
                          <a:pt x="60" y="111"/>
                        </a:lnTo>
                        <a:lnTo>
                          <a:pt x="66" y="138"/>
                        </a:lnTo>
                        <a:lnTo>
                          <a:pt x="85" y="173"/>
                        </a:lnTo>
                        <a:lnTo>
                          <a:pt x="89" y="193"/>
                        </a:lnTo>
                        <a:lnTo>
                          <a:pt x="96" y="204"/>
                        </a:lnTo>
                        <a:lnTo>
                          <a:pt x="91" y="242"/>
                        </a:lnTo>
                        <a:lnTo>
                          <a:pt x="96" y="265"/>
                        </a:lnTo>
                        <a:lnTo>
                          <a:pt x="94" y="286"/>
                        </a:lnTo>
                        <a:lnTo>
                          <a:pt x="102" y="286"/>
                        </a:lnTo>
                        <a:lnTo>
                          <a:pt x="113" y="307"/>
                        </a:lnTo>
                        <a:lnTo>
                          <a:pt x="99" y="309"/>
                        </a:lnTo>
                        <a:lnTo>
                          <a:pt x="90" y="319"/>
                        </a:lnTo>
                        <a:lnTo>
                          <a:pt x="60" y="330"/>
                        </a:lnTo>
                        <a:lnTo>
                          <a:pt x="56" y="330"/>
                        </a:lnTo>
                        <a:lnTo>
                          <a:pt x="59" y="336"/>
                        </a:lnTo>
                        <a:lnTo>
                          <a:pt x="57" y="354"/>
                        </a:lnTo>
                        <a:lnTo>
                          <a:pt x="65" y="359"/>
                        </a:lnTo>
                        <a:lnTo>
                          <a:pt x="91" y="390"/>
                        </a:lnTo>
                        <a:lnTo>
                          <a:pt x="124" y="400"/>
                        </a:lnTo>
                        <a:lnTo>
                          <a:pt x="136" y="412"/>
                        </a:lnTo>
                        <a:lnTo>
                          <a:pt x="156" y="412"/>
                        </a:lnTo>
                        <a:lnTo>
                          <a:pt x="171" y="423"/>
                        </a:lnTo>
                        <a:lnTo>
                          <a:pt x="192" y="423"/>
                        </a:lnTo>
                        <a:lnTo>
                          <a:pt x="205" y="427"/>
                        </a:lnTo>
                        <a:lnTo>
                          <a:pt x="230" y="444"/>
                        </a:lnTo>
                        <a:lnTo>
                          <a:pt x="245" y="465"/>
                        </a:lnTo>
                        <a:lnTo>
                          <a:pt x="252" y="467"/>
                        </a:lnTo>
                        <a:lnTo>
                          <a:pt x="259" y="465"/>
                        </a:lnTo>
                        <a:lnTo>
                          <a:pt x="279" y="433"/>
                        </a:lnTo>
                        <a:lnTo>
                          <a:pt x="294" y="421"/>
                        </a:lnTo>
                        <a:lnTo>
                          <a:pt x="310" y="414"/>
                        </a:lnTo>
                        <a:lnTo>
                          <a:pt x="324" y="412"/>
                        </a:lnTo>
                        <a:lnTo>
                          <a:pt x="337" y="419"/>
                        </a:lnTo>
                        <a:lnTo>
                          <a:pt x="342" y="415"/>
                        </a:lnTo>
                        <a:lnTo>
                          <a:pt x="341" y="411"/>
                        </a:lnTo>
                        <a:lnTo>
                          <a:pt x="342" y="392"/>
                        </a:lnTo>
                        <a:lnTo>
                          <a:pt x="318" y="380"/>
                        </a:lnTo>
                        <a:lnTo>
                          <a:pt x="316" y="377"/>
                        </a:lnTo>
                        <a:lnTo>
                          <a:pt x="336" y="327"/>
                        </a:lnTo>
                        <a:lnTo>
                          <a:pt x="335" y="318"/>
                        </a:lnTo>
                        <a:lnTo>
                          <a:pt x="323" y="312"/>
                        </a:lnTo>
                        <a:lnTo>
                          <a:pt x="308" y="326"/>
                        </a:lnTo>
                        <a:lnTo>
                          <a:pt x="303" y="327"/>
                        </a:lnTo>
                        <a:lnTo>
                          <a:pt x="291" y="315"/>
                        </a:lnTo>
                        <a:lnTo>
                          <a:pt x="288" y="296"/>
                        </a:lnTo>
                        <a:lnTo>
                          <a:pt x="279" y="284"/>
                        </a:lnTo>
                        <a:lnTo>
                          <a:pt x="277" y="260"/>
                        </a:lnTo>
                        <a:lnTo>
                          <a:pt x="273" y="243"/>
                        </a:lnTo>
                        <a:lnTo>
                          <a:pt x="281" y="232"/>
                        </a:lnTo>
                        <a:lnTo>
                          <a:pt x="288" y="212"/>
                        </a:lnTo>
                        <a:lnTo>
                          <a:pt x="288" y="202"/>
                        </a:lnTo>
                        <a:lnTo>
                          <a:pt x="275" y="192"/>
                        </a:lnTo>
                        <a:lnTo>
                          <a:pt x="275" y="186"/>
                        </a:lnTo>
                        <a:lnTo>
                          <a:pt x="287" y="155"/>
                        </a:lnTo>
                        <a:lnTo>
                          <a:pt x="286" y="144"/>
                        </a:lnTo>
                        <a:lnTo>
                          <a:pt x="281" y="139"/>
                        </a:lnTo>
                        <a:lnTo>
                          <a:pt x="278" y="113"/>
                        </a:lnTo>
                        <a:lnTo>
                          <a:pt x="291" y="109"/>
                        </a:lnTo>
                        <a:lnTo>
                          <a:pt x="279" y="87"/>
                        </a:lnTo>
                        <a:lnTo>
                          <a:pt x="270" y="60"/>
                        </a:lnTo>
                        <a:lnTo>
                          <a:pt x="271" y="50"/>
                        </a:lnTo>
                        <a:lnTo>
                          <a:pt x="258" y="39"/>
                        </a:lnTo>
                        <a:lnTo>
                          <a:pt x="257" y="28"/>
                        </a:lnTo>
                        <a:lnTo>
                          <a:pt x="251" y="13"/>
                        </a:lnTo>
                        <a:lnTo>
                          <a:pt x="247" y="17"/>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9" name="87" descr="{&quot;Key&quot;:&quot;87&quot;,&quot;Name&quot;:&quot;87&quot;,&quot;Value&quot;:1.0,&quot;Formula&quot;:&quot;&quot;,&quot;Text&quot;:&quot;&quot;,&quot;OfficeApplication&quot;:1,&quot;HasValue&quot;:true}">
                    <a:extLst>
                      <a:ext uri="{FF2B5EF4-FFF2-40B4-BE49-F238E27FC236}">
                        <a16:creationId xmlns:a16="http://schemas.microsoft.com/office/drawing/2014/main" id="{78F3B776-F020-4663-9FF9-BCCAB8A9B453}"/>
                      </a:ext>
                    </a:extLst>
                  </p:cNvPr>
                  <p:cNvSpPr>
                    <a:spLocks/>
                  </p:cNvSpPr>
                  <p:nvPr/>
                </p:nvSpPr>
                <p:spPr bwMode="auto">
                  <a:xfrm>
                    <a:off x="5216487" y="3969082"/>
                    <a:ext cx="515180" cy="523230"/>
                  </a:xfrm>
                  <a:custGeom>
                    <a:avLst/>
                    <a:gdLst>
                      <a:gd name="T0" fmla="*/ 215 w 384"/>
                      <a:gd name="T1" fmla="*/ 2 h 390"/>
                      <a:gd name="T2" fmla="*/ 175 w 384"/>
                      <a:gd name="T3" fmla="*/ 10 h 390"/>
                      <a:gd name="T4" fmla="*/ 161 w 384"/>
                      <a:gd name="T5" fmla="*/ 3 h 390"/>
                      <a:gd name="T6" fmla="*/ 137 w 384"/>
                      <a:gd name="T7" fmla="*/ 12 h 390"/>
                      <a:gd name="T8" fmla="*/ 108 w 384"/>
                      <a:gd name="T9" fmla="*/ 35 h 390"/>
                      <a:gd name="T10" fmla="*/ 81 w 384"/>
                      <a:gd name="T11" fmla="*/ 47 h 390"/>
                      <a:gd name="T12" fmla="*/ 45 w 384"/>
                      <a:gd name="T13" fmla="*/ 72 h 390"/>
                      <a:gd name="T14" fmla="*/ 57 w 384"/>
                      <a:gd name="T15" fmla="*/ 105 h 390"/>
                      <a:gd name="T16" fmla="*/ 48 w 384"/>
                      <a:gd name="T17" fmla="*/ 108 h 390"/>
                      <a:gd name="T18" fmla="*/ 68 w 384"/>
                      <a:gd name="T19" fmla="*/ 156 h 390"/>
                      <a:gd name="T20" fmla="*/ 86 w 384"/>
                      <a:gd name="T21" fmla="*/ 176 h 390"/>
                      <a:gd name="T22" fmla="*/ 57 w 384"/>
                      <a:gd name="T23" fmla="*/ 192 h 390"/>
                      <a:gd name="T24" fmla="*/ 48 w 384"/>
                      <a:gd name="T25" fmla="*/ 234 h 390"/>
                      <a:gd name="T26" fmla="*/ 25 w 384"/>
                      <a:gd name="T27" fmla="*/ 244 h 390"/>
                      <a:gd name="T28" fmla="*/ 7 w 384"/>
                      <a:gd name="T29" fmla="*/ 265 h 390"/>
                      <a:gd name="T30" fmla="*/ 6 w 384"/>
                      <a:gd name="T31" fmla="*/ 286 h 390"/>
                      <a:gd name="T32" fmla="*/ 41 w 384"/>
                      <a:gd name="T33" fmla="*/ 308 h 390"/>
                      <a:gd name="T34" fmla="*/ 45 w 384"/>
                      <a:gd name="T35" fmla="*/ 326 h 390"/>
                      <a:gd name="T36" fmla="*/ 90 w 384"/>
                      <a:gd name="T37" fmla="*/ 321 h 390"/>
                      <a:gd name="T38" fmla="*/ 119 w 384"/>
                      <a:gd name="T39" fmla="*/ 325 h 390"/>
                      <a:gd name="T40" fmla="*/ 153 w 384"/>
                      <a:gd name="T41" fmla="*/ 354 h 390"/>
                      <a:gd name="T42" fmla="*/ 148 w 384"/>
                      <a:gd name="T43" fmla="*/ 373 h 390"/>
                      <a:gd name="T44" fmla="*/ 180 w 384"/>
                      <a:gd name="T45" fmla="*/ 384 h 390"/>
                      <a:gd name="T46" fmla="*/ 188 w 384"/>
                      <a:gd name="T47" fmla="*/ 386 h 390"/>
                      <a:gd name="T48" fmla="*/ 222 w 384"/>
                      <a:gd name="T49" fmla="*/ 366 h 390"/>
                      <a:gd name="T50" fmla="*/ 244 w 384"/>
                      <a:gd name="T51" fmla="*/ 333 h 390"/>
                      <a:gd name="T52" fmla="*/ 281 w 384"/>
                      <a:gd name="T53" fmla="*/ 344 h 390"/>
                      <a:gd name="T54" fmla="*/ 336 w 384"/>
                      <a:gd name="T55" fmla="*/ 308 h 390"/>
                      <a:gd name="T56" fmla="*/ 359 w 384"/>
                      <a:gd name="T57" fmla="*/ 300 h 390"/>
                      <a:gd name="T58" fmla="*/ 384 w 384"/>
                      <a:gd name="T59" fmla="*/ 293 h 390"/>
                      <a:gd name="T60" fmla="*/ 372 w 384"/>
                      <a:gd name="T61" fmla="*/ 281 h 390"/>
                      <a:gd name="T62" fmla="*/ 376 w 384"/>
                      <a:gd name="T63" fmla="*/ 256 h 390"/>
                      <a:gd name="T64" fmla="*/ 350 w 384"/>
                      <a:gd name="T65" fmla="*/ 237 h 390"/>
                      <a:gd name="T66" fmla="*/ 309 w 384"/>
                      <a:gd name="T67" fmla="*/ 227 h 390"/>
                      <a:gd name="T68" fmla="*/ 295 w 384"/>
                      <a:gd name="T69" fmla="*/ 207 h 390"/>
                      <a:gd name="T70" fmla="*/ 268 w 384"/>
                      <a:gd name="T71" fmla="*/ 195 h 390"/>
                      <a:gd name="T72" fmla="*/ 283 w 384"/>
                      <a:gd name="T73" fmla="*/ 164 h 390"/>
                      <a:gd name="T74" fmla="*/ 267 w 384"/>
                      <a:gd name="T75" fmla="*/ 134 h 390"/>
                      <a:gd name="T76" fmla="*/ 230 w 384"/>
                      <a:gd name="T77" fmla="*/ 85 h 390"/>
                      <a:gd name="T78" fmla="*/ 224 w 384"/>
                      <a:gd name="T79" fmla="*/ 64 h 390"/>
                      <a:gd name="T80" fmla="*/ 241 w 384"/>
                      <a:gd name="T81" fmla="*/ 23 h 390"/>
                      <a:gd name="T82" fmla="*/ 219 w 384"/>
                      <a:gd name="T83" fmla="*/ 9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4" h="390">
                        <a:moveTo>
                          <a:pt x="219" y="9"/>
                        </a:moveTo>
                        <a:lnTo>
                          <a:pt x="215" y="2"/>
                        </a:lnTo>
                        <a:lnTo>
                          <a:pt x="205" y="0"/>
                        </a:lnTo>
                        <a:lnTo>
                          <a:pt x="175" y="10"/>
                        </a:lnTo>
                        <a:lnTo>
                          <a:pt x="167" y="6"/>
                        </a:lnTo>
                        <a:lnTo>
                          <a:pt x="161" y="3"/>
                        </a:lnTo>
                        <a:lnTo>
                          <a:pt x="158" y="3"/>
                        </a:lnTo>
                        <a:lnTo>
                          <a:pt x="137" y="12"/>
                        </a:lnTo>
                        <a:lnTo>
                          <a:pt x="126" y="14"/>
                        </a:lnTo>
                        <a:lnTo>
                          <a:pt x="108" y="35"/>
                        </a:lnTo>
                        <a:lnTo>
                          <a:pt x="104" y="45"/>
                        </a:lnTo>
                        <a:lnTo>
                          <a:pt x="81" y="47"/>
                        </a:lnTo>
                        <a:lnTo>
                          <a:pt x="62" y="63"/>
                        </a:lnTo>
                        <a:lnTo>
                          <a:pt x="45" y="72"/>
                        </a:lnTo>
                        <a:lnTo>
                          <a:pt x="54" y="88"/>
                        </a:lnTo>
                        <a:lnTo>
                          <a:pt x="57" y="105"/>
                        </a:lnTo>
                        <a:lnTo>
                          <a:pt x="55" y="109"/>
                        </a:lnTo>
                        <a:lnTo>
                          <a:pt x="48" y="108"/>
                        </a:lnTo>
                        <a:lnTo>
                          <a:pt x="51" y="119"/>
                        </a:lnTo>
                        <a:lnTo>
                          <a:pt x="68" y="156"/>
                        </a:lnTo>
                        <a:lnTo>
                          <a:pt x="78" y="158"/>
                        </a:lnTo>
                        <a:lnTo>
                          <a:pt x="86" y="176"/>
                        </a:lnTo>
                        <a:lnTo>
                          <a:pt x="76" y="187"/>
                        </a:lnTo>
                        <a:lnTo>
                          <a:pt x="57" y="192"/>
                        </a:lnTo>
                        <a:lnTo>
                          <a:pt x="51" y="199"/>
                        </a:lnTo>
                        <a:lnTo>
                          <a:pt x="48" y="234"/>
                        </a:lnTo>
                        <a:lnTo>
                          <a:pt x="41" y="248"/>
                        </a:lnTo>
                        <a:lnTo>
                          <a:pt x="25" y="244"/>
                        </a:lnTo>
                        <a:lnTo>
                          <a:pt x="18" y="255"/>
                        </a:lnTo>
                        <a:lnTo>
                          <a:pt x="7" y="265"/>
                        </a:lnTo>
                        <a:lnTo>
                          <a:pt x="0" y="281"/>
                        </a:lnTo>
                        <a:lnTo>
                          <a:pt x="6" y="286"/>
                        </a:lnTo>
                        <a:lnTo>
                          <a:pt x="29" y="289"/>
                        </a:lnTo>
                        <a:lnTo>
                          <a:pt x="41" y="308"/>
                        </a:lnTo>
                        <a:lnTo>
                          <a:pt x="38" y="319"/>
                        </a:lnTo>
                        <a:lnTo>
                          <a:pt x="45" y="326"/>
                        </a:lnTo>
                        <a:lnTo>
                          <a:pt x="55" y="328"/>
                        </a:lnTo>
                        <a:lnTo>
                          <a:pt x="90" y="321"/>
                        </a:lnTo>
                        <a:lnTo>
                          <a:pt x="112" y="321"/>
                        </a:lnTo>
                        <a:lnTo>
                          <a:pt x="119" y="325"/>
                        </a:lnTo>
                        <a:lnTo>
                          <a:pt x="135" y="349"/>
                        </a:lnTo>
                        <a:lnTo>
                          <a:pt x="153" y="354"/>
                        </a:lnTo>
                        <a:lnTo>
                          <a:pt x="158" y="360"/>
                        </a:lnTo>
                        <a:lnTo>
                          <a:pt x="148" y="373"/>
                        </a:lnTo>
                        <a:lnTo>
                          <a:pt x="170" y="386"/>
                        </a:lnTo>
                        <a:lnTo>
                          <a:pt x="180" y="384"/>
                        </a:lnTo>
                        <a:lnTo>
                          <a:pt x="187" y="390"/>
                        </a:lnTo>
                        <a:lnTo>
                          <a:pt x="188" y="386"/>
                        </a:lnTo>
                        <a:lnTo>
                          <a:pt x="203" y="371"/>
                        </a:lnTo>
                        <a:lnTo>
                          <a:pt x="222" y="366"/>
                        </a:lnTo>
                        <a:lnTo>
                          <a:pt x="233" y="356"/>
                        </a:lnTo>
                        <a:lnTo>
                          <a:pt x="244" y="333"/>
                        </a:lnTo>
                        <a:lnTo>
                          <a:pt x="263" y="345"/>
                        </a:lnTo>
                        <a:lnTo>
                          <a:pt x="281" y="344"/>
                        </a:lnTo>
                        <a:lnTo>
                          <a:pt x="321" y="314"/>
                        </a:lnTo>
                        <a:lnTo>
                          <a:pt x="336" y="308"/>
                        </a:lnTo>
                        <a:lnTo>
                          <a:pt x="348" y="295"/>
                        </a:lnTo>
                        <a:lnTo>
                          <a:pt x="359" y="300"/>
                        </a:lnTo>
                        <a:lnTo>
                          <a:pt x="373" y="298"/>
                        </a:lnTo>
                        <a:lnTo>
                          <a:pt x="384" y="293"/>
                        </a:lnTo>
                        <a:lnTo>
                          <a:pt x="379" y="287"/>
                        </a:lnTo>
                        <a:lnTo>
                          <a:pt x="372" y="281"/>
                        </a:lnTo>
                        <a:lnTo>
                          <a:pt x="376" y="271"/>
                        </a:lnTo>
                        <a:lnTo>
                          <a:pt x="376" y="256"/>
                        </a:lnTo>
                        <a:lnTo>
                          <a:pt x="372" y="248"/>
                        </a:lnTo>
                        <a:lnTo>
                          <a:pt x="350" y="237"/>
                        </a:lnTo>
                        <a:lnTo>
                          <a:pt x="330" y="221"/>
                        </a:lnTo>
                        <a:lnTo>
                          <a:pt x="309" y="227"/>
                        </a:lnTo>
                        <a:lnTo>
                          <a:pt x="295" y="224"/>
                        </a:lnTo>
                        <a:lnTo>
                          <a:pt x="295" y="207"/>
                        </a:lnTo>
                        <a:lnTo>
                          <a:pt x="289" y="195"/>
                        </a:lnTo>
                        <a:lnTo>
                          <a:pt x="268" y="195"/>
                        </a:lnTo>
                        <a:lnTo>
                          <a:pt x="265" y="191"/>
                        </a:lnTo>
                        <a:lnTo>
                          <a:pt x="283" y="164"/>
                        </a:lnTo>
                        <a:lnTo>
                          <a:pt x="276" y="163"/>
                        </a:lnTo>
                        <a:lnTo>
                          <a:pt x="267" y="134"/>
                        </a:lnTo>
                        <a:lnTo>
                          <a:pt x="256" y="102"/>
                        </a:lnTo>
                        <a:lnTo>
                          <a:pt x="230" y="85"/>
                        </a:lnTo>
                        <a:lnTo>
                          <a:pt x="226" y="76"/>
                        </a:lnTo>
                        <a:lnTo>
                          <a:pt x="224" y="64"/>
                        </a:lnTo>
                        <a:lnTo>
                          <a:pt x="241" y="33"/>
                        </a:lnTo>
                        <a:lnTo>
                          <a:pt x="241" y="23"/>
                        </a:lnTo>
                        <a:lnTo>
                          <a:pt x="233" y="17"/>
                        </a:lnTo>
                        <a:lnTo>
                          <a:pt x="219" y="9"/>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0" name="36" descr="{&quot;Key&quot;:&quot;36&quot;,&quot;Name&quot;:&quot;36&quot;,&quot;Value&quot;:1.0,&quot;Formula&quot;:&quot;&quot;,&quot;Text&quot;:&quot;&quot;,&quot;OfficeApplication&quot;:1,&quot;HasValue&quot;:true}">
                    <a:extLst>
                      <a:ext uri="{FF2B5EF4-FFF2-40B4-BE49-F238E27FC236}">
                        <a16:creationId xmlns:a16="http://schemas.microsoft.com/office/drawing/2014/main" id="{60BFFEEE-6DD5-41D2-B9A1-6708410900EE}"/>
                      </a:ext>
                    </a:extLst>
                  </p:cNvPr>
                  <p:cNvSpPr>
                    <a:spLocks/>
                  </p:cNvSpPr>
                  <p:nvPr/>
                </p:nvSpPr>
                <p:spPr bwMode="auto">
                  <a:xfrm>
                    <a:off x="5313083" y="3472684"/>
                    <a:ext cx="529939" cy="519206"/>
                  </a:xfrm>
                  <a:custGeom>
                    <a:avLst/>
                    <a:gdLst>
                      <a:gd name="T0" fmla="*/ 235 w 395"/>
                      <a:gd name="T1" fmla="*/ 7 h 387"/>
                      <a:gd name="T2" fmla="*/ 213 w 395"/>
                      <a:gd name="T3" fmla="*/ 13 h 387"/>
                      <a:gd name="T4" fmla="*/ 192 w 395"/>
                      <a:gd name="T5" fmla="*/ 27 h 387"/>
                      <a:gd name="T6" fmla="*/ 161 w 395"/>
                      <a:gd name="T7" fmla="*/ 25 h 387"/>
                      <a:gd name="T8" fmla="*/ 138 w 395"/>
                      <a:gd name="T9" fmla="*/ 48 h 387"/>
                      <a:gd name="T10" fmla="*/ 142 w 395"/>
                      <a:gd name="T11" fmla="*/ 75 h 387"/>
                      <a:gd name="T12" fmla="*/ 116 w 395"/>
                      <a:gd name="T13" fmla="*/ 103 h 387"/>
                      <a:gd name="T14" fmla="*/ 81 w 395"/>
                      <a:gd name="T15" fmla="*/ 105 h 387"/>
                      <a:gd name="T16" fmla="*/ 52 w 395"/>
                      <a:gd name="T17" fmla="*/ 121 h 387"/>
                      <a:gd name="T18" fmla="*/ 47 w 395"/>
                      <a:gd name="T19" fmla="*/ 144 h 387"/>
                      <a:gd name="T20" fmla="*/ 38 w 395"/>
                      <a:gd name="T21" fmla="*/ 200 h 387"/>
                      <a:gd name="T22" fmla="*/ 18 w 395"/>
                      <a:gd name="T23" fmla="*/ 226 h 387"/>
                      <a:gd name="T24" fmla="*/ 0 w 395"/>
                      <a:gd name="T25" fmla="*/ 222 h 387"/>
                      <a:gd name="T26" fmla="*/ 9 w 395"/>
                      <a:gd name="T27" fmla="*/ 273 h 387"/>
                      <a:gd name="T28" fmla="*/ 24 w 395"/>
                      <a:gd name="T29" fmla="*/ 292 h 387"/>
                      <a:gd name="T30" fmla="*/ 48 w 395"/>
                      <a:gd name="T31" fmla="*/ 311 h 387"/>
                      <a:gd name="T32" fmla="*/ 75 w 395"/>
                      <a:gd name="T33" fmla="*/ 316 h 387"/>
                      <a:gd name="T34" fmla="*/ 78 w 395"/>
                      <a:gd name="T35" fmla="*/ 337 h 387"/>
                      <a:gd name="T36" fmla="*/ 89 w 395"/>
                      <a:gd name="T37" fmla="*/ 373 h 387"/>
                      <a:gd name="T38" fmla="*/ 103 w 395"/>
                      <a:gd name="T39" fmla="*/ 380 h 387"/>
                      <a:gd name="T40" fmla="*/ 143 w 395"/>
                      <a:gd name="T41" fmla="*/ 372 h 387"/>
                      <a:gd name="T42" fmla="*/ 161 w 395"/>
                      <a:gd name="T43" fmla="*/ 387 h 387"/>
                      <a:gd name="T44" fmla="*/ 190 w 395"/>
                      <a:gd name="T45" fmla="*/ 362 h 387"/>
                      <a:gd name="T46" fmla="*/ 218 w 395"/>
                      <a:gd name="T47" fmla="*/ 372 h 387"/>
                      <a:gd name="T48" fmla="*/ 239 w 395"/>
                      <a:gd name="T49" fmla="*/ 367 h 387"/>
                      <a:gd name="T50" fmla="*/ 265 w 395"/>
                      <a:gd name="T51" fmla="*/ 346 h 387"/>
                      <a:gd name="T52" fmla="*/ 279 w 395"/>
                      <a:gd name="T53" fmla="*/ 356 h 387"/>
                      <a:gd name="T54" fmla="*/ 301 w 395"/>
                      <a:gd name="T55" fmla="*/ 351 h 387"/>
                      <a:gd name="T56" fmla="*/ 340 w 395"/>
                      <a:gd name="T57" fmla="*/ 357 h 387"/>
                      <a:gd name="T58" fmla="*/ 368 w 395"/>
                      <a:gd name="T59" fmla="*/ 361 h 387"/>
                      <a:gd name="T60" fmla="*/ 381 w 395"/>
                      <a:gd name="T61" fmla="*/ 352 h 387"/>
                      <a:gd name="T62" fmla="*/ 395 w 395"/>
                      <a:gd name="T63" fmla="*/ 325 h 387"/>
                      <a:gd name="T64" fmla="*/ 390 w 395"/>
                      <a:gd name="T65" fmla="*/ 288 h 387"/>
                      <a:gd name="T66" fmla="*/ 380 w 395"/>
                      <a:gd name="T67" fmla="*/ 259 h 387"/>
                      <a:gd name="T68" fmla="*/ 361 w 395"/>
                      <a:gd name="T69" fmla="*/ 239 h 387"/>
                      <a:gd name="T70" fmla="*/ 370 w 395"/>
                      <a:gd name="T71" fmla="*/ 212 h 387"/>
                      <a:gd name="T72" fmla="*/ 357 w 395"/>
                      <a:gd name="T73" fmla="*/ 193 h 387"/>
                      <a:gd name="T74" fmla="*/ 374 w 395"/>
                      <a:gd name="T75" fmla="*/ 164 h 387"/>
                      <a:gd name="T76" fmla="*/ 361 w 395"/>
                      <a:gd name="T77" fmla="*/ 150 h 387"/>
                      <a:gd name="T78" fmla="*/ 362 w 395"/>
                      <a:gd name="T79" fmla="*/ 126 h 387"/>
                      <a:gd name="T80" fmla="*/ 347 w 395"/>
                      <a:gd name="T81" fmla="*/ 97 h 387"/>
                      <a:gd name="T82" fmla="*/ 339 w 395"/>
                      <a:gd name="T83" fmla="*/ 70 h 387"/>
                      <a:gd name="T84" fmla="*/ 300 w 395"/>
                      <a:gd name="T85" fmla="*/ 77 h 387"/>
                      <a:gd name="T86" fmla="*/ 267 w 395"/>
                      <a:gd name="T87" fmla="*/ 65 h 387"/>
                      <a:gd name="T88" fmla="*/ 286 w 395"/>
                      <a:gd name="T89" fmla="*/ 41 h 387"/>
                      <a:gd name="T90" fmla="*/ 251 w 395"/>
                      <a:gd name="T91"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5" h="387">
                        <a:moveTo>
                          <a:pt x="251" y="0"/>
                        </a:moveTo>
                        <a:lnTo>
                          <a:pt x="235" y="7"/>
                        </a:lnTo>
                        <a:lnTo>
                          <a:pt x="215" y="1"/>
                        </a:lnTo>
                        <a:lnTo>
                          <a:pt x="213" y="13"/>
                        </a:lnTo>
                        <a:lnTo>
                          <a:pt x="205" y="12"/>
                        </a:lnTo>
                        <a:lnTo>
                          <a:pt x="192" y="27"/>
                        </a:lnTo>
                        <a:lnTo>
                          <a:pt x="175" y="22"/>
                        </a:lnTo>
                        <a:lnTo>
                          <a:pt x="161" y="25"/>
                        </a:lnTo>
                        <a:lnTo>
                          <a:pt x="133" y="42"/>
                        </a:lnTo>
                        <a:lnTo>
                          <a:pt x="138" y="48"/>
                        </a:lnTo>
                        <a:lnTo>
                          <a:pt x="144" y="65"/>
                        </a:lnTo>
                        <a:lnTo>
                          <a:pt x="142" y="75"/>
                        </a:lnTo>
                        <a:lnTo>
                          <a:pt x="130" y="77"/>
                        </a:lnTo>
                        <a:lnTo>
                          <a:pt x="116" y="103"/>
                        </a:lnTo>
                        <a:lnTo>
                          <a:pt x="106" y="112"/>
                        </a:lnTo>
                        <a:lnTo>
                          <a:pt x="81" y="105"/>
                        </a:lnTo>
                        <a:lnTo>
                          <a:pt x="57" y="113"/>
                        </a:lnTo>
                        <a:lnTo>
                          <a:pt x="52" y="121"/>
                        </a:lnTo>
                        <a:lnTo>
                          <a:pt x="53" y="140"/>
                        </a:lnTo>
                        <a:lnTo>
                          <a:pt x="47" y="144"/>
                        </a:lnTo>
                        <a:lnTo>
                          <a:pt x="47" y="154"/>
                        </a:lnTo>
                        <a:lnTo>
                          <a:pt x="38" y="200"/>
                        </a:lnTo>
                        <a:lnTo>
                          <a:pt x="29" y="221"/>
                        </a:lnTo>
                        <a:lnTo>
                          <a:pt x="18" y="226"/>
                        </a:lnTo>
                        <a:lnTo>
                          <a:pt x="11" y="216"/>
                        </a:lnTo>
                        <a:lnTo>
                          <a:pt x="0" y="222"/>
                        </a:lnTo>
                        <a:lnTo>
                          <a:pt x="4" y="227"/>
                        </a:lnTo>
                        <a:lnTo>
                          <a:pt x="9" y="273"/>
                        </a:lnTo>
                        <a:lnTo>
                          <a:pt x="11" y="279"/>
                        </a:lnTo>
                        <a:lnTo>
                          <a:pt x="24" y="292"/>
                        </a:lnTo>
                        <a:lnTo>
                          <a:pt x="42" y="302"/>
                        </a:lnTo>
                        <a:lnTo>
                          <a:pt x="48" y="311"/>
                        </a:lnTo>
                        <a:lnTo>
                          <a:pt x="66" y="311"/>
                        </a:lnTo>
                        <a:lnTo>
                          <a:pt x="75" y="316"/>
                        </a:lnTo>
                        <a:lnTo>
                          <a:pt x="81" y="327"/>
                        </a:lnTo>
                        <a:lnTo>
                          <a:pt x="78" y="337"/>
                        </a:lnTo>
                        <a:lnTo>
                          <a:pt x="95" y="356"/>
                        </a:lnTo>
                        <a:lnTo>
                          <a:pt x="89" y="373"/>
                        </a:lnTo>
                        <a:lnTo>
                          <a:pt x="95" y="376"/>
                        </a:lnTo>
                        <a:lnTo>
                          <a:pt x="103" y="380"/>
                        </a:lnTo>
                        <a:lnTo>
                          <a:pt x="133" y="370"/>
                        </a:lnTo>
                        <a:lnTo>
                          <a:pt x="143" y="372"/>
                        </a:lnTo>
                        <a:lnTo>
                          <a:pt x="147" y="379"/>
                        </a:lnTo>
                        <a:lnTo>
                          <a:pt x="161" y="387"/>
                        </a:lnTo>
                        <a:lnTo>
                          <a:pt x="171" y="381"/>
                        </a:lnTo>
                        <a:lnTo>
                          <a:pt x="190" y="362"/>
                        </a:lnTo>
                        <a:lnTo>
                          <a:pt x="216" y="364"/>
                        </a:lnTo>
                        <a:lnTo>
                          <a:pt x="218" y="372"/>
                        </a:lnTo>
                        <a:lnTo>
                          <a:pt x="229" y="374"/>
                        </a:lnTo>
                        <a:lnTo>
                          <a:pt x="239" y="367"/>
                        </a:lnTo>
                        <a:lnTo>
                          <a:pt x="254" y="369"/>
                        </a:lnTo>
                        <a:lnTo>
                          <a:pt x="265" y="346"/>
                        </a:lnTo>
                        <a:lnTo>
                          <a:pt x="273" y="347"/>
                        </a:lnTo>
                        <a:lnTo>
                          <a:pt x="279" y="356"/>
                        </a:lnTo>
                        <a:lnTo>
                          <a:pt x="289" y="357"/>
                        </a:lnTo>
                        <a:lnTo>
                          <a:pt x="301" y="351"/>
                        </a:lnTo>
                        <a:lnTo>
                          <a:pt x="328" y="352"/>
                        </a:lnTo>
                        <a:lnTo>
                          <a:pt x="340" y="357"/>
                        </a:lnTo>
                        <a:lnTo>
                          <a:pt x="357" y="357"/>
                        </a:lnTo>
                        <a:lnTo>
                          <a:pt x="368" y="361"/>
                        </a:lnTo>
                        <a:lnTo>
                          <a:pt x="378" y="358"/>
                        </a:lnTo>
                        <a:lnTo>
                          <a:pt x="381" y="352"/>
                        </a:lnTo>
                        <a:lnTo>
                          <a:pt x="392" y="339"/>
                        </a:lnTo>
                        <a:lnTo>
                          <a:pt x="395" y="325"/>
                        </a:lnTo>
                        <a:lnTo>
                          <a:pt x="383" y="302"/>
                        </a:lnTo>
                        <a:lnTo>
                          <a:pt x="390" y="288"/>
                        </a:lnTo>
                        <a:lnTo>
                          <a:pt x="390" y="269"/>
                        </a:lnTo>
                        <a:lnTo>
                          <a:pt x="380" y="259"/>
                        </a:lnTo>
                        <a:lnTo>
                          <a:pt x="380" y="246"/>
                        </a:lnTo>
                        <a:lnTo>
                          <a:pt x="361" y="239"/>
                        </a:lnTo>
                        <a:lnTo>
                          <a:pt x="356" y="228"/>
                        </a:lnTo>
                        <a:lnTo>
                          <a:pt x="370" y="212"/>
                        </a:lnTo>
                        <a:lnTo>
                          <a:pt x="359" y="199"/>
                        </a:lnTo>
                        <a:lnTo>
                          <a:pt x="357" y="193"/>
                        </a:lnTo>
                        <a:lnTo>
                          <a:pt x="364" y="174"/>
                        </a:lnTo>
                        <a:lnTo>
                          <a:pt x="374" y="164"/>
                        </a:lnTo>
                        <a:lnTo>
                          <a:pt x="372" y="156"/>
                        </a:lnTo>
                        <a:lnTo>
                          <a:pt x="361" y="150"/>
                        </a:lnTo>
                        <a:lnTo>
                          <a:pt x="359" y="138"/>
                        </a:lnTo>
                        <a:lnTo>
                          <a:pt x="362" y="126"/>
                        </a:lnTo>
                        <a:lnTo>
                          <a:pt x="357" y="110"/>
                        </a:lnTo>
                        <a:lnTo>
                          <a:pt x="347" y="97"/>
                        </a:lnTo>
                        <a:lnTo>
                          <a:pt x="349" y="88"/>
                        </a:lnTo>
                        <a:lnTo>
                          <a:pt x="339" y="70"/>
                        </a:lnTo>
                        <a:lnTo>
                          <a:pt x="324" y="68"/>
                        </a:lnTo>
                        <a:lnTo>
                          <a:pt x="300" y="77"/>
                        </a:lnTo>
                        <a:lnTo>
                          <a:pt x="273" y="69"/>
                        </a:lnTo>
                        <a:lnTo>
                          <a:pt x="267" y="65"/>
                        </a:lnTo>
                        <a:lnTo>
                          <a:pt x="281" y="51"/>
                        </a:lnTo>
                        <a:lnTo>
                          <a:pt x="286" y="41"/>
                        </a:lnTo>
                        <a:lnTo>
                          <a:pt x="286" y="29"/>
                        </a:lnTo>
                        <a:lnTo>
                          <a:pt x="251" y="0"/>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1" name="37" descr="{&quot;Key&quot;:&quot;37&quot;,&quot;Name&quot;:&quot;37&quot;,&quot;Value&quot;:1.0,&quot;Formula&quot;:&quot;&quot;,&quot;Text&quot;:&quot;&quot;,&quot;OfficeApplication&quot;:1,&quot;HasValue&quot;:true}">
                    <a:extLst>
                      <a:ext uri="{FF2B5EF4-FFF2-40B4-BE49-F238E27FC236}">
                        <a16:creationId xmlns:a16="http://schemas.microsoft.com/office/drawing/2014/main" id="{C6A3F9B8-E43A-48BB-92CB-B1E0BBDDE411}"/>
                      </a:ext>
                    </a:extLst>
                  </p:cNvPr>
                  <p:cNvSpPr>
                    <a:spLocks/>
                  </p:cNvSpPr>
                  <p:nvPr/>
                </p:nvSpPr>
                <p:spPr bwMode="auto">
                  <a:xfrm>
                    <a:off x="4985729" y="3241926"/>
                    <a:ext cx="520547" cy="533963"/>
                  </a:xfrm>
                  <a:custGeom>
                    <a:avLst/>
                    <a:gdLst>
                      <a:gd name="T0" fmla="*/ 350 w 388"/>
                      <a:gd name="T1" fmla="*/ 177 h 398"/>
                      <a:gd name="T2" fmla="*/ 308 w 388"/>
                      <a:gd name="T3" fmla="*/ 156 h 398"/>
                      <a:gd name="T4" fmla="*/ 316 w 388"/>
                      <a:gd name="T5" fmla="*/ 123 h 398"/>
                      <a:gd name="T6" fmla="*/ 310 w 388"/>
                      <a:gd name="T7" fmla="*/ 96 h 398"/>
                      <a:gd name="T8" fmla="*/ 298 w 388"/>
                      <a:gd name="T9" fmla="*/ 61 h 398"/>
                      <a:gd name="T10" fmla="*/ 267 w 388"/>
                      <a:gd name="T11" fmla="*/ 31 h 398"/>
                      <a:gd name="T12" fmla="*/ 229 w 388"/>
                      <a:gd name="T13" fmla="*/ 12 h 398"/>
                      <a:gd name="T14" fmla="*/ 190 w 388"/>
                      <a:gd name="T15" fmla="*/ 8 h 398"/>
                      <a:gd name="T16" fmla="*/ 165 w 388"/>
                      <a:gd name="T17" fmla="*/ 3 h 398"/>
                      <a:gd name="T18" fmla="*/ 162 w 388"/>
                      <a:gd name="T19" fmla="*/ 7 h 398"/>
                      <a:gd name="T20" fmla="*/ 118 w 388"/>
                      <a:gd name="T21" fmla="*/ 30 h 398"/>
                      <a:gd name="T22" fmla="*/ 102 w 388"/>
                      <a:gd name="T23" fmla="*/ 31 h 398"/>
                      <a:gd name="T24" fmla="*/ 95 w 388"/>
                      <a:gd name="T25" fmla="*/ 51 h 398"/>
                      <a:gd name="T26" fmla="*/ 53 w 388"/>
                      <a:gd name="T27" fmla="*/ 42 h 398"/>
                      <a:gd name="T28" fmla="*/ 46 w 388"/>
                      <a:gd name="T29" fmla="*/ 84 h 398"/>
                      <a:gd name="T30" fmla="*/ 31 w 388"/>
                      <a:gd name="T31" fmla="*/ 124 h 398"/>
                      <a:gd name="T32" fmla="*/ 25 w 388"/>
                      <a:gd name="T33" fmla="*/ 148 h 398"/>
                      <a:gd name="T34" fmla="*/ 10 w 388"/>
                      <a:gd name="T35" fmla="*/ 173 h 398"/>
                      <a:gd name="T36" fmla="*/ 0 w 388"/>
                      <a:gd name="T37" fmla="*/ 228 h 398"/>
                      <a:gd name="T38" fmla="*/ 29 w 388"/>
                      <a:gd name="T39" fmla="*/ 250 h 398"/>
                      <a:gd name="T40" fmla="*/ 37 w 388"/>
                      <a:gd name="T41" fmla="*/ 266 h 398"/>
                      <a:gd name="T42" fmla="*/ 73 w 388"/>
                      <a:gd name="T43" fmla="*/ 283 h 398"/>
                      <a:gd name="T44" fmla="*/ 74 w 388"/>
                      <a:gd name="T45" fmla="*/ 314 h 398"/>
                      <a:gd name="T46" fmla="*/ 125 w 388"/>
                      <a:gd name="T47" fmla="*/ 312 h 398"/>
                      <a:gd name="T48" fmla="*/ 151 w 388"/>
                      <a:gd name="T49" fmla="*/ 291 h 398"/>
                      <a:gd name="T50" fmla="*/ 184 w 388"/>
                      <a:gd name="T51" fmla="*/ 308 h 398"/>
                      <a:gd name="T52" fmla="*/ 229 w 388"/>
                      <a:gd name="T53" fmla="*/ 382 h 398"/>
                      <a:gd name="T54" fmla="*/ 244 w 388"/>
                      <a:gd name="T55" fmla="*/ 394 h 398"/>
                      <a:gd name="T56" fmla="*/ 262 w 388"/>
                      <a:gd name="T57" fmla="*/ 398 h 398"/>
                      <a:gd name="T58" fmla="*/ 282 w 388"/>
                      <a:gd name="T59" fmla="*/ 372 h 398"/>
                      <a:gd name="T60" fmla="*/ 291 w 388"/>
                      <a:gd name="T61" fmla="*/ 316 h 398"/>
                      <a:gd name="T62" fmla="*/ 296 w 388"/>
                      <a:gd name="T63" fmla="*/ 293 h 398"/>
                      <a:gd name="T64" fmla="*/ 325 w 388"/>
                      <a:gd name="T65" fmla="*/ 277 h 398"/>
                      <a:gd name="T66" fmla="*/ 360 w 388"/>
                      <a:gd name="T67" fmla="*/ 275 h 398"/>
                      <a:gd name="T68" fmla="*/ 386 w 388"/>
                      <a:gd name="T69" fmla="*/ 247 h 398"/>
                      <a:gd name="T70" fmla="*/ 382 w 388"/>
                      <a:gd name="T71" fmla="*/ 220 h 398"/>
                      <a:gd name="T72" fmla="*/ 360 w 388"/>
                      <a:gd name="T73" fmla="*/ 18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8" h="398">
                        <a:moveTo>
                          <a:pt x="360" y="185"/>
                        </a:moveTo>
                        <a:lnTo>
                          <a:pt x="350" y="177"/>
                        </a:lnTo>
                        <a:lnTo>
                          <a:pt x="324" y="174"/>
                        </a:lnTo>
                        <a:lnTo>
                          <a:pt x="308" y="156"/>
                        </a:lnTo>
                        <a:lnTo>
                          <a:pt x="315" y="138"/>
                        </a:lnTo>
                        <a:lnTo>
                          <a:pt x="316" y="123"/>
                        </a:lnTo>
                        <a:lnTo>
                          <a:pt x="315" y="108"/>
                        </a:lnTo>
                        <a:lnTo>
                          <a:pt x="310" y="96"/>
                        </a:lnTo>
                        <a:lnTo>
                          <a:pt x="295" y="78"/>
                        </a:lnTo>
                        <a:lnTo>
                          <a:pt x="298" y="61"/>
                        </a:lnTo>
                        <a:lnTo>
                          <a:pt x="289" y="43"/>
                        </a:lnTo>
                        <a:lnTo>
                          <a:pt x="267" y="31"/>
                        </a:lnTo>
                        <a:lnTo>
                          <a:pt x="247" y="42"/>
                        </a:lnTo>
                        <a:lnTo>
                          <a:pt x="229" y="12"/>
                        </a:lnTo>
                        <a:lnTo>
                          <a:pt x="201" y="4"/>
                        </a:lnTo>
                        <a:lnTo>
                          <a:pt x="190" y="8"/>
                        </a:lnTo>
                        <a:lnTo>
                          <a:pt x="176" y="0"/>
                        </a:lnTo>
                        <a:lnTo>
                          <a:pt x="165" y="3"/>
                        </a:lnTo>
                        <a:lnTo>
                          <a:pt x="162" y="7"/>
                        </a:lnTo>
                        <a:lnTo>
                          <a:pt x="162" y="7"/>
                        </a:lnTo>
                        <a:lnTo>
                          <a:pt x="151" y="16"/>
                        </a:lnTo>
                        <a:lnTo>
                          <a:pt x="118" y="30"/>
                        </a:lnTo>
                        <a:lnTo>
                          <a:pt x="113" y="36"/>
                        </a:lnTo>
                        <a:lnTo>
                          <a:pt x="102" y="31"/>
                        </a:lnTo>
                        <a:lnTo>
                          <a:pt x="94" y="36"/>
                        </a:lnTo>
                        <a:lnTo>
                          <a:pt x="95" y="51"/>
                        </a:lnTo>
                        <a:lnTo>
                          <a:pt x="66" y="45"/>
                        </a:lnTo>
                        <a:lnTo>
                          <a:pt x="53" y="42"/>
                        </a:lnTo>
                        <a:lnTo>
                          <a:pt x="45" y="60"/>
                        </a:lnTo>
                        <a:lnTo>
                          <a:pt x="46" y="84"/>
                        </a:lnTo>
                        <a:lnTo>
                          <a:pt x="37" y="105"/>
                        </a:lnTo>
                        <a:lnTo>
                          <a:pt x="31" y="124"/>
                        </a:lnTo>
                        <a:lnTo>
                          <a:pt x="33" y="131"/>
                        </a:lnTo>
                        <a:lnTo>
                          <a:pt x="25" y="148"/>
                        </a:lnTo>
                        <a:lnTo>
                          <a:pt x="17" y="159"/>
                        </a:lnTo>
                        <a:lnTo>
                          <a:pt x="10" y="173"/>
                        </a:lnTo>
                        <a:lnTo>
                          <a:pt x="5" y="196"/>
                        </a:lnTo>
                        <a:lnTo>
                          <a:pt x="0" y="228"/>
                        </a:lnTo>
                        <a:lnTo>
                          <a:pt x="3" y="234"/>
                        </a:lnTo>
                        <a:lnTo>
                          <a:pt x="29" y="250"/>
                        </a:lnTo>
                        <a:lnTo>
                          <a:pt x="38" y="252"/>
                        </a:lnTo>
                        <a:lnTo>
                          <a:pt x="37" y="266"/>
                        </a:lnTo>
                        <a:lnTo>
                          <a:pt x="55" y="265"/>
                        </a:lnTo>
                        <a:lnTo>
                          <a:pt x="73" y="283"/>
                        </a:lnTo>
                        <a:lnTo>
                          <a:pt x="72" y="312"/>
                        </a:lnTo>
                        <a:lnTo>
                          <a:pt x="74" y="314"/>
                        </a:lnTo>
                        <a:lnTo>
                          <a:pt x="109" y="319"/>
                        </a:lnTo>
                        <a:lnTo>
                          <a:pt x="125" y="312"/>
                        </a:lnTo>
                        <a:lnTo>
                          <a:pt x="149" y="311"/>
                        </a:lnTo>
                        <a:lnTo>
                          <a:pt x="151" y="291"/>
                        </a:lnTo>
                        <a:lnTo>
                          <a:pt x="155" y="290"/>
                        </a:lnTo>
                        <a:lnTo>
                          <a:pt x="184" y="308"/>
                        </a:lnTo>
                        <a:lnTo>
                          <a:pt x="193" y="332"/>
                        </a:lnTo>
                        <a:lnTo>
                          <a:pt x="229" y="382"/>
                        </a:lnTo>
                        <a:lnTo>
                          <a:pt x="243" y="392"/>
                        </a:lnTo>
                        <a:lnTo>
                          <a:pt x="244" y="394"/>
                        </a:lnTo>
                        <a:lnTo>
                          <a:pt x="255" y="388"/>
                        </a:lnTo>
                        <a:lnTo>
                          <a:pt x="262" y="398"/>
                        </a:lnTo>
                        <a:lnTo>
                          <a:pt x="273" y="393"/>
                        </a:lnTo>
                        <a:lnTo>
                          <a:pt x="282" y="372"/>
                        </a:lnTo>
                        <a:lnTo>
                          <a:pt x="291" y="326"/>
                        </a:lnTo>
                        <a:lnTo>
                          <a:pt x="291" y="316"/>
                        </a:lnTo>
                        <a:lnTo>
                          <a:pt x="297" y="312"/>
                        </a:lnTo>
                        <a:lnTo>
                          <a:pt x="296" y="293"/>
                        </a:lnTo>
                        <a:lnTo>
                          <a:pt x="301" y="285"/>
                        </a:lnTo>
                        <a:lnTo>
                          <a:pt x="325" y="277"/>
                        </a:lnTo>
                        <a:lnTo>
                          <a:pt x="350" y="284"/>
                        </a:lnTo>
                        <a:lnTo>
                          <a:pt x="360" y="275"/>
                        </a:lnTo>
                        <a:lnTo>
                          <a:pt x="374" y="249"/>
                        </a:lnTo>
                        <a:lnTo>
                          <a:pt x="386" y="247"/>
                        </a:lnTo>
                        <a:lnTo>
                          <a:pt x="388" y="237"/>
                        </a:lnTo>
                        <a:lnTo>
                          <a:pt x="382" y="220"/>
                        </a:lnTo>
                        <a:lnTo>
                          <a:pt x="377" y="214"/>
                        </a:lnTo>
                        <a:lnTo>
                          <a:pt x="360" y="185"/>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2" name="38" descr="{&quot;Key&quot;:&quot;38&quot;,&quot;Name&quot;:&quot;38&quot;,&quot;Value&quot;:1.0,&quot;Formula&quot;:&quot;&quot;,&quot;Text&quot;:&quot;&quot;,&quot;OfficeApplication&quot;:1,&quot;HasValue&quot;:true}">
                    <a:extLst>
                      <a:ext uri="{FF2B5EF4-FFF2-40B4-BE49-F238E27FC236}">
                        <a16:creationId xmlns:a16="http://schemas.microsoft.com/office/drawing/2014/main" id="{54DBA4C0-B1C1-4071-A6B1-DE9B709E80C1}"/>
                      </a:ext>
                    </a:extLst>
                  </p:cNvPr>
                  <p:cNvSpPr>
                    <a:spLocks/>
                  </p:cNvSpPr>
                  <p:nvPr/>
                </p:nvSpPr>
                <p:spPr bwMode="auto">
                  <a:xfrm>
                    <a:off x="6886798" y="4252163"/>
                    <a:ext cx="661417" cy="646659"/>
                  </a:xfrm>
                  <a:custGeom>
                    <a:avLst/>
                    <a:gdLst>
                      <a:gd name="T0" fmla="*/ 236 w 493"/>
                      <a:gd name="T1" fmla="*/ 67 h 482"/>
                      <a:gd name="T2" fmla="*/ 206 w 493"/>
                      <a:gd name="T3" fmla="*/ 37 h 482"/>
                      <a:gd name="T4" fmla="*/ 186 w 493"/>
                      <a:gd name="T5" fmla="*/ 3 h 482"/>
                      <a:gd name="T6" fmla="*/ 166 w 493"/>
                      <a:gd name="T7" fmla="*/ 11 h 482"/>
                      <a:gd name="T8" fmla="*/ 137 w 493"/>
                      <a:gd name="T9" fmla="*/ 39 h 482"/>
                      <a:gd name="T10" fmla="*/ 105 w 493"/>
                      <a:gd name="T11" fmla="*/ 22 h 482"/>
                      <a:gd name="T12" fmla="*/ 100 w 493"/>
                      <a:gd name="T13" fmla="*/ 29 h 482"/>
                      <a:gd name="T14" fmla="*/ 95 w 493"/>
                      <a:gd name="T15" fmla="*/ 54 h 482"/>
                      <a:gd name="T16" fmla="*/ 118 w 493"/>
                      <a:gd name="T17" fmla="*/ 75 h 482"/>
                      <a:gd name="T18" fmla="*/ 82 w 493"/>
                      <a:gd name="T19" fmla="*/ 107 h 482"/>
                      <a:gd name="T20" fmla="*/ 18 w 493"/>
                      <a:gd name="T21" fmla="*/ 116 h 482"/>
                      <a:gd name="T22" fmla="*/ 33 w 493"/>
                      <a:gd name="T23" fmla="*/ 137 h 482"/>
                      <a:gd name="T24" fmla="*/ 9 w 493"/>
                      <a:gd name="T25" fmla="*/ 168 h 482"/>
                      <a:gd name="T26" fmla="*/ 0 w 493"/>
                      <a:gd name="T27" fmla="*/ 197 h 482"/>
                      <a:gd name="T28" fmla="*/ 6 w 493"/>
                      <a:gd name="T29" fmla="*/ 216 h 482"/>
                      <a:gd name="T30" fmla="*/ 18 w 493"/>
                      <a:gd name="T31" fmla="*/ 239 h 482"/>
                      <a:gd name="T32" fmla="*/ 37 w 493"/>
                      <a:gd name="T33" fmla="*/ 239 h 482"/>
                      <a:gd name="T34" fmla="*/ 76 w 493"/>
                      <a:gd name="T35" fmla="*/ 222 h 482"/>
                      <a:gd name="T36" fmla="*/ 101 w 493"/>
                      <a:gd name="T37" fmla="*/ 247 h 482"/>
                      <a:gd name="T38" fmla="*/ 112 w 493"/>
                      <a:gd name="T39" fmla="*/ 262 h 482"/>
                      <a:gd name="T40" fmla="*/ 128 w 493"/>
                      <a:gd name="T41" fmla="*/ 265 h 482"/>
                      <a:gd name="T42" fmla="*/ 133 w 493"/>
                      <a:gd name="T43" fmla="*/ 301 h 482"/>
                      <a:gd name="T44" fmla="*/ 147 w 493"/>
                      <a:gd name="T45" fmla="*/ 327 h 482"/>
                      <a:gd name="T46" fmla="*/ 171 w 493"/>
                      <a:gd name="T47" fmla="*/ 339 h 482"/>
                      <a:gd name="T48" fmla="*/ 196 w 493"/>
                      <a:gd name="T49" fmla="*/ 343 h 482"/>
                      <a:gd name="T50" fmla="*/ 224 w 493"/>
                      <a:gd name="T51" fmla="*/ 330 h 482"/>
                      <a:gd name="T52" fmla="*/ 224 w 493"/>
                      <a:gd name="T53" fmla="*/ 354 h 482"/>
                      <a:gd name="T54" fmla="*/ 219 w 493"/>
                      <a:gd name="T55" fmla="*/ 437 h 482"/>
                      <a:gd name="T56" fmla="*/ 246 w 493"/>
                      <a:gd name="T57" fmla="*/ 456 h 482"/>
                      <a:gd name="T58" fmla="*/ 279 w 493"/>
                      <a:gd name="T59" fmla="*/ 476 h 482"/>
                      <a:gd name="T60" fmla="*/ 327 w 493"/>
                      <a:gd name="T61" fmla="*/ 481 h 482"/>
                      <a:gd name="T62" fmla="*/ 337 w 493"/>
                      <a:gd name="T63" fmla="*/ 465 h 482"/>
                      <a:gd name="T64" fmla="*/ 374 w 493"/>
                      <a:gd name="T65" fmla="*/ 454 h 482"/>
                      <a:gd name="T66" fmla="*/ 381 w 493"/>
                      <a:gd name="T67" fmla="*/ 436 h 482"/>
                      <a:gd name="T68" fmla="*/ 493 w 493"/>
                      <a:gd name="T69" fmla="*/ 417 h 482"/>
                      <a:gd name="T70" fmla="*/ 481 w 493"/>
                      <a:gd name="T71" fmla="*/ 378 h 482"/>
                      <a:gd name="T72" fmla="*/ 448 w 493"/>
                      <a:gd name="T73" fmla="*/ 355 h 482"/>
                      <a:gd name="T74" fmla="*/ 460 w 493"/>
                      <a:gd name="T75" fmla="*/ 312 h 482"/>
                      <a:gd name="T76" fmla="*/ 447 w 493"/>
                      <a:gd name="T77" fmla="*/ 301 h 482"/>
                      <a:gd name="T78" fmla="*/ 417 w 493"/>
                      <a:gd name="T79" fmla="*/ 255 h 482"/>
                      <a:gd name="T80" fmla="*/ 434 w 493"/>
                      <a:gd name="T81" fmla="*/ 227 h 482"/>
                      <a:gd name="T82" fmla="*/ 389 w 493"/>
                      <a:gd name="T83" fmla="*/ 180 h 482"/>
                      <a:gd name="T84" fmla="*/ 354 w 493"/>
                      <a:gd name="T85" fmla="*/ 163 h 482"/>
                      <a:gd name="T86" fmla="*/ 349 w 493"/>
                      <a:gd name="T87" fmla="*/ 201 h 482"/>
                      <a:gd name="T88" fmla="*/ 297 w 493"/>
                      <a:gd name="T89" fmla="*/ 178 h 482"/>
                      <a:gd name="T90" fmla="*/ 252 w 493"/>
                      <a:gd name="T91" fmla="*/ 93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93" h="482">
                        <a:moveTo>
                          <a:pt x="242" y="74"/>
                        </a:moveTo>
                        <a:lnTo>
                          <a:pt x="236" y="67"/>
                        </a:lnTo>
                        <a:lnTo>
                          <a:pt x="214" y="49"/>
                        </a:lnTo>
                        <a:lnTo>
                          <a:pt x="206" y="37"/>
                        </a:lnTo>
                        <a:lnTo>
                          <a:pt x="200" y="21"/>
                        </a:lnTo>
                        <a:lnTo>
                          <a:pt x="186" y="3"/>
                        </a:lnTo>
                        <a:lnTo>
                          <a:pt x="180" y="0"/>
                        </a:lnTo>
                        <a:lnTo>
                          <a:pt x="166" y="11"/>
                        </a:lnTo>
                        <a:lnTo>
                          <a:pt x="152" y="34"/>
                        </a:lnTo>
                        <a:lnTo>
                          <a:pt x="137" y="39"/>
                        </a:lnTo>
                        <a:lnTo>
                          <a:pt x="128" y="33"/>
                        </a:lnTo>
                        <a:lnTo>
                          <a:pt x="105" y="22"/>
                        </a:lnTo>
                        <a:lnTo>
                          <a:pt x="101" y="23"/>
                        </a:lnTo>
                        <a:lnTo>
                          <a:pt x="100" y="29"/>
                        </a:lnTo>
                        <a:lnTo>
                          <a:pt x="92" y="43"/>
                        </a:lnTo>
                        <a:lnTo>
                          <a:pt x="95" y="54"/>
                        </a:lnTo>
                        <a:lnTo>
                          <a:pt x="115" y="64"/>
                        </a:lnTo>
                        <a:lnTo>
                          <a:pt x="118" y="75"/>
                        </a:lnTo>
                        <a:lnTo>
                          <a:pt x="102" y="79"/>
                        </a:lnTo>
                        <a:lnTo>
                          <a:pt x="82" y="107"/>
                        </a:lnTo>
                        <a:lnTo>
                          <a:pt x="77" y="111"/>
                        </a:lnTo>
                        <a:lnTo>
                          <a:pt x="18" y="116"/>
                        </a:lnTo>
                        <a:lnTo>
                          <a:pt x="24" y="127"/>
                        </a:lnTo>
                        <a:lnTo>
                          <a:pt x="33" y="137"/>
                        </a:lnTo>
                        <a:lnTo>
                          <a:pt x="29" y="151"/>
                        </a:lnTo>
                        <a:lnTo>
                          <a:pt x="9" y="168"/>
                        </a:lnTo>
                        <a:lnTo>
                          <a:pt x="0" y="180"/>
                        </a:lnTo>
                        <a:lnTo>
                          <a:pt x="0" y="197"/>
                        </a:lnTo>
                        <a:lnTo>
                          <a:pt x="5" y="213"/>
                        </a:lnTo>
                        <a:lnTo>
                          <a:pt x="6" y="216"/>
                        </a:lnTo>
                        <a:lnTo>
                          <a:pt x="7" y="225"/>
                        </a:lnTo>
                        <a:lnTo>
                          <a:pt x="18" y="239"/>
                        </a:lnTo>
                        <a:lnTo>
                          <a:pt x="18" y="242"/>
                        </a:lnTo>
                        <a:lnTo>
                          <a:pt x="37" y="239"/>
                        </a:lnTo>
                        <a:lnTo>
                          <a:pt x="65" y="222"/>
                        </a:lnTo>
                        <a:lnTo>
                          <a:pt x="76" y="222"/>
                        </a:lnTo>
                        <a:lnTo>
                          <a:pt x="81" y="232"/>
                        </a:lnTo>
                        <a:lnTo>
                          <a:pt x="101" y="247"/>
                        </a:lnTo>
                        <a:lnTo>
                          <a:pt x="114" y="247"/>
                        </a:lnTo>
                        <a:lnTo>
                          <a:pt x="112" y="262"/>
                        </a:lnTo>
                        <a:lnTo>
                          <a:pt x="124" y="257"/>
                        </a:lnTo>
                        <a:lnTo>
                          <a:pt x="128" y="265"/>
                        </a:lnTo>
                        <a:lnTo>
                          <a:pt x="129" y="278"/>
                        </a:lnTo>
                        <a:lnTo>
                          <a:pt x="133" y="301"/>
                        </a:lnTo>
                        <a:lnTo>
                          <a:pt x="128" y="321"/>
                        </a:lnTo>
                        <a:lnTo>
                          <a:pt x="147" y="327"/>
                        </a:lnTo>
                        <a:lnTo>
                          <a:pt x="151" y="337"/>
                        </a:lnTo>
                        <a:lnTo>
                          <a:pt x="171" y="339"/>
                        </a:lnTo>
                        <a:lnTo>
                          <a:pt x="177" y="337"/>
                        </a:lnTo>
                        <a:lnTo>
                          <a:pt x="196" y="343"/>
                        </a:lnTo>
                        <a:lnTo>
                          <a:pt x="215" y="330"/>
                        </a:lnTo>
                        <a:lnTo>
                          <a:pt x="224" y="330"/>
                        </a:lnTo>
                        <a:lnTo>
                          <a:pt x="220" y="339"/>
                        </a:lnTo>
                        <a:lnTo>
                          <a:pt x="224" y="354"/>
                        </a:lnTo>
                        <a:lnTo>
                          <a:pt x="224" y="394"/>
                        </a:lnTo>
                        <a:lnTo>
                          <a:pt x="219" y="437"/>
                        </a:lnTo>
                        <a:lnTo>
                          <a:pt x="223" y="449"/>
                        </a:lnTo>
                        <a:lnTo>
                          <a:pt x="246" y="456"/>
                        </a:lnTo>
                        <a:lnTo>
                          <a:pt x="246" y="447"/>
                        </a:lnTo>
                        <a:lnTo>
                          <a:pt x="279" y="476"/>
                        </a:lnTo>
                        <a:lnTo>
                          <a:pt x="315" y="482"/>
                        </a:lnTo>
                        <a:lnTo>
                          <a:pt x="327" y="481"/>
                        </a:lnTo>
                        <a:lnTo>
                          <a:pt x="333" y="468"/>
                        </a:lnTo>
                        <a:lnTo>
                          <a:pt x="337" y="465"/>
                        </a:lnTo>
                        <a:lnTo>
                          <a:pt x="358" y="462"/>
                        </a:lnTo>
                        <a:lnTo>
                          <a:pt x="374" y="454"/>
                        </a:lnTo>
                        <a:lnTo>
                          <a:pt x="374" y="442"/>
                        </a:lnTo>
                        <a:lnTo>
                          <a:pt x="381" y="436"/>
                        </a:lnTo>
                        <a:lnTo>
                          <a:pt x="456" y="421"/>
                        </a:lnTo>
                        <a:lnTo>
                          <a:pt x="493" y="417"/>
                        </a:lnTo>
                        <a:lnTo>
                          <a:pt x="492" y="392"/>
                        </a:lnTo>
                        <a:lnTo>
                          <a:pt x="481" y="378"/>
                        </a:lnTo>
                        <a:lnTo>
                          <a:pt x="481" y="370"/>
                        </a:lnTo>
                        <a:lnTo>
                          <a:pt x="448" y="355"/>
                        </a:lnTo>
                        <a:lnTo>
                          <a:pt x="452" y="319"/>
                        </a:lnTo>
                        <a:lnTo>
                          <a:pt x="460" y="312"/>
                        </a:lnTo>
                        <a:lnTo>
                          <a:pt x="457" y="304"/>
                        </a:lnTo>
                        <a:lnTo>
                          <a:pt x="447" y="301"/>
                        </a:lnTo>
                        <a:lnTo>
                          <a:pt x="430" y="300"/>
                        </a:lnTo>
                        <a:lnTo>
                          <a:pt x="417" y="255"/>
                        </a:lnTo>
                        <a:lnTo>
                          <a:pt x="421" y="240"/>
                        </a:lnTo>
                        <a:lnTo>
                          <a:pt x="434" y="227"/>
                        </a:lnTo>
                        <a:lnTo>
                          <a:pt x="427" y="198"/>
                        </a:lnTo>
                        <a:lnTo>
                          <a:pt x="389" y="180"/>
                        </a:lnTo>
                        <a:lnTo>
                          <a:pt x="370" y="165"/>
                        </a:lnTo>
                        <a:lnTo>
                          <a:pt x="354" y="163"/>
                        </a:lnTo>
                        <a:lnTo>
                          <a:pt x="350" y="167"/>
                        </a:lnTo>
                        <a:lnTo>
                          <a:pt x="349" y="201"/>
                        </a:lnTo>
                        <a:lnTo>
                          <a:pt x="302" y="183"/>
                        </a:lnTo>
                        <a:lnTo>
                          <a:pt x="297" y="178"/>
                        </a:lnTo>
                        <a:lnTo>
                          <a:pt x="260" y="110"/>
                        </a:lnTo>
                        <a:lnTo>
                          <a:pt x="252" y="93"/>
                        </a:lnTo>
                        <a:lnTo>
                          <a:pt x="242" y="74"/>
                        </a:lnTo>
                        <a:close/>
                      </a:path>
                    </a:pathLst>
                  </a:custGeom>
                  <a:solidFill>
                    <a:schemeClr val="accent5">
                      <a:lumMod val="40000"/>
                      <a:lumOff val="6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3" name="39" descr="{&quot;Key&quot;:&quot;39&quot;,&quot;Name&quot;:&quot;39&quot;,&quot;Value&quot;:1.0,&quot;Formula&quot;:&quot;&quot;,&quot;Text&quot;:&quot;&quot;,&quot;OfficeApplication&quot;:1,&quot;HasValue&quot;:true}">
                    <a:extLst>
                      <a:ext uri="{FF2B5EF4-FFF2-40B4-BE49-F238E27FC236}">
                        <a16:creationId xmlns:a16="http://schemas.microsoft.com/office/drawing/2014/main" id="{4206FC7C-5715-4335-94A0-06CB27276679}"/>
                      </a:ext>
                    </a:extLst>
                  </p:cNvPr>
                  <p:cNvSpPr>
                    <a:spLocks/>
                  </p:cNvSpPr>
                  <p:nvPr/>
                </p:nvSpPr>
                <p:spPr bwMode="auto">
                  <a:xfrm>
                    <a:off x="7065233" y="3471343"/>
                    <a:ext cx="389069" cy="567504"/>
                  </a:xfrm>
                  <a:custGeom>
                    <a:avLst/>
                    <a:gdLst>
                      <a:gd name="T0" fmla="*/ 107 w 290"/>
                      <a:gd name="T1" fmla="*/ 13 h 423"/>
                      <a:gd name="T2" fmla="*/ 81 w 290"/>
                      <a:gd name="T3" fmla="*/ 0 h 423"/>
                      <a:gd name="T4" fmla="*/ 73 w 290"/>
                      <a:gd name="T5" fmla="*/ 25 h 423"/>
                      <a:gd name="T6" fmla="*/ 42 w 290"/>
                      <a:gd name="T7" fmla="*/ 84 h 423"/>
                      <a:gd name="T8" fmla="*/ 19 w 290"/>
                      <a:gd name="T9" fmla="*/ 114 h 423"/>
                      <a:gd name="T10" fmla="*/ 0 w 290"/>
                      <a:gd name="T11" fmla="*/ 128 h 423"/>
                      <a:gd name="T12" fmla="*/ 9 w 290"/>
                      <a:gd name="T13" fmla="*/ 143 h 423"/>
                      <a:gd name="T14" fmla="*/ 45 w 290"/>
                      <a:gd name="T15" fmla="*/ 169 h 423"/>
                      <a:gd name="T16" fmla="*/ 33 w 290"/>
                      <a:gd name="T17" fmla="*/ 199 h 423"/>
                      <a:gd name="T18" fmla="*/ 56 w 290"/>
                      <a:gd name="T19" fmla="*/ 268 h 423"/>
                      <a:gd name="T20" fmla="*/ 41 w 290"/>
                      <a:gd name="T21" fmla="*/ 295 h 423"/>
                      <a:gd name="T22" fmla="*/ 53 w 290"/>
                      <a:gd name="T23" fmla="*/ 322 h 423"/>
                      <a:gd name="T24" fmla="*/ 31 w 290"/>
                      <a:gd name="T25" fmla="*/ 342 h 423"/>
                      <a:gd name="T26" fmla="*/ 24 w 290"/>
                      <a:gd name="T27" fmla="*/ 361 h 423"/>
                      <a:gd name="T28" fmla="*/ 64 w 290"/>
                      <a:gd name="T29" fmla="*/ 399 h 423"/>
                      <a:gd name="T30" fmla="*/ 74 w 290"/>
                      <a:gd name="T31" fmla="*/ 418 h 423"/>
                      <a:gd name="T32" fmla="*/ 100 w 290"/>
                      <a:gd name="T33" fmla="*/ 417 h 423"/>
                      <a:gd name="T34" fmla="*/ 142 w 290"/>
                      <a:gd name="T35" fmla="*/ 404 h 423"/>
                      <a:gd name="T36" fmla="*/ 185 w 290"/>
                      <a:gd name="T37" fmla="*/ 423 h 423"/>
                      <a:gd name="T38" fmla="*/ 233 w 290"/>
                      <a:gd name="T39" fmla="*/ 381 h 423"/>
                      <a:gd name="T40" fmla="*/ 248 w 290"/>
                      <a:gd name="T41" fmla="*/ 361 h 423"/>
                      <a:gd name="T42" fmla="*/ 249 w 290"/>
                      <a:gd name="T43" fmla="*/ 341 h 423"/>
                      <a:gd name="T44" fmla="*/ 273 w 290"/>
                      <a:gd name="T45" fmla="*/ 305 h 423"/>
                      <a:gd name="T46" fmla="*/ 256 w 290"/>
                      <a:gd name="T47" fmla="*/ 294 h 423"/>
                      <a:gd name="T48" fmla="*/ 249 w 290"/>
                      <a:gd name="T49" fmla="*/ 272 h 423"/>
                      <a:gd name="T50" fmla="*/ 255 w 290"/>
                      <a:gd name="T51" fmla="*/ 246 h 423"/>
                      <a:gd name="T52" fmla="*/ 290 w 290"/>
                      <a:gd name="T53" fmla="*/ 217 h 423"/>
                      <a:gd name="T54" fmla="*/ 234 w 290"/>
                      <a:gd name="T55" fmla="*/ 180 h 423"/>
                      <a:gd name="T56" fmla="*/ 199 w 290"/>
                      <a:gd name="T57" fmla="*/ 122 h 423"/>
                      <a:gd name="T58" fmla="*/ 162 w 290"/>
                      <a:gd name="T59" fmla="*/ 108 h 423"/>
                      <a:gd name="T60" fmla="*/ 151 w 290"/>
                      <a:gd name="T61" fmla="*/ 104 h 423"/>
                      <a:gd name="T62" fmla="*/ 169 w 290"/>
                      <a:gd name="T63" fmla="*/ 61 h 423"/>
                      <a:gd name="T64" fmla="*/ 140 w 290"/>
                      <a:gd name="T65" fmla="*/ 30 h 423"/>
                      <a:gd name="T66" fmla="*/ 133 w 290"/>
                      <a:gd name="T67" fmla="*/ 1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0" h="423">
                        <a:moveTo>
                          <a:pt x="127" y="8"/>
                        </a:moveTo>
                        <a:lnTo>
                          <a:pt x="107" y="13"/>
                        </a:lnTo>
                        <a:lnTo>
                          <a:pt x="85" y="3"/>
                        </a:lnTo>
                        <a:lnTo>
                          <a:pt x="81" y="0"/>
                        </a:lnTo>
                        <a:lnTo>
                          <a:pt x="79" y="1"/>
                        </a:lnTo>
                        <a:lnTo>
                          <a:pt x="73" y="25"/>
                        </a:lnTo>
                        <a:lnTo>
                          <a:pt x="46" y="79"/>
                        </a:lnTo>
                        <a:lnTo>
                          <a:pt x="42" y="84"/>
                        </a:lnTo>
                        <a:lnTo>
                          <a:pt x="16" y="100"/>
                        </a:lnTo>
                        <a:lnTo>
                          <a:pt x="19" y="114"/>
                        </a:lnTo>
                        <a:lnTo>
                          <a:pt x="6" y="124"/>
                        </a:lnTo>
                        <a:lnTo>
                          <a:pt x="0" y="128"/>
                        </a:lnTo>
                        <a:lnTo>
                          <a:pt x="0" y="129"/>
                        </a:lnTo>
                        <a:lnTo>
                          <a:pt x="9" y="143"/>
                        </a:lnTo>
                        <a:lnTo>
                          <a:pt x="32" y="165"/>
                        </a:lnTo>
                        <a:lnTo>
                          <a:pt x="45" y="169"/>
                        </a:lnTo>
                        <a:lnTo>
                          <a:pt x="65" y="182"/>
                        </a:lnTo>
                        <a:lnTo>
                          <a:pt x="33" y="199"/>
                        </a:lnTo>
                        <a:lnTo>
                          <a:pt x="43" y="212"/>
                        </a:lnTo>
                        <a:lnTo>
                          <a:pt x="56" y="268"/>
                        </a:lnTo>
                        <a:lnTo>
                          <a:pt x="52" y="287"/>
                        </a:lnTo>
                        <a:lnTo>
                          <a:pt x="41" y="295"/>
                        </a:lnTo>
                        <a:lnTo>
                          <a:pt x="44" y="317"/>
                        </a:lnTo>
                        <a:lnTo>
                          <a:pt x="53" y="322"/>
                        </a:lnTo>
                        <a:lnTo>
                          <a:pt x="52" y="338"/>
                        </a:lnTo>
                        <a:lnTo>
                          <a:pt x="31" y="342"/>
                        </a:lnTo>
                        <a:lnTo>
                          <a:pt x="24" y="346"/>
                        </a:lnTo>
                        <a:lnTo>
                          <a:pt x="24" y="361"/>
                        </a:lnTo>
                        <a:lnTo>
                          <a:pt x="61" y="394"/>
                        </a:lnTo>
                        <a:lnTo>
                          <a:pt x="64" y="399"/>
                        </a:lnTo>
                        <a:lnTo>
                          <a:pt x="75" y="403"/>
                        </a:lnTo>
                        <a:lnTo>
                          <a:pt x="74" y="418"/>
                        </a:lnTo>
                        <a:lnTo>
                          <a:pt x="78" y="423"/>
                        </a:lnTo>
                        <a:lnTo>
                          <a:pt x="100" y="417"/>
                        </a:lnTo>
                        <a:lnTo>
                          <a:pt x="127" y="392"/>
                        </a:lnTo>
                        <a:lnTo>
                          <a:pt x="142" y="404"/>
                        </a:lnTo>
                        <a:lnTo>
                          <a:pt x="152" y="421"/>
                        </a:lnTo>
                        <a:lnTo>
                          <a:pt x="185" y="423"/>
                        </a:lnTo>
                        <a:lnTo>
                          <a:pt x="197" y="420"/>
                        </a:lnTo>
                        <a:lnTo>
                          <a:pt x="233" y="381"/>
                        </a:lnTo>
                        <a:lnTo>
                          <a:pt x="249" y="361"/>
                        </a:lnTo>
                        <a:lnTo>
                          <a:pt x="248" y="361"/>
                        </a:lnTo>
                        <a:lnTo>
                          <a:pt x="252" y="352"/>
                        </a:lnTo>
                        <a:lnTo>
                          <a:pt x="249" y="341"/>
                        </a:lnTo>
                        <a:lnTo>
                          <a:pt x="264" y="318"/>
                        </a:lnTo>
                        <a:lnTo>
                          <a:pt x="273" y="305"/>
                        </a:lnTo>
                        <a:lnTo>
                          <a:pt x="271" y="303"/>
                        </a:lnTo>
                        <a:lnTo>
                          <a:pt x="256" y="294"/>
                        </a:lnTo>
                        <a:lnTo>
                          <a:pt x="247" y="286"/>
                        </a:lnTo>
                        <a:lnTo>
                          <a:pt x="249" y="272"/>
                        </a:lnTo>
                        <a:lnTo>
                          <a:pt x="258" y="265"/>
                        </a:lnTo>
                        <a:lnTo>
                          <a:pt x="255" y="246"/>
                        </a:lnTo>
                        <a:lnTo>
                          <a:pt x="285" y="223"/>
                        </a:lnTo>
                        <a:lnTo>
                          <a:pt x="290" y="217"/>
                        </a:lnTo>
                        <a:lnTo>
                          <a:pt x="252" y="184"/>
                        </a:lnTo>
                        <a:lnTo>
                          <a:pt x="234" y="180"/>
                        </a:lnTo>
                        <a:lnTo>
                          <a:pt x="223" y="147"/>
                        </a:lnTo>
                        <a:lnTo>
                          <a:pt x="199" y="122"/>
                        </a:lnTo>
                        <a:lnTo>
                          <a:pt x="176" y="117"/>
                        </a:lnTo>
                        <a:lnTo>
                          <a:pt x="162" y="108"/>
                        </a:lnTo>
                        <a:lnTo>
                          <a:pt x="151" y="112"/>
                        </a:lnTo>
                        <a:lnTo>
                          <a:pt x="151" y="104"/>
                        </a:lnTo>
                        <a:lnTo>
                          <a:pt x="158" y="93"/>
                        </a:lnTo>
                        <a:lnTo>
                          <a:pt x="169" y="61"/>
                        </a:lnTo>
                        <a:lnTo>
                          <a:pt x="158" y="42"/>
                        </a:lnTo>
                        <a:lnTo>
                          <a:pt x="140" y="30"/>
                        </a:lnTo>
                        <a:lnTo>
                          <a:pt x="135" y="16"/>
                        </a:lnTo>
                        <a:lnTo>
                          <a:pt x="133" y="11"/>
                        </a:lnTo>
                        <a:lnTo>
                          <a:pt x="127" y="8"/>
                        </a:lnTo>
                        <a:close/>
                      </a:path>
                    </a:pathLst>
                  </a:custGeom>
                  <a:solidFill>
                    <a:schemeClr val="accent5">
                      <a:lumMod val="40000"/>
                      <a:lumOff val="6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4" name="40" descr="{&quot;Key&quot;:&quot;40&quot;,&quot;Name&quot;:&quot;40&quot;,&quot;Value&quot;:1.0,&quot;Formula&quot;:&quot;&quot;,&quot;Text&quot;:&quot;&quot;,&quot;OfficeApplication&quot;:1,&quot;HasValue&quot;:true}">
                    <a:extLst>
                      <a:ext uri="{FF2B5EF4-FFF2-40B4-BE49-F238E27FC236}">
                        <a16:creationId xmlns:a16="http://schemas.microsoft.com/office/drawing/2014/main" id="{78CDAEE2-949D-4BB9-8A64-7BE220D94185}"/>
                      </a:ext>
                    </a:extLst>
                  </p:cNvPr>
                  <p:cNvSpPr>
                    <a:spLocks/>
                  </p:cNvSpPr>
                  <p:nvPr/>
                </p:nvSpPr>
                <p:spPr bwMode="auto">
                  <a:xfrm>
                    <a:off x="4339070" y="4996760"/>
                    <a:ext cx="676174" cy="570187"/>
                  </a:xfrm>
                  <a:custGeom>
                    <a:avLst/>
                    <a:gdLst>
                      <a:gd name="T0" fmla="*/ 395 w 504"/>
                      <a:gd name="T1" fmla="*/ 111 h 425"/>
                      <a:gd name="T2" fmla="*/ 389 w 504"/>
                      <a:gd name="T3" fmla="*/ 135 h 425"/>
                      <a:gd name="T4" fmla="*/ 341 w 504"/>
                      <a:gd name="T5" fmla="*/ 120 h 425"/>
                      <a:gd name="T6" fmla="*/ 329 w 504"/>
                      <a:gd name="T7" fmla="*/ 86 h 425"/>
                      <a:gd name="T8" fmla="*/ 277 w 504"/>
                      <a:gd name="T9" fmla="*/ 53 h 425"/>
                      <a:gd name="T10" fmla="*/ 255 w 504"/>
                      <a:gd name="T11" fmla="*/ 32 h 425"/>
                      <a:gd name="T12" fmla="*/ 182 w 504"/>
                      <a:gd name="T13" fmla="*/ 37 h 425"/>
                      <a:gd name="T14" fmla="*/ 161 w 504"/>
                      <a:gd name="T15" fmla="*/ 20 h 425"/>
                      <a:gd name="T16" fmla="*/ 134 w 504"/>
                      <a:gd name="T17" fmla="*/ 0 h 425"/>
                      <a:gd name="T18" fmla="*/ 83 w 504"/>
                      <a:gd name="T19" fmla="*/ 26 h 425"/>
                      <a:gd name="T20" fmla="*/ 73 w 504"/>
                      <a:gd name="T21" fmla="*/ 93 h 425"/>
                      <a:gd name="T22" fmla="*/ 41 w 504"/>
                      <a:gd name="T23" fmla="*/ 262 h 425"/>
                      <a:gd name="T24" fmla="*/ 20 w 504"/>
                      <a:gd name="T25" fmla="*/ 353 h 425"/>
                      <a:gd name="T26" fmla="*/ 11 w 504"/>
                      <a:gd name="T27" fmla="*/ 388 h 425"/>
                      <a:gd name="T28" fmla="*/ 0 w 504"/>
                      <a:gd name="T29" fmla="*/ 406 h 425"/>
                      <a:gd name="T30" fmla="*/ 21 w 504"/>
                      <a:gd name="T31" fmla="*/ 421 h 425"/>
                      <a:gd name="T32" fmla="*/ 83 w 504"/>
                      <a:gd name="T33" fmla="*/ 408 h 425"/>
                      <a:gd name="T34" fmla="*/ 104 w 504"/>
                      <a:gd name="T35" fmla="*/ 400 h 425"/>
                      <a:gd name="T36" fmla="*/ 110 w 504"/>
                      <a:gd name="T37" fmla="*/ 425 h 425"/>
                      <a:gd name="T38" fmla="*/ 145 w 504"/>
                      <a:gd name="T39" fmla="*/ 419 h 425"/>
                      <a:gd name="T40" fmla="*/ 161 w 504"/>
                      <a:gd name="T41" fmla="*/ 402 h 425"/>
                      <a:gd name="T42" fmla="*/ 199 w 504"/>
                      <a:gd name="T43" fmla="*/ 403 h 425"/>
                      <a:gd name="T44" fmla="*/ 230 w 504"/>
                      <a:gd name="T45" fmla="*/ 394 h 425"/>
                      <a:gd name="T46" fmla="*/ 257 w 504"/>
                      <a:gd name="T47" fmla="*/ 397 h 425"/>
                      <a:gd name="T48" fmla="*/ 294 w 504"/>
                      <a:gd name="T49" fmla="*/ 402 h 425"/>
                      <a:gd name="T50" fmla="*/ 326 w 504"/>
                      <a:gd name="T51" fmla="*/ 384 h 425"/>
                      <a:gd name="T52" fmla="*/ 329 w 504"/>
                      <a:gd name="T53" fmla="*/ 398 h 425"/>
                      <a:gd name="T54" fmla="*/ 381 w 504"/>
                      <a:gd name="T55" fmla="*/ 388 h 425"/>
                      <a:gd name="T56" fmla="*/ 388 w 504"/>
                      <a:gd name="T57" fmla="*/ 381 h 425"/>
                      <a:gd name="T58" fmla="*/ 387 w 504"/>
                      <a:gd name="T59" fmla="*/ 353 h 425"/>
                      <a:gd name="T60" fmla="*/ 397 w 504"/>
                      <a:gd name="T61" fmla="*/ 339 h 425"/>
                      <a:gd name="T62" fmla="*/ 406 w 504"/>
                      <a:gd name="T63" fmla="*/ 284 h 425"/>
                      <a:gd name="T64" fmla="*/ 411 w 504"/>
                      <a:gd name="T65" fmla="*/ 245 h 425"/>
                      <a:gd name="T66" fmla="*/ 435 w 504"/>
                      <a:gd name="T67" fmla="*/ 243 h 425"/>
                      <a:gd name="T68" fmla="*/ 455 w 504"/>
                      <a:gd name="T69" fmla="*/ 228 h 425"/>
                      <a:gd name="T70" fmla="*/ 460 w 504"/>
                      <a:gd name="T71" fmla="*/ 250 h 425"/>
                      <a:gd name="T72" fmla="*/ 487 w 504"/>
                      <a:gd name="T73" fmla="*/ 249 h 425"/>
                      <a:gd name="T74" fmla="*/ 489 w 504"/>
                      <a:gd name="T75" fmla="*/ 230 h 425"/>
                      <a:gd name="T76" fmla="*/ 487 w 504"/>
                      <a:gd name="T77" fmla="*/ 201 h 425"/>
                      <a:gd name="T78" fmla="*/ 504 w 504"/>
                      <a:gd name="T79" fmla="*/ 169 h 425"/>
                      <a:gd name="T80" fmla="*/ 438 w 504"/>
                      <a:gd name="T81" fmla="*/ 154 h 425"/>
                      <a:gd name="T82" fmla="*/ 422 w 504"/>
                      <a:gd name="T83" fmla="*/ 131 h 425"/>
                      <a:gd name="T84" fmla="*/ 400 w 504"/>
                      <a:gd name="T85" fmla="*/ 109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4" h="425">
                        <a:moveTo>
                          <a:pt x="400" y="109"/>
                        </a:moveTo>
                        <a:lnTo>
                          <a:pt x="395" y="111"/>
                        </a:lnTo>
                        <a:lnTo>
                          <a:pt x="394" y="131"/>
                        </a:lnTo>
                        <a:lnTo>
                          <a:pt x="389" y="135"/>
                        </a:lnTo>
                        <a:lnTo>
                          <a:pt x="347" y="132"/>
                        </a:lnTo>
                        <a:lnTo>
                          <a:pt x="341" y="120"/>
                        </a:lnTo>
                        <a:lnTo>
                          <a:pt x="346" y="102"/>
                        </a:lnTo>
                        <a:lnTo>
                          <a:pt x="329" y="86"/>
                        </a:lnTo>
                        <a:lnTo>
                          <a:pt x="310" y="81"/>
                        </a:lnTo>
                        <a:lnTo>
                          <a:pt x="277" y="53"/>
                        </a:lnTo>
                        <a:lnTo>
                          <a:pt x="266" y="33"/>
                        </a:lnTo>
                        <a:lnTo>
                          <a:pt x="255" y="32"/>
                        </a:lnTo>
                        <a:lnTo>
                          <a:pt x="207" y="44"/>
                        </a:lnTo>
                        <a:lnTo>
                          <a:pt x="182" y="37"/>
                        </a:lnTo>
                        <a:lnTo>
                          <a:pt x="156" y="39"/>
                        </a:lnTo>
                        <a:lnTo>
                          <a:pt x="161" y="20"/>
                        </a:lnTo>
                        <a:lnTo>
                          <a:pt x="158" y="10"/>
                        </a:lnTo>
                        <a:lnTo>
                          <a:pt x="134" y="0"/>
                        </a:lnTo>
                        <a:lnTo>
                          <a:pt x="114" y="15"/>
                        </a:lnTo>
                        <a:lnTo>
                          <a:pt x="83" y="26"/>
                        </a:lnTo>
                        <a:lnTo>
                          <a:pt x="80" y="37"/>
                        </a:lnTo>
                        <a:lnTo>
                          <a:pt x="73" y="93"/>
                        </a:lnTo>
                        <a:lnTo>
                          <a:pt x="52" y="209"/>
                        </a:lnTo>
                        <a:lnTo>
                          <a:pt x="41" y="262"/>
                        </a:lnTo>
                        <a:lnTo>
                          <a:pt x="33" y="285"/>
                        </a:lnTo>
                        <a:lnTo>
                          <a:pt x="20" y="353"/>
                        </a:lnTo>
                        <a:lnTo>
                          <a:pt x="13" y="375"/>
                        </a:lnTo>
                        <a:lnTo>
                          <a:pt x="11" y="388"/>
                        </a:lnTo>
                        <a:lnTo>
                          <a:pt x="2" y="401"/>
                        </a:lnTo>
                        <a:lnTo>
                          <a:pt x="0" y="406"/>
                        </a:lnTo>
                        <a:lnTo>
                          <a:pt x="13" y="416"/>
                        </a:lnTo>
                        <a:lnTo>
                          <a:pt x="21" y="421"/>
                        </a:lnTo>
                        <a:lnTo>
                          <a:pt x="60" y="418"/>
                        </a:lnTo>
                        <a:lnTo>
                          <a:pt x="83" y="408"/>
                        </a:lnTo>
                        <a:lnTo>
                          <a:pt x="95" y="395"/>
                        </a:lnTo>
                        <a:lnTo>
                          <a:pt x="104" y="400"/>
                        </a:lnTo>
                        <a:lnTo>
                          <a:pt x="104" y="419"/>
                        </a:lnTo>
                        <a:lnTo>
                          <a:pt x="110" y="425"/>
                        </a:lnTo>
                        <a:lnTo>
                          <a:pt x="132" y="412"/>
                        </a:lnTo>
                        <a:lnTo>
                          <a:pt x="145" y="419"/>
                        </a:lnTo>
                        <a:lnTo>
                          <a:pt x="159" y="416"/>
                        </a:lnTo>
                        <a:lnTo>
                          <a:pt x="161" y="402"/>
                        </a:lnTo>
                        <a:lnTo>
                          <a:pt x="174" y="404"/>
                        </a:lnTo>
                        <a:lnTo>
                          <a:pt x="199" y="403"/>
                        </a:lnTo>
                        <a:lnTo>
                          <a:pt x="218" y="394"/>
                        </a:lnTo>
                        <a:lnTo>
                          <a:pt x="230" y="394"/>
                        </a:lnTo>
                        <a:lnTo>
                          <a:pt x="244" y="401"/>
                        </a:lnTo>
                        <a:lnTo>
                          <a:pt x="257" y="397"/>
                        </a:lnTo>
                        <a:lnTo>
                          <a:pt x="290" y="403"/>
                        </a:lnTo>
                        <a:lnTo>
                          <a:pt x="294" y="402"/>
                        </a:lnTo>
                        <a:lnTo>
                          <a:pt x="318" y="384"/>
                        </a:lnTo>
                        <a:lnTo>
                          <a:pt x="326" y="384"/>
                        </a:lnTo>
                        <a:lnTo>
                          <a:pt x="325" y="396"/>
                        </a:lnTo>
                        <a:lnTo>
                          <a:pt x="329" y="398"/>
                        </a:lnTo>
                        <a:lnTo>
                          <a:pt x="363" y="395"/>
                        </a:lnTo>
                        <a:lnTo>
                          <a:pt x="381" y="388"/>
                        </a:lnTo>
                        <a:lnTo>
                          <a:pt x="390" y="385"/>
                        </a:lnTo>
                        <a:lnTo>
                          <a:pt x="388" y="381"/>
                        </a:lnTo>
                        <a:lnTo>
                          <a:pt x="381" y="371"/>
                        </a:lnTo>
                        <a:lnTo>
                          <a:pt x="387" y="353"/>
                        </a:lnTo>
                        <a:lnTo>
                          <a:pt x="385" y="344"/>
                        </a:lnTo>
                        <a:lnTo>
                          <a:pt x="397" y="339"/>
                        </a:lnTo>
                        <a:lnTo>
                          <a:pt x="400" y="296"/>
                        </a:lnTo>
                        <a:lnTo>
                          <a:pt x="406" y="284"/>
                        </a:lnTo>
                        <a:lnTo>
                          <a:pt x="394" y="261"/>
                        </a:lnTo>
                        <a:lnTo>
                          <a:pt x="411" y="245"/>
                        </a:lnTo>
                        <a:lnTo>
                          <a:pt x="422" y="246"/>
                        </a:lnTo>
                        <a:lnTo>
                          <a:pt x="435" y="243"/>
                        </a:lnTo>
                        <a:lnTo>
                          <a:pt x="441" y="237"/>
                        </a:lnTo>
                        <a:lnTo>
                          <a:pt x="455" y="228"/>
                        </a:lnTo>
                        <a:lnTo>
                          <a:pt x="462" y="233"/>
                        </a:lnTo>
                        <a:lnTo>
                          <a:pt x="460" y="250"/>
                        </a:lnTo>
                        <a:lnTo>
                          <a:pt x="479" y="255"/>
                        </a:lnTo>
                        <a:lnTo>
                          <a:pt x="487" y="249"/>
                        </a:lnTo>
                        <a:lnTo>
                          <a:pt x="485" y="234"/>
                        </a:lnTo>
                        <a:lnTo>
                          <a:pt x="489" y="230"/>
                        </a:lnTo>
                        <a:lnTo>
                          <a:pt x="480" y="207"/>
                        </a:lnTo>
                        <a:lnTo>
                          <a:pt x="487" y="201"/>
                        </a:lnTo>
                        <a:lnTo>
                          <a:pt x="493" y="184"/>
                        </a:lnTo>
                        <a:lnTo>
                          <a:pt x="504" y="169"/>
                        </a:lnTo>
                        <a:lnTo>
                          <a:pt x="499" y="166"/>
                        </a:lnTo>
                        <a:lnTo>
                          <a:pt x="438" y="154"/>
                        </a:lnTo>
                        <a:lnTo>
                          <a:pt x="423" y="155"/>
                        </a:lnTo>
                        <a:lnTo>
                          <a:pt x="422" y="131"/>
                        </a:lnTo>
                        <a:lnTo>
                          <a:pt x="419" y="125"/>
                        </a:lnTo>
                        <a:lnTo>
                          <a:pt x="400" y="109"/>
                        </a:lnTo>
                        <a:close/>
                      </a:path>
                    </a:pathLst>
                  </a:custGeom>
                  <a:solidFill>
                    <a:schemeClr val="accent5">
                      <a:lumMod val="75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5" name="41" descr="{&quot;Key&quot;:&quot;41&quot;,&quot;Name&quot;:&quot;41&quot;,&quot;Value&quot;:1.0,&quot;Formula&quot;:&quot;&quot;,&quot;Text&quot;:&quot;&quot;,&quot;OfficeApplication&quot;:1,&quot;HasValue&quot;:true}">
                    <a:extLst>
                      <a:ext uri="{FF2B5EF4-FFF2-40B4-BE49-F238E27FC236}">
                        <a16:creationId xmlns:a16="http://schemas.microsoft.com/office/drawing/2014/main" id="{D7C390BF-7828-49BC-98C9-D1D77FEB4225}"/>
                      </a:ext>
                    </a:extLst>
                  </p:cNvPr>
                  <p:cNvSpPr>
                    <a:spLocks/>
                  </p:cNvSpPr>
                  <p:nvPr/>
                </p:nvSpPr>
                <p:spPr bwMode="auto">
                  <a:xfrm>
                    <a:off x="5200388" y="3007144"/>
                    <a:ext cx="662758" cy="521889"/>
                  </a:xfrm>
                  <a:custGeom>
                    <a:avLst/>
                    <a:gdLst>
                      <a:gd name="T0" fmla="*/ 252 w 494"/>
                      <a:gd name="T1" fmla="*/ 58 h 389"/>
                      <a:gd name="T2" fmla="*/ 215 w 494"/>
                      <a:gd name="T3" fmla="*/ 73 h 389"/>
                      <a:gd name="T4" fmla="*/ 175 w 494"/>
                      <a:gd name="T5" fmla="*/ 62 h 389"/>
                      <a:gd name="T6" fmla="*/ 141 w 494"/>
                      <a:gd name="T7" fmla="*/ 23 h 389"/>
                      <a:gd name="T8" fmla="*/ 123 w 494"/>
                      <a:gd name="T9" fmla="*/ 0 h 389"/>
                      <a:gd name="T10" fmla="*/ 78 w 494"/>
                      <a:gd name="T11" fmla="*/ 11 h 389"/>
                      <a:gd name="T12" fmla="*/ 69 w 494"/>
                      <a:gd name="T13" fmla="*/ 15 h 389"/>
                      <a:gd name="T14" fmla="*/ 57 w 494"/>
                      <a:gd name="T15" fmla="*/ 26 h 389"/>
                      <a:gd name="T16" fmla="*/ 69 w 494"/>
                      <a:gd name="T17" fmla="*/ 72 h 389"/>
                      <a:gd name="T18" fmla="*/ 50 w 494"/>
                      <a:gd name="T19" fmla="*/ 118 h 389"/>
                      <a:gd name="T20" fmla="*/ 9 w 494"/>
                      <a:gd name="T21" fmla="*/ 161 h 389"/>
                      <a:gd name="T22" fmla="*/ 2 w 494"/>
                      <a:gd name="T23" fmla="*/ 182 h 389"/>
                      <a:gd name="T24" fmla="*/ 16 w 494"/>
                      <a:gd name="T25" fmla="*/ 175 h 389"/>
                      <a:gd name="T26" fmla="*/ 41 w 494"/>
                      <a:gd name="T27" fmla="*/ 179 h 389"/>
                      <a:gd name="T28" fmla="*/ 87 w 494"/>
                      <a:gd name="T29" fmla="*/ 217 h 389"/>
                      <a:gd name="T30" fmla="*/ 129 w 494"/>
                      <a:gd name="T31" fmla="*/ 218 h 389"/>
                      <a:gd name="T32" fmla="*/ 135 w 494"/>
                      <a:gd name="T33" fmla="*/ 253 h 389"/>
                      <a:gd name="T34" fmla="*/ 155 w 494"/>
                      <a:gd name="T35" fmla="*/ 283 h 389"/>
                      <a:gd name="T36" fmla="*/ 155 w 494"/>
                      <a:gd name="T37" fmla="*/ 313 h 389"/>
                      <a:gd name="T38" fmla="*/ 164 w 494"/>
                      <a:gd name="T39" fmla="*/ 349 h 389"/>
                      <a:gd name="T40" fmla="*/ 200 w 494"/>
                      <a:gd name="T41" fmla="*/ 360 h 389"/>
                      <a:gd name="T42" fmla="*/ 245 w 494"/>
                      <a:gd name="T43" fmla="*/ 372 h 389"/>
                      <a:gd name="T44" fmla="*/ 276 w 494"/>
                      <a:gd name="T45" fmla="*/ 374 h 389"/>
                      <a:gd name="T46" fmla="*/ 297 w 494"/>
                      <a:gd name="T47" fmla="*/ 360 h 389"/>
                      <a:gd name="T48" fmla="*/ 319 w 494"/>
                      <a:gd name="T49" fmla="*/ 354 h 389"/>
                      <a:gd name="T50" fmla="*/ 370 w 494"/>
                      <a:gd name="T51" fmla="*/ 376 h 389"/>
                      <a:gd name="T52" fmla="*/ 389 w 494"/>
                      <a:gd name="T53" fmla="*/ 375 h 389"/>
                      <a:gd name="T54" fmla="*/ 418 w 494"/>
                      <a:gd name="T55" fmla="*/ 354 h 389"/>
                      <a:gd name="T56" fmla="*/ 447 w 494"/>
                      <a:gd name="T57" fmla="*/ 354 h 389"/>
                      <a:gd name="T58" fmla="*/ 453 w 494"/>
                      <a:gd name="T59" fmla="*/ 318 h 389"/>
                      <a:gd name="T60" fmla="*/ 462 w 494"/>
                      <a:gd name="T61" fmla="*/ 289 h 389"/>
                      <a:gd name="T62" fmla="*/ 490 w 494"/>
                      <a:gd name="T63" fmla="*/ 296 h 389"/>
                      <a:gd name="T64" fmla="*/ 490 w 494"/>
                      <a:gd name="T65" fmla="*/ 267 h 389"/>
                      <a:gd name="T66" fmla="*/ 476 w 494"/>
                      <a:gd name="T67" fmla="*/ 242 h 389"/>
                      <a:gd name="T68" fmla="*/ 458 w 494"/>
                      <a:gd name="T69" fmla="*/ 240 h 389"/>
                      <a:gd name="T70" fmla="*/ 456 w 494"/>
                      <a:gd name="T71" fmla="*/ 224 h 389"/>
                      <a:gd name="T72" fmla="*/ 488 w 494"/>
                      <a:gd name="T73" fmla="*/ 210 h 389"/>
                      <a:gd name="T74" fmla="*/ 467 w 494"/>
                      <a:gd name="T75" fmla="*/ 187 h 389"/>
                      <a:gd name="T76" fmla="*/ 398 w 494"/>
                      <a:gd name="T77" fmla="*/ 190 h 389"/>
                      <a:gd name="T78" fmla="*/ 362 w 494"/>
                      <a:gd name="T79" fmla="*/ 200 h 389"/>
                      <a:gd name="T80" fmla="*/ 343 w 494"/>
                      <a:gd name="T81" fmla="*/ 195 h 389"/>
                      <a:gd name="T82" fmla="*/ 331 w 494"/>
                      <a:gd name="T83" fmla="*/ 166 h 389"/>
                      <a:gd name="T84" fmla="*/ 297 w 494"/>
                      <a:gd name="T85" fmla="*/ 163 h 389"/>
                      <a:gd name="T86" fmla="*/ 288 w 494"/>
                      <a:gd name="T87" fmla="*/ 137 h 389"/>
                      <a:gd name="T88" fmla="*/ 290 w 494"/>
                      <a:gd name="T89" fmla="*/ 108 h 389"/>
                      <a:gd name="T90" fmla="*/ 277 w 494"/>
                      <a:gd name="T91" fmla="*/ 84 h 389"/>
                      <a:gd name="T92" fmla="*/ 278 w 494"/>
                      <a:gd name="T93" fmla="*/ 58 h 389"/>
                      <a:gd name="T94" fmla="*/ 272 w 494"/>
                      <a:gd name="T95" fmla="*/ 60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94" h="389">
                        <a:moveTo>
                          <a:pt x="272" y="60"/>
                        </a:moveTo>
                        <a:lnTo>
                          <a:pt x="252" y="58"/>
                        </a:lnTo>
                        <a:lnTo>
                          <a:pt x="228" y="71"/>
                        </a:lnTo>
                        <a:lnTo>
                          <a:pt x="215" y="73"/>
                        </a:lnTo>
                        <a:lnTo>
                          <a:pt x="192" y="62"/>
                        </a:lnTo>
                        <a:lnTo>
                          <a:pt x="175" y="62"/>
                        </a:lnTo>
                        <a:lnTo>
                          <a:pt x="165" y="48"/>
                        </a:lnTo>
                        <a:lnTo>
                          <a:pt x="141" y="23"/>
                        </a:lnTo>
                        <a:lnTo>
                          <a:pt x="133" y="21"/>
                        </a:lnTo>
                        <a:lnTo>
                          <a:pt x="123" y="0"/>
                        </a:lnTo>
                        <a:lnTo>
                          <a:pt x="97" y="9"/>
                        </a:lnTo>
                        <a:lnTo>
                          <a:pt x="78" y="11"/>
                        </a:lnTo>
                        <a:lnTo>
                          <a:pt x="67" y="14"/>
                        </a:lnTo>
                        <a:lnTo>
                          <a:pt x="69" y="15"/>
                        </a:lnTo>
                        <a:lnTo>
                          <a:pt x="74" y="21"/>
                        </a:lnTo>
                        <a:lnTo>
                          <a:pt x="57" y="26"/>
                        </a:lnTo>
                        <a:lnTo>
                          <a:pt x="71" y="48"/>
                        </a:lnTo>
                        <a:lnTo>
                          <a:pt x="69" y="72"/>
                        </a:lnTo>
                        <a:lnTo>
                          <a:pt x="60" y="85"/>
                        </a:lnTo>
                        <a:lnTo>
                          <a:pt x="50" y="118"/>
                        </a:lnTo>
                        <a:lnTo>
                          <a:pt x="34" y="148"/>
                        </a:lnTo>
                        <a:lnTo>
                          <a:pt x="9" y="161"/>
                        </a:lnTo>
                        <a:lnTo>
                          <a:pt x="0" y="176"/>
                        </a:lnTo>
                        <a:lnTo>
                          <a:pt x="2" y="182"/>
                        </a:lnTo>
                        <a:lnTo>
                          <a:pt x="5" y="178"/>
                        </a:lnTo>
                        <a:lnTo>
                          <a:pt x="16" y="175"/>
                        </a:lnTo>
                        <a:lnTo>
                          <a:pt x="30" y="183"/>
                        </a:lnTo>
                        <a:lnTo>
                          <a:pt x="41" y="179"/>
                        </a:lnTo>
                        <a:lnTo>
                          <a:pt x="69" y="187"/>
                        </a:lnTo>
                        <a:lnTo>
                          <a:pt x="87" y="217"/>
                        </a:lnTo>
                        <a:lnTo>
                          <a:pt x="107" y="206"/>
                        </a:lnTo>
                        <a:lnTo>
                          <a:pt x="129" y="218"/>
                        </a:lnTo>
                        <a:lnTo>
                          <a:pt x="138" y="236"/>
                        </a:lnTo>
                        <a:lnTo>
                          <a:pt x="135" y="253"/>
                        </a:lnTo>
                        <a:lnTo>
                          <a:pt x="150" y="271"/>
                        </a:lnTo>
                        <a:lnTo>
                          <a:pt x="155" y="283"/>
                        </a:lnTo>
                        <a:lnTo>
                          <a:pt x="156" y="298"/>
                        </a:lnTo>
                        <a:lnTo>
                          <a:pt x="155" y="313"/>
                        </a:lnTo>
                        <a:lnTo>
                          <a:pt x="148" y="331"/>
                        </a:lnTo>
                        <a:lnTo>
                          <a:pt x="164" y="349"/>
                        </a:lnTo>
                        <a:lnTo>
                          <a:pt x="190" y="352"/>
                        </a:lnTo>
                        <a:lnTo>
                          <a:pt x="200" y="360"/>
                        </a:lnTo>
                        <a:lnTo>
                          <a:pt x="217" y="389"/>
                        </a:lnTo>
                        <a:lnTo>
                          <a:pt x="245" y="372"/>
                        </a:lnTo>
                        <a:lnTo>
                          <a:pt x="259" y="369"/>
                        </a:lnTo>
                        <a:lnTo>
                          <a:pt x="276" y="374"/>
                        </a:lnTo>
                        <a:lnTo>
                          <a:pt x="289" y="359"/>
                        </a:lnTo>
                        <a:lnTo>
                          <a:pt x="297" y="360"/>
                        </a:lnTo>
                        <a:lnTo>
                          <a:pt x="299" y="348"/>
                        </a:lnTo>
                        <a:lnTo>
                          <a:pt x="319" y="354"/>
                        </a:lnTo>
                        <a:lnTo>
                          <a:pt x="335" y="347"/>
                        </a:lnTo>
                        <a:lnTo>
                          <a:pt x="370" y="376"/>
                        </a:lnTo>
                        <a:lnTo>
                          <a:pt x="374" y="378"/>
                        </a:lnTo>
                        <a:lnTo>
                          <a:pt x="389" y="375"/>
                        </a:lnTo>
                        <a:lnTo>
                          <a:pt x="402" y="349"/>
                        </a:lnTo>
                        <a:lnTo>
                          <a:pt x="418" y="354"/>
                        </a:lnTo>
                        <a:lnTo>
                          <a:pt x="433" y="357"/>
                        </a:lnTo>
                        <a:lnTo>
                          <a:pt x="447" y="354"/>
                        </a:lnTo>
                        <a:lnTo>
                          <a:pt x="461" y="339"/>
                        </a:lnTo>
                        <a:lnTo>
                          <a:pt x="453" y="318"/>
                        </a:lnTo>
                        <a:lnTo>
                          <a:pt x="453" y="299"/>
                        </a:lnTo>
                        <a:lnTo>
                          <a:pt x="462" y="289"/>
                        </a:lnTo>
                        <a:lnTo>
                          <a:pt x="481" y="296"/>
                        </a:lnTo>
                        <a:lnTo>
                          <a:pt x="490" y="296"/>
                        </a:lnTo>
                        <a:lnTo>
                          <a:pt x="494" y="284"/>
                        </a:lnTo>
                        <a:lnTo>
                          <a:pt x="490" y="267"/>
                        </a:lnTo>
                        <a:lnTo>
                          <a:pt x="483" y="259"/>
                        </a:lnTo>
                        <a:lnTo>
                          <a:pt x="476" y="242"/>
                        </a:lnTo>
                        <a:lnTo>
                          <a:pt x="471" y="239"/>
                        </a:lnTo>
                        <a:lnTo>
                          <a:pt x="458" y="240"/>
                        </a:lnTo>
                        <a:lnTo>
                          <a:pt x="455" y="235"/>
                        </a:lnTo>
                        <a:lnTo>
                          <a:pt x="456" y="224"/>
                        </a:lnTo>
                        <a:lnTo>
                          <a:pt x="465" y="217"/>
                        </a:lnTo>
                        <a:lnTo>
                          <a:pt x="488" y="210"/>
                        </a:lnTo>
                        <a:lnTo>
                          <a:pt x="482" y="193"/>
                        </a:lnTo>
                        <a:lnTo>
                          <a:pt x="467" y="187"/>
                        </a:lnTo>
                        <a:lnTo>
                          <a:pt x="407" y="191"/>
                        </a:lnTo>
                        <a:lnTo>
                          <a:pt x="398" y="190"/>
                        </a:lnTo>
                        <a:lnTo>
                          <a:pt x="374" y="177"/>
                        </a:lnTo>
                        <a:lnTo>
                          <a:pt x="362" y="200"/>
                        </a:lnTo>
                        <a:lnTo>
                          <a:pt x="353" y="201"/>
                        </a:lnTo>
                        <a:lnTo>
                          <a:pt x="343" y="195"/>
                        </a:lnTo>
                        <a:lnTo>
                          <a:pt x="336" y="187"/>
                        </a:lnTo>
                        <a:lnTo>
                          <a:pt x="331" y="166"/>
                        </a:lnTo>
                        <a:lnTo>
                          <a:pt x="305" y="150"/>
                        </a:lnTo>
                        <a:lnTo>
                          <a:pt x="297" y="163"/>
                        </a:lnTo>
                        <a:lnTo>
                          <a:pt x="281" y="148"/>
                        </a:lnTo>
                        <a:lnTo>
                          <a:pt x="288" y="137"/>
                        </a:lnTo>
                        <a:lnTo>
                          <a:pt x="277" y="125"/>
                        </a:lnTo>
                        <a:lnTo>
                          <a:pt x="290" y="108"/>
                        </a:lnTo>
                        <a:lnTo>
                          <a:pt x="290" y="93"/>
                        </a:lnTo>
                        <a:lnTo>
                          <a:pt x="277" y="84"/>
                        </a:lnTo>
                        <a:lnTo>
                          <a:pt x="287" y="67"/>
                        </a:lnTo>
                        <a:lnTo>
                          <a:pt x="278" y="58"/>
                        </a:lnTo>
                        <a:lnTo>
                          <a:pt x="272" y="59"/>
                        </a:lnTo>
                        <a:lnTo>
                          <a:pt x="272" y="60"/>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6" name="42" descr="{&quot;Key&quot;:&quot;42&quot;,&quot;Name&quot;:&quot;42&quot;,&quot;Value&quot;:1.0,&quot;Formula&quot;:&quot;&quot;,&quot;Text&quot;:&quot;&quot;,&quot;OfficeApplication&quot;:1,&quot;HasValue&quot;:true}">
                    <a:extLst>
                      <a:ext uri="{FF2B5EF4-FFF2-40B4-BE49-F238E27FC236}">
                        <a16:creationId xmlns:a16="http://schemas.microsoft.com/office/drawing/2014/main" id="{19B1C322-48A6-491E-9199-ED375FD703D1}"/>
                      </a:ext>
                    </a:extLst>
                  </p:cNvPr>
                  <p:cNvSpPr>
                    <a:spLocks/>
                  </p:cNvSpPr>
                  <p:nvPr/>
                </p:nvSpPr>
                <p:spPr bwMode="auto">
                  <a:xfrm>
                    <a:off x="6442724" y="4034822"/>
                    <a:ext cx="450783" cy="574211"/>
                  </a:xfrm>
                  <a:custGeom>
                    <a:avLst/>
                    <a:gdLst>
                      <a:gd name="T0" fmla="*/ 178 w 336"/>
                      <a:gd name="T1" fmla="*/ 42 h 428"/>
                      <a:gd name="T2" fmla="*/ 137 w 336"/>
                      <a:gd name="T3" fmla="*/ 38 h 428"/>
                      <a:gd name="T4" fmla="*/ 94 w 336"/>
                      <a:gd name="T5" fmla="*/ 41 h 428"/>
                      <a:gd name="T6" fmla="*/ 68 w 336"/>
                      <a:gd name="T7" fmla="*/ 27 h 428"/>
                      <a:gd name="T8" fmla="*/ 63 w 336"/>
                      <a:gd name="T9" fmla="*/ 0 h 428"/>
                      <a:gd name="T10" fmla="*/ 27 w 336"/>
                      <a:gd name="T11" fmla="*/ 19 h 428"/>
                      <a:gd name="T12" fmla="*/ 34 w 336"/>
                      <a:gd name="T13" fmla="*/ 68 h 428"/>
                      <a:gd name="T14" fmla="*/ 38 w 336"/>
                      <a:gd name="T15" fmla="*/ 119 h 428"/>
                      <a:gd name="T16" fmla="*/ 2 w 336"/>
                      <a:gd name="T17" fmla="*/ 131 h 428"/>
                      <a:gd name="T18" fmla="*/ 12 w 336"/>
                      <a:gd name="T19" fmla="*/ 188 h 428"/>
                      <a:gd name="T20" fmla="*/ 17 w 336"/>
                      <a:gd name="T21" fmla="*/ 216 h 428"/>
                      <a:gd name="T22" fmla="*/ 42 w 336"/>
                      <a:gd name="T23" fmla="*/ 258 h 428"/>
                      <a:gd name="T24" fmla="*/ 92 w 336"/>
                      <a:gd name="T25" fmla="*/ 327 h 428"/>
                      <a:gd name="T26" fmla="*/ 68 w 336"/>
                      <a:gd name="T27" fmla="*/ 377 h 428"/>
                      <a:gd name="T28" fmla="*/ 91 w 336"/>
                      <a:gd name="T29" fmla="*/ 372 h 428"/>
                      <a:gd name="T30" fmla="*/ 115 w 336"/>
                      <a:gd name="T31" fmla="*/ 382 h 428"/>
                      <a:gd name="T32" fmla="*/ 169 w 336"/>
                      <a:gd name="T33" fmla="*/ 368 h 428"/>
                      <a:gd name="T34" fmla="*/ 192 w 336"/>
                      <a:gd name="T35" fmla="*/ 365 h 428"/>
                      <a:gd name="T36" fmla="*/ 209 w 336"/>
                      <a:gd name="T37" fmla="*/ 388 h 428"/>
                      <a:gd name="T38" fmla="*/ 212 w 336"/>
                      <a:gd name="T39" fmla="*/ 412 h 428"/>
                      <a:gd name="T40" fmla="*/ 244 w 336"/>
                      <a:gd name="T41" fmla="*/ 428 h 428"/>
                      <a:gd name="T42" fmla="*/ 283 w 336"/>
                      <a:gd name="T43" fmla="*/ 407 h 428"/>
                      <a:gd name="T44" fmla="*/ 320 w 336"/>
                      <a:gd name="T45" fmla="*/ 377 h 428"/>
                      <a:gd name="T46" fmla="*/ 331 w 336"/>
                      <a:gd name="T47" fmla="*/ 359 h 428"/>
                      <a:gd name="T48" fmla="*/ 324 w 336"/>
                      <a:gd name="T49" fmla="*/ 330 h 428"/>
                      <a:gd name="T50" fmla="*/ 303 w 336"/>
                      <a:gd name="T51" fmla="*/ 296 h 428"/>
                      <a:gd name="T52" fmla="*/ 284 w 336"/>
                      <a:gd name="T53" fmla="*/ 284 h 428"/>
                      <a:gd name="T54" fmla="*/ 252 w 336"/>
                      <a:gd name="T55" fmla="*/ 284 h 428"/>
                      <a:gd name="T56" fmla="*/ 217 w 336"/>
                      <a:gd name="T57" fmla="*/ 255 h 428"/>
                      <a:gd name="T58" fmla="*/ 220 w 336"/>
                      <a:gd name="T59" fmla="*/ 222 h 428"/>
                      <a:gd name="T60" fmla="*/ 204 w 336"/>
                      <a:gd name="T61" fmla="*/ 212 h 428"/>
                      <a:gd name="T62" fmla="*/ 216 w 336"/>
                      <a:gd name="T63" fmla="*/ 188 h 428"/>
                      <a:gd name="T64" fmla="*/ 211 w 336"/>
                      <a:gd name="T65" fmla="*/ 168 h 428"/>
                      <a:gd name="T66" fmla="*/ 197 w 336"/>
                      <a:gd name="T67" fmla="*/ 137 h 428"/>
                      <a:gd name="T68" fmla="*/ 190 w 336"/>
                      <a:gd name="T69" fmla="*/ 108 h 428"/>
                      <a:gd name="T70" fmla="*/ 175 w 336"/>
                      <a:gd name="T71" fmla="*/ 85 h 428"/>
                      <a:gd name="T72" fmla="*/ 205 w 336"/>
                      <a:gd name="T73" fmla="*/ 55 h 428"/>
                      <a:gd name="T74" fmla="*/ 229 w 336"/>
                      <a:gd name="T75" fmla="*/ 42 h 428"/>
                      <a:gd name="T76" fmla="*/ 212 w 336"/>
                      <a:gd name="T77" fmla="*/ 20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6" h="428">
                        <a:moveTo>
                          <a:pt x="204" y="32"/>
                        </a:moveTo>
                        <a:lnTo>
                          <a:pt x="178" y="42"/>
                        </a:lnTo>
                        <a:lnTo>
                          <a:pt x="169" y="38"/>
                        </a:lnTo>
                        <a:lnTo>
                          <a:pt x="137" y="38"/>
                        </a:lnTo>
                        <a:lnTo>
                          <a:pt x="125" y="35"/>
                        </a:lnTo>
                        <a:lnTo>
                          <a:pt x="94" y="41"/>
                        </a:lnTo>
                        <a:lnTo>
                          <a:pt x="80" y="32"/>
                        </a:lnTo>
                        <a:lnTo>
                          <a:pt x="68" y="27"/>
                        </a:lnTo>
                        <a:lnTo>
                          <a:pt x="65" y="4"/>
                        </a:lnTo>
                        <a:lnTo>
                          <a:pt x="63" y="0"/>
                        </a:lnTo>
                        <a:lnTo>
                          <a:pt x="43" y="6"/>
                        </a:lnTo>
                        <a:lnTo>
                          <a:pt x="27" y="19"/>
                        </a:lnTo>
                        <a:lnTo>
                          <a:pt x="32" y="35"/>
                        </a:lnTo>
                        <a:lnTo>
                          <a:pt x="34" y="68"/>
                        </a:lnTo>
                        <a:lnTo>
                          <a:pt x="43" y="109"/>
                        </a:lnTo>
                        <a:lnTo>
                          <a:pt x="38" y="119"/>
                        </a:lnTo>
                        <a:lnTo>
                          <a:pt x="14" y="125"/>
                        </a:lnTo>
                        <a:lnTo>
                          <a:pt x="2" y="131"/>
                        </a:lnTo>
                        <a:lnTo>
                          <a:pt x="0" y="135"/>
                        </a:lnTo>
                        <a:lnTo>
                          <a:pt x="12" y="188"/>
                        </a:lnTo>
                        <a:lnTo>
                          <a:pt x="8" y="195"/>
                        </a:lnTo>
                        <a:lnTo>
                          <a:pt x="17" y="216"/>
                        </a:lnTo>
                        <a:lnTo>
                          <a:pt x="22" y="218"/>
                        </a:lnTo>
                        <a:lnTo>
                          <a:pt x="42" y="258"/>
                        </a:lnTo>
                        <a:lnTo>
                          <a:pt x="78" y="288"/>
                        </a:lnTo>
                        <a:lnTo>
                          <a:pt x="92" y="327"/>
                        </a:lnTo>
                        <a:lnTo>
                          <a:pt x="71" y="363"/>
                        </a:lnTo>
                        <a:lnTo>
                          <a:pt x="68" y="377"/>
                        </a:lnTo>
                        <a:lnTo>
                          <a:pt x="69" y="381"/>
                        </a:lnTo>
                        <a:lnTo>
                          <a:pt x="91" y="372"/>
                        </a:lnTo>
                        <a:lnTo>
                          <a:pt x="102" y="383"/>
                        </a:lnTo>
                        <a:lnTo>
                          <a:pt x="115" y="382"/>
                        </a:lnTo>
                        <a:lnTo>
                          <a:pt x="141" y="378"/>
                        </a:lnTo>
                        <a:lnTo>
                          <a:pt x="169" y="368"/>
                        </a:lnTo>
                        <a:lnTo>
                          <a:pt x="181" y="371"/>
                        </a:lnTo>
                        <a:lnTo>
                          <a:pt x="192" y="365"/>
                        </a:lnTo>
                        <a:lnTo>
                          <a:pt x="201" y="368"/>
                        </a:lnTo>
                        <a:lnTo>
                          <a:pt x="209" y="388"/>
                        </a:lnTo>
                        <a:lnTo>
                          <a:pt x="206" y="395"/>
                        </a:lnTo>
                        <a:lnTo>
                          <a:pt x="212" y="412"/>
                        </a:lnTo>
                        <a:lnTo>
                          <a:pt x="233" y="418"/>
                        </a:lnTo>
                        <a:lnTo>
                          <a:pt x="244" y="428"/>
                        </a:lnTo>
                        <a:lnTo>
                          <a:pt x="283" y="425"/>
                        </a:lnTo>
                        <a:lnTo>
                          <a:pt x="283" y="407"/>
                        </a:lnTo>
                        <a:lnTo>
                          <a:pt x="294" y="392"/>
                        </a:lnTo>
                        <a:lnTo>
                          <a:pt x="320" y="377"/>
                        </a:lnTo>
                        <a:lnTo>
                          <a:pt x="336" y="375"/>
                        </a:lnTo>
                        <a:lnTo>
                          <a:pt x="331" y="359"/>
                        </a:lnTo>
                        <a:lnTo>
                          <a:pt x="331" y="342"/>
                        </a:lnTo>
                        <a:lnTo>
                          <a:pt x="324" y="330"/>
                        </a:lnTo>
                        <a:lnTo>
                          <a:pt x="300" y="323"/>
                        </a:lnTo>
                        <a:lnTo>
                          <a:pt x="303" y="296"/>
                        </a:lnTo>
                        <a:lnTo>
                          <a:pt x="294" y="285"/>
                        </a:lnTo>
                        <a:lnTo>
                          <a:pt x="284" y="284"/>
                        </a:lnTo>
                        <a:lnTo>
                          <a:pt x="266" y="288"/>
                        </a:lnTo>
                        <a:lnTo>
                          <a:pt x="252" y="284"/>
                        </a:lnTo>
                        <a:lnTo>
                          <a:pt x="233" y="272"/>
                        </a:lnTo>
                        <a:lnTo>
                          <a:pt x="217" y="255"/>
                        </a:lnTo>
                        <a:lnTo>
                          <a:pt x="211" y="237"/>
                        </a:lnTo>
                        <a:lnTo>
                          <a:pt x="220" y="222"/>
                        </a:lnTo>
                        <a:lnTo>
                          <a:pt x="220" y="217"/>
                        </a:lnTo>
                        <a:lnTo>
                          <a:pt x="204" y="212"/>
                        </a:lnTo>
                        <a:lnTo>
                          <a:pt x="204" y="205"/>
                        </a:lnTo>
                        <a:lnTo>
                          <a:pt x="216" y="188"/>
                        </a:lnTo>
                        <a:lnTo>
                          <a:pt x="218" y="178"/>
                        </a:lnTo>
                        <a:lnTo>
                          <a:pt x="211" y="168"/>
                        </a:lnTo>
                        <a:lnTo>
                          <a:pt x="202" y="164"/>
                        </a:lnTo>
                        <a:lnTo>
                          <a:pt x="197" y="137"/>
                        </a:lnTo>
                        <a:lnTo>
                          <a:pt x="176" y="126"/>
                        </a:lnTo>
                        <a:lnTo>
                          <a:pt x="190" y="108"/>
                        </a:lnTo>
                        <a:lnTo>
                          <a:pt x="174" y="92"/>
                        </a:lnTo>
                        <a:lnTo>
                          <a:pt x="175" y="85"/>
                        </a:lnTo>
                        <a:lnTo>
                          <a:pt x="199" y="59"/>
                        </a:lnTo>
                        <a:lnTo>
                          <a:pt x="205" y="55"/>
                        </a:lnTo>
                        <a:lnTo>
                          <a:pt x="226" y="51"/>
                        </a:lnTo>
                        <a:lnTo>
                          <a:pt x="229" y="42"/>
                        </a:lnTo>
                        <a:lnTo>
                          <a:pt x="218" y="23"/>
                        </a:lnTo>
                        <a:lnTo>
                          <a:pt x="212" y="20"/>
                        </a:lnTo>
                        <a:lnTo>
                          <a:pt x="204" y="32"/>
                        </a:lnTo>
                        <a:close/>
                      </a:path>
                    </a:pathLst>
                  </a:custGeom>
                  <a:solidFill>
                    <a:schemeClr val="accent5">
                      <a:lumMod val="20000"/>
                      <a:lumOff val="8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7" name="44" descr="{&quot;Key&quot;:&quot;44&quot;,&quot;Name&quot;:&quot;44&quot;,&quot;Value&quot;:1.0,&quot;Formula&quot;:&quot;&quot;,&quot;Text&quot;:&quot;&quot;,&quot;OfficeApplication&quot;:1,&quot;HasValue&quot;:true}">
                    <a:extLst>
                      <a:ext uri="{FF2B5EF4-FFF2-40B4-BE49-F238E27FC236}">
                        <a16:creationId xmlns:a16="http://schemas.microsoft.com/office/drawing/2014/main" id="{E37E64FE-987D-4A03-99FA-F80C535AD075}"/>
                      </a:ext>
                    </a:extLst>
                  </p:cNvPr>
                  <p:cNvSpPr>
                    <a:spLocks/>
                  </p:cNvSpPr>
                  <p:nvPr/>
                </p:nvSpPr>
                <p:spPr bwMode="auto">
                  <a:xfrm>
                    <a:off x="3935244" y="3174846"/>
                    <a:ext cx="653367" cy="535305"/>
                  </a:xfrm>
                  <a:custGeom>
                    <a:avLst/>
                    <a:gdLst>
                      <a:gd name="T0" fmla="*/ 338 w 487"/>
                      <a:gd name="T1" fmla="*/ 0 h 399"/>
                      <a:gd name="T2" fmla="*/ 320 w 487"/>
                      <a:gd name="T3" fmla="*/ 7 h 399"/>
                      <a:gd name="T4" fmla="*/ 261 w 487"/>
                      <a:gd name="T5" fmla="*/ 45 h 399"/>
                      <a:gd name="T6" fmla="*/ 208 w 487"/>
                      <a:gd name="T7" fmla="*/ 51 h 399"/>
                      <a:gd name="T8" fmla="*/ 143 w 487"/>
                      <a:gd name="T9" fmla="*/ 72 h 399"/>
                      <a:gd name="T10" fmla="*/ 141 w 487"/>
                      <a:gd name="T11" fmla="*/ 81 h 399"/>
                      <a:gd name="T12" fmla="*/ 107 w 487"/>
                      <a:gd name="T13" fmla="*/ 140 h 399"/>
                      <a:gd name="T14" fmla="*/ 91 w 487"/>
                      <a:gd name="T15" fmla="*/ 136 h 399"/>
                      <a:gd name="T16" fmla="*/ 64 w 487"/>
                      <a:gd name="T17" fmla="*/ 152 h 399"/>
                      <a:gd name="T18" fmla="*/ 37 w 487"/>
                      <a:gd name="T19" fmla="*/ 148 h 399"/>
                      <a:gd name="T20" fmla="*/ 31 w 487"/>
                      <a:gd name="T21" fmla="*/ 155 h 399"/>
                      <a:gd name="T22" fmla="*/ 49 w 487"/>
                      <a:gd name="T23" fmla="*/ 167 h 399"/>
                      <a:gd name="T24" fmla="*/ 24 w 487"/>
                      <a:gd name="T25" fmla="*/ 169 h 399"/>
                      <a:gd name="T26" fmla="*/ 22 w 487"/>
                      <a:gd name="T27" fmla="*/ 198 h 399"/>
                      <a:gd name="T28" fmla="*/ 23 w 487"/>
                      <a:gd name="T29" fmla="*/ 221 h 399"/>
                      <a:gd name="T30" fmla="*/ 32 w 487"/>
                      <a:gd name="T31" fmla="*/ 232 h 399"/>
                      <a:gd name="T32" fmla="*/ 55 w 487"/>
                      <a:gd name="T33" fmla="*/ 223 h 399"/>
                      <a:gd name="T34" fmla="*/ 82 w 487"/>
                      <a:gd name="T35" fmla="*/ 239 h 399"/>
                      <a:gd name="T36" fmla="*/ 122 w 487"/>
                      <a:gd name="T37" fmla="*/ 212 h 399"/>
                      <a:gd name="T38" fmla="*/ 174 w 487"/>
                      <a:gd name="T39" fmla="*/ 212 h 399"/>
                      <a:gd name="T40" fmla="*/ 229 w 487"/>
                      <a:gd name="T41" fmla="*/ 249 h 399"/>
                      <a:gd name="T42" fmla="*/ 231 w 487"/>
                      <a:gd name="T43" fmla="*/ 253 h 399"/>
                      <a:gd name="T44" fmla="*/ 190 w 487"/>
                      <a:gd name="T45" fmla="*/ 232 h 399"/>
                      <a:gd name="T46" fmla="*/ 164 w 487"/>
                      <a:gd name="T47" fmla="*/ 220 h 399"/>
                      <a:gd name="T48" fmla="*/ 118 w 487"/>
                      <a:gd name="T49" fmla="*/ 229 h 399"/>
                      <a:gd name="T50" fmla="*/ 118 w 487"/>
                      <a:gd name="T51" fmla="*/ 257 h 399"/>
                      <a:gd name="T52" fmla="*/ 104 w 487"/>
                      <a:gd name="T53" fmla="*/ 275 h 399"/>
                      <a:gd name="T54" fmla="*/ 104 w 487"/>
                      <a:gd name="T55" fmla="*/ 288 h 399"/>
                      <a:gd name="T56" fmla="*/ 156 w 487"/>
                      <a:gd name="T57" fmla="*/ 303 h 399"/>
                      <a:gd name="T58" fmla="*/ 167 w 487"/>
                      <a:gd name="T59" fmla="*/ 327 h 399"/>
                      <a:gd name="T60" fmla="*/ 174 w 487"/>
                      <a:gd name="T61" fmla="*/ 331 h 399"/>
                      <a:gd name="T62" fmla="*/ 201 w 487"/>
                      <a:gd name="T63" fmla="*/ 358 h 399"/>
                      <a:gd name="T64" fmla="*/ 248 w 487"/>
                      <a:gd name="T65" fmla="*/ 389 h 399"/>
                      <a:gd name="T66" fmla="*/ 298 w 487"/>
                      <a:gd name="T67" fmla="*/ 399 h 399"/>
                      <a:gd name="T68" fmla="*/ 309 w 487"/>
                      <a:gd name="T69" fmla="*/ 382 h 399"/>
                      <a:gd name="T70" fmla="*/ 298 w 487"/>
                      <a:gd name="T71" fmla="*/ 344 h 399"/>
                      <a:gd name="T72" fmla="*/ 315 w 487"/>
                      <a:gd name="T73" fmla="*/ 327 h 399"/>
                      <a:gd name="T74" fmla="*/ 324 w 487"/>
                      <a:gd name="T75" fmla="*/ 360 h 399"/>
                      <a:gd name="T76" fmla="*/ 351 w 487"/>
                      <a:gd name="T77" fmla="*/ 360 h 399"/>
                      <a:gd name="T78" fmla="*/ 354 w 487"/>
                      <a:gd name="T79" fmla="*/ 332 h 399"/>
                      <a:gd name="T80" fmla="*/ 373 w 487"/>
                      <a:gd name="T81" fmla="*/ 326 h 399"/>
                      <a:gd name="T82" fmla="*/ 394 w 487"/>
                      <a:gd name="T83" fmla="*/ 314 h 399"/>
                      <a:gd name="T84" fmla="*/ 428 w 487"/>
                      <a:gd name="T85" fmla="*/ 325 h 399"/>
                      <a:gd name="T86" fmla="*/ 416 w 487"/>
                      <a:gd name="T87" fmla="*/ 306 h 399"/>
                      <a:gd name="T88" fmla="*/ 399 w 487"/>
                      <a:gd name="T89" fmla="*/ 287 h 399"/>
                      <a:gd name="T90" fmla="*/ 405 w 487"/>
                      <a:gd name="T91" fmla="*/ 239 h 399"/>
                      <a:gd name="T92" fmla="*/ 375 w 487"/>
                      <a:gd name="T93" fmla="*/ 218 h 399"/>
                      <a:gd name="T94" fmla="*/ 365 w 487"/>
                      <a:gd name="T95" fmla="*/ 208 h 399"/>
                      <a:gd name="T96" fmla="*/ 426 w 487"/>
                      <a:gd name="T97" fmla="*/ 183 h 399"/>
                      <a:gd name="T98" fmla="*/ 487 w 487"/>
                      <a:gd name="T99" fmla="*/ 179 h 399"/>
                      <a:gd name="T100" fmla="*/ 475 w 487"/>
                      <a:gd name="T101" fmla="*/ 138 h 399"/>
                      <a:gd name="T102" fmla="*/ 420 w 487"/>
                      <a:gd name="T103" fmla="*/ 128 h 399"/>
                      <a:gd name="T104" fmla="*/ 412 w 487"/>
                      <a:gd name="T105" fmla="*/ 109 h 399"/>
                      <a:gd name="T106" fmla="*/ 448 w 487"/>
                      <a:gd name="T107" fmla="*/ 109 h 399"/>
                      <a:gd name="T108" fmla="*/ 456 w 487"/>
                      <a:gd name="T109" fmla="*/ 93 h 399"/>
                      <a:gd name="T110" fmla="*/ 413 w 487"/>
                      <a:gd name="T111" fmla="*/ 70 h 399"/>
                      <a:gd name="T112" fmla="*/ 408 w 487"/>
                      <a:gd name="T113" fmla="*/ 47 h 399"/>
                      <a:gd name="T114" fmla="*/ 392 w 487"/>
                      <a:gd name="T115" fmla="*/ 24 h 399"/>
                      <a:gd name="T116" fmla="*/ 361 w 487"/>
                      <a:gd name="T117" fmla="*/ 15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7" h="399">
                        <a:moveTo>
                          <a:pt x="361" y="15"/>
                        </a:moveTo>
                        <a:lnTo>
                          <a:pt x="338" y="0"/>
                        </a:lnTo>
                        <a:lnTo>
                          <a:pt x="328" y="1"/>
                        </a:lnTo>
                        <a:lnTo>
                          <a:pt x="320" y="7"/>
                        </a:lnTo>
                        <a:lnTo>
                          <a:pt x="290" y="21"/>
                        </a:lnTo>
                        <a:lnTo>
                          <a:pt x="261" y="45"/>
                        </a:lnTo>
                        <a:lnTo>
                          <a:pt x="225" y="56"/>
                        </a:lnTo>
                        <a:lnTo>
                          <a:pt x="208" y="51"/>
                        </a:lnTo>
                        <a:lnTo>
                          <a:pt x="152" y="68"/>
                        </a:lnTo>
                        <a:lnTo>
                          <a:pt x="143" y="72"/>
                        </a:lnTo>
                        <a:lnTo>
                          <a:pt x="141" y="80"/>
                        </a:lnTo>
                        <a:lnTo>
                          <a:pt x="141" y="81"/>
                        </a:lnTo>
                        <a:lnTo>
                          <a:pt x="135" y="117"/>
                        </a:lnTo>
                        <a:lnTo>
                          <a:pt x="107" y="140"/>
                        </a:lnTo>
                        <a:lnTo>
                          <a:pt x="106" y="132"/>
                        </a:lnTo>
                        <a:lnTo>
                          <a:pt x="91" y="136"/>
                        </a:lnTo>
                        <a:lnTo>
                          <a:pt x="80" y="133"/>
                        </a:lnTo>
                        <a:lnTo>
                          <a:pt x="64" y="152"/>
                        </a:lnTo>
                        <a:lnTo>
                          <a:pt x="46" y="153"/>
                        </a:lnTo>
                        <a:lnTo>
                          <a:pt x="37" y="148"/>
                        </a:lnTo>
                        <a:lnTo>
                          <a:pt x="29" y="155"/>
                        </a:lnTo>
                        <a:lnTo>
                          <a:pt x="31" y="155"/>
                        </a:lnTo>
                        <a:lnTo>
                          <a:pt x="33" y="163"/>
                        </a:lnTo>
                        <a:lnTo>
                          <a:pt x="49" y="167"/>
                        </a:lnTo>
                        <a:lnTo>
                          <a:pt x="35" y="177"/>
                        </a:lnTo>
                        <a:lnTo>
                          <a:pt x="24" y="169"/>
                        </a:lnTo>
                        <a:lnTo>
                          <a:pt x="0" y="183"/>
                        </a:lnTo>
                        <a:lnTo>
                          <a:pt x="22" y="198"/>
                        </a:lnTo>
                        <a:lnTo>
                          <a:pt x="35" y="215"/>
                        </a:lnTo>
                        <a:lnTo>
                          <a:pt x="23" y="221"/>
                        </a:lnTo>
                        <a:lnTo>
                          <a:pt x="4" y="217"/>
                        </a:lnTo>
                        <a:lnTo>
                          <a:pt x="32" y="232"/>
                        </a:lnTo>
                        <a:lnTo>
                          <a:pt x="41" y="232"/>
                        </a:lnTo>
                        <a:lnTo>
                          <a:pt x="55" y="223"/>
                        </a:lnTo>
                        <a:lnTo>
                          <a:pt x="77" y="239"/>
                        </a:lnTo>
                        <a:lnTo>
                          <a:pt x="82" y="239"/>
                        </a:lnTo>
                        <a:lnTo>
                          <a:pt x="113" y="217"/>
                        </a:lnTo>
                        <a:lnTo>
                          <a:pt x="122" y="212"/>
                        </a:lnTo>
                        <a:lnTo>
                          <a:pt x="163" y="209"/>
                        </a:lnTo>
                        <a:lnTo>
                          <a:pt x="174" y="212"/>
                        </a:lnTo>
                        <a:lnTo>
                          <a:pt x="205" y="226"/>
                        </a:lnTo>
                        <a:lnTo>
                          <a:pt x="229" y="249"/>
                        </a:lnTo>
                        <a:lnTo>
                          <a:pt x="247" y="255"/>
                        </a:lnTo>
                        <a:lnTo>
                          <a:pt x="231" y="253"/>
                        </a:lnTo>
                        <a:lnTo>
                          <a:pt x="202" y="240"/>
                        </a:lnTo>
                        <a:lnTo>
                          <a:pt x="190" y="232"/>
                        </a:lnTo>
                        <a:lnTo>
                          <a:pt x="196" y="228"/>
                        </a:lnTo>
                        <a:lnTo>
                          <a:pt x="164" y="220"/>
                        </a:lnTo>
                        <a:lnTo>
                          <a:pt x="128" y="223"/>
                        </a:lnTo>
                        <a:lnTo>
                          <a:pt x="118" y="229"/>
                        </a:lnTo>
                        <a:lnTo>
                          <a:pt x="114" y="244"/>
                        </a:lnTo>
                        <a:lnTo>
                          <a:pt x="118" y="257"/>
                        </a:lnTo>
                        <a:lnTo>
                          <a:pt x="116" y="272"/>
                        </a:lnTo>
                        <a:lnTo>
                          <a:pt x="104" y="275"/>
                        </a:lnTo>
                        <a:lnTo>
                          <a:pt x="93" y="282"/>
                        </a:lnTo>
                        <a:lnTo>
                          <a:pt x="104" y="288"/>
                        </a:lnTo>
                        <a:lnTo>
                          <a:pt x="138" y="294"/>
                        </a:lnTo>
                        <a:lnTo>
                          <a:pt x="156" y="303"/>
                        </a:lnTo>
                        <a:lnTo>
                          <a:pt x="167" y="320"/>
                        </a:lnTo>
                        <a:lnTo>
                          <a:pt x="167" y="327"/>
                        </a:lnTo>
                        <a:lnTo>
                          <a:pt x="167" y="327"/>
                        </a:lnTo>
                        <a:lnTo>
                          <a:pt x="174" y="331"/>
                        </a:lnTo>
                        <a:lnTo>
                          <a:pt x="192" y="351"/>
                        </a:lnTo>
                        <a:lnTo>
                          <a:pt x="201" y="358"/>
                        </a:lnTo>
                        <a:lnTo>
                          <a:pt x="233" y="373"/>
                        </a:lnTo>
                        <a:lnTo>
                          <a:pt x="248" y="389"/>
                        </a:lnTo>
                        <a:lnTo>
                          <a:pt x="269" y="391"/>
                        </a:lnTo>
                        <a:lnTo>
                          <a:pt x="298" y="399"/>
                        </a:lnTo>
                        <a:lnTo>
                          <a:pt x="308" y="396"/>
                        </a:lnTo>
                        <a:lnTo>
                          <a:pt x="309" y="382"/>
                        </a:lnTo>
                        <a:lnTo>
                          <a:pt x="303" y="364"/>
                        </a:lnTo>
                        <a:lnTo>
                          <a:pt x="298" y="344"/>
                        </a:lnTo>
                        <a:lnTo>
                          <a:pt x="301" y="333"/>
                        </a:lnTo>
                        <a:lnTo>
                          <a:pt x="315" y="327"/>
                        </a:lnTo>
                        <a:lnTo>
                          <a:pt x="324" y="337"/>
                        </a:lnTo>
                        <a:lnTo>
                          <a:pt x="324" y="360"/>
                        </a:lnTo>
                        <a:lnTo>
                          <a:pt x="337" y="368"/>
                        </a:lnTo>
                        <a:lnTo>
                          <a:pt x="351" y="360"/>
                        </a:lnTo>
                        <a:lnTo>
                          <a:pt x="355" y="348"/>
                        </a:lnTo>
                        <a:lnTo>
                          <a:pt x="354" y="332"/>
                        </a:lnTo>
                        <a:lnTo>
                          <a:pt x="362" y="323"/>
                        </a:lnTo>
                        <a:lnTo>
                          <a:pt x="373" y="326"/>
                        </a:lnTo>
                        <a:lnTo>
                          <a:pt x="384" y="310"/>
                        </a:lnTo>
                        <a:lnTo>
                          <a:pt x="394" y="314"/>
                        </a:lnTo>
                        <a:lnTo>
                          <a:pt x="420" y="329"/>
                        </a:lnTo>
                        <a:lnTo>
                          <a:pt x="428" y="325"/>
                        </a:lnTo>
                        <a:lnTo>
                          <a:pt x="425" y="316"/>
                        </a:lnTo>
                        <a:lnTo>
                          <a:pt x="416" y="306"/>
                        </a:lnTo>
                        <a:lnTo>
                          <a:pt x="396" y="297"/>
                        </a:lnTo>
                        <a:lnTo>
                          <a:pt x="399" y="287"/>
                        </a:lnTo>
                        <a:lnTo>
                          <a:pt x="416" y="264"/>
                        </a:lnTo>
                        <a:lnTo>
                          <a:pt x="405" y="239"/>
                        </a:lnTo>
                        <a:lnTo>
                          <a:pt x="390" y="239"/>
                        </a:lnTo>
                        <a:lnTo>
                          <a:pt x="375" y="218"/>
                        </a:lnTo>
                        <a:lnTo>
                          <a:pt x="363" y="217"/>
                        </a:lnTo>
                        <a:lnTo>
                          <a:pt x="365" y="208"/>
                        </a:lnTo>
                        <a:lnTo>
                          <a:pt x="415" y="186"/>
                        </a:lnTo>
                        <a:lnTo>
                          <a:pt x="426" y="183"/>
                        </a:lnTo>
                        <a:lnTo>
                          <a:pt x="464" y="183"/>
                        </a:lnTo>
                        <a:lnTo>
                          <a:pt x="487" y="179"/>
                        </a:lnTo>
                        <a:lnTo>
                          <a:pt x="482" y="171"/>
                        </a:lnTo>
                        <a:lnTo>
                          <a:pt x="475" y="138"/>
                        </a:lnTo>
                        <a:lnTo>
                          <a:pt x="426" y="133"/>
                        </a:lnTo>
                        <a:lnTo>
                          <a:pt x="420" y="128"/>
                        </a:lnTo>
                        <a:lnTo>
                          <a:pt x="413" y="117"/>
                        </a:lnTo>
                        <a:lnTo>
                          <a:pt x="412" y="109"/>
                        </a:lnTo>
                        <a:lnTo>
                          <a:pt x="416" y="105"/>
                        </a:lnTo>
                        <a:lnTo>
                          <a:pt x="448" y="109"/>
                        </a:lnTo>
                        <a:lnTo>
                          <a:pt x="462" y="99"/>
                        </a:lnTo>
                        <a:lnTo>
                          <a:pt x="456" y="93"/>
                        </a:lnTo>
                        <a:lnTo>
                          <a:pt x="418" y="80"/>
                        </a:lnTo>
                        <a:lnTo>
                          <a:pt x="413" y="70"/>
                        </a:lnTo>
                        <a:lnTo>
                          <a:pt x="413" y="58"/>
                        </a:lnTo>
                        <a:lnTo>
                          <a:pt x="408" y="47"/>
                        </a:lnTo>
                        <a:lnTo>
                          <a:pt x="391" y="38"/>
                        </a:lnTo>
                        <a:lnTo>
                          <a:pt x="392" y="24"/>
                        </a:lnTo>
                        <a:lnTo>
                          <a:pt x="390" y="19"/>
                        </a:lnTo>
                        <a:lnTo>
                          <a:pt x="361" y="15"/>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8" name="45" descr="{&quot;Key&quot;:&quot;45&quot;,&quot;Name&quot;:&quot;45&quot;,&quot;Value&quot;:1.0,&quot;Formula&quot;:&quot;&quot;,&quot;Text&quot;:&quot;&quot;,&quot;OfficeApplication&quot;:1,&quot;HasValue&quot;:true}">
                    <a:extLst>
                      <a:ext uri="{FF2B5EF4-FFF2-40B4-BE49-F238E27FC236}">
                        <a16:creationId xmlns:a16="http://schemas.microsoft.com/office/drawing/2014/main" id="{2A470C8A-0BE5-4038-9752-34B5BC001873}"/>
                      </a:ext>
                    </a:extLst>
                  </p:cNvPr>
                  <p:cNvSpPr>
                    <a:spLocks/>
                  </p:cNvSpPr>
                  <p:nvPr/>
                </p:nvSpPr>
                <p:spPr bwMode="auto">
                  <a:xfrm>
                    <a:off x="5562624" y="2890423"/>
                    <a:ext cx="635926" cy="473591"/>
                  </a:xfrm>
                  <a:custGeom>
                    <a:avLst/>
                    <a:gdLst>
                      <a:gd name="T0" fmla="*/ 250 w 474"/>
                      <a:gd name="T1" fmla="*/ 12 h 353"/>
                      <a:gd name="T2" fmla="*/ 227 w 474"/>
                      <a:gd name="T3" fmla="*/ 12 h 353"/>
                      <a:gd name="T4" fmla="*/ 206 w 474"/>
                      <a:gd name="T5" fmla="*/ 0 h 353"/>
                      <a:gd name="T6" fmla="*/ 184 w 474"/>
                      <a:gd name="T7" fmla="*/ 17 h 353"/>
                      <a:gd name="T8" fmla="*/ 135 w 474"/>
                      <a:gd name="T9" fmla="*/ 35 h 353"/>
                      <a:gd name="T10" fmla="*/ 136 w 474"/>
                      <a:gd name="T11" fmla="*/ 63 h 353"/>
                      <a:gd name="T12" fmla="*/ 101 w 474"/>
                      <a:gd name="T13" fmla="*/ 104 h 353"/>
                      <a:gd name="T14" fmla="*/ 47 w 474"/>
                      <a:gd name="T15" fmla="*/ 110 h 353"/>
                      <a:gd name="T16" fmla="*/ 11 w 474"/>
                      <a:gd name="T17" fmla="*/ 123 h 353"/>
                      <a:gd name="T18" fmla="*/ 2 w 474"/>
                      <a:gd name="T19" fmla="*/ 146 h 353"/>
                      <a:gd name="T20" fmla="*/ 17 w 474"/>
                      <a:gd name="T21" fmla="*/ 154 h 353"/>
                      <a:gd name="T22" fmla="*/ 20 w 474"/>
                      <a:gd name="T23" fmla="*/ 180 h 353"/>
                      <a:gd name="T24" fmla="*/ 7 w 474"/>
                      <a:gd name="T25" fmla="*/ 212 h 353"/>
                      <a:gd name="T26" fmla="*/ 11 w 474"/>
                      <a:gd name="T27" fmla="*/ 235 h 353"/>
                      <a:gd name="T28" fmla="*/ 35 w 474"/>
                      <a:gd name="T29" fmla="*/ 237 h 353"/>
                      <a:gd name="T30" fmla="*/ 66 w 474"/>
                      <a:gd name="T31" fmla="*/ 274 h 353"/>
                      <a:gd name="T32" fmla="*/ 83 w 474"/>
                      <a:gd name="T33" fmla="*/ 288 h 353"/>
                      <a:gd name="T34" fmla="*/ 104 w 474"/>
                      <a:gd name="T35" fmla="*/ 264 h 353"/>
                      <a:gd name="T36" fmla="*/ 137 w 474"/>
                      <a:gd name="T37" fmla="*/ 278 h 353"/>
                      <a:gd name="T38" fmla="*/ 212 w 474"/>
                      <a:gd name="T39" fmla="*/ 280 h 353"/>
                      <a:gd name="T40" fmla="*/ 227 w 474"/>
                      <a:gd name="T41" fmla="*/ 295 h 353"/>
                      <a:gd name="T42" fmla="*/ 249 w 474"/>
                      <a:gd name="T43" fmla="*/ 306 h 353"/>
                      <a:gd name="T44" fmla="*/ 278 w 474"/>
                      <a:gd name="T45" fmla="*/ 303 h 353"/>
                      <a:gd name="T46" fmla="*/ 315 w 474"/>
                      <a:gd name="T47" fmla="*/ 316 h 353"/>
                      <a:gd name="T48" fmla="*/ 333 w 474"/>
                      <a:gd name="T49" fmla="*/ 339 h 353"/>
                      <a:gd name="T50" fmla="*/ 356 w 474"/>
                      <a:gd name="T51" fmla="*/ 352 h 353"/>
                      <a:gd name="T52" fmla="*/ 372 w 474"/>
                      <a:gd name="T53" fmla="*/ 338 h 353"/>
                      <a:gd name="T54" fmla="*/ 401 w 474"/>
                      <a:gd name="T55" fmla="*/ 340 h 353"/>
                      <a:gd name="T56" fmla="*/ 402 w 474"/>
                      <a:gd name="T57" fmla="*/ 332 h 353"/>
                      <a:gd name="T58" fmla="*/ 415 w 474"/>
                      <a:gd name="T59" fmla="*/ 322 h 353"/>
                      <a:gd name="T60" fmla="*/ 435 w 474"/>
                      <a:gd name="T61" fmla="*/ 318 h 353"/>
                      <a:gd name="T62" fmla="*/ 422 w 474"/>
                      <a:gd name="T63" fmla="*/ 294 h 353"/>
                      <a:gd name="T64" fmla="*/ 406 w 474"/>
                      <a:gd name="T65" fmla="*/ 263 h 353"/>
                      <a:gd name="T66" fmla="*/ 393 w 474"/>
                      <a:gd name="T67" fmla="*/ 248 h 353"/>
                      <a:gd name="T68" fmla="*/ 420 w 474"/>
                      <a:gd name="T69" fmla="*/ 237 h 353"/>
                      <a:gd name="T70" fmla="*/ 442 w 474"/>
                      <a:gd name="T71" fmla="*/ 211 h 353"/>
                      <a:gd name="T72" fmla="*/ 440 w 474"/>
                      <a:gd name="T73" fmla="*/ 181 h 353"/>
                      <a:gd name="T74" fmla="*/ 474 w 474"/>
                      <a:gd name="T75" fmla="*/ 126 h 353"/>
                      <a:gd name="T76" fmla="*/ 439 w 474"/>
                      <a:gd name="T77" fmla="*/ 79 h 353"/>
                      <a:gd name="T78" fmla="*/ 420 w 474"/>
                      <a:gd name="T79" fmla="*/ 76 h 353"/>
                      <a:gd name="T80" fmla="*/ 380 w 474"/>
                      <a:gd name="T81" fmla="*/ 84 h 353"/>
                      <a:gd name="T82" fmla="*/ 365 w 474"/>
                      <a:gd name="T83" fmla="*/ 76 h 353"/>
                      <a:gd name="T84" fmla="*/ 347 w 474"/>
                      <a:gd name="T85" fmla="*/ 89 h 353"/>
                      <a:gd name="T86" fmla="*/ 292 w 474"/>
                      <a:gd name="T87" fmla="*/ 89 h 353"/>
                      <a:gd name="T88" fmla="*/ 280 w 474"/>
                      <a:gd name="T89" fmla="*/ 77 h 353"/>
                      <a:gd name="T90" fmla="*/ 295 w 474"/>
                      <a:gd name="T91" fmla="*/ 72 h 353"/>
                      <a:gd name="T92" fmla="*/ 273 w 474"/>
                      <a:gd name="T93" fmla="*/ 36 h 353"/>
                      <a:gd name="T94" fmla="*/ 259 w 474"/>
                      <a:gd name="T95" fmla="*/ 11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74" h="353">
                        <a:moveTo>
                          <a:pt x="259" y="11"/>
                        </a:moveTo>
                        <a:lnTo>
                          <a:pt x="250" y="12"/>
                        </a:lnTo>
                        <a:lnTo>
                          <a:pt x="237" y="5"/>
                        </a:lnTo>
                        <a:lnTo>
                          <a:pt x="227" y="12"/>
                        </a:lnTo>
                        <a:lnTo>
                          <a:pt x="216" y="12"/>
                        </a:lnTo>
                        <a:lnTo>
                          <a:pt x="206" y="0"/>
                        </a:lnTo>
                        <a:lnTo>
                          <a:pt x="194" y="12"/>
                        </a:lnTo>
                        <a:lnTo>
                          <a:pt x="184" y="17"/>
                        </a:lnTo>
                        <a:lnTo>
                          <a:pt x="140" y="25"/>
                        </a:lnTo>
                        <a:lnTo>
                          <a:pt x="135" y="35"/>
                        </a:lnTo>
                        <a:lnTo>
                          <a:pt x="137" y="58"/>
                        </a:lnTo>
                        <a:lnTo>
                          <a:pt x="136" y="63"/>
                        </a:lnTo>
                        <a:lnTo>
                          <a:pt x="116" y="77"/>
                        </a:lnTo>
                        <a:lnTo>
                          <a:pt x="101" y="104"/>
                        </a:lnTo>
                        <a:lnTo>
                          <a:pt x="64" y="112"/>
                        </a:lnTo>
                        <a:lnTo>
                          <a:pt x="47" y="110"/>
                        </a:lnTo>
                        <a:lnTo>
                          <a:pt x="21" y="126"/>
                        </a:lnTo>
                        <a:lnTo>
                          <a:pt x="11" y="123"/>
                        </a:lnTo>
                        <a:lnTo>
                          <a:pt x="0" y="133"/>
                        </a:lnTo>
                        <a:lnTo>
                          <a:pt x="2" y="146"/>
                        </a:lnTo>
                        <a:lnTo>
                          <a:pt x="8" y="145"/>
                        </a:lnTo>
                        <a:lnTo>
                          <a:pt x="17" y="154"/>
                        </a:lnTo>
                        <a:lnTo>
                          <a:pt x="7" y="171"/>
                        </a:lnTo>
                        <a:lnTo>
                          <a:pt x="20" y="180"/>
                        </a:lnTo>
                        <a:lnTo>
                          <a:pt x="20" y="195"/>
                        </a:lnTo>
                        <a:lnTo>
                          <a:pt x="7" y="212"/>
                        </a:lnTo>
                        <a:lnTo>
                          <a:pt x="18" y="224"/>
                        </a:lnTo>
                        <a:lnTo>
                          <a:pt x="11" y="235"/>
                        </a:lnTo>
                        <a:lnTo>
                          <a:pt x="27" y="250"/>
                        </a:lnTo>
                        <a:lnTo>
                          <a:pt x="35" y="237"/>
                        </a:lnTo>
                        <a:lnTo>
                          <a:pt x="61" y="253"/>
                        </a:lnTo>
                        <a:lnTo>
                          <a:pt x="66" y="274"/>
                        </a:lnTo>
                        <a:lnTo>
                          <a:pt x="73" y="282"/>
                        </a:lnTo>
                        <a:lnTo>
                          <a:pt x="83" y="288"/>
                        </a:lnTo>
                        <a:lnTo>
                          <a:pt x="92" y="287"/>
                        </a:lnTo>
                        <a:lnTo>
                          <a:pt x="104" y="264"/>
                        </a:lnTo>
                        <a:lnTo>
                          <a:pt x="128" y="277"/>
                        </a:lnTo>
                        <a:lnTo>
                          <a:pt x="137" y="278"/>
                        </a:lnTo>
                        <a:lnTo>
                          <a:pt x="197" y="274"/>
                        </a:lnTo>
                        <a:lnTo>
                          <a:pt x="212" y="280"/>
                        </a:lnTo>
                        <a:lnTo>
                          <a:pt x="218" y="297"/>
                        </a:lnTo>
                        <a:lnTo>
                          <a:pt x="227" y="295"/>
                        </a:lnTo>
                        <a:lnTo>
                          <a:pt x="234" y="297"/>
                        </a:lnTo>
                        <a:lnTo>
                          <a:pt x="249" y="306"/>
                        </a:lnTo>
                        <a:lnTo>
                          <a:pt x="257" y="307"/>
                        </a:lnTo>
                        <a:lnTo>
                          <a:pt x="278" y="303"/>
                        </a:lnTo>
                        <a:lnTo>
                          <a:pt x="292" y="315"/>
                        </a:lnTo>
                        <a:lnTo>
                          <a:pt x="315" y="316"/>
                        </a:lnTo>
                        <a:lnTo>
                          <a:pt x="320" y="321"/>
                        </a:lnTo>
                        <a:lnTo>
                          <a:pt x="333" y="339"/>
                        </a:lnTo>
                        <a:lnTo>
                          <a:pt x="350" y="353"/>
                        </a:lnTo>
                        <a:lnTo>
                          <a:pt x="356" y="352"/>
                        </a:lnTo>
                        <a:lnTo>
                          <a:pt x="365" y="336"/>
                        </a:lnTo>
                        <a:lnTo>
                          <a:pt x="372" y="338"/>
                        </a:lnTo>
                        <a:lnTo>
                          <a:pt x="391" y="347"/>
                        </a:lnTo>
                        <a:lnTo>
                          <a:pt x="401" y="340"/>
                        </a:lnTo>
                        <a:lnTo>
                          <a:pt x="408" y="338"/>
                        </a:lnTo>
                        <a:lnTo>
                          <a:pt x="402" y="332"/>
                        </a:lnTo>
                        <a:lnTo>
                          <a:pt x="402" y="328"/>
                        </a:lnTo>
                        <a:lnTo>
                          <a:pt x="415" y="322"/>
                        </a:lnTo>
                        <a:lnTo>
                          <a:pt x="429" y="321"/>
                        </a:lnTo>
                        <a:lnTo>
                          <a:pt x="435" y="318"/>
                        </a:lnTo>
                        <a:lnTo>
                          <a:pt x="433" y="312"/>
                        </a:lnTo>
                        <a:lnTo>
                          <a:pt x="422" y="294"/>
                        </a:lnTo>
                        <a:lnTo>
                          <a:pt x="424" y="289"/>
                        </a:lnTo>
                        <a:lnTo>
                          <a:pt x="406" y="263"/>
                        </a:lnTo>
                        <a:lnTo>
                          <a:pt x="398" y="259"/>
                        </a:lnTo>
                        <a:lnTo>
                          <a:pt x="393" y="248"/>
                        </a:lnTo>
                        <a:lnTo>
                          <a:pt x="397" y="241"/>
                        </a:lnTo>
                        <a:lnTo>
                          <a:pt x="420" y="237"/>
                        </a:lnTo>
                        <a:lnTo>
                          <a:pt x="441" y="225"/>
                        </a:lnTo>
                        <a:lnTo>
                          <a:pt x="442" y="211"/>
                        </a:lnTo>
                        <a:lnTo>
                          <a:pt x="446" y="202"/>
                        </a:lnTo>
                        <a:lnTo>
                          <a:pt x="440" y="181"/>
                        </a:lnTo>
                        <a:lnTo>
                          <a:pt x="470" y="158"/>
                        </a:lnTo>
                        <a:lnTo>
                          <a:pt x="474" y="126"/>
                        </a:lnTo>
                        <a:lnTo>
                          <a:pt x="454" y="108"/>
                        </a:lnTo>
                        <a:lnTo>
                          <a:pt x="439" y="79"/>
                        </a:lnTo>
                        <a:lnTo>
                          <a:pt x="423" y="76"/>
                        </a:lnTo>
                        <a:lnTo>
                          <a:pt x="420" y="76"/>
                        </a:lnTo>
                        <a:lnTo>
                          <a:pt x="389" y="85"/>
                        </a:lnTo>
                        <a:lnTo>
                          <a:pt x="380" y="84"/>
                        </a:lnTo>
                        <a:lnTo>
                          <a:pt x="382" y="77"/>
                        </a:lnTo>
                        <a:lnTo>
                          <a:pt x="365" y="76"/>
                        </a:lnTo>
                        <a:lnTo>
                          <a:pt x="357" y="84"/>
                        </a:lnTo>
                        <a:lnTo>
                          <a:pt x="347" y="89"/>
                        </a:lnTo>
                        <a:lnTo>
                          <a:pt x="302" y="87"/>
                        </a:lnTo>
                        <a:lnTo>
                          <a:pt x="292" y="89"/>
                        </a:lnTo>
                        <a:lnTo>
                          <a:pt x="278" y="84"/>
                        </a:lnTo>
                        <a:lnTo>
                          <a:pt x="280" y="77"/>
                        </a:lnTo>
                        <a:lnTo>
                          <a:pt x="292" y="77"/>
                        </a:lnTo>
                        <a:lnTo>
                          <a:pt x="295" y="72"/>
                        </a:lnTo>
                        <a:lnTo>
                          <a:pt x="291" y="47"/>
                        </a:lnTo>
                        <a:lnTo>
                          <a:pt x="273" y="36"/>
                        </a:lnTo>
                        <a:lnTo>
                          <a:pt x="262" y="9"/>
                        </a:lnTo>
                        <a:lnTo>
                          <a:pt x="259" y="11"/>
                        </a:lnTo>
                        <a:lnTo>
                          <a:pt x="259" y="11"/>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9" name="46" descr="{&quot;Key&quot;:&quot;46&quot;,&quot;Name&quot;:&quot;46&quot;,&quot;Value&quot;:1.0,&quot;Formula&quot;:&quot;&quot;,&quot;Text&quot;:&quot;&quot;,&quot;OfficeApplication&quot;:1,&quot;HasValue&quot;:true}">
                    <a:extLst>
                      <a:ext uri="{FF2B5EF4-FFF2-40B4-BE49-F238E27FC236}">
                        <a16:creationId xmlns:a16="http://schemas.microsoft.com/office/drawing/2014/main" id="{B10705D1-4A39-4B89-A54C-A67CB931B2EE}"/>
                      </a:ext>
                    </a:extLst>
                  </p:cNvPr>
                  <p:cNvSpPr>
                    <a:spLocks/>
                  </p:cNvSpPr>
                  <p:nvPr/>
                </p:nvSpPr>
                <p:spPr bwMode="auto">
                  <a:xfrm>
                    <a:off x="5370772" y="4713679"/>
                    <a:ext cx="487007" cy="453466"/>
                  </a:xfrm>
                  <a:custGeom>
                    <a:avLst/>
                    <a:gdLst>
                      <a:gd name="T0" fmla="*/ 277 w 363"/>
                      <a:gd name="T1" fmla="*/ 30 h 338"/>
                      <a:gd name="T2" fmla="*/ 228 w 363"/>
                      <a:gd name="T3" fmla="*/ 45 h 338"/>
                      <a:gd name="T4" fmla="*/ 207 w 363"/>
                      <a:gd name="T5" fmla="*/ 26 h 338"/>
                      <a:gd name="T6" fmla="*/ 172 w 363"/>
                      <a:gd name="T7" fmla="*/ 4 h 338"/>
                      <a:gd name="T8" fmla="*/ 154 w 363"/>
                      <a:gd name="T9" fmla="*/ 0 h 338"/>
                      <a:gd name="T10" fmla="*/ 135 w 363"/>
                      <a:gd name="T11" fmla="*/ 12 h 338"/>
                      <a:gd name="T12" fmla="*/ 125 w 363"/>
                      <a:gd name="T13" fmla="*/ 26 h 338"/>
                      <a:gd name="T14" fmla="*/ 117 w 363"/>
                      <a:gd name="T15" fmla="*/ 79 h 338"/>
                      <a:gd name="T16" fmla="*/ 95 w 363"/>
                      <a:gd name="T17" fmla="*/ 100 h 338"/>
                      <a:gd name="T18" fmla="*/ 94 w 363"/>
                      <a:gd name="T19" fmla="*/ 116 h 338"/>
                      <a:gd name="T20" fmla="*/ 49 w 363"/>
                      <a:gd name="T21" fmla="*/ 152 h 338"/>
                      <a:gd name="T22" fmla="*/ 20 w 363"/>
                      <a:gd name="T23" fmla="*/ 193 h 338"/>
                      <a:gd name="T24" fmla="*/ 0 w 363"/>
                      <a:gd name="T25" fmla="*/ 204 h 338"/>
                      <a:gd name="T26" fmla="*/ 17 w 363"/>
                      <a:gd name="T27" fmla="*/ 263 h 338"/>
                      <a:gd name="T28" fmla="*/ 28 w 363"/>
                      <a:gd name="T29" fmla="*/ 268 h 338"/>
                      <a:gd name="T30" fmla="*/ 33 w 363"/>
                      <a:gd name="T31" fmla="*/ 292 h 338"/>
                      <a:gd name="T32" fmla="*/ 64 w 363"/>
                      <a:gd name="T33" fmla="*/ 315 h 338"/>
                      <a:gd name="T34" fmla="*/ 84 w 363"/>
                      <a:gd name="T35" fmla="*/ 313 h 338"/>
                      <a:gd name="T36" fmla="*/ 84 w 363"/>
                      <a:gd name="T37" fmla="*/ 332 h 338"/>
                      <a:gd name="T38" fmla="*/ 130 w 363"/>
                      <a:gd name="T39" fmla="*/ 326 h 338"/>
                      <a:gd name="T40" fmla="*/ 154 w 363"/>
                      <a:gd name="T41" fmla="*/ 321 h 338"/>
                      <a:gd name="T42" fmla="*/ 170 w 363"/>
                      <a:gd name="T43" fmla="*/ 332 h 338"/>
                      <a:gd name="T44" fmla="*/ 177 w 363"/>
                      <a:gd name="T45" fmla="*/ 305 h 338"/>
                      <a:gd name="T46" fmla="*/ 206 w 363"/>
                      <a:gd name="T47" fmla="*/ 304 h 338"/>
                      <a:gd name="T48" fmla="*/ 255 w 363"/>
                      <a:gd name="T49" fmla="*/ 292 h 338"/>
                      <a:gd name="T50" fmla="*/ 271 w 363"/>
                      <a:gd name="T51" fmla="*/ 285 h 338"/>
                      <a:gd name="T52" fmla="*/ 250 w 363"/>
                      <a:gd name="T53" fmla="*/ 228 h 338"/>
                      <a:gd name="T54" fmla="*/ 296 w 363"/>
                      <a:gd name="T55" fmla="*/ 200 h 338"/>
                      <a:gd name="T56" fmla="*/ 343 w 363"/>
                      <a:gd name="T57" fmla="*/ 190 h 338"/>
                      <a:gd name="T58" fmla="*/ 363 w 363"/>
                      <a:gd name="T59" fmla="*/ 173 h 338"/>
                      <a:gd name="T60" fmla="*/ 352 w 363"/>
                      <a:gd name="T61" fmla="*/ 162 h 338"/>
                      <a:gd name="T62" fmla="*/ 342 w 363"/>
                      <a:gd name="T63" fmla="*/ 144 h 338"/>
                      <a:gd name="T64" fmla="*/ 341 w 363"/>
                      <a:gd name="T65" fmla="*/ 93 h 338"/>
                      <a:gd name="T66" fmla="*/ 320 w 363"/>
                      <a:gd name="T67" fmla="*/ 36 h 338"/>
                      <a:gd name="T68" fmla="*/ 301 w 363"/>
                      <a:gd name="T69" fmla="*/ 29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3" h="338">
                        <a:moveTo>
                          <a:pt x="301" y="29"/>
                        </a:moveTo>
                        <a:lnTo>
                          <a:pt x="277" y="30"/>
                        </a:lnTo>
                        <a:lnTo>
                          <a:pt x="255" y="41"/>
                        </a:lnTo>
                        <a:lnTo>
                          <a:pt x="228" y="45"/>
                        </a:lnTo>
                        <a:lnTo>
                          <a:pt x="210" y="33"/>
                        </a:lnTo>
                        <a:lnTo>
                          <a:pt x="207" y="26"/>
                        </a:lnTo>
                        <a:lnTo>
                          <a:pt x="196" y="16"/>
                        </a:lnTo>
                        <a:lnTo>
                          <a:pt x="172" y="4"/>
                        </a:lnTo>
                        <a:lnTo>
                          <a:pt x="161" y="7"/>
                        </a:lnTo>
                        <a:lnTo>
                          <a:pt x="154" y="0"/>
                        </a:lnTo>
                        <a:lnTo>
                          <a:pt x="139" y="11"/>
                        </a:lnTo>
                        <a:lnTo>
                          <a:pt x="135" y="12"/>
                        </a:lnTo>
                        <a:lnTo>
                          <a:pt x="126" y="18"/>
                        </a:lnTo>
                        <a:lnTo>
                          <a:pt x="125" y="26"/>
                        </a:lnTo>
                        <a:lnTo>
                          <a:pt x="131" y="46"/>
                        </a:lnTo>
                        <a:lnTo>
                          <a:pt x="117" y="79"/>
                        </a:lnTo>
                        <a:lnTo>
                          <a:pt x="104" y="98"/>
                        </a:lnTo>
                        <a:lnTo>
                          <a:pt x="95" y="100"/>
                        </a:lnTo>
                        <a:lnTo>
                          <a:pt x="91" y="109"/>
                        </a:lnTo>
                        <a:lnTo>
                          <a:pt x="94" y="116"/>
                        </a:lnTo>
                        <a:lnTo>
                          <a:pt x="88" y="132"/>
                        </a:lnTo>
                        <a:lnTo>
                          <a:pt x="49" y="152"/>
                        </a:lnTo>
                        <a:lnTo>
                          <a:pt x="25" y="188"/>
                        </a:lnTo>
                        <a:lnTo>
                          <a:pt x="20" y="193"/>
                        </a:lnTo>
                        <a:lnTo>
                          <a:pt x="16" y="197"/>
                        </a:lnTo>
                        <a:lnTo>
                          <a:pt x="0" y="204"/>
                        </a:lnTo>
                        <a:lnTo>
                          <a:pt x="7" y="243"/>
                        </a:lnTo>
                        <a:lnTo>
                          <a:pt x="17" y="263"/>
                        </a:lnTo>
                        <a:lnTo>
                          <a:pt x="17" y="273"/>
                        </a:lnTo>
                        <a:lnTo>
                          <a:pt x="28" y="268"/>
                        </a:lnTo>
                        <a:lnTo>
                          <a:pt x="33" y="267"/>
                        </a:lnTo>
                        <a:lnTo>
                          <a:pt x="33" y="292"/>
                        </a:lnTo>
                        <a:lnTo>
                          <a:pt x="42" y="303"/>
                        </a:lnTo>
                        <a:lnTo>
                          <a:pt x="64" y="315"/>
                        </a:lnTo>
                        <a:lnTo>
                          <a:pt x="73" y="317"/>
                        </a:lnTo>
                        <a:lnTo>
                          <a:pt x="84" y="313"/>
                        </a:lnTo>
                        <a:lnTo>
                          <a:pt x="89" y="317"/>
                        </a:lnTo>
                        <a:lnTo>
                          <a:pt x="84" y="332"/>
                        </a:lnTo>
                        <a:lnTo>
                          <a:pt x="108" y="338"/>
                        </a:lnTo>
                        <a:lnTo>
                          <a:pt x="130" y="326"/>
                        </a:lnTo>
                        <a:lnTo>
                          <a:pt x="141" y="311"/>
                        </a:lnTo>
                        <a:lnTo>
                          <a:pt x="154" y="321"/>
                        </a:lnTo>
                        <a:lnTo>
                          <a:pt x="163" y="332"/>
                        </a:lnTo>
                        <a:lnTo>
                          <a:pt x="170" y="332"/>
                        </a:lnTo>
                        <a:lnTo>
                          <a:pt x="172" y="308"/>
                        </a:lnTo>
                        <a:lnTo>
                          <a:pt x="177" y="305"/>
                        </a:lnTo>
                        <a:lnTo>
                          <a:pt x="194" y="317"/>
                        </a:lnTo>
                        <a:lnTo>
                          <a:pt x="206" y="304"/>
                        </a:lnTo>
                        <a:lnTo>
                          <a:pt x="231" y="293"/>
                        </a:lnTo>
                        <a:lnTo>
                          <a:pt x="255" y="292"/>
                        </a:lnTo>
                        <a:lnTo>
                          <a:pt x="266" y="289"/>
                        </a:lnTo>
                        <a:lnTo>
                          <a:pt x="271" y="285"/>
                        </a:lnTo>
                        <a:lnTo>
                          <a:pt x="259" y="260"/>
                        </a:lnTo>
                        <a:lnTo>
                          <a:pt x="250" y="228"/>
                        </a:lnTo>
                        <a:lnTo>
                          <a:pt x="279" y="215"/>
                        </a:lnTo>
                        <a:lnTo>
                          <a:pt x="296" y="200"/>
                        </a:lnTo>
                        <a:lnTo>
                          <a:pt x="319" y="187"/>
                        </a:lnTo>
                        <a:lnTo>
                          <a:pt x="343" y="190"/>
                        </a:lnTo>
                        <a:lnTo>
                          <a:pt x="362" y="182"/>
                        </a:lnTo>
                        <a:lnTo>
                          <a:pt x="363" y="173"/>
                        </a:lnTo>
                        <a:lnTo>
                          <a:pt x="359" y="173"/>
                        </a:lnTo>
                        <a:lnTo>
                          <a:pt x="352" y="162"/>
                        </a:lnTo>
                        <a:lnTo>
                          <a:pt x="346" y="145"/>
                        </a:lnTo>
                        <a:lnTo>
                          <a:pt x="342" y="144"/>
                        </a:lnTo>
                        <a:lnTo>
                          <a:pt x="347" y="111"/>
                        </a:lnTo>
                        <a:lnTo>
                          <a:pt x="341" y="93"/>
                        </a:lnTo>
                        <a:lnTo>
                          <a:pt x="328" y="74"/>
                        </a:lnTo>
                        <a:lnTo>
                          <a:pt x="320" y="36"/>
                        </a:lnTo>
                        <a:lnTo>
                          <a:pt x="317" y="29"/>
                        </a:lnTo>
                        <a:lnTo>
                          <a:pt x="301" y="29"/>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0" name="47" descr="{&quot;Key&quot;:&quot;47&quot;,&quot;Name&quot;:&quot;47&quot;,&quot;Value&quot;:1.0,&quot;Formula&quot;:&quot;&quot;,&quot;Text&quot;:&quot;&quot;,&quot;OfficeApplication&quot;:1,&quot;HasValue&quot;:true}">
                    <a:extLst>
                      <a:ext uri="{FF2B5EF4-FFF2-40B4-BE49-F238E27FC236}">
                        <a16:creationId xmlns:a16="http://schemas.microsoft.com/office/drawing/2014/main" id="{FD3950D8-51DF-4F2A-B078-5670AD00030E}"/>
                      </a:ext>
                    </a:extLst>
                  </p:cNvPr>
                  <p:cNvSpPr>
                    <a:spLocks/>
                  </p:cNvSpPr>
                  <p:nvPr/>
                </p:nvSpPr>
                <p:spPr bwMode="auto">
                  <a:xfrm>
                    <a:off x="4901207" y="4869306"/>
                    <a:ext cx="496398" cy="436025"/>
                  </a:xfrm>
                  <a:custGeom>
                    <a:avLst/>
                    <a:gdLst>
                      <a:gd name="T0" fmla="*/ 351 w 370"/>
                      <a:gd name="T1" fmla="*/ 57 h 325"/>
                      <a:gd name="T2" fmla="*/ 328 w 370"/>
                      <a:gd name="T3" fmla="*/ 51 h 325"/>
                      <a:gd name="T4" fmla="*/ 299 w 370"/>
                      <a:gd name="T5" fmla="*/ 65 h 325"/>
                      <a:gd name="T6" fmla="*/ 299 w 370"/>
                      <a:gd name="T7" fmla="*/ 42 h 325"/>
                      <a:gd name="T8" fmla="*/ 266 w 370"/>
                      <a:gd name="T9" fmla="*/ 35 h 325"/>
                      <a:gd name="T10" fmla="*/ 238 w 370"/>
                      <a:gd name="T11" fmla="*/ 25 h 325"/>
                      <a:gd name="T12" fmla="*/ 209 w 370"/>
                      <a:gd name="T13" fmla="*/ 40 h 325"/>
                      <a:gd name="T14" fmla="*/ 170 w 370"/>
                      <a:gd name="T15" fmla="*/ 48 h 325"/>
                      <a:gd name="T16" fmla="*/ 143 w 370"/>
                      <a:gd name="T17" fmla="*/ 15 h 325"/>
                      <a:gd name="T18" fmla="*/ 130 w 370"/>
                      <a:gd name="T19" fmla="*/ 1 h 325"/>
                      <a:gd name="T20" fmla="*/ 104 w 370"/>
                      <a:gd name="T21" fmla="*/ 21 h 325"/>
                      <a:gd name="T22" fmla="*/ 80 w 370"/>
                      <a:gd name="T23" fmla="*/ 16 h 325"/>
                      <a:gd name="T24" fmla="*/ 81 w 370"/>
                      <a:gd name="T25" fmla="*/ 36 h 325"/>
                      <a:gd name="T26" fmla="*/ 95 w 370"/>
                      <a:gd name="T27" fmla="*/ 51 h 325"/>
                      <a:gd name="T28" fmla="*/ 53 w 370"/>
                      <a:gd name="T29" fmla="*/ 87 h 325"/>
                      <a:gd name="T30" fmla="*/ 48 w 370"/>
                      <a:gd name="T31" fmla="*/ 156 h 325"/>
                      <a:gd name="T32" fmla="*/ 21 w 370"/>
                      <a:gd name="T33" fmla="*/ 166 h 325"/>
                      <a:gd name="T34" fmla="*/ 23 w 370"/>
                      <a:gd name="T35" fmla="*/ 209 h 325"/>
                      <a:gd name="T36" fmla="*/ 3 w 370"/>
                      <a:gd name="T37" fmla="*/ 226 h 325"/>
                      <a:gd name="T38" fmla="*/ 19 w 370"/>
                      <a:gd name="T39" fmla="*/ 249 h 325"/>
                      <a:gd name="T40" fmla="*/ 85 w 370"/>
                      <a:gd name="T41" fmla="*/ 264 h 325"/>
                      <a:gd name="T42" fmla="*/ 68 w 370"/>
                      <a:gd name="T43" fmla="*/ 296 h 325"/>
                      <a:gd name="T44" fmla="*/ 70 w 370"/>
                      <a:gd name="T45" fmla="*/ 325 h 325"/>
                      <a:gd name="T46" fmla="*/ 84 w 370"/>
                      <a:gd name="T47" fmla="*/ 320 h 325"/>
                      <a:gd name="T48" fmla="*/ 104 w 370"/>
                      <a:gd name="T49" fmla="*/ 309 h 325"/>
                      <a:gd name="T50" fmla="*/ 135 w 370"/>
                      <a:gd name="T51" fmla="*/ 312 h 325"/>
                      <a:gd name="T52" fmla="*/ 185 w 370"/>
                      <a:gd name="T53" fmla="*/ 288 h 325"/>
                      <a:gd name="T54" fmla="*/ 218 w 370"/>
                      <a:gd name="T55" fmla="*/ 282 h 325"/>
                      <a:gd name="T56" fmla="*/ 244 w 370"/>
                      <a:gd name="T57" fmla="*/ 296 h 325"/>
                      <a:gd name="T58" fmla="*/ 268 w 370"/>
                      <a:gd name="T59" fmla="*/ 285 h 325"/>
                      <a:gd name="T60" fmla="*/ 274 w 370"/>
                      <a:gd name="T61" fmla="*/ 269 h 325"/>
                      <a:gd name="T62" fmla="*/ 288 w 370"/>
                      <a:gd name="T63" fmla="*/ 253 h 325"/>
                      <a:gd name="T64" fmla="*/ 308 w 370"/>
                      <a:gd name="T65" fmla="*/ 240 h 325"/>
                      <a:gd name="T66" fmla="*/ 330 w 370"/>
                      <a:gd name="T67" fmla="*/ 205 h 325"/>
                      <a:gd name="T68" fmla="*/ 319 w 370"/>
                      <a:gd name="T69" fmla="*/ 192 h 325"/>
                      <a:gd name="T70" fmla="*/ 323 w 370"/>
                      <a:gd name="T71" fmla="*/ 157 h 325"/>
                      <a:gd name="T72" fmla="*/ 362 w 370"/>
                      <a:gd name="T73" fmla="*/ 162 h 325"/>
                      <a:gd name="T74" fmla="*/ 367 w 370"/>
                      <a:gd name="T75" fmla="*/ 157 h 325"/>
                      <a:gd name="T76" fmla="*/ 357 w 370"/>
                      <a:gd name="T77" fmla="*/ 127 h 325"/>
                      <a:gd name="T78" fmla="*/ 366 w 370"/>
                      <a:gd name="T79" fmla="*/ 81 h 325"/>
                      <a:gd name="T80" fmla="*/ 363 w 370"/>
                      <a:gd name="T81" fmla="*/ 66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0" h="325">
                        <a:moveTo>
                          <a:pt x="363" y="66"/>
                        </a:moveTo>
                        <a:lnTo>
                          <a:pt x="351" y="57"/>
                        </a:lnTo>
                        <a:lnTo>
                          <a:pt x="338" y="51"/>
                        </a:lnTo>
                        <a:lnTo>
                          <a:pt x="328" y="51"/>
                        </a:lnTo>
                        <a:lnTo>
                          <a:pt x="308" y="65"/>
                        </a:lnTo>
                        <a:lnTo>
                          <a:pt x="299" y="65"/>
                        </a:lnTo>
                        <a:lnTo>
                          <a:pt x="291" y="56"/>
                        </a:lnTo>
                        <a:lnTo>
                          <a:pt x="299" y="42"/>
                        </a:lnTo>
                        <a:lnTo>
                          <a:pt x="284" y="29"/>
                        </a:lnTo>
                        <a:lnTo>
                          <a:pt x="266" y="35"/>
                        </a:lnTo>
                        <a:lnTo>
                          <a:pt x="251" y="36"/>
                        </a:lnTo>
                        <a:lnTo>
                          <a:pt x="238" y="25"/>
                        </a:lnTo>
                        <a:lnTo>
                          <a:pt x="225" y="25"/>
                        </a:lnTo>
                        <a:lnTo>
                          <a:pt x="209" y="40"/>
                        </a:lnTo>
                        <a:lnTo>
                          <a:pt x="196" y="35"/>
                        </a:lnTo>
                        <a:lnTo>
                          <a:pt x="170" y="48"/>
                        </a:lnTo>
                        <a:lnTo>
                          <a:pt x="157" y="42"/>
                        </a:lnTo>
                        <a:lnTo>
                          <a:pt x="143" y="15"/>
                        </a:lnTo>
                        <a:lnTo>
                          <a:pt x="133" y="0"/>
                        </a:lnTo>
                        <a:lnTo>
                          <a:pt x="130" y="1"/>
                        </a:lnTo>
                        <a:lnTo>
                          <a:pt x="116" y="1"/>
                        </a:lnTo>
                        <a:lnTo>
                          <a:pt x="104" y="21"/>
                        </a:lnTo>
                        <a:lnTo>
                          <a:pt x="95" y="10"/>
                        </a:lnTo>
                        <a:lnTo>
                          <a:pt x="80" y="16"/>
                        </a:lnTo>
                        <a:lnTo>
                          <a:pt x="76" y="22"/>
                        </a:lnTo>
                        <a:lnTo>
                          <a:pt x="81" y="36"/>
                        </a:lnTo>
                        <a:lnTo>
                          <a:pt x="94" y="40"/>
                        </a:lnTo>
                        <a:lnTo>
                          <a:pt x="95" y="51"/>
                        </a:lnTo>
                        <a:lnTo>
                          <a:pt x="68" y="83"/>
                        </a:lnTo>
                        <a:lnTo>
                          <a:pt x="53" y="87"/>
                        </a:lnTo>
                        <a:lnTo>
                          <a:pt x="38" y="113"/>
                        </a:lnTo>
                        <a:lnTo>
                          <a:pt x="48" y="156"/>
                        </a:lnTo>
                        <a:lnTo>
                          <a:pt x="41" y="160"/>
                        </a:lnTo>
                        <a:lnTo>
                          <a:pt x="21" y="166"/>
                        </a:lnTo>
                        <a:lnTo>
                          <a:pt x="33" y="199"/>
                        </a:lnTo>
                        <a:lnTo>
                          <a:pt x="23" y="209"/>
                        </a:lnTo>
                        <a:lnTo>
                          <a:pt x="0" y="220"/>
                        </a:lnTo>
                        <a:lnTo>
                          <a:pt x="3" y="226"/>
                        </a:lnTo>
                        <a:lnTo>
                          <a:pt x="4" y="250"/>
                        </a:lnTo>
                        <a:lnTo>
                          <a:pt x="19" y="249"/>
                        </a:lnTo>
                        <a:lnTo>
                          <a:pt x="80" y="261"/>
                        </a:lnTo>
                        <a:lnTo>
                          <a:pt x="85" y="264"/>
                        </a:lnTo>
                        <a:lnTo>
                          <a:pt x="74" y="279"/>
                        </a:lnTo>
                        <a:lnTo>
                          <a:pt x="68" y="296"/>
                        </a:lnTo>
                        <a:lnTo>
                          <a:pt x="61" y="302"/>
                        </a:lnTo>
                        <a:lnTo>
                          <a:pt x="70" y="325"/>
                        </a:lnTo>
                        <a:lnTo>
                          <a:pt x="71" y="322"/>
                        </a:lnTo>
                        <a:lnTo>
                          <a:pt x="84" y="320"/>
                        </a:lnTo>
                        <a:lnTo>
                          <a:pt x="92" y="325"/>
                        </a:lnTo>
                        <a:lnTo>
                          <a:pt x="104" y="309"/>
                        </a:lnTo>
                        <a:lnTo>
                          <a:pt x="111" y="304"/>
                        </a:lnTo>
                        <a:lnTo>
                          <a:pt x="135" y="312"/>
                        </a:lnTo>
                        <a:lnTo>
                          <a:pt x="179" y="293"/>
                        </a:lnTo>
                        <a:lnTo>
                          <a:pt x="185" y="288"/>
                        </a:lnTo>
                        <a:lnTo>
                          <a:pt x="199" y="291"/>
                        </a:lnTo>
                        <a:lnTo>
                          <a:pt x="218" y="282"/>
                        </a:lnTo>
                        <a:lnTo>
                          <a:pt x="229" y="283"/>
                        </a:lnTo>
                        <a:lnTo>
                          <a:pt x="244" y="296"/>
                        </a:lnTo>
                        <a:lnTo>
                          <a:pt x="250" y="296"/>
                        </a:lnTo>
                        <a:lnTo>
                          <a:pt x="268" y="285"/>
                        </a:lnTo>
                        <a:lnTo>
                          <a:pt x="269" y="280"/>
                        </a:lnTo>
                        <a:lnTo>
                          <a:pt x="274" y="269"/>
                        </a:lnTo>
                        <a:lnTo>
                          <a:pt x="285" y="262"/>
                        </a:lnTo>
                        <a:lnTo>
                          <a:pt x="288" y="253"/>
                        </a:lnTo>
                        <a:lnTo>
                          <a:pt x="314" y="252"/>
                        </a:lnTo>
                        <a:lnTo>
                          <a:pt x="308" y="240"/>
                        </a:lnTo>
                        <a:lnTo>
                          <a:pt x="319" y="229"/>
                        </a:lnTo>
                        <a:lnTo>
                          <a:pt x="330" y="205"/>
                        </a:lnTo>
                        <a:lnTo>
                          <a:pt x="326" y="194"/>
                        </a:lnTo>
                        <a:lnTo>
                          <a:pt x="319" y="192"/>
                        </a:lnTo>
                        <a:lnTo>
                          <a:pt x="316" y="162"/>
                        </a:lnTo>
                        <a:lnTo>
                          <a:pt x="323" y="157"/>
                        </a:lnTo>
                        <a:lnTo>
                          <a:pt x="338" y="163"/>
                        </a:lnTo>
                        <a:lnTo>
                          <a:pt x="362" y="162"/>
                        </a:lnTo>
                        <a:lnTo>
                          <a:pt x="367" y="157"/>
                        </a:lnTo>
                        <a:lnTo>
                          <a:pt x="367" y="157"/>
                        </a:lnTo>
                        <a:lnTo>
                          <a:pt x="367" y="147"/>
                        </a:lnTo>
                        <a:lnTo>
                          <a:pt x="357" y="127"/>
                        </a:lnTo>
                        <a:lnTo>
                          <a:pt x="350" y="88"/>
                        </a:lnTo>
                        <a:lnTo>
                          <a:pt x="366" y="81"/>
                        </a:lnTo>
                        <a:lnTo>
                          <a:pt x="370" y="77"/>
                        </a:lnTo>
                        <a:lnTo>
                          <a:pt x="363" y="66"/>
                        </a:lnTo>
                        <a:close/>
                      </a:path>
                    </a:pathLst>
                  </a:custGeom>
                  <a:solidFill>
                    <a:schemeClr val="accent5">
                      <a:lumMod val="20000"/>
                      <a:lumOff val="8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1" name="48" descr="{&quot;Key&quot;:&quot;48&quot;,&quot;Name&quot;:&quot;48&quot;,&quot;Value&quot;:1.0,&quot;Formula&quot;:&quot;&quot;,&quot;Text&quot;:&quot;&quot;,&quot;OfficeApplication&quot;:1,&quot;HasValue&quot;:true}">
                    <a:extLst>
                      <a:ext uri="{FF2B5EF4-FFF2-40B4-BE49-F238E27FC236}">
                        <a16:creationId xmlns:a16="http://schemas.microsoft.com/office/drawing/2014/main" id="{098BEAE0-A93C-4AE3-91B6-6822BFA5701B}"/>
                      </a:ext>
                    </a:extLst>
                  </p:cNvPr>
                  <p:cNvSpPr>
                    <a:spLocks/>
                  </p:cNvSpPr>
                  <p:nvPr/>
                </p:nvSpPr>
                <p:spPr bwMode="auto">
                  <a:xfrm>
                    <a:off x="6171717" y="4761977"/>
                    <a:ext cx="414560" cy="462858"/>
                  </a:xfrm>
                  <a:custGeom>
                    <a:avLst/>
                    <a:gdLst>
                      <a:gd name="T0" fmla="*/ 263 w 309"/>
                      <a:gd name="T1" fmla="*/ 84 h 345"/>
                      <a:gd name="T2" fmla="*/ 247 w 309"/>
                      <a:gd name="T3" fmla="*/ 74 h 345"/>
                      <a:gd name="T4" fmla="*/ 223 w 309"/>
                      <a:gd name="T5" fmla="*/ 55 h 345"/>
                      <a:gd name="T6" fmla="*/ 206 w 309"/>
                      <a:gd name="T7" fmla="*/ 52 h 345"/>
                      <a:gd name="T8" fmla="*/ 206 w 309"/>
                      <a:gd name="T9" fmla="*/ 41 h 345"/>
                      <a:gd name="T10" fmla="*/ 200 w 309"/>
                      <a:gd name="T11" fmla="*/ 34 h 345"/>
                      <a:gd name="T12" fmla="*/ 175 w 309"/>
                      <a:gd name="T13" fmla="*/ 53 h 345"/>
                      <a:gd name="T14" fmla="*/ 165 w 309"/>
                      <a:gd name="T15" fmla="*/ 53 h 345"/>
                      <a:gd name="T16" fmla="*/ 145 w 309"/>
                      <a:gd name="T17" fmla="*/ 50 h 345"/>
                      <a:gd name="T18" fmla="*/ 127 w 309"/>
                      <a:gd name="T19" fmla="*/ 17 h 345"/>
                      <a:gd name="T20" fmla="*/ 119 w 309"/>
                      <a:gd name="T21" fmla="*/ 0 h 345"/>
                      <a:gd name="T22" fmla="*/ 117 w 309"/>
                      <a:gd name="T23" fmla="*/ 2 h 345"/>
                      <a:gd name="T24" fmla="*/ 113 w 309"/>
                      <a:gd name="T25" fmla="*/ 0 h 345"/>
                      <a:gd name="T26" fmla="*/ 56 w 309"/>
                      <a:gd name="T27" fmla="*/ 35 h 345"/>
                      <a:gd name="T28" fmla="*/ 35 w 309"/>
                      <a:gd name="T29" fmla="*/ 31 h 345"/>
                      <a:gd name="T30" fmla="*/ 35 w 309"/>
                      <a:gd name="T31" fmla="*/ 40 h 345"/>
                      <a:gd name="T32" fmla="*/ 16 w 309"/>
                      <a:gd name="T33" fmla="*/ 85 h 345"/>
                      <a:gd name="T34" fmla="*/ 14 w 309"/>
                      <a:gd name="T35" fmla="*/ 99 h 345"/>
                      <a:gd name="T36" fmla="*/ 5 w 309"/>
                      <a:gd name="T37" fmla="*/ 115 h 345"/>
                      <a:gd name="T38" fmla="*/ 0 w 309"/>
                      <a:gd name="T39" fmla="*/ 128 h 345"/>
                      <a:gd name="T40" fmla="*/ 27 w 309"/>
                      <a:gd name="T41" fmla="*/ 161 h 345"/>
                      <a:gd name="T42" fmla="*/ 33 w 309"/>
                      <a:gd name="T43" fmla="*/ 172 h 345"/>
                      <a:gd name="T44" fmla="*/ 37 w 309"/>
                      <a:gd name="T45" fmla="*/ 198 h 345"/>
                      <a:gd name="T46" fmla="*/ 51 w 309"/>
                      <a:gd name="T47" fmla="*/ 216 h 345"/>
                      <a:gd name="T48" fmla="*/ 49 w 309"/>
                      <a:gd name="T49" fmla="*/ 255 h 345"/>
                      <a:gd name="T50" fmla="*/ 53 w 309"/>
                      <a:gd name="T51" fmla="*/ 268 h 345"/>
                      <a:gd name="T52" fmla="*/ 46 w 309"/>
                      <a:gd name="T53" fmla="*/ 284 h 345"/>
                      <a:gd name="T54" fmla="*/ 77 w 309"/>
                      <a:gd name="T55" fmla="*/ 301 h 345"/>
                      <a:gd name="T56" fmla="*/ 122 w 309"/>
                      <a:gd name="T57" fmla="*/ 318 h 345"/>
                      <a:gd name="T58" fmla="*/ 124 w 309"/>
                      <a:gd name="T59" fmla="*/ 322 h 345"/>
                      <a:gd name="T60" fmla="*/ 124 w 309"/>
                      <a:gd name="T61" fmla="*/ 322 h 345"/>
                      <a:gd name="T62" fmla="*/ 156 w 309"/>
                      <a:gd name="T63" fmla="*/ 342 h 345"/>
                      <a:gd name="T64" fmla="*/ 168 w 309"/>
                      <a:gd name="T65" fmla="*/ 345 h 345"/>
                      <a:gd name="T66" fmla="*/ 197 w 309"/>
                      <a:gd name="T67" fmla="*/ 344 h 345"/>
                      <a:gd name="T68" fmla="*/ 204 w 309"/>
                      <a:gd name="T69" fmla="*/ 339 h 345"/>
                      <a:gd name="T70" fmla="*/ 205 w 309"/>
                      <a:gd name="T71" fmla="*/ 320 h 345"/>
                      <a:gd name="T72" fmla="*/ 219 w 309"/>
                      <a:gd name="T73" fmla="*/ 318 h 345"/>
                      <a:gd name="T74" fmla="*/ 251 w 309"/>
                      <a:gd name="T75" fmla="*/ 336 h 345"/>
                      <a:gd name="T76" fmla="*/ 289 w 309"/>
                      <a:gd name="T77" fmla="*/ 324 h 345"/>
                      <a:gd name="T78" fmla="*/ 300 w 309"/>
                      <a:gd name="T79" fmla="*/ 300 h 345"/>
                      <a:gd name="T80" fmla="*/ 302 w 309"/>
                      <a:gd name="T81" fmla="*/ 284 h 345"/>
                      <a:gd name="T82" fmla="*/ 280 w 309"/>
                      <a:gd name="T83" fmla="*/ 232 h 345"/>
                      <a:gd name="T84" fmla="*/ 300 w 309"/>
                      <a:gd name="T85" fmla="*/ 222 h 345"/>
                      <a:gd name="T86" fmla="*/ 307 w 309"/>
                      <a:gd name="T87" fmla="*/ 208 h 345"/>
                      <a:gd name="T88" fmla="*/ 309 w 309"/>
                      <a:gd name="T89" fmla="*/ 204 h 345"/>
                      <a:gd name="T90" fmla="*/ 301 w 309"/>
                      <a:gd name="T91" fmla="*/ 173 h 345"/>
                      <a:gd name="T92" fmla="*/ 293 w 309"/>
                      <a:gd name="T93" fmla="*/ 158 h 345"/>
                      <a:gd name="T94" fmla="*/ 287 w 309"/>
                      <a:gd name="T95" fmla="*/ 155 h 345"/>
                      <a:gd name="T96" fmla="*/ 269 w 309"/>
                      <a:gd name="T97" fmla="*/ 97 h 345"/>
                      <a:gd name="T98" fmla="*/ 270 w 309"/>
                      <a:gd name="T99" fmla="*/ 85 h 345"/>
                      <a:gd name="T100" fmla="*/ 263 w 309"/>
                      <a:gd name="T101" fmla="*/ 84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9" h="345">
                        <a:moveTo>
                          <a:pt x="263" y="84"/>
                        </a:moveTo>
                        <a:lnTo>
                          <a:pt x="247" y="74"/>
                        </a:lnTo>
                        <a:lnTo>
                          <a:pt x="223" y="55"/>
                        </a:lnTo>
                        <a:lnTo>
                          <a:pt x="206" y="52"/>
                        </a:lnTo>
                        <a:lnTo>
                          <a:pt x="206" y="41"/>
                        </a:lnTo>
                        <a:lnTo>
                          <a:pt x="200" y="34"/>
                        </a:lnTo>
                        <a:lnTo>
                          <a:pt x="175" y="53"/>
                        </a:lnTo>
                        <a:lnTo>
                          <a:pt x="165" y="53"/>
                        </a:lnTo>
                        <a:lnTo>
                          <a:pt x="145" y="50"/>
                        </a:lnTo>
                        <a:lnTo>
                          <a:pt x="127" y="17"/>
                        </a:lnTo>
                        <a:lnTo>
                          <a:pt x="119" y="0"/>
                        </a:lnTo>
                        <a:lnTo>
                          <a:pt x="117" y="2"/>
                        </a:lnTo>
                        <a:lnTo>
                          <a:pt x="113" y="0"/>
                        </a:lnTo>
                        <a:lnTo>
                          <a:pt x="56" y="35"/>
                        </a:lnTo>
                        <a:lnTo>
                          <a:pt x="35" y="31"/>
                        </a:lnTo>
                        <a:lnTo>
                          <a:pt x="35" y="40"/>
                        </a:lnTo>
                        <a:lnTo>
                          <a:pt x="16" y="85"/>
                        </a:lnTo>
                        <a:lnTo>
                          <a:pt x="14" y="99"/>
                        </a:lnTo>
                        <a:lnTo>
                          <a:pt x="5" y="115"/>
                        </a:lnTo>
                        <a:lnTo>
                          <a:pt x="0" y="128"/>
                        </a:lnTo>
                        <a:lnTo>
                          <a:pt x="27" y="161"/>
                        </a:lnTo>
                        <a:lnTo>
                          <a:pt x="33" y="172"/>
                        </a:lnTo>
                        <a:lnTo>
                          <a:pt x="37" y="198"/>
                        </a:lnTo>
                        <a:lnTo>
                          <a:pt x="51" y="216"/>
                        </a:lnTo>
                        <a:lnTo>
                          <a:pt x="49" y="255"/>
                        </a:lnTo>
                        <a:lnTo>
                          <a:pt x="53" y="268"/>
                        </a:lnTo>
                        <a:lnTo>
                          <a:pt x="46" y="284"/>
                        </a:lnTo>
                        <a:lnTo>
                          <a:pt x="77" y="301"/>
                        </a:lnTo>
                        <a:lnTo>
                          <a:pt x="122" y="318"/>
                        </a:lnTo>
                        <a:lnTo>
                          <a:pt x="124" y="322"/>
                        </a:lnTo>
                        <a:lnTo>
                          <a:pt x="124" y="322"/>
                        </a:lnTo>
                        <a:lnTo>
                          <a:pt x="156" y="342"/>
                        </a:lnTo>
                        <a:lnTo>
                          <a:pt x="168" y="345"/>
                        </a:lnTo>
                        <a:lnTo>
                          <a:pt x="197" y="344"/>
                        </a:lnTo>
                        <a:lnTo>
                          <a:pt x="204" y="339"/>
                        </a:lnTo>
                        <a:lnTo>
                          <a:pt x="205" y="320"/>
                        </a:lnTo>
                        <a:lnTo>
                          <a:pt x="219" y="318"/>
                        </a:lnTo>
                        <a:lnTo>
                          <a:pt x="251" y="336"/>
                        </a:lnTo>
                        <a:lnTo>
                          <a:pt x="289" y="324"/>
                        </a:lnTo>
                        <a:lnTo>
                          <a:pt x="300" y="300"/>
                        </a:lnTo>
                        <a:lnTo>
                          <a:pt x="302" y="284"/>
                        </a:lnTo>
                        <a:lnTo>
                          <a:pt x="280" y="232"/>
                        </a:lnTo>
                        <a:lnTo>
                          <a:pt x="300" y="222"/>
                        </a:lnTo>
                        <a:lnTo>
                          <a:pt x="307" y="208"/>
                        </a:lnTo>
                        <a:lnTo>
                          <a:pt x="309" y="204"/>
                        </a:lnTo>
                        <a:lnTo>
                          <a:pt x="301" y="173"/>
                        </a:lnTo>
                        <a:lnTo>
                          <a:pt x="293" y="158"/>
                        </a:lnTo>
                        <a:lnTo>
                          <a:pt x="287" y="155"/>
                        </a:lnTo>
                        <a:lnTo>
                          <a:pt x="269" y="97"/>
                        </a:lnTo>
                        <a:lnTo>
                          <a:pt x="270" y="85"/>
                        </a:lnTo>
                        <a:lnTo>
                          <a:pt x="263" y="84"/>
                        </a:lnTo>
                        <a:close/>
                      </a:path>
                    </a:pathLst>
                  </a:custGeom>
                  <a:solidFill>
                    <a:schemeClr val="accent5">
                      <a:lumMod val="40000"/>
                      <a:lumOff val="6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2" name="49" descr="{&quot;Key&quot;:&quot;49&quot;,&quot;Name&quot;:&quot;49&quot;,&quot;Value&quot;:1.0,&quot;Formula&quot;:&quot;&quot;,&quot;Text&quot;:&quot;&quot;,&quot;OfficeApplication&quot;:1,&quot;HasValue&quot;:true}">
                    <a:extLst>
                      <a:ext uri="{FF2B5EF4-FFF2-40B4-BE49-F238E27FC236}">
                        <a16:creationId xmlns:a16="http://schemas.microsoft.com/office/drawing/2014/main" id="{D9772DD9-55CD-4005-A50C-3009C83AA699}"/>
                      </a:ext>
                    </a:extLst>
                  </p:cNvPr>
                  <p:cNvSpPr>
                    <a:spLocks/>
                  </p:cNvSpPr>
                  <p:nvPr/>
                </p:nvSpPr>
                <p:spPr bwMode="auto">
                  <a:xfrm>
                    <a:off x="4422251" y="3184237"/>
                    <a:ext cx="634585" cy="454808"/>
                  </a:xfrm>
                  <a:custGeom>
                    <a:avLst/>
                    <a:gdLst>
                      <a:gd name="T0" fmla="*/ 248 w 473"/>
                      <a:gd name="T1" fmla="*/ 14 h 339"/>
                      <a:gd name="T2" fmla="*/ 214 w 473"/>
                      <a:gd name="T3" fmla="*/ 31 h 339"/>
                      <a:gd name="T4" fmla="*/ 107 w 473"/>
                      <a:gd name="T5" fmla="*/ 18 h 339"/>
                      <a:gd name="T6" fmla="*/ 61 w 473"/>
                      <a:gd name="T7" fmla="*/ 12 h 339"/>
                      <a:gd name="T8" fmla="*/ 30 w 473"/>
                      <a:gd name="T9" fmla="*/ 0 h 339"/>
                      <a:gd name="T10" fmla="*/ 29 w 473"/>
                      <a:gd name="T11" fmla="*/ 17 h 339"/>
                      <a:gd name="T12" fmla="*/ 45 w 473"/>
                      <a:gd name="T13" fmla="*/ 40 h 339"/>
                      <a:gd name="T14" fmla="*/ 50 w 473"/>
                      <a:gd name="T15" fmla="*/ 63 h 339"/>
                      <a:gd name="T16" fmla="*/ 93 w 473"/>
                      <a:gd name="T17" fmla="*/ 86 h 339"/>
                      <a:gd name="T18" fmla="*/ 85 w 473"/>
                      <a:gd name="T19" fmla="*/ 102 h 339"/>
                      <a:gd name="T20" fmla="*/ 49 w 473"/>
                      <a:gd name="T21" fmla="*/ 102 h 339"/>
                      <a:gd name="T22" fmla="*/ 57 w 473"/>
                      <a:gd name="T23" fmla="*/ 121 h 339"/>
                      <a:gd name="T24" fmla="*/ 112 w 473"/>
                      <a:gd name="T25" fmla="*/ 131 h 339"/>
                      <a:gd name="T26" fmla="*/ 124 w 473"/>
                      <a:gd name="T27" fmla="*/ 172 h 339"/>
                      <a:gd name="T28" fmla="*/ 63 w 473"/>
                      <a:gd name="T29" fmla="*/ 176 h 339"/>
                      <a:gd name="T30" fmla="*/ 2 w 473"/>
                      <a:gd name="T31" fmla="*/ 201 h 339"/>
                      <a:gd name="T32" fmla="*/ 12 w 473"/>
                      <a:gd name="T33" fmla="*/ 211 h 339"/>
                      <a:gd name="T34" fmla="*/ 42 w 473"/>
                      <a:gd name="T35" fmla="*/ 232 h 339"/>
                      <a:gd name="T36" fmla="*/ 36 w 473"/>
                      <a:gd name="T37" fmla="*/ 280 h 339"/>
                      <a:gd name="T38" fmla="*/ 53 w 473"/>
                      <a:gd name="T39" fmla="*/ 299 h 339"/>
                      <a:gd name="T40" fmla="*/ 65 w 473"/>
                      <a:gd name="T41" fmla="*/ 318 h 339"/>
                      <a:gd name="T42" fmla="*/ 78 w 473"/>
                      <a:gd name="T43" fmla="*/ 331 h 339"/>
                      <a:gd name="T44" fmla="*/ 104 w 473"/>
                      <a:gd name="T45" fmla="*/ 326 h 339"/>
                      <a:gd name="T46" fmla="*/ 117 w 473"/>
                      <a:gd name="T47" fmla="*/ 334 h 339"/>
                      <a:gd name="T48" fmla="*/ 128 w 473"/>
                      <a:gd name="T49" fmla="*/ 330 h 339"/>
                      <a:gd name="T50" fmla="*/ 149 w 473"/>
                      <a:gd name="T51" fmla="*/ 338 h 339"/>
                      <a:gd name="T52" fmla="*/ 192 w 473"/>
                      <a:gd name="T53" fmla="*/ 339 h 339"/>
                      <a:gd name="T54" fmla="*/ 236 w 473"/>
                      <a:gd name="T55" fmla="*/ 324 h 339"/>
                      <a:gd name="T56" fmla="*/ 245 w 473"/>
                      <a:gd name="T57" fmla="*/ 303 h 339"/>
                      <a:gd name="T58" fmla="*/ 349 w 473"/>
                      <a:gd name="T59" fmla="*/ 293 h 339"/>
                      <a:gd name="T60" fmla="*/ 364 w 473"/>
                      <a:gd name="T61" fmla="*/ 310 h 339"/>
                      <a:gd name="T62" fmla="*/ 368 w 473"/>
                      <a:gd name="T63" fmla="*/ 306 h 339"/>
                      <a:gd name="T64" fmla="*/ 386 w 473"/>
                      <a:gd name="T65" fmla="*/ 291 h 339"/>
                      <a:gd name="T66" fmla="*/ 398 w 473"/>
                      <a:gd name="T67" fmla="*/ 269 h 339"/>
                      <a:gd name="T68" fmla="*/ 420 w 473"/>
                      <a:gd name="T69" fmla="*/ 271 h 339"/>
                      <a:gd name="T70" fmla="*/ 430 w 473"/>
                      <a:gd name="T71" fmla="*/ 216 h 339"/>
                      <a:gd name="T72" fmla="*/ 445 w 473"/>
                      <a:gd name="T73" fmla="*/ 191 h 339"/>
                      <a:gd name="T74" fmla="*/ 451 w 473"/>
                      <a:gd name="T75" fmla="*/ 167 h 339"/>
                      <a:gd name="T76" fmla="*/ 466 w 473"/>
                      <a:gd name="T77" fmla="*/ 127 h 339"/>
                      <a:gd name="T78" fmla="*/ 473 w 473"/>
                      <a:gd name="T79" fmla="*/ 85 h 339"/>
                      <a:gd name="T80" fmla="*/ 453 w 473"/>
                      <a:gd name="T81" fmla="*/ 91 h 339"/>
                      <a:gd name="T82" fmla="*/ 430 w 473"/>
                      <a:gd name="T83" fmla="*/ 84 h 339"/>
                      <a:gd name="T84" fmla="*/ 387 w 473"/>
                      <a:gd name="T85" fmla="*/ 65 h 339"/>
                      <a:gd name="T86" fmla="*/ 338 w 473"/>
                      <a:gd name="T87" fmla="*/ 58 h 339"/>
                      <a:gd name="T88" fmla="*/ 344 w 473"/>
                      <a:gd name="T89" fmla="*/ 43 h 339"/>
                      <a:gd name="T90" fmla="*/ 275 w 473"/>
                      <a:gd name="T91" fmla="*/ 20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3" h="339">
                        <a:moveTo>
                          <a:pt x="269" y="21"/>
                        </a:moveTo>
                        <a:lnTo>
                          <a:pt x="248" y="14"/>
                        </a:lnTo>
                        <a:lnTo>
                          <a:pt x="243" y="22"/>
                        </a:lnTo>
                        <a:lnTo>
                          <a:pt x="214" y="31"/>
                        </a:lnTo>
                        <a:lnTo>
                          <a:pt x="116" y="6"/>
                        </a:lnTo>
                        <a:lnTo>
                          <a:pt x="107" y="18"/>
                        </a:lnTo>
                        <a:lnTo>
                          <a:pt x="95" y="14"/>
                        </a:lnTo>
                        <a:lnTo>
                          <a:pt x="61" y="12"/>
                        </a:lnTo>
                        <a:lnTo>
                          <a:pt x="46" y="9"/>
                        </a:lnTo>
                        <a:lnTo>
                          <a:pt x="30" y="0"/>
                        </a:lnTo>
                        <a:lnTo>
                          <a:pt x="27" y="12"/>
                        </a:lnTo>
                        <a:lnTo>
                          <a:pt x="29" y="17"/>
                        </a:lnTo>
                        <a:lnTo>
                          <a:pt x="28" y="31"/>
                        </a:lnTo>
                        <a:lnTo>
                          <a:pt x="45" y="40"/>
                        </a:lnTo>
                        <a:lnTo>
                          <a:pt x="50" y="51"/>
                        </a:lnTo>
                        <a:lnTo>
                          <a:pt x="50" y="63"/>
                        </a:lnTo>
                        <a:lnTo>
                          <a:pt x="55" y="73"/>
                        </a:lnTo>
                        <a:lnTo>
                          <a:pt x="93" y="86"/>
                        </a:lnTo>
                        <a:lnTo>
                          <a:pt x="99" y="92"/>
                        </a:lnTo>
                        <a:lnTo>
                          <a:pt x="85" y="102"/>
                        </a:lnTo>
                        <a:lnTo>
                          <a:pt x="53" y="98"/>
                        </a:lnTo>
                        <a:lnTo>
                          <a:pt x="49" y="102"/>
                        </a:lnTo>
                        <a:lnTo>
                          <a:pt x="50" y="110"/>
                        </a:lnTo>
                        <a:lnTo>
                          <a:pt x="57" y="121"/>
                        </a:lnTo>
                        <a:lnTo>
                          <a:pt x="63" y="126"/>
                        </a:lnTo>
                        <a:lnTo>
                          <a:pt x="112" y="131"/>
                        </a:lnTo>
                        <a:lnTo>
                          <a:pt x="119" y="164"/>
                        </a:lnTo>
                        <a:lnTo>
                          <a:pt x="124" y="172"/>
                        </a:lnTo>
                        <a:lnTo>
                          <a:pt x="101" y="176"/>
                        </a:lnTo>
                        <a:lnTo>
                          <a:pt x="63" y="176"/>
                        </a:lnTo>
                        <a:lnTo>
                          <a:pt x="52" y="179"/>
                        </a:lnTo>
                        <a:lnTo>
                          <a:pt x="2" y="201"/>
                        </a:lnTo>
                        <a:lnTo>
                          <a:pt x="0" y="210"/>
                        </a:lnTo>
                        <a:lnTo>
                          <a:pt x="12" y="211"/>
                        </a:lnTo>
                        <a:lnTo>
                          <a:pt x="27" y="232"/>
                        </a:lnTo>
                        <a:lnTo>
                          <a:pt x="42" y="232"/>
                        </a:lnTo>
                        <a:lnTo>
                          <a:pt x="53" y="257"/>
                        </a:lnTo>
                        <a:lnTo>
                          <a:pt x="36" y="280"/>
                        </a:lnTo>
                        <a:lnTo>
                          <a:pt x="33" y="290"/>
                        </a:lnTo>
                        <a:lnTo>
                          <a:pt x="53" y="299"/>
                        </a:lnTo>
                        <a:lnTo>
                          <a:pt x="62" y="309"/>
                        </a:lnTo>
                        <a:lnTo>
                          <a:pt x="65" y="318"/>
                        </a:lnTo>
                        <a:lnTo>
                          <a:pt x="57" y="322"/>
                        </a:lnTo>
                        <a:lnTo>
                          <a:pt x="78" y="331"/>
                        </a:lnTo>
                        <a:lnTo>
                          <a:pt x="90" y="333"/>
                        </a:lnTo>
                        <a:lnTo>
                          <a:pt x="104" y="326"/>
                        </a:lnTo>
                        <a:lnTo>
                          <a:pt x="112" y="333"/>
                        </a:lnTo>
                        <a:lnTo>
                          <a:pt x="117" y="334"/>
                        </a:lnTo>
                        <a:lnTo>
                          <a:pt x="118" y="332"/>
                        </a:lnTo>
                        <a:lnTo>
                          <a:pt x="128" y="330"/>
                        </a:lnTo>
                        <a:lnTo>
                          <a:pt x="140" y="337"/>
                        </a:lnTo>
                        <a:lnTo>
                          <a:pt x="149" y="338"/>
                        </a:lnTo>
                        <a:lnTo>
                          <a:pt x="167" y="336"/>
                        </a:lnTo>
                        <a:lnTo>
                          <a:pt x="192" y="339"/>
                        </a:lnTo>
                        <a:lnTo>
                          <a:pt x="211" y="338"/>
                        </a:lnTo>
                        <a:lnTo>
                          <a:pt x="236" y="324"/>
                        </a:lnTo>
                        <a:lnTo>
                          <a:pt x="239" y="306"/>
                        </a:lnTo>
                        <a:lnTo>
                          <a:pt x="245" y="303"/>
                        </a:lnTo>
                        <a:lnTo>
                          <a:pt x="320" y="295"/>
                        </a:lnTo>
                        <a:lnTo>
                          <a:pt x="349" y="293"/>
                        </a:lnTo>
                        <a:lnTo>
                          <a:pt x="357" y="309"/>
                        </a:lnTo>
                        <a:lnTo>
                          <a:pt x="364" y="310"/>
                        </a:lnTo>
                        <a:lnTo>
                          <a:pt x="368" y="306"/>
                        </a:lnTo>
                        <a:lnTo>
                          <a:pt x="368" y="306"/>
                        </a:lnTo>
                        <a:lnTo>
                          <a:pt x="372" y="299"/>
                        </a:lnTo>
                        <a:lnTo>
                          <a:pt x="386" y="291"/>
                        </a:lnTo>
                        <a:lnTo>
                          <a:pt x="390" y="281"/>
                        </a:lnTo>
                        <a:lnTo>
                          <a:pt x="398" y="269"/>
                        </a:lnTo>
                        <a:lnTo>
                          <a:pt x="405" y="268"/>
                        </a:lnTo>
                        <a:lnTo>
                          <a:pt x="420" y="271"/>
                        </a:lnTo>
                        <a:lnTo>
                          <a:pt x="425" y="239"/>
                        </a:lnTo>
                        <a:lnTo>
                          <a:pt x="430" y="216"/>
                        </a:lnTo>
                        <a:lnTo>
                          <a:pt x="437" y="202"/>
                        </a:lnTo>
                        <a:lnTo>
                          <a:pt x="445" y="191"/>
                        </a:lnTo>
                        <a:lnTo>
                          <a:pt x="453" y="174"/>
                        </a:lnTo>
                        <a:lnTo>
                          <a:pt x="451" y="167"/>
                        </a:lnTo>
                        <a:lnTo>
                          <a:pt x="457" y="148"/>
                        </a:lnTo>
                        <a:lnTo>
                          <a:pt x="466" y="127"/>
                        </a:lnTo>
                        <a:lnTo>
                          <a:pt x="465" y="103"/>
                        </a:lnTo>
                        <a:lnTo>
                          <a:pt x="473" y="85"/>
                        </a:lnTo>
                        <a:lnTo>
                          <a:pt x="455" y="80"/>
                        </a:lnTo>
                        <a:lnTo>
                          <a:pt x="453" y="91"/>
                        </a:lnTo>
                        <a:lnTo>
                          <a:pt x="445" y="91"/>
                        </a:lnTo>
                        <a:lnTo>
                          <a:pt x="430" y="84"/>
                        </a:lnTo>
                        <a:lnTo>
                          <a:pt x="419" y="82"/>
                        </a:lnTo>
                        <a:lnTo>
                          <a:pt x="387" y="65"/>
                        </a:lnTo>
                        <a:lnTo>
                          <a:pt x="358" y="73"/>
                        </a:lnTo>
                        <a:lnTo>
                          <a:pt x="338" y="58"/>
                        </a:lnTo>
                        <a:lnTo>
                          <a:pt x="339" y="47"/>
                        </a:lnTo>
                        <a:lnTo>
                          <a:pt x="344" y="43"/>
                        </a:lnTo>
                        <a:lnTo>
                          <a:pt x="327" y="43"/>
                        </a:lnTo>
                        <a:lnTo>
                          <a:pt x="275" y="20"/>
                        </a:lnTo>
                        <a:lnTo>
                          <a:pt x="269" y="21"/>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3" name="50" descr="{&quot;Key&quot;:&quot;50&quot;,&quot;Name&quot;:&quot;50&quot;,&quot;Value&quot;:1.0,&quot;Formula&quot;:&quot;&quot;,&quot;Text&quot;:&quot;&quot;,&quot;OfficeApplication&quot;:1,&quot;HasValue&quot;:true}">
                    <a:extLst>
                      <a:ext uri="{FF2B5EF4-FFF2-40B4-BE49-F238E27FC236}">
                        <a16:creationId xmlns:a16="http://schemas.microsoft.com/office/drawing/2014/main" id="{F1822274-4280-42FD-93F7-48B00F43F15F}"/>
                      </a:ext>
                    </a:extLst>
                  </p:cNvPr>
                  <p:cNvSpPr>
                    <a:spLocks noEditPoints="1"/>
                  </p:cNvSpPr>
                  <p:nvPr/>
                </p:nvSpPr>
                <p:spPr bwMode="auto">
                  <a:xfrm>
                    <a:off x="4191493" y="2123019"/>
                    <a:ext cx="474932" cy="698982"/>
                  </a:xfrm>
                  <a:custGeom>
                    <a:avLst/>
                    <a:gdLst>
                      <a:gd name="T0" fmla="*/ 29 w 354"/>
                      <a:gd name="T1" fmla="*/ 349 h 521"/>
                      <a:gd name="T2" fmla="*/ 32 w 354"/>
                      <a:gd name="T3" fmla="*/ 351 h 521"/>
                      <a:gd name="T4" fmla="*/ 119 w 354"/>
                      <a:gd name="T5" fmla="*/ 492 h 521"/>
                      <a:gd name="T6" fmla="*/ 147 w 354"/>
                      <a:gd name="T7" fmla="*/ 521 h 521"/>
                      <a:gd name="T8" fmla="*/ 195 w 354"/>
                      <a:gd name="T9" fmla="*/ 493 h 521"/>
                      <a:gd name="T10" fmla="*/ 241 w 354"/>
                      <a:gd name="T11" fmla="*/ 498 h 521"/>
                      <a:gd name="T12" fmla="*/ 253 w 354"/>
                      <a:gd name="T13" fmla="*/ 505 h 521"/>
                      <a:gd name="T14" fmla="*/ 286 w 354"/>
                      <a:gd name="T15" fmla="*/ 505 h 521"/>
                      <a:gd name="T16" fmla="*/ 306 w 354"/>
                      <a:gd name="T17" fmla="*/ 507 h 521"/>
                      <a:gd name="T18" fmla="*/ 324 w 354"/>
                      <a:gd name="T19" fmla="*/ 495 h 521"/>
                      <a:gd name="T20" fmla="*/ 350 w 354"/>
                      <a:gd name="T21" fmla="*/ 458 h 521"/>
                      <a:gd name="T22" fmla="*/ 354 w 354"/>
                      <a:gd name="T23" fmla="*/ 428 h 521"/>
                      <a:gd name="T24" fmla="*/ 322 w 354"/>
                      <a:gd name="T25" fmla="*/ 410 h 521"/>
                      <a:gd name="T26" fmla="*/ 306 w 354"/>
                      <a:gd name="T27" fmla="*/ 393 h 521"/>
                      <a:gd name="T28" fmla="*/ 278 w 354"/>
                      <a:gd name="T29" fmla="*/ 392 h 521"/>
                      <a:gd name="T30" fmla="*/ 249 w 354"/>
                      <a:gd name="T31" fmla="*/ 386 h 521"/>
                      <a:gd name="T32" fmla="*/ 233 w 354"/>
                      <a:gd name="T33" fmla="*/ 373 h 521"/>
                      <a:gd name="T34" fmla="*/ 247 w 354"/>
                      <a:gd name="T35" fmla="*/ 352 h 521"/>
                      <a:gd name="T36" fmla="*/ 258 w 354"/>
                      <a:gd name="T37" fmla="*/ 329 h 521"/>
                      <a:gd name="T38" fmla="*/ 278 w 354"/>
                      <a:gd name="T39" fmla="*/ 319 h 521"/>
                      <a:gd name="T40" fmla="*/ 308 w 354"/>
                      <a:gd name="T41" fmla="*/ 293 h 521"/>
                      <a:gd name="T42" fmla="*/ 315 w 354"/>
                      <a:gd name="T43" fmla="*/ 282 h 521"/>
                      <a:gd name="T44" fmla="*/ 302 w 354"/>
                      <a:gd name="T45" fmla="*/ 236 h 521"/>
                      <a:gd name="T46" fmla="*/ 282 w 354"/>
                      <a:gd name="T47" fmla="*/ 218 h 521"/>
                      <a:gd name="T48" fmla="*/ 241 w 354"/>
                      <a:gd name="T49" fmla="*/ 185 h 521"/>
                      <a:gd name="T50" fmla="*/ 243 w 354"/>
                      <a:gd name="T51" fmla="*/ 157 h 521"/>
                      <a:gd name="T52" fmla="*/ 224 w 354"/>
                      <a:gd name="T53" fmla="*/ 152 h 521"/>
                      <a:gd name="T54" fmla="*/ 201 w 354"/>
                      <a:gd name="T55" fmla="*/ 95 h 521"/>
                      <a:gd name="T56" fmla="*/ 200 w 354"/>
                      <a:gd name="T57" fmla="*/ 56 h 521"/>
                      <a:gd name="T58" fmla="*/ 211 w 354"/>
                      <a:gd name="T59" fmla="*/ 42 h 521"/>
                      <a:gd name="T60" fmla="*/ 163 w 354"/>
                      <a:gd name="T61" fmla="*/ 5 h 521"/>
                      <a:gd name="T62" fmla="*/ 123 w 354"/>
                      <a:gd name="T63" fmla="*/ 28 h 521"/>
                      <a:gd name="T64" fmla="*/ 103 w 354"/>
                      <a:gd name="T65" fmla="*/ 30 h 521"/>
                      <a:gd name="T66" fmla="*/ 40 w 354"/>
                      <a:gd name="T67" fmla="*/ 15 h 521"/>
                      <a:gd name="T68" fmla="*/ 23 w 354"/>
                      <a:gd name="T69" fmla="*/ 5 h 521"/>
                      <a:gd name="T70" fmla="*/ 4 w 354"/>
                      <a:gd name="T71" fmla="*/ 0 h 521"/>
                      <a:gd name="T72" fmla="*/ 14 w 354"/>
                      <a:gd name="T73" fmla="*/ 24 h 521"/>
                      <a:gd name="T74" fmla="*/ 28 w 354"/>
                      <a:gd name="T75" fmla="*/ 68 h 521"/>
                      <a:gd name="T76" fmla="*/ 35 w 354"/>
                      <a:gd name="T77" fmla="*/ 110 h 521"/>
                      <a:gd name="T78" fmla="*/ 38 w 354"/>
                      <a:gd name="T79" fmla="*/ 141 h 521"/>
                      <a:gd name="T80" fmla="*/ 48 w 354"/>
                      <a:gd name="T81" fmla="*/ 146 h 521"/>
                      <a:gd name="T82" fmla="*/ 69 w 354"/>
                      <a:gd name="T83" fmla="*/ 152 h 521"/>
                      <a:gd name="T84" fmla="*/ 69 w 354"/>
                      <a:gd name="T85" fmla="*/ 163 h 521"/>
                      <a:gd name="T86" fmla="*/ 83 w 354"/>
                      <a:gd name="T87" fmla="*/ 181 h 521"/>
                      <a:gd name="T88" fmla="*/ 93 w 354"/>
                      <a:gd name="T89" fmla="*/ 209 h 521"/>
                      <a:gd name="T90" fmla="*/ 102 w 354"/>
                      <a:gd name="T91" fmla="*/ 200 h 521"/>
                      <a:gd name="T92" fmla="*/ 98 w 354"/>
                      <a:gd name="T93" fmla="*/ 210 h 521"/>
                      <a:gd name="T94" fmla="*/ 98 w 354"/>
                      <a:gd name="T95" fmla="*/ 261 h 521"/>
                      <a:gd name="T96" fmla="*/ 119 w 354"/>
                      <a:gd name="T97" fmla="*/ 285 h 521"/>
                      <a:gd name="T98" fmla="*/ 115 w 354"/>
                      <a:gd name="T99" fmla="*/ 320 h 521"/>
                      <a:gd name="T100" fmla="*/ 110 w 354"/>
                      <a:gd name="T101" fmla="*/ 331 h 521"/>
                      <a:gd name="T102" fmla="*/ 99 w 354"/>
                      <a:gd name="T103" fmla="*/ 364 h 521"/>
                      <a:gd name="T104" fmla="*/ 113 w 354"/>
                      <a:gd name="T105" fmla="*/ 403 h 521"/>
                      <a:gd name="T106" fmla="*/ 131 w 354"/>
                      <a:gd name="T107" fmla="*/ 427 h 521"/>
                      <a:gd name="T108" fmla="*/ 145 w 354"/>
                      <a:gd name="T109" fmla="*/ 438 h 521"/>
                      <a:gd name="T110" fmla="*/ 171 w 354"/>
                      <a:gd name="T111" fmla="*/ 446 h 521"/>
                      <a:gd name="T112" fmla="*/ 128 w 354"/>
                      <a:gd name="T113" fmla="*/ 449 h 521"/>
                      <a:gd name="T114" fmla="*/ 102 w 354"/>
                      <a:gd name="T115" fmla="*/ 446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4" h="521">
                        <a:moveTo>
                          <a:pt x="32" y="351"/>
                        </a:moveTo>
                        <a:lnTo>
                          <a:pt x="29" y="349"/>
                        </a:lnTo>
                        <a:lnTo>
                          <a:pt x="33" y="353"/>
                        </a:lnTo>
                        <a:lnTo>
                          <a:pt x="32" y="351"/>
                        </a:lnTo>
                        <a:close/>
                        <a:moveTo>
                          <a:pt x="102" y="446"/>
                        </a:moveTo>
                        <a:lnTo>
                          <a:pt x="119" y="492"/>
                        </a:lnTo>
                        <a:lnTo>
                          <a:pt x="128" y="507"/>
                        </a:lnTo>
                        <a:lnTo>
                          <a:pt x="147" y="521"/>
                        </a:lnTo>
                        <a:lnTo>
                          <a:pt x="162" y="518"/>
                        </a:lnTo>
                        <a:lnTo>
                          <a:pt x="195" y="493"/>
                        </a:lnTo>
                        <a:lnTo>
                          <a:pt x="210" y="491"/>
                        </a:lnTo>
                        <a:lnTo>
                          <a:pt x="241" y="498"/>
                        </a:lnTo>
                        <a:lnTo>
                          <a:pt x="245" y="502"/>
                        </a:lnTo>
                        <a:lnTo>
                          <a:pt x="253" y="505"/>
                        </a:lnTo>
                        <a:lnTo>
                          <a:pt x="267" y="508"/>
                        </a:lnTo>
                        <a:lnTo>
                          <a:pt x="286" y="505"/>
                        </a:lnTo>
                        <a:lnTo>
                          <a:pt x="292" y="503"/>
                        </a:lnTo>
                        <a:lnTo>
                          <a:pt x="306" y="507"/>
                        </a:lnTo>
                        <a:lnTo>
                          <a:pt x="317" y="504"/>
                        </a:lnTo>
                        <a:lnTo>
                          <a:pt x="324" y="495"/>
                        </a:lnTo>
                        <a:lnTo>
                          <a:pt x="339" y="480"/>
                        </a:lnTo>
                        <a:lnTo>
                          <a:pt x="350" y="458"/>
                        </a:lnTo>
                        <a:lnTo>
                          <a:pt x="345" y="444"/>
                        </a:lnTo>
                        <a:lnTo>
                          <a:pt x="354" y="428"/>
                        </a:lnTo>
                        <a:lnTo>
                          <a:pt x="330" y="411"/>
                        </a:lnTo>
                        <a:lnTo>
                          <a:pt x="322" y="410"/>
                        </a:lnTo>
                        <a:lnTo>
                          <a:pt x="324" y="401"/>
                        </a:lnTo>
                        <a:lnTo>
                          <a:pt x="306" y="393"/>
                        </a:lnTo>
                        <a:lnTo>
                          <a:pt x="289" y="388"/>
                        </a:lnTo>
                        <a:lnTo>
                          <a:pt x="278" y="392"/>
                        </a:lnTo>
                        <a:lnTo>
                          <a:pt x="262" y="392"/>
                        </a:lnTo>
                        <a:lnTo>
                          <a:pt x="249" y="386"/>
                        </a:lnTo>
                        <a:lnTo>
                          <a:pt x="245" y="375"/>
                        </a:lnTo>
                        <a:lnTo>
                          <a:pt x="233" y="373"/>
                        </a:lnTo>
                        <a:lnTo>
                          <a:pt x="237" y="361"/>
                        </a:lnTo>
                        <a:lnTo>
                          <a:pt x="247" y="352"/>
                        </a:lnTo>
                        <a:lnTo>
                          <a:pt x="262" y="345"/>
                        </a:lnTo>
                        <a:lnTo>
                          <a:pt x="258" y="329"/>
                        </a:lnTo>
                        <a:lnTo>
                          <a:pt x="265" y="316"/>
                        </a:lnTo>
                        <a:lnTo>
                          <a:pt x="278" y="319"/>
                        </a:lnTo>
                        <a:lnTo>
                          <a:pt x="291" y="311"/>
                        </a:lnTo>
                        <a:lnTo>
                          <a:pt x="308" y="293"/>
                        </a:lnTo>
                        <a:lnTo>
                          <a:pt x="317" y="288"/>
                        </a:lnTo>
                        <a:lnTo>
                          <a:pt x="315" y="282"/>
                        </a:lnTo>
                        <a:lnTo>
                          <a:pt x="309" y="250"/>
                        </a:lnTo>
                        <a:lnTo>
                          <a:pt x="302" y="236"/>
                        </a:lnTo>
                        <a:lnTo>
                          <a:pt x="300" y="212"/>
                        </a:lnTo>
                        <a:lnTo>
                          <a:pt x="282" y="218"/>
                        </a:lnTo>
                        <a:lnTo>
                          <a:pt x="274" y="217"/>
                        </a:lnTo>
                        <a:lnTo>
                          <a:pt x="241" y="185"/>
                        </a:lnTo>
                        <a:lnTo>
                          <a:pt x="237" y="176"/>
                        </a:lnTo>
                        <a:lnTo>
                          <a:pt x="243" y="157"/>
                        </a:lnTo>
                        <a:lnTo>
                          <a:pt x="242" y="157"/>
                        </a:lnTo>
                        <a:lnTo>
                          <a:pt x="224" y="152"/>
                        </a:lnTo>
                        <a:lnTo>
                          <a:pt x="223" y="122"/>
                        </a:lnTo>
                        <a:lnTo>
                          <a:pt x="201" y="95"/>
                        </a:lnTo>
                        <a:lnTo>
                          <a:pt x="188" y="69"/>
                        </a:lnTo>
                        <a:lnTo>
                          <a:pt x="200" y="56"/>
                        </a:lnTo>
                        <a:lnTo>
                          <a:pt x="203" y="47"/>
                        </a:lnTo>
                        <a:lnTo>
                          <a:pt x="211" y="42"/>
                        </a:lnTo>
                        <a:lnTo>
                          <a:pt x="199" y="11"/>
                        </a:lnTo>
                        <a:lnTo>
                          <a:pt x="163" y="5"/>
                        </a:lnTo>
                        <a:lnTo>
                          <a:pt x="140" y="12"/>
                        </a:lnTo>
                        <a:lnTo>
                          <a:pt x="123" y="28"/>
                        </a:lnTo>
                        <a:lnTo>
                          <a:pt x="106" y="27"/>
                        </a:lnTo>
                        <a:lnTo>
                          <a:pt x="103" y="30"/>
                        </a:lnTo>
                        <a:lnTo>
                          <a:pt x="70" y="19"/>
                        </a:lnTo>
                        <a:lnTo>
                          <a:pt x="40" y="15"/>
                        </a:lnTo>
                        <a:lnTo>
                          <a:pt x="31" y="5"/>
                        </a:lnTo>
                        <a:lnTo>
                          <a:pt x="23" y="5"/>
                        </a:lnTo>
                        <a:lnTo>
                          <a:pt x="11" y="0"/>
                        </a:lnTo>
                        <a:lnTo>
                          <a:pt x="4" y="0"/>
                        </a:lnTo>
                        <a:lnTo>
                          <a:pt x="0" y="19"/>
                        </a:lnTo>
                        <a:lnTo>
                          <a:pt x="14" y="24"/>
                        </a:lnTo>
                        <a:lnTo>
                          <a:pt x="31" y="43"/>
                        </a:lnTo>
                        <a:lnTo>
                          <a:pt x="28" y="68"/>
                        </a:lnTo>
                        <a:lnTo>
                          <a:pt x="20" y="75"/>
                        </a:lnTo>
                        <a:lnTo>
                          <a:pt x="35" y="110"/>
                        </a:lnTo>
                        <a:lnTo>
                          <a:pt x="38" y="121"/>
                        </a:lnTo>
                        <a:lnTo>
                          <a:pt x="38" y="141"/>
                        </a:lnTo>
                        <a:lnTo>
                          <a:pt x="52" y="141"/>
                        </a:lnTo>
                        <a:lnTo>
                          <a:pt x="48" y="146"/>
                        </a:lnTo>
                        <a:lnTo>
                          <a:pt x="67" y="159"/>
                        </a:lnTo>
                        <a:lnTo>
                          <a:pt x="69" y="152"/>
                        </a:lnTo>
                        <a:lnTo>
                          <a:pt x="75" y="163"/>
                        </a:lnTo>
                        <a:lnTo>
                          <a:pt x="69" y="163"/>
                        </a:lnTo>
                        <a:lnTo>
                          <a:pt x="75" y="174"/>
                        </a:lnTo>
                        <a:lnTo>
                          <a:pt x="83" y="181"/>
                        </a:lnTo>
                        <a:lnTo>
                          <a:pt x="88" y="204"/>
                        </a:lnTo>
                        <a:lnTo>
                          <a:pt x="93" y="209"/>
                        </a:lnTo>
                        <a:lnTo>
                          <a:pt x="95" y="200"/>
                        </a:lnTo>
                        <a:lnTo>
                          <a:pt x="102" y="200"/>
                        </a:lnTo>
                        <a:lnTo>
                          <a:pt x="116" y="209"/>
                        </a:lnTo>
                        <a:lnTo>
                          <a:pt x="98" y="210"/>
                        </a:lnTo>
                        <a:lnTo>
                          <a:pt x="101" y="233"/>
                        </a:lnTo>
                        <a:lnTo>
                          <a:pt x="98" y="261"/>
                        </a:lnTo>
                        <a:lnTo>
                          <a:pt x="101" y="284"/>
                        </a:lnTo>
                        <a:lnTo>
                          <a:pt x="119" y="285"/>
                        </a:lnTo>
                        <a:lnTo>
                          <a:pt x="111" y="316"/>
                        </a:lnTo>
                        <a:lnTo>
                          <a:pt x="115" y="320"/>
                        </a:lnTo>
                        <a:lnTo>
                          <a:pt x="114" y="331"/>
                        </a:lnTo>
                        <a:lnTo>
                          <a:pt x="110" y="331"/>
                        </a:lnTo>
                        <a:lnTo>
                          <a:pt x="107" y="351"/>
                        </a:lnTo>
                        <a:lnTo>
                          <a:pt x="99" y="364"/>
                        </a:lnTo>
                        <a:lnTo>
                          <a:pt x="105" y="366"/>
                        </a:lnTo>
                        <a:lnTo>
                          <a:pt x="113" y="403"/>
                        </a:lnTo>
                        <a:lnTo>
                          <a:pt x="124" y="413"/>
                        </a:lnTo>
                        <a:lnTo>
                          <a:pt x="131" y="427"/>
                        </a:lnTo>
                        <a:lnTo>
                          <a:pt x="142" y="431"/>
                        </a:lnTo>
                        <a:lnTo>
                          <a:pt x="145" y="438"/>
                        </a:lnTo>
                        <a:lnTo>
                          <a:pt x="160" y="436"/>
                        </a:lnTo>
                        <a:lnTo>
                          <a:pt x="171" y="446"/>
                        </a:lnTo>
                        <a:lnTo>
                          <a:pt x="160" y="443"/>
                        </a:lnTo>
                        <a:lnTo>
                          <a:pt x="128" y="449"/>
                        </a:lnTo>
                        <a:lnTo>
                          <a:pt x="104" y="446"/>
                        </a:lnTo>
                        <a:lnTo>
                          <a:pt x="102" y="446"/>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4" name="51" descr="{&quot;Key&quot;:&quot;51&quot;,&quot;Name&quot;:&quot;51&quot;,&quot;Value&quot;:1.0,&quot;Formula&quot;:&quot;&quot;,&quot;Text&quot;:&quot;&quot;,&quot;OfficeApplication&quot;:1,&quot;HasValue&quot;:true}">
                    <a:extLst>
                      <a:ext uri="{FF2B5EF4-FFF2-40B4-BE49-F238E27FC236}">
                        <a16:creationId xmlns:a16="http://schemas.microsoft.com/office/drawing/2014/main" id="{63770430-85D2-487E-B41D-F75AFA72DED0}"/>
                      </a:ext>
                    </a:extLst>
                  </p:cNvPr>
                  <p:cNvSpPr>
                    <a:spLocks/>
                  </p:cNvSpPr>
                  <p:nvPr/>
                </p:nvSpPr>
                <p:spPr bwMode="auto">
                  <a:xfrm>
                    <a:off x="6307220" y="2297429"/>
                    <a:ext cx="645317" cy="489690"/>
                  </a:xfrm>
                  <a:custGeom>
                    <a:avLst/>
                    <a:gdLst>
                      <a:gd name="T0" fmla="*/ 442 w 481"/>
                      <a:gd name="T1" fmla="*/ 64 h 365"/>
                      <a:gd name="T2" fmla="*/ 388 w 481"/>
                      <a:gd name="T3" fmla="*/ 65 h 365"/>
                      <a:gd name="T4" fmla="*/ 351 w 481"/>
                      <a:gd name="T5" fmla="*/ 57 h 365"/>
                      <a:gd name="T6" fmla="*/ 307 w 481"/>
                      <a:gd name="T7" fmla="*/ 55 h 365"/>
                      <a:gd name="T8" fmla="*/ 284 w 481"/>
                      <a:gd name="T9" fmla="*/ 38 h 365"/>
                      <a:gd name="T10" fmla="*/ 231 w 481"/>
                      <a:gd name="T11" fmla="*/ 6 h 365"/>
                      <a:gd name="T12" fmla="*/ 190 w 481"/>
                      <a:gd name="T13" fmla="*/ 0 h 365"/>
                      <a:gd name="T14" fmla="*/ 186 w 481"/>
                      <a:gd name="T15" fmla="*/ 20 h 365"/>
                      <a:gd name="T16" fmla="*/ 166 w 481"/>
                      <a:gd name="T17" fmla="*/ 20 h 365"/>
                      <a:gd name="T18" fmla="*/ 137 w 481"/>
                      <a:gd name="T19" fmla="*/ 12 h 365"/>
                      <a:gd name="T20" fmla="*/ 86 w 481"/>
                      <a:gd name="T21" fmla="*/ 35 h 365"/>
                      <a:gd name="T22" fmla="*/ 76 w 481"/>
                      <a:gd name="T23" fmla="*/ 59 h 365"/>
                      <a:gd name="T24" fmla="*/ 87 w 481"/>
                      <a:gd name="T25" fmla="*/ 86 h 365"/>
                      <a:gd name="T26" fmla="*/ 87 w 481"/>
                      <a:gd name="T27" fmla="*/ 109 h 365"/>
                      <a:gd name="T28" fmla="*/ 64 w 481"/>
                      <a:gd name="T29" fmla="*/ 120 h 365"/>
                      <a:gd name="T30" fmla="*/ 53 w 481"/>
                      <a:gd name="T31" fmla="*/ 144 h 365"/>
                      <a:gd name="T32" fmla="*/ 79 w 481"/>
                      <a:gd name="T33" fmla="*/ 160 h 365"/>
                      <a:gd name="T34" fmla="*/ 51 w 481"/>
                      <a:gd name="T35" fmla="*/ 196 h 365"/>
                      <a:gd name="T36" fmla="*/ 27 w 481"/>
                      <a:gd name="T37" fmla="*/ 222 h 365"/>
                      <a:gd name="T38" fmla="*/ 23 w 481"/>
                      <a:gd name="T39" fmla="*/ 239 h 365"/>
                      <a:gd name="T40" fmla="*/ 6 w 481"/>
                      <a:gd name="T41" fmla="*/ 245 h 365"/>
                      <a:gd name="T42" fmla="*/ 0 w 481"/>
                      <a:gd name="T43" fmla="*/ 263 h 365"/>
                      <a:gd name="T44" fmla="*/ 16 w 481"/>
                      <a:gd name="T45" fmla="*/ 283 h 365"/>
                      <a:gd name="T46" fmla="*/ 17 w 481"/>
                      <a:gd name="T47" fmla="*/ 308 h 365"/>
                      <a:gd name="T48" fmla="*/ 36 w 481"/>
                      <a:gd name="T49" fmla="*/ 320 h 365"/>
                      <a:gd name="T50" fmla="*/ 50 w 481"/>
                      <a:gd name="T51" fmla="*/ 328 h 365"/>
                      <a:gd name="T52" fmla="*/ 69 w 481"/>
                      <a:gd name="T53" fmla="*/ 343 h 365"/>
                      <a:gd name="T54" fmla="*/ 77 w 481"/>
                      <a:gd name="T55" fmla="*/ 355 h 365"/>
                      <a:gd name="T56" fmla="*/ 141 w 481"/>
                      <a:gd name="T57" fmla="*/ 347 h 365"/>
                      <a:gd name="T58" fmla="*/ 182 w 481"/>
                      <a:gd name="T59" fmla="*/ 310 h 365"/>
                      <a:gd name="T60" fmla="*/ 202 w 481"/>
                      <a:gd name="T61" fmla="*/ 295 h 365"/>
                      <a:gd name="T62" fmla="*/ 237 w 481"/>
                      <a:gd name="T63" fmla="*/ 289 h 365"/>
                      <a:gd name="T64" fmla="*/ 277 w 481"/>
                      <a:gd name="T65" fmla="*/ 303 h 365"/>
                      <a:gd name="T66" fmla="*/ 336 w 481"/>
                      <a:gd name="T67" fmla="*/ 363 h 365"/>
                      <a:gd name="T68" fmla="*/ 379 w 481"/>
                      <a:gd name="T69" fmla="*/ 362 h 365"/>
                      <a:gd name="T70" fmla="*/ 413 w 481"/>
                      <a:gd name="T71" fmla="*/ 355 h 365"/>
                      <a:gd name="T72" fmla="*/ 413 w 481"/>
                      <a:gd name="T73" fmla="*/ 333 h 365"/>
                      <a:gd name="T74" fmla="*/ 408 w 481"/>
                      <a:gd name="T75" fmla="*/ 316 h 365"/>
                      <a:gd name="T76" fmla="*/ 436 w 481"/>
                      <a:gd name="T77" fmla="*/ 296 h 365"/>
                      <a:gd name="T78" fmla="*/ 473 w 481"/>
                      <a:gd name="T79" fmla="*/ 284 h 365"/>
                      <a:gd name="T80" fmla="*/ 446 w 481"/>
                      <a:gd name="T81" fmla="*/ 252 h 365"/>
                      <a:gd name="T82" fmla="*/ 450 w 481"/>
                      <a:gd name="T83" fmla="*/ 223 h 365"/>
                      <a:gd name="T84" fmla="*/ 460 w 481"/>
                      <a:gd name="T85" fmla="*/ 203 h 365"/>
                      <a:gd name="T86" fmla="*/ 478 w 481"/>
                      <a:gd name="T87" fmla="*/ 184 h 365"/>
                      <a:gd name="T88" fmla="*/ 467 w 481"/>
                      <a:gd name="T89" fmla="*/ 150 h 365"/>
                      <a:gd name="T90" fmla="*/ 464 w 481"/>
                      <a:gd name="T91" fmla="*/ 82 h 365"/>
                      <a:gd name="T92" fmla="*/ 452 w 481"/>
                      <a:gd name="T93" fmla="*/ 64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1" h="365">
                        <a:moveTo>
                          <a:pt x="452" y="64"/>
                        </a:moveTo>
                        <a:lnTo>
                          <a:pt x="442" y="64"/>
                        </a:lnTo>
                        <a:lnTo>
                          <a:pt x="421" y="72"/>
                        </a:lnTo>
                        <a:lnTo>
                          <a:pt x="388" y="65"/>
                        </a:lnTo>
                        <a:lnTo>
                          <a:pt x="362" y="73"/>
                        </a:lnTo>
                        <a:lnTo>
                          <a:pt x="351" y="57"/>
                        </a:lnTo>
                        <a:lnTo>
                          <a:pt x="336" y="51"/>
                        </a:lnTo>
                        <a:lnTo>
                          <a:pt x="307" y="55"/>
                        </a:lnTo>
                        <a:lnTo>
                          <a:pt x="296" y="52"/>
                        </a:lnTo>
                        <a:lnTo>
                          <a:pt x="284" y="38"/>
                        </a:lnTo>
                        <a:lnTo>
                          <a:pt x="260" y="27"/>
                        </a:lnTo>
                        <a:lnTo>
                          <a:pt x="231" y="6"/>
                        </a:lnTo>
                        <a:lnTo>
                          <a:pt x="223" y="4"/>
                        </a:lnTo>
                        <a:lnTo>
                          <a:pt x="190" y="0"/>
                        </a:lnTo>
                        <a:lnTo>
                          <a:pt x="189" y="11"/>
                        </a:lnTo>
                        <a:lnTo>
                          <a:pt x="186" y="20"/>
                        </a:lnTo>
                        <a:lnTo>
                          <a:pt x="169" y="17"/>
                        </a:lnTo>
                        <a:lnTo>
                          <a:pt x="166" y="20"/>
                        </a:lnTo>
                        <a:lnTo>
                          <a:pt x="151" y="14"/>
                        </a:lnTo>
                        <a:lnTo>
                          <a:pt x="137" y="12"/>
                        </a:lnTo>
                        <a:lnTo>
                          <a:pt x="111" y="29"/>
                        </a:lnTo>
                        <a:lnTo>
                          <a:pt x="86" y="35"/>
                        </a:lnTo>
                        <a:lnTo>
                          <a:pt x="71" y="44"/>
                        </a:lnTo>
                        <a:lnTo>
                          <a:pt x="76" y="59"/>
                        </a:lnTo>
                        <a:lnTo>
                          <a:pt x="79" y="82"/>
                        </a:lnTo>
                        <a:lnTo>
                          <a:pt x="87" y="86"/>
                        </a:lnTo>
                        <a:lnTo>
                          <a:pt x="98" y="94"/>
                        </a:lnTo>
                        <a:lnTo>
                          <a:pt x="87" y="109"/>
                        </a:lnTo>
                        <a:lnTo>
                          <a:pt x="74" y="106"/>
                        </a:lnTo>
                        <a:lnTo>
                          <a:pt x="64" y="120"/>
                        </a:lnTo>
                        <a:lnTo>
                          <a:pt x="63" y="135"/>
                        </a:lnTo>
                        <a:lnTo>
                          <a:pt x="53" y="144"/>
                        </a:lnTo>
                        <a:lnTo>
                          <a:pt x="55" y="154"/>
                        </a:lnTo>
                        <a:lnTo>
                          <a:pt x="79" y="160"/>
                        </a:lnTo>
                        <a:lnTo>
                          <a:pt x="79" y="162"/>
                        </a:lnTo>
                        <a:lnTo>
                          <a:pt x="51" y="196"/>
                        </a:lnTo>
                        <a:lnTo>
                          <a:pt x="33" y="213"/>
                        </a:lnTo>
                        <a:lnTo>
                          <a:pt x="27" y="222"/>
                        </a:lnTo>
                        <a:lnTo>
                          <a:pt x="23" y="231"/>
                        </a:lnTo>
                        <a:lnTo>
                          <a:pt x="23" y="239"/>
                        </a:lnTo>
                        <a:lnTo>
                          <a:pt x="16" y="245"/>
                        </a:lnTo>
                        <a:lnTo>
                          <a:pt x="6" y="245"/>
                        </a:lnTo>
                        <a:lnTo>
                          <a:pt x="9" y="255"/>
                        </a:lnTo>
                        <a:lnTo>
                          <a:pt x="0" y="263"/>
                        </a:lnTo>
                        <a:lnTo>
                          <a:pt x="2" y="272"/>
                        </a:lnTo>
                        <a:lnTo>
                          <a:pt x="16" y="283"/>
                        </a:lnTo>
                        <a:lnTo>
                          <a:pt x="20" y="295"/>
                        </a:lnTo>
                        <a:lnTo>
                          <a:pt x="17" y="308"/>
                        </a:lnTo>
                        <a:lnTo>
                          <a:pt x="22" y="318"/>
                        </a:lnTo>
                        <a:lnTo>
                          <a:pt x="36" y="320"/>
                        </a:lnTo>
                        <a:lnTo>
                          <a:pt x="43" y="328"/>
                        </a:lnTo>
                        <a:lnTo>
                          <a:pt x="50" y="328"/>
                        </a:lnTo>
                        <a:lnTo>
                          <a:pt x="61" y="343"/>
                        </a:lnTo>
                        <a:lnTo>
                          <a:pt x="69" y="343"/>
                        </a:lnTo>
                        <a:lnTo>
                          <a:pt x="72" y="359"/>
                        </a:lnTo>
                        <a:lnTo>
                          <a:pt x="77" y="355"/>
                        </a:lnTo>
                        <a:lnTo>
                          <a:pt x="135" y="365"/>
                        </a:lnTo>
                        <a:lnTo>
                          <a:pt x="141" y="347"/>
                        </a:lnTo>
                        <a:lnTo>
                          <a:pt x="146" y="343"/>
                        </a:lnTo>
                        <a:lnTo>
                          <a:pt x="182" y="310"/>
                        </a:lnTo>
                        <a:lnTo>
                          <a:pt x="196" y="307"/>
                        </a:lnTo>
                        <a:lnTo>
                          <a:pt x="202" y="295"/>
                        </a:lnTo>
                        <a:lnTo>
                          <a:pt x="213" y="296"/>
                        </a:lnTo>
                        <a:lnTo>
                          <a:pt x="237" y="289"/>
                        </a:lnTo>
                        <a:lnTo>
                          <a:pt x="273" y="292"/>
                        </a:lnTo>
                        <a:lnTo>
                          <a:pt x="277" y="303"/>
                        </a:lnTo>
                        <a:lnTo>
                          <a:pt x="277" y="330"/>
                        </a:lnTo>
                        <a:lnTo>
                          <a:pt x="336" y="363"/>
                        </a:lnTo>
                        <a:lnTo>
                          <a:pt x="358" y="355"/>
                        </a:lnTo>
                        <a:lnTo>
                          <a:pt x="379" y="362"/>
                        </a:lnTo>
                        <a:lnTo>
                          <a:pt x="409" y="361"/>
                        </a:lnTo>
                        <a:lnTo>
                          <a:pt x="413" y="355"/>
                        </a:lnTo>
                        <a:lnTo>
                          <a:pt x="407" y="344"/>
                        </a:lnTo>
                        <a:lnTo>
                          <a:pt x="413" y="333"/>
                        </a:lnTo>
                        <a:lnTo>
                          <a:pt x="427" y="315"/>
                        </a:lnTo>
                        <a:lnTo>
                          <a:pt x="408" y="316"/>
                        </a:lnTo>
                        <a:lnTo>
                          <a:pt x="416" y="302"/>
                        </a:lnTo>
                        <a:lnTo>
                          <a:pt x="436" y="296"/>
                        </a:lnTo>
                        <a:lnTo>
                          <a:pt x="473" y="296"/>
                        </a:lnTo>
                        <a:lnTo>
                          <a:pt x="473" y="284"/>
                        </a:lnTo>
                        <a:lnTo>
                          <a:pt x="469" y="272"/>
                        </a:lnTo>
                        <a:lnTo>
                          <a:pt x="446" y="252"/>
                        </a:lnTo>
                        <a:lnTo>
                          <a:pt x="453" y="234"/>
                        </a:lnTo>
                        <a:lnTo>
                          <a:pt x="450" y="223"/>
                        </a:lnTo>
                        <a:lnTo>
                          <a:pt x="452" y="211"/>
                        </a:lnTo>
                        <a:lnTo>
                          <a:pt x="460" y="203"/>
                        </a:lnTo>
                        <a:lnTo>
                          <a:pt x="469" y="201"/>
                        </a:lnTo>
                        <a:lnTo>
                          <a:pt x="478" y="184"/>
                        </a:lnTo>
                        <a:lnTo>
                          <a:pt x="481" y="167"/>
                        </a:lnTo>
                        <a:lnTo>
                          <a:pt x="467" y="150"/>
                        </a:lnTo>
                        <a:lnTo>
                          <a:pt x="456" y="100"/>
                        </a:lnTo>
                        <a:lnTo>
                          <a:pt x="464" y="82"/>
                        </a:lnTo>
                        <a:lnTo>
                          <a:pt x="463" y="72"/>
                        </a:lnTo>
                        <a:lnTo>
                          <a:pt x="452" y="64"/>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5" name="53" descr="{&quot;Key&quot;:&quot;53&quot;,&quot;Name&quot;:&quot;53&quot;,&quot;Value&quot;:1.0,&quot;Formula&quot;:&quot;&quot;,&quot;Text&quot;:&quot;&quot;,&quot;OfficeApplication&quot;:1,&quot;HasValue&quot;:true}">
                    <a:extLst>
                      <a:ext uri="{FF2B5EF4-FFF2-40B4-BE49-F238E27FC236}">
                        <a16:creationId xmlns:a16="http://schemas.microsoft.com/office/drawing/2014/main" id="{4A476151-4E5A-414F-8212-12D3519DC695}"/>
                      </a:ext>
                    </a:extLst>
                  </p:cNvPr>
                  <p:cNvSpPr>
                    <a:spLocks/>
                  </p:cNvSpPr>
                  <p:nvPr/>
                </p:nvSpPr>
                <p:spPr bwMode="auto">
                  <a:xfrm>
                    <a:off x="4462499" y="2766995"/>
                    <a:ext cx="474932" cy="458832"/>
                  </a:xfrm>
                  <a:custGeom>
                    <a:avLst/>
                    <a:gdLst>
                      <a:gd name="T0" fmla="*/ 334 w 354"/>
                      <a:gd name="T1" fmla="*/ 41 h 342"/>
                      <a:gd name="T2" fmla="*/ 319 w 354"/>
                      <a:gd name="T3" fmla="*/ 6 h 342"/>
                      <a:gd name="T4" fmla="*/ 298 w 354"/>
                      <a:gd name="T5" fmla="*/ 12 h 342"/>
                      <a:gd name="T6" fmla="*/ 276 w 354"/>
                      <a:gd name="T7" fmla="*/ 19 h 342"/>
                      <a:gd name="T8" fmla="*/ 231 w 354"/>
                      <a:gd name="T9" fmla="*/ 22 h 342"/>
                      <a:gd name="T10" fmla="*/ 211 w 354"/>
                      <a:gd name="T11" fmla="*/ 35 h 342"/>
                      <a:gd name="T12" fmla="*/ 173 w 354"/>
                      <a:gd name="T13" fmla="*/ 36 h 342"/>
                      <a:gd name="T14" fmla="*/ 150 w 354"/>
                      <a:gd name="T15" fmla="*/ 48 h 342"/>
                      <a:gd name="T16" fmla="*/ 128 w 354"/>
                      <a:gd name="T17" fmla="*/ 44 h 342"/>
                      <a:gd name="T18" fmla="*/ 115 w 354"/>
                      <a:gd name="T19" fmla="*/ 24 h 342"/>
                      <a:gd name="T20" fmla="*/ 90 w 354"/>
                      <a:gd name="T21" fmla="*/ 23 h 342"/>
                      <a:gd name="T22" fmla="*/ 65 w 354"/>
                      <a:gd name="T23" fmla="*/ 28 h 342"/>
                      <a:gd name="T24" fmla="*/ 51 w 354"/>
                      <a:gd name="T25" fmla="*/ 42 h 342"/>
                      <a:gd name="T26" fmla="*/ 53 w 354"/>
                      <a:gd name="T27" fmla="*/ 87 h 342"/>
                      <a:gd name="T28" fmla="*/ 43 w 354"/>
                      <a:gd name="T29" fmla="*/ 121 h 342"/>
                      <a:gd name="T30" fmla="*/ 52 w 354"/>
                      <a:gd name="T31" fmla="*/ 162 h 342"/>
                      <a:gd name="T32" fmla="*/ 52 w 354"/>
                      <a:gd name="T33" fmla="*/ 194 h 342"/>
                      <a:gd name="T34" fmla="*/ 62 w 354"/>
                      <a:gd name="T35" fmla="*/ 226 h 342"/>
                      <a:gd name="T36" fmla="*/ 28 w 354"/>
                      <a:gd name="T37" fmla="*/ 243 h 342"/>
                      <a:gd name="T38" fmla="*/ 3 w 354"/>
                      <a:gd name="T39" fmla="*/ 308 h 342"/>
                      <a:gd name="T40" fmla="*/ 16 w 354"/>
                      <a:gd name="T41" fmla="*/ 320 h 342"/>
                      <a:gd name="T42" fmla="*/ 65 w 354"/>
                      <a:gd name="T43" fmla="*/ 325 h 342"/>
                      <a:gd name="T44" fmla="*/ 86 w 354"/>
                      <a:gd name="T45" fmla="*/ 317 h 342"/>
                      <a:gd name="T46" fmla="*/ 213 w 354"/>
                      <a:gd name="T47" fmla="*/ 333 h 342"/>
                      <a:gd name="T48" fmla="*/ 239 w 354"/>
                      <a:gd name="T49" fmla="*/ 332 h 342"/>
                      <a:gd name="T50" fmla="*/ 251 w 354"/>
                      <a:gd name="T51" fmla="*/ 327 h 342"/>
                      <a:gd name="T52" fmla="*/ 237 w 354"/>
                      <a:gd name="T53" fmla="*/ 304 h 342"/>
                      <a:gd name="T54" fmla="*/ 253 w 354"/>
                      <a:gd name="T55" fmla="*/ 291 h 342"/>
                      <a:gd name="T56" fmla="*/ 262 w 354"/>
                      <a:gd name="T57" fmla="*/ 257 h 342"/>
                      <a:gd name="T58" fmla="*/ 279 w 354"/>
                      <a:gd name="T59" fmla="*/ 234 h 342"/>
                      <a:gd name="T60" fmla="*/ 272 w 354"/>
                      <a:gd name="T61" fmla="*/ 212 h 342"/>
                      <a:gd name="T62" fmla="*/ 304 w 354"/>
                      <a:gd name="T63" fmla="*/ 186 h 342"/>
                      <a:gd name="T64" fmla="*/ 325 w 354"/>
                      <a:gd name="T65" fmla="*/ 150 h 342"/>
                      <a:gd name="T66" fmla="*/ 325 w 354"/>
                      <a:gd name="T67" fmla="*/ 92 h 342"/>
                      <a:gd name="T68" fmla="*/ 351 w 354"/>
                      <a:gd name="T69" fmla="*/ 76 h 342"/>
                      <a:gd name="T70" fmla="*/ 353 w 354"/>
                      <a:gd name="T71" fmla="*/ 53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4" h="342">
                        <a:moveTo>
                          <a:pt x="353" y="53"/>
                        </a:moveTo>
                        <a:lnTo>
                          <a:pt x="334" y="41"/>
                        </a:lnTo>
                        <a:lnTo>
                          <a:pt x="320" y="19"/>
                        </a:lnTo>
                        <a:lnTo>
                          <a:pt x="319" y="6"/>
                        </a:lnTo>
                        <a:lnTo>
                          <a:pt x="301" y="0"/>
                        </a:lnTo>
                        <a:lnTo>
                          <a:pt x="298" y="12"/>
                        </a:lnTo>
                        <a:lnTo>
                          <a:pt x="290" y="18"/>
                        </a:lnTo>
                        <a:lnTo>
                          <a:pt x="276" y="19"/>
                        </a:lnTo>
                        <a:lnTo>
                          <a:pt x="270" y="28"/>
                        </a:lnTo>
                        <a:lnTo>
                          <a:pt x="231" y="22"/>
                        </a:lnTo>
                        <a:lnTo>
                          <a:pt x="222" y="24"/>
                        </a:lnTo>
                        <a:lnTo>
                          <a:pt x="211" y="35"/>
                        </a:lnTo>
                        <a:lnTo>
                          <a:pt x="181" y="44"/>
                        </a:lnTo>
                        <a:lnTo>
                          <a:pt x="173" y="36"/>
                        </a:lnTo>
                        <a:lnTo>
                          <a:pt x="153" y="41"/>
                        </a:lnTo>
                        <a:lnTo>
                          <a:pt x="150" y="48"/>
                        </a:lnTo>
                        <a:lnTo>
                          <a:pt x="137" y="44"/>
                        </a:lnTo>
                        <a:lnTo>
                          <a:pt x="128" y="44"/>
                        </a:lnTo>
                        <a:lnTo>
                          <a:pt x="119" y="29"/>
                        </a:lnTo>
                        <a:lnTo>
                          <a:pt x="115" y="24"/>
                        </a:lnTo>
                        <a:lnTo>
                          <a:pt x="104" y="27"/>
                        </a:lnTo>
                        <a:lnTo>
                          <a:pt x="90" y="23"/>
                        </a:lnTo>
                        <a:lnTo>
                          <a:pt x="84" y="25"/>
                        </a:lnTo>
                        <a:lnTo>
                          <a:pt x="65" y="28"/>
                        </a:lnTo>
                        <a:lnTo>
                          <a:pt x="51" y="25"/>
                        </a:lnTo>
                        <a:lnTo>
                          <a:pt x="51" y="42"/>
                        </a:lnTo>
                        <a:lnTo>
                          <a:pt x="50" y="57"/>
                        </a:lnTo>
                        <a:lnTo>
                          <a:pt x="53" y="87"/>
                        </a:lnTo>
                        <a:lnTo>
                          <a:pt x="52" y="103"/>
                        </a:lnTo>
                        <a:lnTo>
                          <a:pt x="43" y="121"/>
                        </a:lnTo>
                        <a:lnTo>
                          <a:pt x="48" y="133"/>
                        </a:lnTo>
                        <a:lnTo>
                          <a:pt x="52" y="162"/>
                        </a:lnTo>
                        <a:lnTo>
                          <a:pt x="48" y="169"/>
                        </a:lnTo>
                        <a:lnTo>
                          <a:pt x="52" y="194"/>
                        </a:lnTo>
                        <a:lnTo>
                          <a:pt x="59" y="204"/>
                        </a:lnTo>
                        <a:lnTo>
                          <a:pt x="62" y="226"/>
                        </a:lnTo>
                        <a:lnTo>
                          <a:pt x="56" y="234"/>
                        </a:lnTo>
                        <a:lnTo>
                          <a:pt x="28" y="243"/>
                        </a:lnTo>
                        <a:lnTo>
                          <a:pt x="15" y="273"/>
                        </a:lnTo>
                        <a:lnTo>
                          <a:pt x="3" y="308"/>
                        </a:lnTo>
                        <a:lnTo>
                          <a:pt x="0" y="311"/>
                        </a:lnTo>
                        <a:lnTo>
                          <a:pt x="16" y="320"/>
                        </a:lnTo>
                        <a:lnTo>
                          <a:pt x="31" y="323"/>
                        </a:lnTo>
                        <a:lnTo>
                          <a:pt x="65" y="325"/>
                        </a:lnTo>
                        <a:lnTo>
                          <a:pt x="77" y="329"/>
                        </a:lnTo>
                        <a:lnTo>
                          <a:pt x="86" y="317"/>
                        </a:lnTo>
                        <a:lnTo>
                          <a:pt x="184" y="342"/>
                        </a:lnTo>
                        <a:lnTo>
                          <a:pt x="213" y="333"/>
                        </a:lnTo>
                        <a:lnTo>
                          <a:pt x="218" y="325"/>
                        </a:lnTo>
                        <a:lnTo>
                          <a:pt x="239" y="332"/>
                        </a:lnTo>
                        <a:lnTo>
                          <a:pt x="245" y="331"/>
                        </a:lnTo>
                        <a:lnTo>
                          <a:pt x="251" y="327"/>
                        </a:lnTo>
                        <a:lnTo>
                          <a:pt x="257" y="314"/>
                        </a:lnTo>
                        <a:lnTo>
                          <a:pt x="237" y="304"/>
                        </a:lnTo>
                        <a:lnTo>
                          <a:pt x="243" y="294"/>
                        </a:lnTo>
                        <a:lnTo>
                          <a:pt x="253" y="291"/>
                        </a:lnTo>
                        <a:lnTo>
                          <a:pt x="253" y="266"/>
                        </a:lnTo>
                        <a:lnTo>
                          <a:pt x="262" y="257"/>
                        </a:lnTo>
                        <a:lnTo>
                          <a:pt x="284" y="250"/>
                        </a:lnTo>
                        <a:lnTo>
                          <a:pt x="279" y="234"/>
                        </a:lnTo>
                        <a:lnTo>
                          <a:pt x="268" y="221"/>
                        </a:lnTo>
                        <a:lnTo>
                          <a:pt x="272" y="212"/>
                        </a:lnTo>
                        <a:lnTo>
                          <a:pt x="294" y="209"/>
                        </a:lnTo>
                        <a:lnTo>
                          <a:pt x="304" y="186"/>
                        </a:lnTo>
                        <a:lnTo>
                          <a:pt x="300" y="176"/>
                        </a:lnTo>
                        <a:lnTo>
                          <a:pt x="325" y="150"/>
                        </a:lnTo>
                        <a:lnTo>
                          <a:pt x="329" y="138"/>
                        </a:lnTo>
                        <a:lnTo>
                          <a:pt x="325" y="92"/>
                        </a:lnTo>
                        <a:lnTo>
                          <a:pt x="333" y="79"/>
                        </a:lnTo>
                        <a:lnTo>
                          <a:pt x="351" y="76"/>
                        </a:lnTo>
                        <a:lnTo>
                          <a:pt x="354" y="75"/>
                        </a:lnTo>
                        <a:lnTo>
                          <a:pt x="353" y="53"/>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6" name="54" descr="{&quot;Key&quot;:&quot;54&quot;,&quot;Name&quot;:&quot;54&quot;,&quot;Value&quot;:1.0,&quot;Formula&quot;:&quot;&quot;,&quot;Text&quot;:&quot;&quot;,&quot;OfficeApplication&quot;:1,&quot;HasValue&quot;:true}">
                    <a:extLst>
                      <a:ext uri="{FF2B5EF4-FFF2-40B4-BE49-F238E27FC236}">
                        <a16:creationId xmlns:a16="http://schemas.microsoft.com/office/drawing/2014/main" id="{8E813C4A-643E-4B59-BF32-17A1FF9DC3DB}"/>
                      </a:ext>
                    </a:extLst>
                  </p:cNvPr>
                  <p:cNvSpPr>
                    <a:spLocks/>
                  </p:cNvSpPr>
                  <p:nvPr/>
                </p:nvSpPr>
                <p:spPr bwMode="auto">
                  <a:xfrm>
                    <a:off x="7118898" y="2219615"/>
                    <a:ext cx="657392" cy="661417"/>
                  </a:xfrm>
                  <a:custGeom>
                    <a:avLst/>
                    <a:gdLst>
                      <a:gd name="T0" fmla="*/ 0 w 490"/>
                      <a:gd name="T1" fmla="*/ 38 h 493"/>
                      <a:gd name="T2" fmla="*/ 13 w 490"/>
                      <a:gd name="T3" fmla="*/ 58 h 493"/>
                      <a:gd name="T4" fmla="*/ 52 w 490"/>
                      <a:gd name="T5" fmla="*/ 47 h 493"/>
                      <a:gd name="T6" fmla="*/ 76 w 490"/>
                      <a:gd name="T7" fmla="*/ 74 h 493"/>
                      <a:gd name="T8" fmla="*/ 87 w 490"/>
                      <a:gd name="T9" fmla="*/ 108 h 493"/>
                      <a:gd name="T10" fmla="*/ 77 w 490"/>
                      <a:gd name="T11" fmla="*/ 140 h 493"/>
                      <a:gd name="T12" fmla="*/ 87 w 490"/>
                      <a:gd name="T13" fmla="*/ 174 h 493"/>
                      <a:gd name="T14" fmla="*/ 105 w 490"/>
                      <a:gd name="T15" fmla="*/ 181 h 493"/>
                      <a:gd name="T16" fmla="*/ 114 w 490"/>
                      <a:gd name="T17" fmla="*/ 204 h 493"/>
                      <a:gd name="T18" fmla="*/ 118 w 490"/>
                      <a:gd name="T19" fmla="*/ 249 h 493"/>
                      <a:gd name="T20" fmla="*/ 93 w 490"/>
                      <a:gd name="T21" fmla="*/ 260 h 493"/>
                      <a:gd name="T22" fmla="*/ 98 w 490"/>
                      <a:gd name="T23" fmla="*/ 300 h 493"/>
                      <a:gd name="T24" fmla="*/ 84 w 490"/>
                      <a:gd name="T25" fmla="*/ 338 h 493"/>
                      <a:gd name="T26" fmla="*/ 95 w 490"/>
                      <a:gd name="T27" fmla="*/ 380 h 493"/>
                      <a:gd name="T28" fmla="*/ 85 w 490"/>
                      <a:gd name="T29" fmla="*/ 397 h 493"/>
                      <a:gd name="T30" fmla="*/ 95 w 490"/>
                      <a:gd name="T31" fmla="*/ 415 h 493"/>
                      <a:gd name="T32" fmla="*/ 98 w 490"/>
                      <a:gd name="T33" fmla="*/ 435 h 493"/>
                      <a:gd name="T34" fmla="*/ 121 w 490"/>
                      <a:gd name="T35" fmla="*/ 432 h 493"/>
                      <a:gd name="T36" fmla="*/ 137 w 490"/>
                      <a:gd name="T37" fmla="*/ 454 h 493"/>
                      <a:gd name="T38" fmla="*/ 156 w 490"/>
                      <a:gd name="T39" fmla="*/ 479 h 493"/>
                      <a:gd name="T40" fmla="*/ 162 w 490"/>
                      <a:gd name="T41" fmla="*/ 493 h 493"/>
                      <a:gd name="T42" fmla="*/ 214 w 490"/>
                      <a:gd name="T43" fmla="*/ 487 h 493"/>
                      <a:gd name="T44" fmla="*/ 220 w 490"/>
                      <a:gd name="T45" fmla="*/ 474 h 493"/>
                      <a:gd name="T46" fmla="*/ 253 w 490"/>
                      <a:gd name="T47" fmla="*/ 459 h 493"/>
                      <a:gd name="T48" fmla="*/ 285 w 490"/>
                      <a:gd name="T49" fmla="*/ 471 h 493"/>
                      <a:gd name="T50" fmla="*/ 297 w 490"/>
                      <a:gd name="T51" fmla="*/ 471 h 493"/>
                      <a:gd name="T52" fmla="*/ 348 w 490"/>
                      <a:gd name="T53" fmla="*/ 446 h 493"/>
                      <a:gd name="T54" fmla="*/ 361 w 490"/>
                      <a:gd name="T55" fmla="*/ 461 h 493"/>
                      <a:gd name="T56" fmla="*/ 387 w 490"/>
                      <a:gd name="T57" fmla="*/ 468 h 493"/>
                      <a:gd name="T58" fmla="*/ 424 w 490"/>
                      <a:gd name="T59" fmla="*/ 460 h 493"/>
                      <a:gd name="T60" fmla="*/ 440 w 490"/>
                      <a:gd name="T61" fmla="*/ 461 h 493"/>
                      <a:gd name="T62" fmla="*/ 480 w 490"/>
                      <a:gd name="T63" fmla="*/ 425 h 493"/>
                      <a:gd name="T64" fmla="*/ 454 w 490"/>
                      <a:gd name="T65" fmla="*/ 388 h 493"/>
                      <a:gd name="T66" fmla="*/ 423 w 490"/>
                      <a:gd name="T67" fmla="*/ 384 h 493"/>
                      <a:gd name="T68" fmla="*/ 362 w 490"/>
                      <a:gd name="T69" fmla="*/ 353 h 493"/>
                      <a:gd name="T70" fmla="*/ 333 w 490"/>
                      <a:gd name="T71" fmla="*/ 329 h 493"/>
                      <a:gd name="T72" fmla="*/ 275 w 490"/>
                      <a:gd name="T73" fmla="*/ 318 h 493"/>
                      <a:gd name="T74" fmla="*/ 253 w 490"/>
                      <a:gd name="T75" fmla="*/ 275 h 493"/>
                      <a:gd name="T76" fmla="*/ 248 w 490"/>
                      <a:gd name="T77" fmla="*/ 255 h 493"/>
                      <a:gd name="T78" fmla="*/ 194 w 490"/>
                      <a:gd name="T79" fmla="*/ 240 h 493"/>
                      <a:gd name="T80" fmla="*/ 172 w 490"/>
                      <a:gd name="T81" fmla="*/ 219 h 493"/>
                      <a:gd name="T82" fmla="*/ 142 w 490"/>
                      <a:gd name="T83" fmla="*/ 192 h 493"/>
                      <a:gd name="T84" fmla="*/ 164 w 490"/>
                      <a:gd name="T85" fmla="*/ 173 h 493"/>
                      <a:gd name="T86" fmla="*/ 156 w 490"/>
                      <a:gd name="T87" fmla="*/ 144 h 493"/>
                      <a:gd name="T88" fmla="*/ 157 w 490"/>
                      <a:gd name="T89" fmla="*/ 102 h 493"/>
                      <a:gd name="T90" fmla="*/ 135 w 490"/>
                      <a:gd name="T91" fmla="*/ 72 h 493"/>
                      <a:gd name="T92" fmla="*/ 135 w 490"/>
                      <a:gd name="T93" fmla="*/ 28 h 493"/>
                      <a:gd name="T94" fmla="*/ 94 w 490"/>
                      <a:gd name="T95" fmla="*/ 5 h 493"/>
                      <a:gd name="T96" fmla="*/ 71 w 490"/>
                      <a:gd name="T97" fmla="*/ 8 h 493"/>
                      <a:gd name="T98" fmla="*/ 35 w 490"/>
                      <a:gd name="T99" fmla="*/ 16 h 493"/>
                      <a:gd name="T100" fmla="*/ 2 w 490"/>
                      <a:gd name="T101" fmla="*/ 2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90" h="493">
                        <a:moveTo>
                          <a:pt x="2" y="22"/>
                        </a:moveTo>
                        <a:lnTo>
                          <a:pt x="0" y="38"/>
                        </a:lnTo>
                        <a:lnTo>
                          <a:pt x="5" y="54"/>
                        </a:lnTo>
                        <a:lnTo>
                          <a:pt x="13" y="58"/>
                        </a:lnTo>
                        <a:lnTo>
                          <a:pt x="34" y="57"/>
                        </a:lnTo>
                        <a:lnTo>
                          <a:pt x="52" y="47"/>
                        </a:lnTo>
                        <a:lnTo>
                          <a:pt x="59" y="51"/>
                        </a:lnTo>
                        <a:lnTo>
                          <a:pt x="76" y="74"/>
                        </a:lnTo>
                        <a:lnTo>
                          <a:pt x="77" y="95"/>
                        </a:lnTo>
                        <a:lnTo>
                          <a:pt x="87" y="108"/>
                        </a:lnTo>
                        <a:lnTo>
                          <a:pt x="78" y="120"/>
                        </a:lnTo>
                        <a:lnTo>
                          <a:pt x="77" y="140"/>
                        </a:lnTo>
                        <a:lnTo>
                          <a:pt x="89" y="148"/>
                        </a:lnTo>
                        <a:lnTo>
                          <a:pt x="87" y="174"/>
                        </a:lnTo>
                        <a:lnTo>
                          <a:pt x="94" y="183"/>
                        </a:lnTo>
                        <a:lnTo>
                          <a:pt x="105" y="181"/>
                        </a:lnTo>
                        <a:lnTo>
                          <a:pt x="108" y="184"/>
                        </a:lnTo>
                        <a:lnTo>
                          <a:pt x="114" y="204"/>
                        </a:lnTo>
                        <a:lnTo>
                          <a:pt x="109" y="231"/>
                        </a:lnTo>
                        <a:lnTo>
                          <a:pt x="118" y="249"/>
                        </a:lnTo>
                        <a:lnTo>
                          <a:pt x="102" y="249"/>
                        </a:lnTo>
                        <a:lnTo>
                          <a:pt x="93" y="260"/>
                        </a:lnTo>
                        <a:lnTo>
                          <a:pt x="98" y="279"/>
                        </a:lnTo>
                        <a:lnTo>
                          <a:pt x="98" y="300"/>
                        </a:lnTo>
                        <a:lnTo>
                          <a:pt x="94" y="318"/>
                        </a:lnTo>
                        <a:lnTo>
                          <a:pt x="84" y="338"/>
                        </a:lnTo>
                        <a:lnTo>
                          <a:pt x="93" y="350"/>
                        </a:lnTo>
                        <a:lnTo>
                          <a:pt x="95" y="380"/>
                        </a:lnTo>
                        <a:lnTo>
                          <a:pt x="91" y="391"/>
                        </a:lnTo>
                        <a:lnTo>
                          <a:pt x="85" y="397"/>
                        </a:lnTo>
                        <a:lnTo>
                          <a:pt x="85" y="411"/>
                        </a:lnTo>
                        <a:lnTo>
                          <a:pt x="95" y="415"/>
                        </a:lnTo>
                        <a:lnTo>
                          <a:pt x="98" y="433"/>
                        </a:lnTo>
                        <a:lnTo>
                          <a:pt x="98" y="435"/>
                        </a:lnTo>
                        <a:lnTo>
                          <a:pt x="102" y="440"/>
                        </a:lnTo>
                        <a:lnTo>
                          <a:pt x="121" y="432"/>
                        </a:lnTo>
                        <a:lnTo>
                          <a:pt x="137" y="438"/>
                        </a:lnTo>
                        <a:lnTo>
                          <a:pt x="137" y="454"/>
                        </a:lnTo>
                        <a:lnTo>
                          <a:pt x="132" y="468"/>
                        </a:lnTo>
                        <a:lnTo>
                          <a:pt x="156" y="479"/>
                        </a:lnTo>
                        <a:lnTo>
                          <a:pt x="155" y="489"/>
                        </a:lnTo>
                        <a:lnTo>
                          <a:pt x="162" y="493"/>
                        </a:lnTo>
                        <a:lnTo>
                          <a:pt x="204" y="490"/>
                        </a:lnTo>
                        <a:lnTo>
                          <a:pt x="214" y="487"/>
                        </a:lnTo>
                        <a:lnTo>
                          <a:pt x="213" y="471"/>
                        </a:lnTo>
                        <a:lnTo>
                          <a:pt x="220" y="474"/>
                        </a:lnTo>
                        <a:lnTo>
                          <a:pt x="245" y="473"/>
                        </a:lnTo>
                        <a:lnTo>
                          <a:pt x="253" y="459"/>
                        </a:lnTo>
                        <a:lnTo>
                          <a:pt x="260" y="467"/>
                        </a:lnTo>
                        <a:lnTo>
                          <a:pt x="285" y="471"/>
                        </a:lnTo>
                        <a:lnTo>
                          <a:pt x="284" y="478"/>
                        </a:lnTo>
                        <a:lnTo>
                          <a:pt x="297" y="471"/>
                        </a:lnTo>
                        <a:lnTo>
                          <a:pt x="317" y="468"/>
                        </a:lnTo>
                        <a:lnTo>
                          <a:pt x="348" y="446"/>
                        </a:lnTo>
                        <a:lnTo>
                          <a:pt x="357" y="446"/>
                        </a:lnTo>
                        <a:lnTo>
                          <a:pt x="361" y="461"/>
                        </a:lnTo>
                        <a:lnTo>
                          <a:pt x="366" y="465"/>
                        </a:lnTo>
                        <a:lnTo>
                          <a:pt x="387" y="468"/>
                        </a:lnTo>
                        <a:lnTo>
                          <a:pt x="408" y="476"/>
                        </a:lnTo>
                        <a:lnTo>
                          <a:pt x="424" y="460"/>
                        </a:lnTo>
                        <a:lnTo>
                          <a:pt x="432" y="466"/>
                        </a:lnTo>
                        <a:lnTo>
                          <a:pt x="440" y="461"/>
                        </a:lnTo>
                        <a:lnTo>
                          <a:pt x="455" y="444"/>
                        </a:lnTo>
                        <a:lnTo>
                          <a:pt x="480" y="425"/>
                        </a:lnTo>
                        <a:lnTo>
                          <a:pt x="490" y="424"/>
                        </a:lnTo>
                        <a:lnTo>
                          <a:pt x="454" y="388"/>
                        </a:lnTo>
                        <a:lnTo>
                          <a:pt x="441" y="382"/>
                        </a:lnTo>
                        <a:lnTo>
                          <a:pt x="423" y="384"/>
                        </a:lnTo>
                        <a:lnTo>
                          <a:pt x="375" y="364"/>
                        </a:lnTo>
                        <a:lnTo>
                          <a:pt x="362" y="353"/>
                        </a:lnTo>
                        <a:lnTo>
                          <a:pt x="350" y="349"/>
                        </a:lnTo>
                        <a:lnTo>
                          <a:pt x="333" y="329"/>
                        </a:lnTo>
                        <a:lnTo>
                          <a:pt x="292" y="314"/>
                        </a:lnTo>
                        <a:lnTo>
                          <a:pt x="275" y="318"/>
                        </a:lnTo>
                        <a:lnTo>
                          <a:pt x="253" y="290"/>
                        </a:lnTo>
                        <a:lnTo>
                          <a:pt x="253" y="275"/>
                        </a:lnTo>
                        <a:lnTo>
                          <a:pt x="257" y="261"/>
                        </a:lnTo>
                        <a:lnTo>
                          <a:pt x="248" y="255"/>
                        </a:lnTo>
                        <a:lnTo>
                          <a:pt x="205" y="254"/>
                        </a:lnTo>
                        <a:lnTo>
                          <a:pt x="194" y="240"/>
                        </a:lnTo>
                        <a:lnTo>
                          <a:pt x="181" y="237"/>
                        </a:lnTo>
                        <a:lnTo>
                          <a:pt x="172" y="219"/>
                        </a:lnTo>
                        <a:lnTo>
                          <a:pt x="152" y="210"/>
                        </a:lnTo>
                        <a:lnTo>
                          <a:pt x="142" y="192"/>
                        </a:lnTo>
                        <a:lnTo>
                          <a:pt x="142" y="186"/>
                        </a:lnTo>
                        <a:lnTo>
                          <a:pt x="164" y="173"/>
                        </a:lnTo>
                        <a:lnTo>
                          <a:pt x="165" y="164"/>
                        </a:lnTo>
                        <a:lnTo>
                          <a:pt x="156" y="144"/>
                        </a:lnTo>
                        <a:lnTo>
                          <a:pt x="165" y="126"/>
                        </a:lnTo>
                        <a:lnTo>
                          <a:pt x="157" y="102"/>
                        </a:lnTo>
                        <a:lnTo>
                          <a:pt x="149" y="96"/>
                        </a:lnTo>
                        <a:lnTo>
                          <a:pt x="135" y="72"/>
                        </a:lnTo>
                        <a:lnTo>
                          <a:pt x="138" y="39"/>
                        </a:lnTo>
                        <a:lnTo>
                          <a:pt x="135" y="28"/>
                        </a:lnTo>
                        <a:lnTo>
                          <a:pt x="117" y="25"/>
                        </a:lnTo>
                        <a:lnTo>
                          <a:pt x="94" y="5"/>
                        </a:lnTo>
                        <a:lnTo>
                          <a:pt x="84" y="0"/>
                        </a:lnTo>
                        <a:lnTo>
                          <a:pt x="71" y="8"/>
                        </a:lnTo>
                        <a:lnTo>
                          <a:pt x="51" y="3"/>
                        </a:lnTo>
                        <a:lnTo>
                          <a:pt x="35" y="16"/>
                        </a:lnTo>
                        <a:lnTo>
                          <a:pt x="23" y="11"/>
                        </a:lnTo>
                        <a:lnTo>
                          <a:pt x="2" y="22"/>
                        </a:lnTo>
                        <a:lnTo>
                          <a:pt x="2" y="22"/>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7" name="55" descr="{&quot;Key&quot;:&quot;55&quot;,&quot;Name&quot;:&quot;55&quot;,&quot;Value&quot;:1.0,&quot;Formula&quot;:&quot;&quot;,&quot;Text&quot;:&quot;&quot;,&quot;OfficeApplication&quot;:1,&quot;HasValue&quot;:true}">
                    <a:extLst>
                      <a:ext uri="{FF2B5EF4-FFF2-40B4-BE49-F238E27FC236}">
                        <a16:creationId xmlns:a16="http://schemas.microsoft.com/office/drawing/2014/main" id="{89ACB8AB-8016-44B9-A9EE-2803141CF5FD}"/>
                      </a:ext>
                    </a:extLst>
                  </p:cNvPr>
                  <p:cNvSpPr>
                    <a:spLocks/>
                  </p:cNvSpPr>
                  <p:nvPr/>
                </p:nvSpPr>
                <p:spPr bwMode="auto">
                  <a:xfrm>
                    <a:off x="6905581" y="2187417"/>
                    <a:ext cx="371628" cy="662758"/>
                  </a:xfrm>
                  <a:custGeom>
                    <a:avLst/>
                    <a:gdLst>
                      <a:gd name="T0" fmla="*/ 153 w 277"/>
                      <a:gd name="T1" fmla="*/ 41 h 494"/>
                      <a:gd name="T2" fmla="*/ 135 w 277"/>
                      <a:gd name="T3" fmla="*/ 0 h 494"/>
                      <a:gd name="T4" fmla="*/ 101 w 277"/>
                      <a:gd name="T5" fmla="*/ 27 h 494"/>
                      <a:gd name="T6" fmla="*/ 74 w 277"/>
                      <a:gd name="T7" fmla="*/ 18 h 494"/>
                      <a:gd name="T8" fmla="*/ 51 w 277"/>
                      <a:gd name="T9" fmla="*/ 16 h 494"/>
                      <a:gd name="T10" fmla="*/ 54 w 277"/>
                      <a:gd name="T11" fmla="*/ 74 h 494"/>
                      <a:gd name="T12" fmla="*/ 33 w 277"/>
                      <a:gd name="T13" fmla="*/ 121 h 494"/>
                      <a:gd name="T14" fmla="*/ 29 w 277"/>
                      <a:gd name="T15" fmla="*/ 143 h 494"/>
                      <a:gd name="T16" fmla="*/ 18 w 277"/>
                      <a:gd name="T17" fmla="*/ 164 h 494"/>
                      <a:gd name="T18" fmla="*/ 21 w 277"/>
                      <a:gd name="T19" fmla="*/ 232 h 494"/>
                      <a:gd name="T20" fmla="*/ 32 w 277"/>
                      <a:gd name="T21" fmla="*/ 266 h 494"/>
                      <a:gd name="T22" fmla="*/ 14 w 277"/>
                      <a:gd name="T23" fmla="*/ 285 h 494"/>
                      <a:gd name="T24" fmla="*/ 4 w 277"/>
                      <a:gd name="T25" fmla="*/ 305 h 494"/>
                      <a:gd name="T26" fmla="*/ 0 w 277"/>
                      <a:gd name="T27" fmla="*/ 334 h 494"/>
                      <a:gd name="T28" fmla="*/ 27 w 277"/>
                      <a:gd name="T29" fmla="*/ 366 h 494"/>
                      <a:gd name="T30" fmla="*/ 29 w 277"/>
                      <a:gd name="T31" fmla="*/ 380 h 494"/>
                      <a:gd name="T32" fmla="*/ 51 w 277"/>
                      <a:gd name="T33" fmla="*/ 416 h 494"/>
                      <a:gd name="T34" fmla="*/ 86 w 277"/>
                      <a:gd name="T35" fmla="*/ 439 h 494"/>
                      <a:gd name="T36" fmla="*/ 130 w 277"/>
                      <a:gd name="T37" fmla="*/ 455 h 494"/>
                      <a:gd name="T38" fmla="*/ 166 w 277"/>
                      <a:gd name="T39" fmla="*/ 490 h 494"/>
                      <a:gd name="T40" fmla="*/ 196 w 277"/>
                      <a:gd name="T41" fmla="*/ 483 h 494"/>
                      <a:gd name="T42" fmla="*/ 229 w 277"/>
                      <a:gd name="T43" fmla="*/ 471 h 494"/>
                      <a:gd name="T44" fmla="*/ 257 w 277"/>
                      <a:gd name="T45" fmla="*/ 459 h 494"/>
                      <a:gd name="T46" fmla="*/ 254 w 277"/>
                      <a:gd name="T47" fmla="*/ 439 h 494"/>
                      <a:gd name="T48" fmla="*/ 244 w 277"/>
                      <a:gd name="T49" fmla="*/ 421 h 494"/>
                      <a:gd name="T50" fmla="*/ 254 w 277"/>
                      <a:gd name="T51" fmla="*/ 404 h 494"/>
                      <a:gd name="T52" fmla="*/ 243 w 277"/>
                      <a:gd name="T53" fmla="*/ 362 h 494"/>
                      <a:gd name="T54" fmla="*/ 257 w 277"/>
                      <a:gd name="T55" fmla="*/ 324 h 494"/>
                      <a:gd name="T56" fmla="*/ 252 w 277"/>
                      <a:gd name="T57" fmla="*/ 284 h 494"/>
                      <a:gd name="T58" fmla="*/ 277 w 277"/>
                      <a:gd name="T59" fmla="*/ 273 h 494"/>
                      <a:gd name="T60" fmla="*/ 273 w 277"/>
                      <a:gd name="T61" fmla="*/ 228 h 494"/>
                      <a:gd name="T62" fmla="*/ 264 w 277"/>
                      <a:gd name="T63" fmla="*/ 205 h 494"/>
                      <a:gd name="T64" fmla="*/ 246 w 277"/>
                      <a:gd name="T65" fmla="*/ 198 h 494"/>
                      <a:gd name="T66" fmla="*/ 236 w 277"/>
                      <a:gd name="T67" fmla="*/ 164 h 494"/>
                      <a:gd name="T68" fmla="*/ 246 w 277"/>
                      <a:gd name="T69" fmla="*/ 132 h 494"/>
                      <a:gd name="T70" fmla="*/ 235 w 277"/>
                      <a:gd name="T71" fmla="*/ 98 h 494"/>
                      <a:gd name="T72" fmla="*/ 211 w 277"/>
                      <a:gd name="T73" fmla="*/ 71 h 494"/>
                      <a:gd name="T74" fmla="*/ 172 w 277"/>
                      <a:gd name="T75" fmla="*/ 82 h 494"/>
                      <a:gd name="T76" fmla="*/ 159 w 277"/>
                      <a:gd name="T77" fmla="*/ 62 h 494"/>
                      <a:gd name="T78" fmla="*/ 154 w 277"/>
                      <a:gd name="T79" fmla="*/ 45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7" h="494">
                        <a:moveTo>
                          <a:pt x="154" y="45"/>
                        </a:moveTo>
                        <a:lnTo>
                          <a:pt x="153" y="41"/>
                        </a:lnTo>
                        <a:lnTo>
                          <a:pt x="138" y="3"/>
                        </a:lnTo>
                        <a:lnTo>
                          <a:pt x="135" y="0"/>
                        </a:lnTo>
                        <a:lnTo>
                          <a:pt x="135" y="6"/>
                        </a:lnTo>
                        <a:lnTo>
                          <a:pt x="101" y="27"/>
                        </a:lnTo>
                        <a:lnTo>
                          <a:pt x="98" y="21"/>
                        </a:lnTo>
                        <a:lnTo>
                          <a:pt x="74" y="18"/>
                        </a:lnTo>
                        <a:lnTo>
                          <a:pt x="61" y="10"/>
                        </a:lnTo>
                        <a:lnTo>
                          <a:pt x="51" y="16"/>
                        </a:lnTo>
                        <a:lnTo>
                          <a:pt x="42" y="46"/>
                        </a:lnTo>
                        <a:lnTo>
                          <a:pt x="54" y="74"/>
                        </a:lnTo>
                        <a:lnTo>
                          <a:pt x="49" y="94"/>
                        </a:lnTo>
                        <a:lnTo>
                          <a:pt x="33" y="121"/>
                        </a:lnTo>
                        <a:lnTo>
                          <a:pt x="38" y="135"/>
                        </a:lnTo>
                        <a:lnTo>
                          <a:pt x="29" y="143"/>
                        </a:lnTo>
                        <a:lnTo>
                          <a:pt x="17" y="154"/>
                        </a:lnTo>
                        <a:lnTo>
                          <a:pt x="18" y="164"/>
                        </a:lnTo>
                        <a:lnTo>
                          <a:pt x="10" y="182"/>
                        </a:lnTo>
                        <a:lnTo>
                          <a:pt x="21" y="232"/>
                        </a:lnTo>
                        <a:lnTo>
                          <a:pt x="35" y="249"/>
                        </a:lnTo>
                        <a:lnTo>
                          <a:pt x="32" y="266"/>
                        </a:lnTo>
                        <a:lnTo>
                          <a:pt x="23" y="283"/>
                        </a:lnTo>
                        <a:lnTo>
                          <a:pt x="14" y="285"/>
                        </a:lnTo>
                        <a:lnTo>
                          <a:pt x="6" y="293"/>
                        </a:lnTo>
                        <a:lnTo>
                          <a:pt x="4" y="305"/>
                        </a:lnTo>
                        <a:lnTo>
                          <a:pt x="7" y="316"/>
                        </a:lnTo>
                        <a:lnTo>
                          <a:pt x="0" y="334"/>
                        </a:lnTo>
                        <a:lnTo>
                          <a:pt x="23" y="354"/>
                        </a:lnTo>
                        <a:lnTo>
                          <a:pt x="27" y="366"/>
                        </a:lnTo>
                        <a:lnTo>
                          <a:pt x="27" y="378"/>
                        </a:lnTo>
                        <a:lnTo>
                          <a:pt x="29" y="380"/>
                        </a:lnTo>
                        <a:lnTo>
                          <a:pt x="30" y="394"/>
                        </a:lnTo>
                        <a:lnTo>
                          <a:pt x="51" y="416"/>
                        </a:lnTo>
                        <a:lnTo>
                          <a:pt x="65" y="424"/>
                        </a:lnTo>
                        <a:lnTo>
                          <a:pt x="86" y="439"/>
                        </a:lnTo>
                        <a:lnTo>
                          <a:pt x="110" y="453"/>
                        </a:lnTo>
                        <a:lnTo>
                          <a:pt x="130" y="455"/>
                        </a:lnTo>
                        <a:lnTo>
                          <a:pt x="137" y="465"/>
                        </a:lnTo>
                        <a:lnTo>
                          <a:pt x="166" y="490"/>
                        </a:lnTo>
                        <a:lnTo>
                          <a:pt x="174" y="494"/>
                        </a:lnTo>
                        <a:lnTo>
                          <a:pt x="196" y="483"/>
                        </a:lnTo>
                        <a:lnTo>
                          <a:pt x="213" y="482"/>
                        </a:lnTo>
                        <a:lnTo>
                          <a:pt x="229" y="471"/>
                        </a:lnTo>
                        <a:lnTo>
                          <a:pt x="254" y="466"/>
                        </a:lnTo>
                        <a:lnTo>
                          <a:pt x="257" y="459"/>
                        </a:lnTo>
                        <a:lnTo>
                          <a:pt x="257" y="457"/>
                        </a:lnTo>
                        <a:lnTo>
                          <a:pt x="254" y="439"/>
                        </a:lnTo>
                        <a:lnTo>
                          <a:pt x="244" y="435"/>
                        </a:lnTo>
                        <a:lnTo>
                          <a:pt x="244" y="421"/>
                        </a:lnTo>
                        <a:lnTo>
                          <a:pt x="250" y="415"/>
                        </a:lnTo>
                        <a:lnTo>
                          <a:pt x="254" y="404"/>
                        </a:lnTo>
                        <a:lnTo>
                          <a:pt x="252" y="374"/>
                        </a:lnTo>
                        <a:lnTo>
                          <a:pt x="243" y="362"/>
                        </a:lnTo>
                        <a:lnTo>
                          <a:pt x="253" y="342"/>
                        </a:lnTo>
                        <a:lnTo>
                          <a:pt x="257" y="324"/>
                        </a:lnTo>
                        <a:lnTo>
                          <a:pt x="257" y="303"/>
                        </a:lnTo>
                        <a:lnTo>
                          <a:pt x="252" y="284"/>
                        </a:lnTo>
                        <a:lnTo>
                          <a:pt x="261" y="273"/>
                        </a:lnTo>
                        <a:lnTo>
                          <a:pt x="277" y="273"/>
                        </a:lnTo>
                        <a:lnTo>
                          <a:pt x="268" y="255"/>
                        </a:lnTo>
                        <a:lnTo>
                          <a:pt x="273" y="228"/>
                        </a:lnTo>
                        <a:lnTo>
                          <a:pt x="267" y="208"/>
                        </a:lnTo>
                        <a:lnTo>
                          <a:pt x="264" y="205"/>
                        </a:lnTo>
                        <a:lnTo>
                          <a:pt x="253" y="207"/>
                        </a:lnTo>
                        <a:lnTo>
                          <a:pt x="246" y="198"/>
                        </a:lnTo>
                        <a:lnTo>
                          <a:pt x="248" y="172"/>
                        </a:lnTo>
                        <a:lnTo>
                          <a:pt x="236" y="164"/>
                        </a:lnTo>
                        <a:lnTo>
                          <a:pt x="237" y="144"/>
                        </a:lnTo>
                        <a:lnTo>
                          <a:pt x="246" y="132"/>
                        </a:lnTo>
                        <a:lnTo>
                          <a:pt x="236" y="119"/>
                        </a:lnTo>
                        <a:lnTo>
                          <a:pt x="235" y="98"/>
                        </a:lnTo>
                        <a:lnTo>
                          <a:pt x="218" y="75"/>
                        </a:lnTo>
                        <a:lnTo>
                          <a:pt x="211" y="71"/>
                        </a:lnTo>
                        <a:lnTo>
                          <a:pt x="193" y="81"/>
                        </a:lnTo>
                        <a:lnTo>
                          <a:pt x="172" y="82"/>
                        </a:lnTo>
                        <a:lnTo>
                          <a:pt x="164" y="78"/>
                        </a:lnTo>
                        <a:lnTo>
                          <a:pt x="159" y="62"/>
                        </a:lnTo>
                        <a:lnTo>
                          <a:pt x="161" y="46"/>
                        </a:lnTo>
                        <a:lnTo>
                          <a:pt x="154" y="45"/>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8" name="56" descr="{&quot;Key&quot;:&quot;56&quot;,&quot;Name&quot;:&quot;56&quot;,&quot;Value&quot;:1.0,&quot;Formula&quot;:&quot;&quot;,&quot;Text&quot;:&quot;&quot;,&quot;OfficeApplication&quot;:1,&quot;HasValue&quot;:true}">
                    <a:extLst>
                      <a:ext uri="{FF2B5EF4-FFF2-40B4-BE49-F238E27FC236}">
                        <a16:creationId xmlns:a16="http://schemas.microsoft.com/office/drawing/2014/main" id="{DCDBFE85-EFAB-4C41-9310-07D063DB25F2}"/>
                      </a:ext>
                    </a:extLst>
                  </p:cNvPr>
                  <p:cNvSpPr>
                    <a:spLocks noEditPoints="1"/>
                  </p:cNvSpPr>
                  <p:nvPr/>
                </p:nvSpPr>
                <p:spPr bwMode="auto">
                  <a:xfrm>
                    <a:off x="3471045" y="2962870"/>
                    <a:ext cx="668125" cy="504447"/>
                  </a:xfrm>
                  <a:custGeom>
                    <a:avLst/>
                    <a:gdLst>
                      <a:gd name="T0" fmla="*/ 141 w 498"/>
                      <a:gd name="T1" fmla="*/ 337 h 376"/>
                      <a:gd name="T2" fmla="*/ 162 w 498"/>
                      <a:gd name="T3" fmla="*/ 375 h 376"/>
                      <a:gd name="T4" fmla="*/ 195 w 498"/>
                      <a:gd name="T5" fmla="*/ 367 h 376"/>
                      <a:gd name="T6" fmla="*/ 8 w 498"/>
                      <a:gd name="T7" fmla="*/ 27 h 376"/>
                      <a:gd name="T8" fmla="*/ 25 w 498"/>
                      <a:gd name="T9" fmla="*/ 88 h 376"/>
                      <a:gd name="T10" fmla="*/ 77 w 498"/>
                      <a:gd name="T11" fmla="*/ 103 h 376"/>
                      <a:gd name="T12" fmla="*/ 101 w 498"/>
                      <a:gd name="T13" fmla="*/ 134 h 376"/>
                      <a:gd name="T14" fmla="*/ 52 w 498"/>
                      <a:gd name="T15" fmla="*/ 167 h 376"/>
                      <a:gd name="T16" fmla="*/ 59 w 498"/>
                      <a:gd name="T17" fmla="*/ 177 h 376"/>
                      <a:gd name="T18" fmla="*/ 107 w 498"/>
                      <a:gd name="T19" fmla="*/ 203 h 376"/>
                      <a:gd name="T20" fmla="*/ 121 w 498"/>
                      <a:gd name="T21" fmla="*/ 194 h 376"/>
                      <a:gd name="T22" fmla="*/ 168 w 498"/>
                      <a:gd name="T23" fmla="*/ 205 h 376"/>
                      <a:gd name="T24" fmla="*/ 174 w 498"/>
                      <a:gd name="T25" fmla="*/ 199 h 376"/>
                      <a:gd name="T26" fmla="*/ 155 w 498"/>
                      <a:gd name="T27" fmla="*/ 235 h 376"/>
                      <a:gd name="T28" fmla="*/ 172 w 498"/>
                      <a:gd name="T29" fmla="*/ 290 h 376"/>
                      <a:gd name="T30" fmla="*/ 177 w 498"/>
                      <a:gd name="T31" fmla="*/ 285 h 376"/>
                      <a:gd name="T32" fmla="*/ 178 w 498"/>
                      <a:gd name="T33" fmla="*/ 252 h 376"/>
                      <a:gd name="T34" fmla="*/ 214 w 498"/>
                      <a:gd name="T35" fmla="*/ 259 h 376"/>
                      <a:gd name="T36" fmla="*/ 232 w 498"/>
                      <a:gd name="T37" fmla="*/ 259 h 376"/>
                      <a:gd name="T38" fmla="*/ 239 w 498"/>
                      <a:gd name="T39" fmla="*/ 253 h 376"/>
                      <a:gd name="T40" fmla="*/ 291 w 498"/>
                      <a:gd name="T41" fmla="*/ 238 h 376"/>
                      <a:gd name="T42" fmla="*/ 296 w 498"/>
                      <a:gd name="T43" fmla="*/ 264 h 376"/>
                      <a:gd name="T44" fmla="*/ 271 w 498"/>
                      <a:gd name="T45" fmla="*/ 264 h 376"/>
                      <a:gd name="T46" fmla="*/ 260 w 498"/>
                      <a:gd name="T47" fmla="*/ 286 h 376"/>
                      <a:gd name="T48" fmla="*/ 314 w 498"/>
                      <a:gd name="T49" fmla="*/ 288 h 376"/>
                      <a:gd name="T50" fmla="*/ 339 w 498"/>
                      <a:gd name="T51" fmla="*/ 276 h 376"/>
                      <a:gd name="T52" fmla="*/ 363 w 498"/>
                      <a:gd name="T53" fmla="*/ 281 h 376"/>
                      <a:gd name="T54" fmla="*/ 368 w 498"/>
                      <a:gd name="T55" fmla="*/ 293 h 376"/>
                      <a:gd name="T56" fmla="*/ 383 w 498"/>
                      <a:gd name="T57" fmla="*/ 306 h 376"/>
                      <a:gd name="T58" fmla="*/ 426 w 498"/>
                      <a:gd name="T59" fmla="*/ 291 h 376"/>
                      <a:gd name="T60" fmla="*/ 453 w 498"/>
                      <a:gd name="T61" fmla="*/ 298 h 376"/>
                      <a:gd name="T62" fmla="*/ 487 w 498"/>
                      <a:gd name="T63" fmla="*/ 238 h 376"/>
                      <a:gd name="T64" fmla="*/ 476 w 498"/>
                      <a:gd name="T65" fmla="*/ 211 h 376"/>
                      <a:gd name="T66" fmla="*/ 493 w 498"/>
                      <a:gd name="T67" fmla="*/ 186 h 376"/>
                      <a:gd name="T68" fmla="*/ 489 w 498"/>
                      <a:gd name="T69" fmla="*/ 174 h 376"/>
                      <a:gd name="T70" fmla="*/ 484 w 498"/>
                      <a:gd name="T71" fmla="*/ 113 h 376"/>
                      <a:gd name="T72" fmla="*/ 439 w 498"/>
                      <a:gd name="T73" fmla="*/ 87 h 376"/>
                      <a:gd name="T74" fmla="*/ 459 w 498"/>
                      <a:gd name="T75" fmla="*/ 53 h 376"/>
                      <a:gd name="T76" fmla="*/ 429 w 498"/>
                      <a:gd name="T77" fmla="*/ 30 h 376"/>
                      <a:gd name="T78" fmla="*/ 402 w 498"/>
                      <a:gd name="T79" fmla="*/ 24 h 376"/>
                      <a:gd name="T80" fmla="*/ 352 w 498"/>
                      <a:gd name="T81" fmla="*/ 51 h 376"/>
                      <a:gd name="T82" fmla="*/ 319 w 498"/>
                      <a:gd name="T83" fmla="*/ 69 h 376"/>
                      <a:gd name="T84" fmla="*/ 284 w 498"/>
                      <a:gd name="T85" fmla="*/ 45 h 376"/>
                      <a:gd name="T86" fmla="*/ 243 w 498"/>
                      <a:gd name="T87" fmla="*/ 16 h 376"/>
                      <a:gd name="T88" fmla="*/ 214 w 498"/>
                      <a:gd name="T89" fmla="*/ 4 h 376"/>
                      <a:gd name="T90" fmla="*/ 131 w 498"/>
                      <a:gd name="T91" fmla="*/ 27 h 376"/>
                      <a:gd name="T92" fmla="*/ 88 w 498"/>
                      <a:gd name="T93" fmla="*/ 11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98" h="376">
                        <a:moveTo>
                          <a:pt x="179" y="362"/>
                        </a:moveTo>
                        <a:lnTo>
                          <a:pt x="161" y="346"/>
                        </a:lnTo>
                        <a:lnTo>
                          <a:pt x="141" y="337"/>
                        </a:lnTo>
                        <a:lnTo>
                          <a:pt x="136" y="341"/>
                        </a:lnTo>
                        <a:lnTo>
                          <a:pt x="141" y="367"/>
                        </a:lnTo>
                        <a:lnTo>
                          <a:pt x="162" y="375"/>
                        </a:lnTo>
                        <a:lnTo>
                          <a:pt x="186" y="376"/>
                        </a:lnTo>
                        <a:lnTo>
                          <a:pt x="193" y="375"/>
                        </a:lnTo>
                        <a:lnTo>
                          <a:pt x="195" y="367"/>
                        </a:lnTo>
                        <a:lnTo>
                          <a:pt x="179" y="362"/>
                        </a:lnTo>
                        <a:close/>
                        <a:moveTo>
                          <a:pt x="50" y="9"/>
                        </a:moveTo>
                        <a:lnTo>
                          <a:pt x="8" y="27"/>
                        </a:lnTo>
                        <a:lnTo>
                          <a:pt x="0" y="39"/>
                        </a:lnTo>
                        <a:lnTo>
                          <a:pt x="16" y="60"/>
                        </a:lnTo>
                        <a:lnTo>
                          <a:pt x="25" y="88"/>
                        </a:lnTo>
                        <a:lnTo>
                          <a:pt x="31" y="93"/>
                        </a:lnTo>
                        <a:lnTo>
                          <a:pt x="54" y="91"/>
                        </a:lnTo>
                        <a:lnTo>
                          <a:pt x="77" y="103"/>
                        </a:lnTo>
                        <a:lnTo>
                          <a:pt x="96" y="100"/>
                        </a:lnTo>
                        <a:lnTo>
                          <a:pt x="102" y="120"/>
                        </a:lnTo>
                        <a:lnTo>
                          <a:pt x="101" y="134"/>
                        </a:lnTo>
                        <a:lnTo>
                          <a:pt x="74" y="157"/>
                        </a:lnTo>
                        <a:lnTo>
                          <a:pt x="60" y="153"/>
                        </a:lnTo>
                        <a:lnTo>
                          <a:pt x="52" y="167"/>
                        </a:lnTo>
                        <a:lnTo>
                          <a:pt x="55" y="180"/>
                        </a:lnTo>
                        <a:lnTo>
                          <a:pt x="55" y="180"/>
                        </a:lnTo>
                        <a:lnTo>
                          <a:pt x="59" y="177"/>
                        </a:lnTo>
                        <a:lnTo>
                          <a:pt x="68" y="194"/>
                        </a:lnTo>
                        <a:lnTo>
                          <a:pt x="83" y="208"/>
                        </a:lnTo>
                        <a:lnTo>
                          <a:pt x="107" y="203"/>
                        </a:lnTo>
                        <a:lnTo>
                          <a:pt x="108" y="193"/>
                        </a:lnTo>
                        <a:lnTo>
                          <a:pt x="132" y="174"/>
                        </a:lnTo>
                        <a:lnTo>
                          <a:pt x="121" y="194"/>
                        </a:lnTo>
                        <a:lnTo>
                          <a:pt x="112" y="202"/>
                        </a:lnTo>
                        <a:lnTo>
                          <a:pt x="138" y="216"/>
                        </a:lnTo>
                        <a:lnTo>
                          <a:pt x="168" y="205"/>
                        </a:lnTo>
                        <a:lnTo>
                          <a:pt x="162" y="192"/>
                        </a:lnTo>
                        <a:lnTo>
                          <a:pt x="174" y="191"/>
                        </a:lnTo>
                        <a:lnTo>
                          <a:pt x="174" y="199"/>
                        </a:lnTo>
                        <a:lnTo>
                          <a:pt x="183" y="209"/>
                        </a:lnTo>
                        <a:lnTo>
                          <a:pt x="160" y="218"/>
                        </a:lnTo>
                        <a:lnTo>
                          <a:pt x="155" y="235"/>
                        </a:lnTo>
                        <a:lnTo>
                          <a:pt x="169" y="247"/>
                        </a:lnTo>
                        <a:lnTo>
                          <a:pt x="175" y="269"/>
                        </a:lnTo>
                        <a:lnTo>
                          <a:pt x="172" y="290"/>
                        </a:lnTo>
                        <a:lnTo>
                          <a:pt x="175" y="302"/>
                        </a:lnTo>
                        <a:lnTo>
                          <a:pt x="189" y="302"/>
                        </a:lnTo>
                        <a:lnTo>
                          <a:pt x="177" y="285"/>
                        </a:lnTo>
                        <a:lnTo>
                          <a:pt x="176" y="273"/>
                        </a:lnTo>
                        <a:lnTo>
                          <a:pt x="179" y="259"/>
                        </a:lnTo>
                        <a:lnTo>
                          <a:pt x="178" y="252"/>
                        </a:lnTo>
                        <a:lnTo>
                          <a:pt x="188" y="262"/>
                        </a:lnTo>
                        <a:lnTo>
                          <a:pt x="210" y="249"/>
                        </a:lnTo>
                        <a:lnTo>
                          <a:pt x="214" y="259"/>
                        </a:lnTo>
                        <a:lnTo>
                          <a:pt x="216" y="253"/>
                        </a:lnTo>
                        <a:lnTo>
                          <a:pt x="226" y="263"/>
                        </a:lnTo>
                        <a:lnTo>
                          <a:pt x="232" y="259"/>
                        </a:lnTo>
                        <a:lnTo>
                          <a:pt x="225" y="246"/>
                        </a:lnTo>
                        <a:lnTo>
                          <a:pt x="225" y="224"/>
                        </a:lnTo>
                        <a:lnTo>
                          <a:pt x="239" y="253"/>
                        </a:lnTo>
                        <a:lnTo>
                          <a:pt x="249" y="251"/>
                        </a:lnTo>
                        <a:lnTo>
                          <a:pt x="260" y="240"/>
                        </a:lnTo>
                        <a:lnTo>
                          <a:pt x="291" y="238"/>
                        </a:lnTo>
                        <a:lnTo>
                          <a:pt x="309" y="241"/>
                        </a:lnTo>
                        <a:lnTo>
                          <a:pt x="308" y="250"/>
                        </a:lnTo>
                        <a:lnTo>
                          <a:pt x="296" y="264"/>
                        </a:lnTo>
                        <a:lnTo>
                          <a:pt x="298" y="268"/>
                        </a:lnTo>
                        <a:lnTo>
                          <a:pt x="276" y="270"/>
                        </a:lnTo>
                        <a:lnTo>
                          <a:pt x="271" y="264"/>
                        </a:lnTo>
                        <a:lnTo>
                          <a:pt x="255" y="265"/>
                        </a:lnTo>
                        <a:lnTo>
                          <a:pt x="242" y="269"/>
                        </a:lnTo>
                        <a:lnTo>
                          <a:pt x="260" y="286"/>
                        </a:lnTo>
                        <a:lnTo>
                          <a:pt x="280" y="293"/>
                        </a:lnTo>
                        <a:lnTo>
                          <a:pt x="295" y="288"/>
                        </a:lnTo>
                        <a:lnTo>
                          <a:pt x="314" y="288"/>
                        </a:lnTo>
                        <a:lnTo>
                          <a:pt x="315" y="279"/>
                        </a:lnTo>
                        <a:lnTo>
                          <a:pt x="341" y="270"/>
                        </a:lnTo>
                        <a:lnTo>
                          <a:pt x="339" y="276"/>
                        </a:lnTo>
                        <a:lnTo>
                          <a:pt x="325" y="285"/>
                        </a:lnTo>
                        <a:lnTo>
                          <a:pt x="345" y="285"/>
                        </a:lnTo>
                        <a:lnTo>
                          <a:pt x="363" y="281"/>
                        </a:lnTo>
                        <a:lnTo>
                          <a:pt x="386" y="291"/>
                        </a:lnTo>
                        <a:lnTo>
                          <a:pt x="387" y="293"/>
                        </a:lnTo>
                        <a:lnTo>
                          <a:pt x="368" y="293"/>
                        </a:lnTo>
                        <a:lnTo>
                          <a:pt x="370" y="311"/>
                        </a:lnTo>
                        <a:lnTo>
                          <a:pt x="375" y="313"/>
                        </a:lnTo>
                        <a:lnTo>
                          <a:pt x="383" y="306"/>
                        </a:lnTo>
                        <a:lnTo>
                          <a:pt x="392" y="311"/>
                        </a:lnTo>
                        <a:lnTo>
                          <a:pt x="410" y="310"/>
                        </a:lnTo>
                        <a:lnTo>
                          <a:pt x="426" y="291"/>
                        </a:lnTo>
                        <a:lnTo>
                          <a:pt x="437" y="294"/>
                        </a:lnTo>
                        <a:lnTo>
                          <a:pt x="452" y="290"/>
                        </a:lnTo>
                        <a:lnTo>
                          <a:pt x="453" y="298"/>
                        </a:lnTo>
                        <a:lnTo>
                          <a:pt x="481" y="275"/>
                        </a:lnTo>
                        <a:lnTo>
                          <a:pt x="487" y="239"/>
                        </a:lnTo>
                        <a:lnTo>
                          <a:pt x="487" y="238"/>
                        </a:lnTo>
                        <a:lnTo>
                          <a:pt x="483" y="235"/>
                        </a:lnTo>
                        <a:lnTo>
                          <a:pt x="482" y="223"/>
                        </a:lnTo>
                        <a:lnTo>
                          <a:pt x="476" y="211"/>
                        </a:lnTo>
                        <a:lnTo>
                          <a:pt x="478" y="197"/>
                        </a:lnTo>
                        <a:lnTo>
                          <a:pt x="494" y="196"/>
                        </a:lnTo>
                        <a:lnTo>
                          <a:pt x="493" y="186"/>
                        </a:lnTo>
                        <a:lnTo>
                          <a:pt x="481" y="186"/>
                        </a:lnTo>
                        <a:lnTo>
                          <a:pt x="482" y="175"/>
                        </a:lnTo>
                        <a:lnTo>
                          <a:pt x="489" y="174"/>
                        </a:lnTo>
                        <a:lnTo>
                          <a:pt x="498" y="153"/>
                        </a:lnTo>
                        <a:lnTo>
                          <a:pt x="482" y="148"/>
                        </a:lnTo>
                        <a:lnTo>
                          <a:pt x="484" y="113"/>
                        </a:lnTo>
                        <a:lnTo>
                          <a:pt x="483" y="109"/>
                        </a:lnTo>
                        <a:lnTo>
                          <a:pt x="464" y="92"/>
                        </a:lnTo>
                        <a:lnTo>
                          <a:pt x="439" y="87"/>
                        </a:lnTo>
                        <a:lnTo>
                          <a:pt x="438" y="70"/>
                        </a:lnTo>
                        <a:lnTo>
                          <a:pt x="458" y="64"/>
                        </a:lnTo>
                        <a:lnTo>
                          <a:pt x="459" y="53"/>
                        </a:lnTo>
                        <a:lnTo>
                          <a:pt x="445" y="53"/>
                        </a:lnTo>
                        <a:lnTo>
                          <a:pt x="435" y="36"/>
                        </a:lnTo>
                        <a:lnTo>
                          <a:pt x="429" y="30"/>
                        </a:lnTo>
                        <a:lnTo>
                          <a:pt x="424" y="30"/>
                        </a:lnTo>
                        <a:lnTo>
                          <a:pt x="406" y="35"/>
                        </a:lnTo>
                        <a:lnTo>
                          <a:pt x="402" y="24"/>
                        </a:lnTo>
                        <a:lnTo>
                          <a:pt x="389" y="17"/>
                        </a:lnTo>
                        <a:lnTo>
                          <a:pt x="365" y="18"/>
                        </a:lnTo>
                        <a:lnTo>
                          <a:pt x="352" y="51"/>
                        </a:lnTo>
                        <a:lnTo>
                          <a:pt x="335" y="65"/>
                        </a:lnTo>
                        <a:lnTo>
                          <a:pt x="326" y="71"/>
                        </a:lnTo>
                        <a:lnTo>
                          <a:pt x="319" y="69"/>
                        </a:lnTo>
                        <a:lnTo>
                          <a:pt x="319" y="35"/>
                        </a:lnTo>
                        <a:lnTo>
                          <a:pt x="315" y="33"/>
                        </a:lnTo>
                        <a:lnTo>
                          <a:pt x="284" y="45"/>
                        </a:lnTo>
                        <a:lnTo>
                          <a:pt x="279" y="33"/>
                        </a:lnTo>
                        <a:lnTo>
                          <a:pt x="262" y="28"/>
                        </a:lnTo>
                        <a:lnTo>
                          <a:pt x="243" y="16"/>
                        </a:lnTo>
                        <a:lnTo>
                          <a:pt x="235" y="15"/>
                        </a:lnTo>
                        <a:lnTo>
                          <a:pt x="219" y="19"/>
                        </a:lnTo>
                        <a:lnTo>
                          <a:pt x="214" y="4"/>
                        </a:lnTo>
                        <a:lnTo>
                          <a:pt x="188" y="0"/>
                        </a:lnTo>
                        <a:lnTo>
                          <a:pt x="169" y="22"/>
                        </a:lnTo>
                        <a:lnTo>
                          <a:pt x="131" y="27"/>
                        </a:lnTo>
                        <a:lnTo>
                          <a:pt x="124" y="23"/>
                        </a:lnTo>
                        <a:lnTo>
                          <a:pt x="94" y="23"/>
                        </a:lnTo>
                        <a:lnTo>
                          <a:pt x="88" y="11"/>
                        </a:lnTo>
                        <a:lnTo>
                          <a:pt x="57" y="11"/>
                        </a:lnTo>
                        <a:lnTo>
                          <a:pt x="50" y="9"/>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9" name="58" descr="{&quot;Key&quot;:&quot;58&quot;,&quot;Name&quot;:&quot;58&quot;,&quot;Value&quot;:1.0,&quot;Formula&quot;:&quot;&quot;,&quot;Text&quot;:&quot;&quot;,&quot;OfficeApplication&quot;:1,&quot;HasValue&quot;:true}">
                    <a:extLst>
                      <a:ext uri="{FF2B5EF4-FFF2-40B4-BE49-F238E27FC236}">
                        <a16:creationId xmlns:a16="http://schemas.microsoft.com/office/drawing/2014/main" id="{178CA1E2-462E-4E01-AF1C-782FFEFDB3DC}"/>
                      </a:ext>
                    </a:extLst>
                  </p:cNvPr>
                  <p:cNvSpPr>
                    <a:spLocks/>
                  </p:cNvSpPr>
                  <p:nvPr/>
                </p:nvSpPr>
                <p:spPr bwMode="auto">
                  <a:xfrm>
                    <a:off x="6101953" y="3310349"/>
                    <a:ext cx="551404" cy="516522"/>
                  </a:xfrm>
                  <a:custGeom>
                    <a:avLst/>
                    <a:gdLst>
                      <a:gd name="T0" fmla="*/ 347 w 411"/>
                      <a:gd name="T1" fmla="*/ 111 h 385"/>
                      <a:gd name="T2" fmla="*/ 332 w 411"/>
                      <a:gd name="T3" fmla="*/ 85 h 385"/>
                      <a:gd name="T4" fmla="*/ 308 w 411"/>
                      <a:gd name="T5" fmla="*/ 88 h 385"/>
                      <a:gd name="T6" fmla="*/ 304 w 411"/>
                      <a:gd name="T7" fmla="*/ 64 h 385"/>
                      <a:gd name="T8" fmla="*/ 290 w 411"/>
                      <a:gd name="T9" fmla="*/ 75 h 385"/>
                      <a:gd name="T10" fmla="*/ 257 w 411"/>
                      <a:gd name="T11" fmla="*/ 70 h 385"/>
                      <a:gd name="T12" fmla="*/ 218 w 411"/>
                      <a:gd name="T13" fmla="*/ 49 h 385"/>
                      <a:gd name="T14" fmla="*/ 201 w 411"/>
                      <a:gd name="T15" fmla="*/ 25 h 385"/>
                      <a:gd name="T16" fmla="*/ 188 w 411"/>
                      <a:gd name="T17" fmla="*/ 37 h 385"/>
                      <a:gd name="T18" fmla="*/ 159 w 411"/>
                      <a:gd name="T19" fmla="*/ 31 h 385"/>
                      <a:gd name="T20" fmla="*/ 129 w 411"/>
                      <a:gd name="T21" fmla="*/ 33 h 385"/>
                      <a:gd name="T22" fmla="*/ 99 w 411"/>
                      <a:gd name="T23" fmla="*/ 25 h 385"/>
                      <a:gd name="T24" fmla="*/ 80 w 411"/>
                      <a:gd name="T25" fmla="*/ 15 h 385"/>
                      <a:gd name="T26" fmla="*/ 72 w 411"/>
                      <a:gd name="T27" fmla="*/ 0 h 385"/>
                      <a:gd name="T28" fmla="*/ 33 w 411"/>
                      <a:gd name="T29" fmla="*/ 5 h 385"/>
                      <a:gd name="T30" fmla="*/ 13 w 411"/>
                      <a:gd name="T31" fmla="*/ 9 h 385"/>
                      <a:gd name="T32" fmla="*/ 0 w 411"/>
                      <a:gd name="T33" fmla="*/ 19 h 385"/>
                      <a:gd name="T34" fmla="*/ 8 w 411"/>
                      <a:gd name="T35" fmla="*/ 27 h 385"/>
                      <a:gd name="T36" fmla="*/ 23 w 411"/>
                      <a:gd name="T37" fmla="*/ 58 h 385"/>
                      <a:gd name="T38" fmla="*/ 7 w 411"/>
                      <a:gd name="T39" fmla="*/ 103 h 385"/>
                      <a:gd name="T40" fmla="*/ 48 w 411"/>
                      <a:gd name="T41" fmla="*/ 168 h 385"/>
                      <a:gd name="T42" fmla="*/ 55 w 411"/>
                      <a:gd name="T43" fmla="*/ 203 h 385"/>
                      <a:gd name="T44" fmla="*/ 68 w 411"/>
                      <a:gd name="T45" fmla="*/ 251 h 385"/>
                      <a:gd name="T46" fmla="*/ 68 w 411"/>
                      <a:gd name="T47" fmla="*/ 294 h 385"/>
                      <a:gd name="T48" fmla="*/ 56 w 411"/>
                      <a:gd name="T49" fmla="*/ 326 h 385"/>
                      <a:gd name="T50" fmla="*/ 58 w 411"/>
                      <a:gd name="T51" fmla="*/ 338 h 385"/>
                      <a:gd name="T52" fmla="*/ 92 w 411"/>
                      <a:gd name="T53" fmla="*/ 354 h 385"/>
                      <a:gd name="T54" fmla="*/ 125 w 411"/>
                      <a:gd name="T55" fmla="*/ 364 h 385"/>
                      <a:gd name="T56" fmla="*/ 169 w 411"/>
                      <a:gd name="T57" fmla="*/ 360 h 385"/>
                      <a:gd name="T58" fmla="*/ 189 w 411"/>
                      <a:gd name="T59" fmla="*/ 385 h 385"/>
                      <a:gd name="T60" fmla="*/ 217 w 411"/>
                      <a:gd name="T61" fmla="*/ 362 h 385"/>
                      <a:gd name="T62" fmla="*/ 226 w 411"/>
                      <a:gd name="T63" fmla="*/ 347 h 385"/>
                      <a:gd name="T64" fmla="*/ 269 w 411"/>
                      <a:gd name="T65" fmla="*/ 343 h 385"/>
                      <a:gd name="T66" fmla="*/ 290 w 411"/>
                      <a:gd name="T67" fmla="*/ 364 h 385"/>
                      <a:gd name="T68" fmla="*/ 322 w 411"/>
                      <a:gd name="T69" fmla="*/ 348 h 385"/>
                      <a:gd name="T70" fmla="*/ 361 w 411"/>
                      <a:gd name="T71" fmla="*/ 326 h 385"/>
                      <a:gd name="T72" fmla="*/ 372 w 411"/>
                      <a:gd name="T73" fmla="*/ 290 h 385"/>
                      <a:gd name="T74" fmla="*/ 356 w 411"/>
                      <a:gd name="T75" fmla="*/ 254 h 385"/>
                      <a:gd name="T76" fmla="*/ 357 w 411"/>
                      <a:gd name="T77" fmla="*/ 237 h 385"/>
                      <a:gd name="T78" fmla="*/ 359 w 411"/>
                      <a:gd name="T79" fmla="*/ 210 h 385"/>
                      <a:gd name="T80" fmla="*/ 382 w 411"/>
                      <a:gd name="T81" fmla="*/ 189 h 385"/>
                      <a:gd name="T82" fmla="*/ 406 w 411"/>
                      <a:gd name="T83" fmla="*/ 177 h 385"/>
                      <a:gd name="T84" fmla="*/ 411 w 411"/>
                      <a:gd name="T85" fmla="*/ 157 h 385"/>
                      <a:gd name="T86" fmla="*/ 380 w 411"/>
                      <a:gd name="T87" fmla="*/ 137 h 385"/>
                      <a:gd name="T88" fmla="*/ 373 w 411"/>
                      <a:gd name="T89" fmla="*/ 101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1" h="385">
                        <a:moveTo>
                          <a:pt x="360" y="99"/>
                        </a:moveTo>
                        <a:lnTo>
                          <a:pt x="347" y="111"/>
                        </a:lnTo>
                        <a:lnTo>
                          <a:pt x="335" y="105"/>
                        </a:lnTo>
                        <a:lnTo>
                          <a:pt x="332" y="85"/>
                        </a:lnTo>
                        <a:lnTo>
                          <a:pt x="328" y="78"/>
                        </a:lnTo>
                        <a:lnTo>
                          <a:pt x="308" y="88"/>
                        </a:lnTo>
                        <a:lnTo>
                          <a:pt x="303" y="86"/>
                        </a:lnTo>
                        <a:lnTo>
                          <a:pt x="304" y="64"/>
                        </a:lnTo>
                        <a:lnTo>
                          <a:pt x="296" y="63"/>
                        </a:lnTo>
                        <a:lnTo>
                          <a:pt x="290" y="75"/>
                        </a:lnTo>
                        <a:lnTo>
                          <a:pt x="284" y="81"/>
                        </a:lnTo>
                        <a:lnTo>
                          <a:pt x="257" y="70"/>
                        </a:lnTo>
                        <a:lnTo>
                          <a:pt x="236" y="51"/>
                        </a:lnTo>
                        <a:lnTo>
                          <a:pt x="218" y="49"/>
                        </a:lnTo>
                        <a:lnTo>
                          <a:pt x="210" y="34"/>
                        </a:lnTo>
                        <a:lnTo>
                          <a:pt x="201" y="25"/>
                        </a:lnTo>
                        <a:lnTo>
                          <a:pt x="190" y="22"/>
                        </a:lnTo>
                        <a:lnTo>
                          <a:pt x="188" y="37"/>
                        </a:lnTo>
                        <a:lnTo>
                          <a:pt x="166" y="29"/>
                        </a:lnTo>
                        <a:lnTo>
                          <a:pt x="159" y="31"/>
                        </a:lnTo>
                        <a:lnTo>
                          <a:pt x="142" y="41"/>
                        </a:lnTo>
                        <a:lnTo>
                          <a:pt x="129" y="33"/>
                        </a:lnTo>
                        <a:lnTo>
                          <a:pt x="114" y="37"/>
                        </a:lnTo>
                        <a:lnTo>
                          <a:pt x="99" y="25"/>
                        </a:lnTo>
                        <a:lnTo>
                          <a:pt x="86" y="23"/>
                        </a:lnTo>
                        <a:lnTo>
                          <a:pt x="80" y="15"/>
                        </a:lnTo>
                        <a:lnTo>
                          <a:pt x="79" y="6"/>
                        </a:lnTo>
                        <a:lnTo>
                          <a:pt x="72" y="0"/>
                        </a:lnTo>
                        <a:lnTo>
                          <a:pt x="40" y="8"/>
                        </a:lnTo>
                        <a:lnTo>
                          <a:pt x="33" y="5"/>
                        </a:lnTo>
                        <a:lnTo>
                          <a:pt x="27" y="8"/>
                        </a:lnTo>
                        <a:lnTo>
                          <a:pt x="13" y="9"/>
                        </a:lnTo>
                        <a:lnTo>
                          <a:pt x="0" y="15"/>
                        </a:lnTo>
                        <a:lnTo>
                          <a:pt x="0" y="19"/>
                        </a:lnTo>
                        <a:lnTo>
                          <a:pt x="6" y="25"/>
                        </a:lnTo>
                        <a:lnTo>
                          <a:pt x="8" y="27"/>
                        </a:lnTo>
                        <a:lnTo>
                          <a:pt x="21" y="51"/>
                        </a:lnTo>
                        <a:lnTo>
                          <a:pt x="23" y="58"/>
                        </a:lnTo>
                        <a:lnTo>
                          <a:pt x="7" y="98"/>
                        </a:lnTo>
                        <a:lnTo>
                          <a:pt x="7" y="103"/>
                        </a:lnTo>
                        <a:lnTo>
                          <a:pt x="37" y="133"/>
                        </a:lnTo>
                        <a:lnTo>
                          <a:pt x="48" y="168"/>
                        </a:lnTo>
                        <a:lnTo>
                          <a:pt x="55" y="196"/>
                        </a:lnTo>
                        <a:lnTo>
                          <a:pt x="55" y="203"/>
                        </a:lnTo>
                        <a:lnTo>
                          <a:pt x="67" y="239"/>
                        </a:lnTo>
                        <a:lnTo>
                          <a:pt x="68" y="251"/>
                        </a:lnTo>
                        <a:lnTo>
                          <a:pt x="62" y="277"/>
                        </a:lnTo>
                        <a:lnTo>
                          <a:pt x="68" y="294"/>
                        </a:lnTo>
                        <a:lnTo>
                          <a:pt x="57" y="318"/>
                        </a:lnTo>
                        <a:lnTo>
                          <a:pt x="56" y="326"/>
                        </a:lnTo>
                        <a:lnTo>
                          <a:pt x="56" y="331"/>
                        </a:lnTo>
                        <a:lnTo>
                          <a:pt x="58" y="338"/>
                        </a:lnTo>
                        <a:lnTo>
                          <a:pt x="68" y="348"/>
                        </a:lnTo>
                        <a:lnTo>
                          <a:pt x="92" y="354"/>
                        </a:lnTo>
                        <a:lnTo>
                          <a:pt x="108" y="370"/>
                        </a:lnTo>
                        <a:lnTo>
                          <a:pt x="125" y="364"/>
                        </a:lnTo>
                        <a:lnTo>
                          <a:pt x="157" y="370"/>
                        </a:lnTo>
                        <a:lnTo>
                          <a:pt x="169" y="360"/>
                        </a:lnTo>
                        <a:lnTo>
                          <a:pt x="186" y="384"/>
                        </a:lnTo>
                        <a:lnTo>
                          <a:pt x="189" y="385"/>
                        </a:lnTo>
                        <a:lnTo>
                          <a:pt x="215" y="372"/>
                        </a:lnTo>
                        <a:lnTo>
                          <a:pt x="217" y="362"/>
                        </a:lnTo>
                        <a:lnTo>
                          <a:pt x="225" y="354"/>
                        </a:lnTo>
                        <a:lnTo>
                          <a:pt x="226" y="347"/>
                        </a:lnTo>
                        <a:lnTo>
                          <a:pt x="234" y="348"/>
                        </a:lnTo>
                        <a:lnTo>
                          <a:pt x="269" y="343"/>
                        </a:lnTo>
                        <a:lnTo>
                          <a:pt x="276" y="348"/>
                        </a:lnTo>
                        <a:lnTo>
                          <a:pt x="290" y="364"/>
                        </a:lnTo>
                        <a:lnTo>
                          <a:pt x="304" y="354"/>
                        </a:lnTo>
                        <a:lnTo>
                          <a:pt x="322" y="348"/>
                        </a:lnTo>
                        <a:lnTo>
                          <a:pt x="345" y="332"/>
                        </a:lnTo>
                        <a:lnTo>
                          <a:pt x="361" y="326"/>
                        </a:lnTo>
                        <a:lnTo>
                          <a:pt x="373" y="296"/>
                        </a:lnTo>
                        <a:lnTo>
                          <a:pt x="372" y="290"/>
                        </a:lnTo>
                        <a:lnTo>
                          <a:pt x="358" y="278"/>
                        </a:lnTo>
                        <a:lnTo>
                          <a:pt x="356" y="254"/>
                        </a:lnTo>
                        <a:lnTo>
                          <a:pt x="344" y="245"/>
                        </a:lnTo>
                        <a:lnTo>
                          <a:pt x="357" y="237"/>
                        </a:lnTo>
                        <a:lnTo>
                          <a:pt x="364" y="230"/>
                        </a:lnTo>
                        <a:lnTo>
                          <a:pt x="359" y="210"/>
                        </a:lnTo>
                        <a:lnTo>
                          <a:pt x="360" y="193"/>
                        </a:lnTo>
                        <a:lnTo>
                          <a:pt x="382" y="189"/>
                        </a:lnTo>
                        <a:lnTo>
                          <a:pt x="400" y="178"/>
                        </a:lnTo>
                        <a:lnTo>
                          <a:pt x="406" y="177"/>
                        </a:lnTo>
                        <a:lnTo>
                          <a:pt x="406" y="168"/>
                        </a:lnTo>
                        <a:lnTo>
                          <a:pt x="411" y="157"/>
                        </a:lnTo>
                        <a:lnTo>
                          <a:pt x="405" y="143"/>
                        </a:lnTo>
                        <a:lnTo>
                          <a:pt x="380" y="137"/>
                        </a:lnTo>
                        <a:lnTo>
                          <a:pt x="379" y="107"/>
                        </a:lnTo>
                        <a:lnTo>
                          <a:pt x="373" y="101"/>
                        </a:lnTo>
                        <a:lnTo>
                          <a:pt x="360" y="99"/>
                        </a:lnTo>
                        <a:close/>
                      </a:path>
                    </a:pathLst>
                  </a:custGeom>
                  <a:solidFill>
                    <a:schemeClr val="accent5">
                      <a:lumMod val="20000"/>
                      <a:lumOff val="8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0" name="59" descr="{&quot;Key&quot;:&quot;59&quot;,&quot;Name&quot;:&quot;59&quot;,&quot;Value&quot;:1.0,&quot;Formula&quot;:&quot;&quot;,&quot;Text&quot;:&quot;&quot;,&quot;OfficeApplication&quot;:1,&quot;HasValue&quot;:true}">
                    <a:extLst>
                      <a:ext uri="{FF2B5EF4-FFF2-40B4-BE49-F238E27FC236}">
                        <a16:creationId xmlns:a16="http://schemas.microsoft.com/office/drawing/2014/main" id="{34860394-A7E5-468D-A2D1-769F4AD9ED1E}"/>
                      </a:ext>
                    </a:extLst>
                  </p:cNvPr>
                  <p:cNvSpPr>
                    <a:spLocks noEditPoints="1"/>
                  </p:cNvSpPr>
                  <p:nvPr/>
                </p:nvSpPr>
                <p:spPr bwMode="auto">
                  <a:xfrm>
                    <a:off x="5765207" y="1378423"/>
                    <a:ext cx="849243" cy="607752"/>
                  </a:xfrm>
                  <a:custGeom>
                    <a:avLst/>
                    <a:gdLst>
                      <a:gd name="T0" fmla="*/ 293 w 633"/>
                      <a:gd name="T1" fmla="*/ 377 h 453"/>
                      <a:gd name="T2" fmla="*/ 278 w 633"/>
                      <a:gd name="T3" fmla="*/ 392 h 453"/>
                      <a:gd name="T4" fmla="*/ 298 w 633"/>
                      <a:gd name="T5" fmla="*/ 380 h 453"/>
                      <a:gd name="T6" fmla="*/ 12 w 633"/>
                      <a:gd name="T7" fmla="*/ 40 h 453"/>
                      <a:gd name="T8" fmla="*/ 47 w 633"/>
                      <a:gd name="T9" fmla="*/ 112 h 453"/>
                      <a:gd name="T10" fmla="*/ 88 w 633"/>
                      <a:gd name="T11" fmla="*/ 121 h 453"/>
                      <a:gd name="T12" fmla="*/ 85 w 633"/>
                      <a:gd name="T13" fmla="*/ 140 h 453"/>
                      <a:gd name="T14" fmla="*/ 126 w 633"/>
                      <a:gd name="T15" fmla="*/ 184 h 453"/>
                      <a:gd name="T16" fmla="*/ 203 w 633"/>
                      <a:gd name="T17" fmla="*/ 182 h 453"/>
                      <a:gd name="T18" fmla="*/ 228 w 633"/>
                      <a:gd name="T19" fmla="*/ 174 h 453"/>
                      <a:gd name="T20" fmla="*/ 221 w 633"/>
                      <a:gd name="T21" fmla="*/ 193 h 453"/>
                      <a:gd name="T22" fmla="*/ 219 w 633"/>
                      <a:gd name="T23" fmla="*/ 227 h 453"/>
                      <a:gd name="T24" fmla="*/ 250 w 633"/>
                      <a:gd name="T25" fmla="*/ 237 h 453"/>
                      <a:gd name="T26" fmla="*/ 281 w 633"/>
                      <a:gd name="T27" fmla="*/ 256 h 453"/>
                      <a:gd name="T28" fmla="*/ 293 w 633"/>
                      <a:gd name="T29" fmla="*/ 268 h 453"/>
                      <a:gd name="T30" fmla="*/ 277 w 633"/>
                      <a:gd name="T31" fmla="*/ 286 h 453"/>
                      <a:gd name="T32" fmla="*/ 295 w 633"/>
                      <a:gd name="T33" fmla="*/ 316 h 453"/>
                      <a:gd name="T34" fmla="*/ 286 w 633"/>
                      <a:gd name="T35" fmla="*/ 337 h 453"/>
                      <a:gd name="T36" fmla="*/ 317 w 633"/>
                      <a:gd name="T37" fmla="*/ 336 h 453"/>
                      <a:gd name="T38" fmla="*/ 325 w 633"/>
                      <a:gd name="T39" fmla="*/ 354 h 453"/>
                      <a:gd name="T40" fmla="*/ 305 w 633"/>
                      <a:gd name="T41" fmla="*/ 413 h 453"/>
                      <a:gd name="T42" fmla="*/ 306 w 633"/>
                      <a:gd name="T43" fmla="*/ 422 h 453"/>
                      <a:gd name="T44" fmla="*/ 345 w 633"/>
                      <a:gd name="T45" fmla="*/ 431 h 453"/>
                      <a:gd name="T46" fmla="*/ 389 w 633"/>
                      <a:gd name="T47" fmla="*/ 430 h 453"/>
                      <a:gd name="T48" fmla="*/ 419 w 633"/>
                      <a:gd name="T49" fmla="*/ 434 h 453"/>
                      <a:gd name="T50" fmla="*/ 460 w 633"/>
                      <a:gd name="T51" fmla="*/ 427 h 453"/>
                      <a:gd name="T52" fmla="*/ 532 w 633"/>
                      <a:gd name="T53" fmla="*/ 426 h 453"/>
                      <a:gd name="T54" fmla="*/ 561 w 633"/>
                      <a:gd name="T55" fmla="*/ 425 h 453"/>
                      <a:gd name="T56" fmla="*/ 611 w 633"/>
                      <a:gd name="T57" fmla="*/ 453 h 453"/>
                      <a:gd name="T58" fmla="*/ 611 w 633"/>
                      <a:gd name="T59" fmla="*/ 436 h 453"/>
                      <a:gd name="T60" fmla="*/ 624 w 633"/>
                      <a:gd name="T61" fmla="*/ 390 h 453"/>
                      <a:gd name="T62" fmla="*/ 609 w 633"/>
                      <a:gd name="T63" fmla="*/ 383 h 453"/>
                      <a:gd name="T64" fmla="*/ 627 w 633"/>
                      <a:gd name="T65" fmla="*/ 346 h 453"/>
                      <a:gd name="T66" fmla="*/ 612 w 633"/>
                      <a:gd name="T67" fmla="*/ 339 h 453"/>
                      <a:gd name="T68" fmla="*/ 598 w 633"/>
                      <a:gd name="T69" fmla="*/ 321 h 453"/>
                      <a:gd name="T70" fmla="*/ 539 w 633"/>
                      <a:gd name="T71" fmla="*/ 309 h 453"/>
                      <a:gd name="T72" fmla="*/ 511 w 633"/>
                      <a:gd name="T73" fmla="*/ 299 h 453"/>
                      <a:gd name="T74" fmla="*/ 481 w 633"/>
                      <a:gd name="T75" fmla="*/ 320 h 453"/>
                      <a:gd name="T76" fmla="*/ 467 w 633"/>
                      <a:gd name="T77" fmla="*/ 295 h 453"/>
                      <a:gd name="T78" fmla="*/ 465 w 633"/>
                      <a:gd name="T79" fmla="*/ 260 h 453"/>
                      <a:gd name="T80" fmla="*/ 441 w 633"/>
                      <a:gd name="T81" fmla="*/ 244 h 453"/>
                      <a:gd name="T82" fmla="*/ 421 w 633"/>
                      <a:gd name="T83" fmla="*/ 237 h 453"/>
                      <a:gd name="T84" fmla="*/ 377 w 633"/>
                      <a:gd name="T85" fmla="*/ 240 h 453"/>
                      <a:gd name="T86" fmla="*/ 353 w 633"/>
                      <a:gd name="T87" fmla="*/ 209 h 453"/>
                      <a:gd name="T88" fmla="*/ 346 w 633"/>
                      <a:gd name="T89" fmla="*/ 167 h 453"/>
                      <a:gd name="T90" fmla="*/ 330 w 633"/>
                      <a:gd name="T91" fmla="*/ 150 h 453"/>
                      <a:gd name="T92" fmla="*/ 305 w 633"/>
                      <a:gd name="T93" fmla="*/ 122 h 453"/>
                      <a:gd name="T94" fmla="*/ 260 w 633"/>
                      <a:gd name="T95" fmla="*/ 135 h 453"/>
                      <a:gd name="T96" fmla="*/ 212 w 633"/>
                      <a:gd name="T97" fmla="*/ 146 h 453"/>
                      <a:gd name="T98" fmla="*/ 200 w 633"/>
                      <a:gd name="T99" fmla="*/ 129 h 453"/>
                      <a:gd name="T100" fmla="*/ 183 w 633"/>
                      <a:gd name="T101" fmla="*/ 111 h 453"/>
                      <a:gd name="T102" fmla="*/ 154 w 633"/>
                      <a:gd name="T103" fmla="*/ 98 h 453"/>
                      <a:gd name="T104" fmla="*/ 159 w 633"/>
                      <a:gd name="T105" fmla="*/ 58 h 453"/>
                      <a:gd name="T106" fmla="*/ 144 w 633"/>
                      <a:gd name="T107" fmla="*/ 33 h 453"/>
                      <a:gd name="T108" fmla="*/ 129 w 633"/>
                      <a:gd name="T109" fmla="*/ 0 h 453"/>
                      <a:gd name="T110" fmla="*/ 93 w 633"/>
                      <a:gd name="T111" fmla="*/ 11 h 453"/>
                      <a:gd name="T112" fmla="*/ 21 w 633"/>
                      <a:gd name="T113" fmla="*/ 26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33" h="453">
                        <a:moveTo>
                          <a:pt x="298" y="380"/>
                        </a:moveTo>
                        <a:lnTo>
                          <a:pt x="293" y="377"/>
                        </a:lnTo>
                        <a:lnTo>
                          <a:pt x="279" y="381"/>
                        </a:lnTo>
                        <a:lnTo>
                          <a:pt x="278" y="392"/>
                        </a:lnTo>
                        <a:lnTo>
                          <a:pt x="299" y="389"/>
                        </a:lnTo>
                        <a:lnTo>
                          <a:pt x="298" y="380"/>
                        </a:lnTo>
                        <a:close/>
                        <a:moveTo>
                          <a:pt x="0" y="28"/>
                        </a:moveTo>
                        <a:lnTo>
                          <a:pt x="12" y="40"/>
                        </a:lnTo>
                        <a:lnTo>
                          <a:pt x="37" y="83"/>
                        </a:lnTo>
                        <a:lnTo>
                          <a:pt x="47" y="112"/>
                        </a:lnTo>
                        <a:lnTo>
                          <a:pt x="62" y="121"/>
                        </a:lnTo>
                        <a:lnTo>
                          <a:pt x="88" y="121"/>
                        </a:lnTo>
                        <a:lnTo>
                          <a:pt x="97" y="127"/>
                        </a:lnTo>
                        <a:lnTo>
                          <a:pt x="85" y="140"/>
                        </a:lnTo>
                        <a:lnTo>
                          <a:pt x="92" y="167"/>
                        </a:lnTo>
                        <a:lnTo>
                          <a:pt x="126" y="184"/>
                        </a:lnTo>
                        <a:lnTo>
                          <a:pt x="191" y="185"/>
                        </a:lnTo>
                        <a:lnTo>
                          <a:pt x="203" y="182"/>
                        </a:lnTo>
                        <a:lnTo>
                          <a:pt x="212" y="171"/>
                        </a:lnTo>
                        <a:lnTo>
                          <a:pt x="228" y="174"/>
                        </a:lnTo>
                        <a:lnTo>
                          <a:pt x="237" y="184"/>
                        </a:lnTo>
                        <a:lnTo>
                          <a:pt x="221" y="193"/>
                        </a:lnTo>
                        <a:lnTo>
                          <a:pt x="214" y="219"/>
                        </a:lnTo>
                        <a:lnTo>
                          <a:pt x="219" y="227"/>
                        </a:lnTo>
                        <a:lnTo>
                          <a:pt x="240" y="225"/>
                        </a:lnTo>
                        <a:lnTo>
                          <a:pt x="250" y="237"/>
                        </a:lnTo>
                        <a:lnTo>
                          <a:pt x="272" y="237"/>
                        </a:lnTo>
                        <a:lnTo>
                          <a:pt x="281" y="256"/>
                        </a:lnTo>
                        <a:lnTo>
                          <a:pt x="294" y="261"/>
                        </a:lnTo>
                        <a:lnTo>
                          <a:pt x="293" y="268"/>
                        </a:lnTo>
                        <a:lnTo>
                          <a:pt x="278" y="279"/>
                        </a:lnTo>
                        <a:lnTo>
                          <a:pt x="277" y="286"/>
                        </a:lnTo>
                        <a:lnTo>
                          <a:pt x="295" y="308"/>
                        </a:lnTo>
                        <a:lnTo>
                          <a:pt x="295" y="316"/>
                        </a:lnTo>
                        <a:lnTo>
                          <a:pt x="286" y="323"/>
                        </a:lnTo>
                        <a:lnTo>
                          <a:pt x="286" y="337"/>
                        </a:lnTo>
                        <a:lnTo>
                          <a:pt x="300" y="332"/>
                        </a:lnTo>
                        <a:lnTo>
                          <a:pt x="317" y="336"/>
                        </a:lnTo>
                        <a:lnTo>
                          <a:pt x="325" y="344"/>
                        </a:lnTo>
                        <a:lnTo>
                          <a:pt x="325" y="354"/>
                        </a:lnTo>
                        <a:lnTo>
                          <a:pt x="314" y="367"/>
                        </a:lnTo>
                        <a:lnTo>
                          <a:pt x="305" y="413"/>
                        </a:lnTo>
                        <a:lnTo>
                          <a:pt x="305" y="422"/>
                        </a:lnTo>
                        <a:lnTo>
                          <a:pt x="306" y="422"/>
                        </a:lnTo>
                        <a:lnTo>
                          <a:pt x="325" y="434"/>
                        </a:lnTo>
                        <a:lnTo>
                          <a:pt x="345" y="431"/>
                        </a:lnTo>
                        <a:lnTo>
                          <a:pt x="371" y="434"/>
                        </a:lnTo>
                        <a:lnTo>
                          <a:pt x="389" y="430"/>
                        </a:lnTo>
                        <a:lnTo>
                          <a:pt x="410" y="437"/>
                        </a:lnTo>
                        <a:lnTo>
                          <a:pt x="419" y="434"/>
                        </a:lnTo>
                        <a:lnTo>
                          <a:pt x="441" y="422"/>
                        </a:lnTo>
                        <a:lnTo>
                          <a:pt x="460" y="427"/>
                        </a:lnTo>
                        <a:lnTo>
                          <a:pt x="479" y="418"/>
                        </a:lnTo>
                        <a:lnTo>
                          <a:pt x="532" y="426"/>
                        </a:lnTo>
                        <a:lnTo>
                          <a:pt x="539" y="434"/>
                        </a:lnTo>
                        <a:lnTo>
                          <a:pt x="561" y="425"/>
                        </a:lnTo>
                        <a:lnTo>
                          <a:pt x="568" y="430"/>
                        </a:lnTo>
                        <a:lnTo>
                          <a:pt x="611" y="453"/>
                        </a:lnTo>
                        <a:lnTo>
                          <a:pt x="611" y="453"/>
                        </a:lnTo>
                        <a:lnTo>
                          <a:pt x="611" y="436"/>
                        </a:lnTo>
                        <a:lnTo>
                          <a:pt x="633" y="418"/>
                        </a:lnTo>
                        <a:lnTo>
                          <a:pt x="624" y="390"/>
                        </a:lnTo>
                        <a:lnTo>
                          <a:pt x="608" y="390"/>
                        </a:lnTo>
                        <a:lnTo>
                          <a:pt x="609" y="383"/>
                        </a:lnTo>
                        <a:lnTo>
                          <a:pt x="620" y="351"/>
                        </a:lnTo>
                        <a:lnTo>
                          <a:pt x="627" y="346"/>
                        </a:lnTo>
                        <a:lnTo>
                          <a:pt x="618" y="331"/>
                        </a:lnTo>
                        <a:lnTo>
                          <a:pt x="612" y="339"/>
                        </a:lnTo>
                        <a:lnTo>
                          <a:pt x="607" y="337"/>
                        </a:lnTo>
                        <a:lnTo>
                          <a:pt x="598" y="321"/>
                        </a:lnTo>
                        <a:lnTo>
                          <a:pt x="576" y="304"/>
                        </a:lnTo>
                        <a:lnTo>
                          <a:pt x="539" y="309"/>
                        </a:lnTo>
                        <a:lnTo>
                          <a:pt x="523" y="301"/>
                        </a:lnTo>
                        <a:lnTo>
                          <a:pt x="511" y="299"/>
                        </a:lnTo>
                        <a:lnTo>
                          <a:pt x="491" y="304"/>
                        </a:lnTo>
                        <a:lnTo>
                          <a:pt x="481" y="320"/>
                        </a:lnTo>
                        <a:lnTo>
                          <a:pt x="471" y="311"/>
                        </a:lnTo>
                        <a:lnTo>
                          <a:pt x="467" y="295"/>
                        </a:lnTo>
                        <a:lnTo>
                          <a:pt x="467" y="275"/>
                        </a:lnTo>
                        <a:lnTo>
                          <a:pt x="465" y="260"/>
                        </a:lnTo>
                        <a:lnTo>
                          <a:pt x="460" y="252"/>
                        </a:lnTo>
                        <a:lnTo>
                          <a:pt x="441" y="244"/>
                        </a:lnTo>
                        <a:lnTo>
                          <a:pt x="421" y="243"/>
                        </a:lnTo>
                        <a:lnTo>
                          <a:pt x="421" y="237"/>
                        </a:lnTo>
                        <a:lnTo>
                          <a:pt x="402" y="237"/>
                        </a:lnTo>
                        <a:lnTo>
                          <a:pt x="377" y="240"/>
                        </a:lnTo>
                        <a:lnTo>
                          <a:pt x="355" y="227"/>
                        </a:lnTo>
                        <a:lnTo>
                          <a:pt x="353" y="209"/>
                        </a:lnTo>
                        <a:lnTo>
                          <a:pt x="342" y="174"/>
                        </a:lnTo>
                        <a:lnTo>
                          <a:pt x="346" y="167"/>
                        </a:lnTo>
                        <a:lnTo>
                          <a:pt x="341" y="153"/>
                        </a:lnTo>
                        <a:lnTo>
                          <a:pt x="330" y="150"/>
                        </a:lnTo>
                        <a:lnTo>
                          <a:pt x="312" y="123"/>
                        </a:lnTo>
                        <a:lnTo>
                          <a:pt x="305" y="122"/>
                        </a:lnTo>
                        <a:lnTo>
                          <a:pt x="266" y="133"/>
                        </a:lnTo>
                        <a:lnTo>
                          <a:pt x="260" y="135"/>
                        </a:lnTo>
                        <a:lnTo>
                          <a:pt x="241" y="157"/>
                        </a:lnTo>
                        <a:lnTo>
                          <a:pt x="212" y="146"/>
                        </a:lnTo>
                        <a:lnTo>
                          <a:pt x="207" y="143"/>
                        </a:lnTo>
                        <a:lnTo>
                          <a:pt x="200" y="129"/>
                        </a:lnTo>
                        <a:lnTo>
                          <a:pt x="189" y="120"/>
                        </a:lnTo>
                        <a:lnTo>
                          <a:pt x="183" y="111"/>
                        </a:lnTo>
                        <a:lnTo>
                          <a:pt x="164" y="109"/>
                        </a:lnTo>
                        <a:lnTo>
                          <a:pt x="154" y="98"/>
                        </a:lnTo>
                        <a:lnTo>
                          <a:pt x="150" y="70"/>
                        </a:lnTo>
                        <a:lnTo>
                          <a:pt x="159" y="58"/>
                        </a:lnTo>
                        <a:lnTo>
                          <a:pt x="159" y="50"/>
                        </a:lnTo>
                        <a:lnTo>
                          <a:pt x="144" y="33"/>
                        </a:lnTo>
                        <a:lnTo>
                          <a:pt x="138" y="7"/>
                        </a:lnTo>
                        <a:lnTo>
                          <a:pt x="129" y="0"/>
                        </a:lnTo>
                        <a:lnTo>
                          <a:pt x="117" y="5"/>
                        </a:lnTo>
                        <a:lnTo>
                          <a:pt x="93" y="11"/>
                        </a:lnTo>
                        <a:lnTo>
                          <a:pt x="70" y="11"/>
                        </a:lnTo>
                        <a:lnTo>
                          <a:pt x="21" y="26"/>
                        </a:lnTo>
                        <a:lnTo>
                          <a:pt x="0" y="28"/>
                        </a:lnTo>
                        <a:close/>
                      </a:path>
                    </a:pathLst>
                  </a:custGeom>
                  <a:solidFill>
                    <a:schemeClr val="accent5">
                      <a:lumMod val="20000"/>
                      <a:lumOff val="8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1" name="60" descr="{&quot;Key&quot;:&quot;60&quot;,&quot;Name&quot;:&quot;60&quot;,&quot;Value&quot;:1.0,&quot;Formula&quot;:&quot;&quot;,&quot;Text&quot;:&quot;&quot;,&quot;OfficeApplication&quot;:1,&quot;HasValue&quot;:true}">
                    <a:extLst>
                      <a:ext uri="{FF2B5EF4-FFF2-40B4-BE49-F238E27FC236}">
                        <a16:creationId xmlns:a16="http://schemas.microsoft.com/office/drawing/2014/main" id="{3AD52E1C-D05C-45A4-AE79-B1EB420F414D}"/>
                      </a:ext>
                    </a:extLst>
                  </p:cNvPr>
                  <p:cNvSpPr>
                    <a:spLocks/>
                  </p:cNvSpPr>
                  <p:nvPr/>
                </p:nvSpPr>
                <p:spPr bwMode="auto">
                  <a:xfrm>
                    <a:off x="5622996" y="2100212"/>
                    <a:ext cx="587628" cy="382361"/>
                  </a:xfrm>
                  <a:custGeom>
                    <a:avLst/>
                    <a:gdLst>
                      <a:gd name="T0" fmla="*/ 394 w 438"/>
                      <a:gd name="T1" fmla="*/ 34 h 285"/>
                      <a:gd name="T2" fmla="*/ 368 w 438"/>
                      <a:gd name="T3" fmla="*/ 30 h 285"/>
                      <a:gd name="T4" fmla="*/ 330 w 438"/>
                      <a:gd name="T5" fmla="*/ 45 h 285"/>
                      <a:gd name="T6" fmla="*/ 298 w 438"/>
                      <a:gd name="T7" fmla="*/ 60 h 285"/>
                      <a:gd name="T8" fmla="*/ 276 w 438"/>
                      <a:gd name="T9" fmla="*/ 64 h 285"/>
                      <a:gd name="T10" fmla="*/ 247 w 438"/>
                      <a:gd name="T11" fmla="*/ 57 h 285"/>
                      <a:gd name="T12" fmla="*/ 222 w 438"/>
                      <a:gd name="T13" fmla="*/ 47 h 285"/>
                      <a:gd name="T14" fmla="*/ 183 w 438"/>
                      <a:gd name="T15" fmla="*/ 32 h 285"/>
                      <a:gd name="T16" fmla="*/ 113 w 438"/>
                      <a:gd name="T17" fmla="*/ 34 h 285"/>
                      <a:gd name="T18" fmla="*/ 50 w 438"/>
                      <a:gd name="T19" fmla="*/ 27 h 285"/>
                      <a:gd name="T20" fmla="*/ 21 w 438"/>
                      <a:gd name="T21" fmla="*/ 0 h 285"/>
                      <a:gd name="T22" fmla="*/ 0 w 438"/>
                      <a:gd name="T23" fmla="*/ 24 h 285"/>
                      <a:gd name="T24" fmla="*/ 11 w 438"/>
                      <a:gd name="T25" fmla="*/ 30 h 285"/>
                      <a:gd name="T26" fmla="*/ 8 w 438"/>
                      <a:gd name="T27" fmla="*/ 45 h 285"/>
                      <a:gd name="T28" fmla="*/ 9 w 438"/>
                      <a:gd name="T29" fmla="*/ 106 h 285"/>
                      <a:gd name="T30" fmla="*/ 23 w 438"/>
                      <a:gd name="T31" fmla="*/ 118 h 285"/>
                      <a:gd name="T32" fmla="*/ 11 w 438"/>
                      <a:gd name="T33" fmla="*/ 141 h 285"/>
                      <a:gd name="T34" fmla="*/ 12 w 438"/>
                      <a:gd name="T35" fmla="*/ 158 h 285"/>
                      <a:gd name="T36" fmla="*/ 31 w 438"/>
                      <a:gd name="T37" fmla="*/ 212 h 285"/>
                      <a:gd name="T38" fmla="*/ 4 w 438"/>
                      <a:gd name="T39" fmla="*/ 216 h 285"/>
                      <a:gd name="T40" fmla="*/ 10 w 438"/>
                      <a:gd name="T41" fmla="*/ 225 h 285"/>
                      <a:gd name="T42" fmla="*/ 34 w 438"/>
                      <a:gd name="T43" fmla="*/ 239 h 285"/>
                      <a:gd name="T44" fmla="*/ 71 w 438"/>
                      <a:gd name="T45" fmla="*/ 244 h 285"/>
                      <a:gd name="T46" fmla="*/ 165 w 438"/>
                      <a:gd name="T47" fmla="*/ 249 h 285"/>
                      <a:gd name="T48" fmla="*/ 183 w 438"/>
                      <a:gd name="T49" fmla="*/ 244 h 285"/>
                      <a:gd name="T50" fmla="*/ 246 w 438"/>
                      <a:gd name="T51" fmla="*/ 269 h 285"/>
                      <a:gd name="T52" fmla="*/ 268 w 438"/>
                      <a:gd name="T53" fmla="*/ 281 h 285"/>
                      <a:gd name="T54" fmla="*/ 299 w 438"/>
                      <a:gd name="T55" fmla="*/ 285 h 285"/>
                      <a:gd name="T56" fmla="*/ 349 w 438"/>
                      <a:gd name="T57" fmla="*/ 285 h 285"/>
                      <a:gd name="T58" fmla="*/ 391 w 438"/>
                      <a:gd name="T59" fmla="*/ 280 h 285"/>
                      <a:gd name="T60" fmla="*/ 414 w 438"/>
                      <a:gd name="T61" fmla="*/ 273 h 285"/>
                      <a:gd name="T62" fmla="*/ 429 w 438"/>
                      <a:gd name="T63" fmla="*/ 251 h 285"/>
                      <a:gd name="T64" fmla="*/ 409 w 438"/>
                      <a:gd name="T65" fmla="*/ 234 h 285"/>
                      <a:gd name="T66" fmla="*/ 381 w 438"/>
                      <a:gd name="T67" fmla="*/ 233 h 285"/>
                      <a:gd name="T68" fmla="*/ 392 w 438"/>
                      <a:gd name="T69" fmla="*/ 215 h 285"/>
                      <a:gd name="T70" fmla="*/ 392 w 438"/>
                      <a:gd name="T71" fmla="*/ 199 h 285"/>
                      <a:gd name="T72" fmla="*/ 387 w 438"/>
                      <a:gd name="T73" fmla="*/ 178 h 285"/>
                      <a:gd name="T74" fmla="*/ 409 w 438"/>
                      <a:gd name="T75" fmla="*/ 171 h 285"/>
                      <a:gd name="T76" fmla="*/ 424 w 438"/>
                      <a:gd name="T77" fmla="*/ 139 h 285"/>
                      <a:gd name="T78" fmla="*/ 438 w 438"/>
                      <a:gd name="T79" fmla="*/ 130 h 285"/>
                      <a:gd name="T80" fmla="*/ 424 w 438"/>
                      <a:gd name="T81" fmla="*/ 104 h 285"/>
                      <a:gd name="T82" fmla="*/ 419 w 438"/>
                      <a:gd name="T83" fmla="*/ 53 h 285"/>
                      <a:gd name="T84" fmla="*/ 422 w 438"/>
                      <a:gd name="T85" fmla="*/ 26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285">
                        <a:moveTo>
                          <a:pt x="402" y="22"/>
                        </a:moveTo>
                        <a:lnTo>
                          <a:pt x="394" y="34"/>
                        </a:lnTo>
                        <a:lnTo>
                          <a:pt x="385" y="27"/>
                        </a:lnTo>
                        <a:lnTo>
                          <a:pt x="368" y="30"/>
                        </a:lnTo>
                        <a:lnTo>
                          <a:pt x="358" y="24"/>
                        </a:lnTo>
                        <a:lnTo>
                          <a:pt x="330" y="45"/>
                        </a:lnTo>
                        <a:lnTo>
                          <a:pt x="322" y="63"/>
                        </a:lnTo>
                        <a:lnTo>
                          <a:pt x="298" y="60"/>
                        </a:lnTo>
                        <a:lnTo>
                          <a:pt x="283" y="79"/>
                        </a:lnTo>
                        <a:lnTo>
                          <a:pt x="276" y="64"/>
                        </a:lnTo>
                        <a:lnTo>
                          <a:pt x="258" y="67"/>
                        </a:lnTo>
                        <a:lnTo>
                          <a:pt x="247" y="57"/>
                        </a:lnTo>
                        <a:lnTo>
                          <a:pt x="230" y="56"/>
                        </a:lnTo>
                        <a:lnTo>
                          <a:pt x="222" y="47"/>
                        </a:lnTo>
                        <a:lnTo>
                          <a:pt x="198" y="42"/>
                        </a:lnTo>
                        <a:lnTo>
                          <a:pt x="183" y="32"/>
                        </a:lnTo>
                        <a:lnTo>
                          <a:pt x="163" y="29"/>
                        </a:lnTo>
                        <a:lnTo>
                          <a:pt x="113" y="34"/>
                        </a:lnTo>
                        <a:lnTo>
                          <a:pt x="84" y="22"/>
                        </a:lnTo>
                        <a:lnTo>
                          <a:pt x="50" y="27"/>
                        </a:lnTo>
                        <a:lnTo>
                          <a:pt x="40" y="7"/>
                        </a:lnTo>
                        <a:lnTo>
                          <a:pt x="21" y="0"/>
                        </a:lnTo>
                        <a:lnTo>
                          <a:pt x="19" y="3"/>
                        </a:lnTo>
                        <a:lnTo>
                          <a:pt x="0" y="24"/>
                        </a:lnTo>
                        <a:lnTo>
                          <a:pt x="1" y="33"/>
                        </a:lnTo>
                        <a:lnTo>
                          <a:pt x="11" y="30"/>
                        </a:lnTo>
                        <a:lnTo>
                          <a:pt x="15" y="34"/>
                        </a:lnTo>
                        <a:lnTo>
                          <a:pt x="8" y="45"/>
                        </a:lnTo>
                        <a:lnTo>
                          <a:pt x="3" y="65"/>
                        </a:lnTo>
                        <a:lnTo>
                          <a:pt x="9" y="106"/>
                        </a:lnTo>
                        <a:lnTo>
                          <a:pt x="23" y="106"/>
                        </a:lnTo>
                        <a:lnTo>
                          <a:pt x="23" y="118"/>
                        </a:lnTo>
                        <a:lnTo>
                          <a:pt x="16" y="124"/>
                        </a:lnTo>
                        <a:lnTo>
                          <a:pt x="11" y="141"/>
                        </a:lnTo>
                        <a:lnTo>
                          <a:pt x="11" y="146"/>
                        </a:lnTo>
                        <a:lnTo>
                          <a:pt x="12" y="158"/>
                        </a:lnTo>
                        <a:lnTo>
                          <a:pt x="21" y="188"/>
                        </a:lnTo>
                        <a:lnTo>
                          <a:pt x="31" y="212"/>
                        </a:lnTo>
                        <a:lnTo>
                          <a:pt x="19" y="208"/>
                        </a:lnTo>
                        <a:lnTo>
                          <a:pt x="4" y="216"/>
                        </a:lnTo>
                        <a:lnTo>
                          <a:pt x="6" y="221"/>
                        </a:lnTo>
                        <a:lnTo>
                          <a:pt x="10" y="225"/>
                        </a:lnTo>
                        <a:lnTo>
                          <a:pt x="18" y="238"/>
                        </a:lnTo>
                        <a:lnTo>
                          <a:pt x="34" y="239"/>
                        </a:lnTo>
                        <a:lnTo>
                          <a:pt x="61" y="246"/>
                        </a:lnTo>
                        <a:lnTo>
                          <a:pt x="71" y="244"/>
                        </a:lnTo>
                        <a:lnTo>
                          <a:pt x="116" y="228"/>
                        </a:lnTo>
                        <a:lnTo>
                          <a:pt x="165" y="249"/>
                        </a:lnTo>
                        <a:lnTo>
                          <a:pt x="174" y="249"/>
                        </a:lnTo>
                        <a:lnTo>
                          <a:pt x="183" y="244"/>
                        </a:lnTo>
                        <a:lnTo>
                          <a:pt x="193" y="244"/>
                        </a:lnTo>
                        <a:lnTo>
                          <a:pt x="246" y="269"/>
                        </a:lnTo>
                        <a:lnTo>
                          <a:pt x="261" y="276"/>
                        </a:lnTo>
                        <a:lnTo>
                          <a:pt x="268" y="281"/>
                        </a:lnTo>
                        <a:lnTo>
                          <a:pt x="281" y="275"/>
                        </a:lnTo>
                        <a:lnTo>
                          <a:pt x="299" y="285"/>
                        </a:lnTo>
                        <a:lnTo>
                          <a:pt x="327" y="280"/>
                        </a:lnTo>
                        <a:lnTo>
                          <a:pt x="349" y="285"/>
                        </a:lnTo>
                        <a:lnTo>
                          <a:pt x="387" y="284"/>
                        </a:lnTo>
                        <a:lnTo>
                          <a:pt x="391" y="280"/>
                        </a:lnTo>
                        <a:lnTo>
                          <a:pt x="407" y="276"/>
                        </a:lnTo>
                        <a:lnTo>
                          <a:pt x="414" y="273"/>
                        </a:lnTo>
                        <a:lnTo>
                          <a:pt x="418" y="269"/>
                        </a:lnTo>
                        <a:lnTo>
                          <a:pt x="429" y="251"/>
                        </a:lnTo>
                        <a:lnTo>
                          <a:pt x="428" y="246"/>
                        </a:lnTo>
                        <a:lnTo>
                          <a:pt x="409" y="234"/>
                        </a:lnTo>
                        <a:lnTo>
                          <a:pt x="389" y="239"/>
                        </a:lnTo>
                        <a:lnTo>
                          <a:pt x="381" y="233"/>
                        </a:lnTo>
                        <a:lnTo>
                          <a:pt x="379" y="223"/>
                        </a:lnTo>
                        <a:lnTo>
                          <a:pt x="392" y="215"/>
                        </a:lnTo>
                        <a:lnTo>
                          <a:pt x="395" y="208"/>
                        </a:lnTo>
                        <a:lnTo>
                          <a:pt x="392" y="199"/>
                        </a:lnTo>
                        <a:lnTo>
                          <a:pt x="379" y="186"/>
                        </a:lnTo>
                        <a:lnTo>
                          <a:pt x="387" y="178"/>
                        </a:lnTo>
                        <a:lnTo>
                          <a:pt x="401" y="176"/>
                        </a:lnTo>
                        <a:lnTo>
                          <a:pt x="409" y="171"/>
                        </a:lnTo>
                        <a:lnTo>
                          <a:pt x="418" y="144"/>
                        </a:lnTo>
                        <a:lnTo>
                          <a:pt x="424" y="139"/>
                        </a:lnTo>
                        <a:lnTo>
                          <a:pt x="434" y="143"/>
                        </a:lnTo>
                        <a:lnTo>
                          <a:pt x="438" y="130"/>
                        </a:lnTo>
                        <a:lnTo>
                          <a:pt x="428" y="122"/>
                        </a:lnTo>
                        <a:lnTo>
                          <a:pt x="424" y="104"/>
                        </a:lnTo>
                        <a:lnTo>
                          <a:pt x="427" y="85"/>
                        </a:lnTo>
                        <a:lnTo>
                          <a:pt x="419" y="53"/>
                        </a:lnTo>
                        <a:lnTo>
                          <a:pt x="423" y="29"/>
                        </a:lnTo>
                        <a:lnTo>
                          <a:pt x="422" y="26"/>
                        </a:lnTo>
                        <a:lnTo>
                          <a:pt x="402" y="22"/>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2" name="61" descr="{&quot;Key&quot;:&quot;61&quot;,&quot;Name&quot;:&quot;61&quot;,&quot;Value&quot;:1.0,&quot;Formula&quot;:&quot;&quot;,&quot;Text&quot;:&quot;&quot;,&quot;OfficeApplication&quot;:1,&quot;HasValue&quot;:true}">
                    <a:extLst>
                      <a:ext uri="{FF2B5EF4-FFF2-40B4-BE49-F238E27FC236}">
                        <a16:creationId xmlns:a16="http://schemas.microsoft.com/office/drawing/2014/main" id="{A61A3E69-88C2-4DC6-8885-F61F7FF94BA5}"/>
                      </a:ext>
                    </a:extLst>
                  </p:cNvPr>
                  <p:cNvSpPr>
                    <a:spLocks/>
                  </p:cNvSpPr>
                  <p:nvPr/>
                </p:nvSpPr>
                <p:spPr bwMode="auto">
                  <a:xfrm>
                    <a:off x="4616784" y="2540262"/>
                    <a:ext cx="731181" cy="437367"/>
                  </a:xfrm>
                  <a:custGeom>
                    <a:avLst/>
                    <a:gdLst>
                      <a:gd name="T0" fmla="*/ 357 w 545"/>
                      <a:gd name="T1" fmla="*/ 10 h 326"/>
                      <a:gd name="T2" fmla="*/ 338 w 545"/>
                      <a:gd name="T3" fmla="*/ 0 h 326"/>
                      <a:gd name="T4" fmla="*/ 312 w 545"/>
                      <a:gd name="T5" fmla="*/ 12 h 326"/>
                      <a:gd name="T6" fmla="*/ 295 w 545"/>
                      <a:gd name="T7" fmla="*/ 10 h 326"/>
                      <a:gd name="T8" fmla="*/ 272 w 545"/>
                      <a:gd name="T9" fmla="*/ 28 h 326"/>
                      <a:gd name="T10" fmla="*/ 164 w 545"/>
                      <a:gd name="T11" fmla="*/ 47 h 326"/>
                      <a:gd name="T12" fmla="*/ 138 w 545"/>
                      <a:gd name="T13" fmla="*/ 45 h 326"/>
                      <a:gd name="T14" fmla="*/ 110 w 545"/>
                      <a:gd name="T15" fmla="*/ 49 h 326"/>
                      <a:gd name="T16" fmla="*/ 47 w 545"/>
                      <a:gd name="T17" fmla="*/ 57 h 326"/>
                      <a:gd name="T18" fmla="*/ 12 w 545"/>
                      <a:gd name="T19" fmla="*/ 88 h 326"/>
                      <a:gd name="T20" fmla="*/ 5 w 545"/>
                      <a:gd name="T21" fmla="*/ 99 h 326"/>
                      <a:gd name="T22" fmla="*/ 37 w 545"/>
                      <a:gd name="T23" fmla="*/ 117 h 326"/>
                      <a:gd name="T24" fmla="*/ 33 w 545"/>
                      <a:gd name="T25" fmla="*/ 147 h 326"/>
                      <a:gd name="T26" fmla="*/ 7 w 545"/>
                      <a:gd name="T27" fmla="*/ 184 h 326"/>
                      <a:gd name="T28" fmla="*/ 4 w 545"/>
                      <a:gd name="T29" fmla="*/ 198 h 326"/>
                      <a:gd name="T30" fmla="*/ 22 w 545"/>
                      <a:gd name="T31" fmla="*/ 213 h 326"/>
                      <a:gd name="T32" fmla="*/ 38 w 545"/>
                      <a:gd name="T33" fmla="*/ 210 h 326"/>
                      <a:gd name="T34" fmla="*/ 66 w 545"/>
                      <a:gd name="T35" fmla="*/ 213 h 326"/>
                      <a:gd name="T36" fmla="*/ 107 w 545"/>
                      <a:gd name="T37" fmla="*/ 193 h 326"/>
                      <a:gd name="T38" fmla="*/ 155 w 545"/>
                      <a:gd name="T39" fmla="*/ 197 h 326"/>
                      <a:gd name="T40" fmla="*/ 175 w 545"/>
                      <a:gd name="T41" fmla="*/ 187 h 326"/>
                      <a:gd name="T42" fmla="*/ 186 w 545"/>
                      <a:gd name="T43" fmla="*/ 169 h 326"/>
                      <a:gd name="T44" fmla="*/ 205 w 545"/>
                      <a:gd name="T45" fmla="*/ 188 h 326"/>
                      <a:gd name="T46" fmla="*/ 238 w 545"/>
                      <a:gd name="T47" fmla="*/ 222 h 326"/>
                      <a:gd name="T48" fmla="*/ 258 w 545"/>
                      <a:gd name="T49" fmla="*/ 242 h 326"/>
                      <a:gd name="T50" fmla="*/ 277 w 545"/>
                      <a:gd name="T51" fmla="*/ 234 h 326"/>
                      <a:gd name="T52" fmla="*/ 338 w 545"/>
                      <a:gd name="T53" fmla="*/ 205 h 326"/>
                      <a:gd name="T54" fmla="*/ 367 w 545"/>
                      <a:gd name="T55" fmla="*/ 226 h 326"/>
                      <a:gd name="T56" fmla="*/ 373 w 545"/>
                      <a:gd name="T57" fmla="*/ 267 h 326"/>
                      <a:gd name="T58" fmla="*/ 402 w 545"/>
                      <a:gd name="T59" fmla="*/ 275 h 326"/>
                      <a:gd name="T60" fmla="*/ 433 w 545"/>
                      <a:gd name="T61" fmla="*/ 297 h 326"/>
                      <a:gd name="T62" fmla="*/ 471 w 545"/>
                      <a:gd name="T63" fmla="*/ 321 h 326"/>
                      <a:gd name="T64" fmla="*/ 492 w 545"/>
                      <a:gd name="T65" fmla="*/ 324 h 326"/>
                      <a:gd name="T66" fmla="*/ 498 w 545"/>
                      <a:gd name="T67" fmla="*/ 307 h 326"/>
                      <a:gd name="T68" fmla="*/ 486 w 545"/>
                      <a:gd name="T69" fmla="*/ 267 h 326"/>
                      <a:gd name="T70" fmla="*/ 521 w 545"/>
                      <a:gd name="T71" fmla="*/ 252 h 326"/>
                      <a:gd name="T72" fmla="*/ 545 w 545"/>
                      <a:gd name="T73" fmla="*/ 219 h 326"/>
                      <a:gd name="T74" fmla="*/ 537 w 545"/>
                      <a:gd name="T75" fmla="*/ 191 h 326"/>
                      <a:gd name="T76" fmla="*/ 511 w 545"/>
                      <a:gd name="T77" fmla="*/ 164 h 326"/>
                      <a:gd name="T78" fmla="*/ 497 w 545"/>
                      <a:gd name="T79" fmla="*/ 126 h 326"/>
                      <a:gd name="T80" fmla="*/ 483 w 545"/>
                      <a:gd name="T81" fmla="*/ 121 h 326"/>
                      <a:gd name="T82" fmla="*/ 478 w 545"/>
                      <a:gd name="T83" fmla="*/ 87 h 326"/>
                      <a:gd name="T84" fmla="*/ 437 w 545"/>
                      <a:gd name="T85" fmla="*/ 51 h 326"/>
                      <a:gd name="T86" fmla="*/ 415 w 545"/>
                      <a:gd name="T87" fmla="*/ 42 h 326"/>
                      <a:gd name="T88" fmla="*/ 372 w 545"/>
                      <a:gd name="T89" fmla="*/ 27 h 326"/>
                      <a:gd name="T90" fmla="*/ 378 w 545"/>
                      <a:gd name="T91" fmla="*/ 1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45" h="326">
                        <a:moveTo>
                          <a:pt x="371" y="3"/>
                        </a:moveTo>
                        <a:lnTo>
                          <a:pt x="357" y="10"/>
                        </a:lnTo>
                        <a:lnTo>
                          <a:pt x="342" y="5"/>
                        </a:lnTo>
                        <a:lnTo>
                          <a:pt x="338" y="0"/>
                        </a:lnTo>
                        <a:lnTo>
                          <a:pt x="325" y="11"/>
                        </a:lnTo>
                        <a:lnTo>
                          <a:pt x="312" y="12"/>
                        </a:lnTo>
                        <a:lnTo>
                          <a:pt x="299" y="17"/>
                        </a:lnTo>
                        <a:lnTo>
                          <a:pt x="295" y="10"/>
                        </a:lnTo>
                        <a:lnTo>
                          <a:pt x="286" y="10"/>
                        </a:lnTo>
                        <a:lnTo>
                          <a:pt x="272" y="28"/>
                        </a:lnTo>
                        <a:lnTo>
                          <a:pt x="214" y="61"/>
                        </a:lnTo>
                        <a:lnTo>
                          <a:pt x="164" y="47"/>
                        </a:lnTo>
                        <a:lnTo>
                          <a:pt x="146" y="55"/>
                        </a:lnTo>
                        <a:lnTo>
                          <a:pt x="138" y="45"/>
                        </a:lnTo>
                        <a:lnTo>
                          <a:pt x="124" y="40"/>
                        </a:lnTo>
                        <a:lnTo>
                          <a:pt x="110" y="49"/>
                        </a:lnTo>
                        <a:lnTo>
                          <a:pt x="74" y="57"/>
                        </a:lnTo>
                        <a:lnTo>
                          <a:pt x="47" y="57"/>
                        </a:lnTo>
                        <a:lnTo>
                          <a:pt x="46" y="70"/>
                        </a:lnTo>
                        <a:lnTo>
                          <a:pt x="12" y="88"/>
                        </a:lnTo>
                        <a:lnTo>
                          <a:pt x="7" y="90"/>
                        </a:lnTo>
                        <a:lnTo>
                          <a:pt x="5" y="99"/>
                        </a:lnTo>
                        <a:lnTo>
                          <a:pt x="13" y="100"/>
                        </a:lnTo>
                        <a:lnTo>
                          <a:pt x="37" y="117"/>
                        </a:lnTo>
                        <a:lnTo>
                          <a:pt x="28" y="133"/>
                        </a:lnTo>
                        <a:lnTo>
                          <a:pt x="33" y="147"/>
                        </a:lnTo>
                        <a:lnTo>
                          <a:pt x="22" y="169"/>
                        </a:lnTo>
                        <a:lnTo>
                          <a:pt x="7" y="184"/>
                        </a:lnTo>
                        <a:lnTo>
                          <a:pt x="0" y="193"/>
                        </a:lnTo>
                        <a:lnTo>
                          <a:pt x="4" y="198"/>
                        </a:lnTo>
                        <a:lnTo>
                          <a:pt x="13" y="213"/>
                        </a:lnTo>
                        <a:lnTo>
                          <a:pt x="22" y="213"/>
                        </a:lnTo>
                        <a:lnTo>
                          <a:pt x="35" y="217"/>
                        </a:lnTo>
                        <a:lnTo>
                          <a:pt x="38" y="210"/>
                        </a:lnTo>
                        <a:lnTo>
                          <a:pt x="58" y="205"/>
                        </a:lnTo>
                        <a:lnTo>
                          <a:pt x="66" y="213"/>
                        </a:lnTo>
                        <a:lnTo>
                          <a:pt x="96" y="204"/>
                        </a:lnTo>
                        <a:lnTo>
                          <a:pt x="107" y="193"/>
                        </a:lnTo>
                        <a:lnTo>
                          <a:pt x="116" y="191"/>
                        </a:lnTo>
                        <a:lnTo>
                          <a:pt x="155" y="197"/>
                        </a:lnTo>
                        <a:lnTo>
                          <a:pt x="161" y="188"/>
                        </a:lnTo>
                        <a:lnTo>
                          <a:pt x="175" y="187"/>
                        </a:lnTo>
                        <a:lnTo>
                          <a:pt x="183" y="181"/>
                        </a:lnTo>
                        <a:lnTo>
                          <a:pt x="186" y="169"/>
                        </a:lnTo>
                        <a:lnTo>
                          <a:pt x="204" y="175"/>
                        </a:lnTo>
                        <a:lnTo>
                          <a:pt x="205" y="188"/>
                        </a:lnTo>
                        <a:lnTo>
                          <a:pt x="219" y="210"/>
                        </a:lnTo>
                        <a:lnTo>
                          <a:pt x="238" y="222"/>
                        </a:lnTo>
                        <a:lnTo>
                          <a:pt x="239" y="244"/>
                        </a:lnTo>
                        <a:lnTo>
                          <a:pt x="258" y="242"/>
                        </a:lnTo>
                        <a:lnTo>
                          <a:pt x="269" y="244"/>
                        </a:lnTo>
                        <a:lnTo>
                          <a:pt x="277" y="234"/>
                        </a:lnTo>
                        <a:lnTo>
                          <a:pt x="312" y="210"/>
                        </a:lnTo>
                        <a:lnTo>
                          <a:pt x="338" y="205"/>
                        </a:lnTo>
                        <a:lnTo>
                          <a:pt x="359" y="211"/>
                        </a:lnTo>
                        <a:lnTo>
                          <a:pt x="367" y="226"/>
                        </a:lnTo>
                        <a:lnTo>
                          <a:pt x="366" y="249"/>
                        </a:lnTo>
                        <a:lnTo>
                          <a:pt x="373" y="267"/>
                        </a:lnTo>
                        <a:lnTo>
                          <a:pt x="387" y="275"/>
                        </a:lnTo>
                        <a:lnTo>
                          <a:pt x="402" y="275"/>
                        </a:lnTo>
                        <a:lnTo>
                          <a:pt x="403" y="278"/>
                        </a:lnTo>
                        <a:lnTo>
                          <a:pt x="433" y="297"/>
                        </a:lnTo>
                        <a:lnTo>
                          <a:pt x="453" y="298"/>
                        </a:lnTo>
                        <a:lnTo>
                          <a:pt x="471" y="321"/>
                        </a:lnTo>
                        <a:lnTo>
                          <a:pt x="484" y="326"/>
                        </a:lnTo>
                        <a:lnTo>
                          <a:pt x="492" y="324"/>
                        </a:lnTo>
                        <a:lnTo>
                          <a:pt x="496" y="322"/>
                        </a:lnTo>
                        <a:lnTo>
                          <a:pt x="498" y="307"/>
                        </a:lnTo>
                        <a:lnTo>
                          <a:pt x="492" y="298"/>
                        </a:lnTo>
                        <a:lnTo>
                          <a:pt x="486" y="267"/>
                        </a:lnTo>
                        <a:lnTo>
                          <a:pt x="487" y="263"/>
                        </a:lnTo>
                        <a:lnTo>
                          <a:pt x="521" y="252"/>
                        </a:lnTo>
                        <a:lnTo>
                          <a:pt x="537" y="239"/>
                        </a:lnTo>
                        <a:lnTo>
                          <a:pt x="545" y="219"/>
                        </a:lnTo>
                        <a:lnTo>
                          <a:pt x="535" y="201"/>
                        </a:lnTo>
                        <a:lnTo>
                          <a:pt x="537" y="191"/>
                        </a:lnTo>
                        <a:lnTo>
                          <a:pt x="520" y="169"/>
                        </a:lnTo>
                        <a:lnTo>
                          <a:pt x="511" y="164"/>
                        </a:lnTo>
                        <a:lnTo>
                          <a:pt x="499" y="145"/>
                        </a:lnTo>
                        <a:lnTo>
                          <a:pt x="497" y="126"/>
                        </a:lnTo>
                        <a:lnTo>
                          <a:pt x="489" y="123"/>
                        </a:lnTo>
                        <a:lnTo>
                          <a:pt x="483" y="121"/>
                        </a:lnTo>
                        <a:lnTo>
                          <a:pt x="471" y="106"/>
                        </a:lnTo>
                        <a:lnTo>
                          <a:pt x="478" y="87"/>
                        </a:lnTo>
                        <a:lnTo>
                          <a:pt x="450" y="69"/>
                        </a:lnTo>
                        <a:lnTo>
                          <a:pt x="437" y="51"/>
                        </a:lnTo>
                        <a:lnTo>
                          <a:pt x="430" y="39"/>
                        </a:lnTo>
                        <a:lnTo>
                          <a:pt x="415" y="42"/>
                        </a:lnTo>
                        <a:lnTo>
                          <a:pt x="392" y="36"/>
                        </a:lnTo>
                        <a:lnTo>
                          <a:pt x="372" y="27"/>
                        </a:lnTo>
                        <a:lnTo>
                          <a:pt x="377" y="12"/>
                        </a:lnTo>
                        <a:lnTo>
                          <a:pt x="378" y="10"/>
                        </a:lnTo>
                        <a:lnTo>
                          <a:pt x="371" y="3"/>
                        </a:lnTo>
                        <a:close/>
                      </a:path>
                    </a:pathLst>
                  </a:custGeom>
                  <a:solidFill>
                    <a:schemeClr val="accent5">
                      <a:lumMod val="20000"/>
                      <a:lumOff val="8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3" name="62" descr="{&quot;Key&quot;:&quot;62&quot;,&quot;Name&quot;:&quot;62&quot;,&quot;Value&quot;:1.0,&quot;Formula&quot;:&quot;&quot;,&quot;Text&quot;:&quot;&quot;,&quot;OfficeApplication&quot;:1,&quot;HasValue&quot;:true}">
                    <a:extLst>
                      <a:ext uri="{FF2B5EF4-FFF2-40B4-BE49-F238E27FC236}">
                        <a16:creationId xmlns:a16="http://schemas.microsoft.com/office/drawing/2014/main" id="{1C19E2D0-132A-4DFF-93FD-3FCD80211020}"/>
                      </a:ext>
                    </a:extLst>
                  </p:cNvPr>
                  <p:cNvSpPr>
                    <a:spLocks noEditPoints="1"/>
                  </p:cNvSpPr>
                  <p:nvPr/>
                </p:nvSpPr>
                <p:spPr bwMode="auto">
                  <a:xfrm>
                    <a:off x="5569332" y="1415988"/>
                    <a:ext cx="631901" cy="544696"/>
                  </a:xfrm>
                  <a:custGeom>
                    <a:avLst/>
                    <a:gdLst>
                      <a:gd name="T0" fmla="*/ 460 w 471"/>
                      <a:gd name="T1" fmla="*/ 339 h 406"/>
                      <a:gd name="T2" fmla="*/ 471 w 471"/>
                      <a:gd name="T3" fmla="*/ 316 h 406"/>
                      <a:gd name="T4" fmla="*/ 446 w 471"/>
                      <a:gd name="T5" fmla="*/ 304 h 406"/>
                      <a:gd name="T6" fmla="*/ 432 w 471"/>
                      <a:gd name="T7" fmla="*/ 295 h 406"/>
                      <a:gd name="T8" fmla="*/ 441 w 471"/>
                      <a:gd name="T9" fmla="*/ 280 h 406"/>
                      <a:gd name="T10" fmla="*/ 424 w 471"/>
                      <a:gd name="T11" fmla="*/ 251 h 406"/>
                      <a:gd name="T12" fmla="*/ 440 w 471"/>
                      <a:gd name="T13" fmla="*/ 233 h 406"/>
                      <a:gd name="T14" fmla="*/ 418 w 471"/>
                      <a:gd name="T15" fmla="*/ 209 h 406"/>
                      <a:gd name="T16" fmla="*/ 386 w 471"/>
                      <a:gd name="T17" fmla="*/ 197 h 406"/>
                      <a:gd name="T18" fmla="*/ 360 w 471"/>
                      <a:gd name="T19" fmla="*/ 191 h 406"/>
                      <a:gd name="T20" fmla="*/ 383 w 471"/>
                      <a:gd name="T21" fmla="*/ 156 h 406"/>
                      <a:gd name="T22" fmla="*/ 358 w 471"/>
                      <a:gd name="T23" fmla="*/ 143 h 406"/>
                      <a:gd name="T24" fmla="*/ 337 w 471"/>
                      <a:gd name="T25" fmla="*/ 157 h 406"/>
                      <a:gd name="T26" fmla="*/ 238 w 471"/>
                      <a:gd name="T27" fmla="*/ 139 h 406"/>
                      <a:gd name="T28" fmla="*/ 243 w 471"/>
                      <a:gd name="T29" fmla="*/ 99 h 406"/>
                      <a:gd name="T30" fmla="*/ 208 w 471"/>
                      <a:gd name="T31" fmla="*/ 93 h 406"/>
                      <a:gd name="T32" fmla="*/ 183 w 471"/>
                      <a:gd name="T33" fmla="*/ 55 h 406"/>
                      <a:gd name="T34" fmla="*/ 146 w 471"/>
                      <a:gd name="T35" fmla="*/ 0 h 406"/>
                      <a:gd name="T36" fmla="*/ 104 w 471"/>
                      <a:gd name="T37" fmla="*/ 7 h 406"/>
                      <a:gd name="T38" fmla="*/ 27 w 471"/>
                      <a:gd name="T39" fmla="*/ 51 h 406"/>
                      <a:gd name="T40" fmla="*/ 6 w 471"/>
                      <a:gd name="T41" fmla="*/ 59 h 406"/>
                      <a:gd name="T42" fmla="*/ 3 w 471"/>
                      <a:gd name="T43" fmla="*/ 122 h 406"/>
                      <a:gd name="T44" fmla="*/ 15 w 471"/>
                      <a:gd name="T45" fmla="*/ 189 h 406"/>
                      <a:gd name="T46" fmla="*/ 5 w 471"/>
                      <a:gd name="T47" fmla="*/ 232 h 406"/>
                      <a:gd name="T48" fmla="*/ 16 w 471"/>
                      <a:gd name="T49" fmla="*/ 263 h 406"/>
                      <a:gd name="T50" fmla="*/ 23 w 471"/>
                      <a:gd name="T51" fmla="*/ 271 h 406"/>
                      <a:gd name="T52" fmla="*/ 54 w 471"/>
                      <a:gd name="T53" fmla="*/ 269 h 406"/>
                      <a:gd name="T54" fmla="*/ 98 w 471"/>
                      <a:gd name="T55" fmla="*/ 286 h 406"/>
                      <a:gd name="T56" fmla="*/ 116 w 471"/>
                      <a:gd name="T57" fmla="*/ 283 h 406"/>
                      <a:gd name="T58" fmla="*/ 144 w 471"/>
                      <a:gd name="T59" fmla="*/ 310 h 406"/>
                      <a:gd name="T60" fmla="*/ 163 w 471"/>
                      <a:gd name="T61" fmla="*/ 332 h 406"/>
                      <a:gd name="T62" fmla="*/ 209 w 471"/>
                      <a:gd name="T63" fmla="*/ 326 h 406"/>
                      <a:gd name="T64" fmla="*/ 246 w 471"/>
                      <a:gd name="T65" fmla="*/ 321 h 406"/>
                      <a:gd name="T66" fmla="*/ 268 w 471"/>
                      <a:gd name="T67" fmla="*/ 335 h 406"/>
                      <a:gd name="T68" fmla="*/ 241 w 471"/>
                      <a:gd name="T69" fmla="*/ 358 h 406"/>
                      <a:gd name="T70" fmla="*/ 251 w 471"/>
                      <a:gd name="T71" fmla="*/ 376 h 406"/>
                      <a:gd name="T72" fmla="*/ 284 w 471"/>
                      <a:gd name="T73" fmla="*/ 364 h 406"/>
                      <a:gd name="T74" fmla="*/ 299 w 471"/>
                      <a:gd name="T75" fmla="*/ 371 h 406"/>
                      <a:gd name="T76" fmla="*/ 339 w 471"/>
                      <a:gd name="T77" fmla="*/ 362 h 406"/>
                      <a:gd name="T78" fmla="*/ 349 w 471"/>
                      <a:gd name="T79" fmla="*/ 394 h 406"/>
                      <a:gd name="T80" fmla="*/ 375 w 471"/>
                      <a:gd name="T81" fmla="*/ 385 h 406"/>
                      <a:gd name="T82" fmla="*/ 418 w 471"/>
                      <a:gd name="T83" fmla="*/ 392 h 406"/>
                      <a:gd name="T84" fmla="*/ 434 w 471"/>
                      <a:gd name="T85" fmla="*/ 385 h 406"/>
                      <a:gd name="T86" fmla="*/ 451 w 471"/>
                      <a:gd name="T87" fmla="*/ 385 h 406"/>
                      <a:gd name="T88" fmla="*/ 445 w 471"/>
                      <a:gd name="T89" fmla="*/ 361 h 406"/>
                      <a:gd name="T90" fmla="*/ 425 w 471"/>
                      <a:gd name="T91" fmla="*/ 353 h 406"/>
                      <a:gd name="T92" fmla="*/ 444 w 471"/>
                      <a:gd name="T93" fmla="*/ 352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71" h="406">
                        <a:moveTo>
                          <a:pt x="451" y="385"/>
                        </a:moveTo>
                        <a:lnTo>
                          <a:pt x="460" y="339"/>
                        </a:lnTo>
                        <a:lnTo>
                          <a:pt x="471" y="326"/>
                        </a:lnTo>
                        <a:lnTo>
                          <a:pt x="471" y="316"/>
                        </a:lnTo>
                        <a:lnTo>
                          <a:pt x="463" y="308"/>
                        </a:lnTo>
                        <a:lnTo>
                          <a:pt x="446" y="304"/>
                        </a:lnTo>
                        <a:lnTo>
                          <a:pt x="432" y="309"/>
                        </a:lnTo>
                        <a:lnTo>
                          <a:pt x="432" y="295"/>
                        </a:lnTo>
                        <a:lnTo>
                          <a:pt x="441" y="288"/>
                        </a:lnTo>
                        <a:lnTo>
                          <a:pt x="441" y="280"/>
                        </a:lnTo>
                        <a:lnTo>
                          <a:pt x="423" y="258"/>
                        </a:lnTo>
                        <a:lnTo>
                          <a:pt x="424" y="251"/>
                        </a:lnTo>
                        <a:lnTo>
                          <a:pt x="439" y="240"/>
                        </a:lnTo>
                        <a:lnTo>
                          <a:pt x="440" y="233"/>
                        </a:lnTo>
                        <a:lnTo>
                          <a:pt x="427" y="228"/>
                        </a:lnTo>
                        <a:lnTo>
                          <a:pt x="418" y="209"/>
                        </a:lnTo>
                        <a:lnTo>
                          <a:pt x="396" y="209"/>
                        </a:lnTo>
                        <a:lnTo>
                          <a:pt x="386" y="197"/>
                        </a:lnTo>
                        <a:lnTo>
                          <a:pt x="365" y="199"/>
                        </a:lnTo>
                        <a:lnTo>
                          <a:pt x="360" y="191"/>
                        </a:lnTo>
                        <a:lnTo>
                          <a:pt x="367" y="165"/>
                        </a:lnTo>
                        <a:lnTo>
                          <a:pt x="383" y="156"/>
                        </a:lnTo>
                        <a:lnTo>
                          <a:pt x="374" y="146"/>
                        </a:lnTo>
                        <a:lnTo>
                          <a:pt x="358" y="143"/>
                        </a:lnTo>
                        <a:lnTo>
                          <a:pt x="349" y="154"/>
                        </a:lnTo>
                        <a:lnTo>
                          <a:pt x="337" y="157"/>
                        </a:lnTo>
                        <a:lnTo>
                          <a:pt x="272" y="156"/>
                        </a:lnTo>
                        <a:lnTo>
                          <a:pt x="238" y="139"/>
                        </a:lnTo>
                        <a:lnTo>
                          <a:pt x="231" y="112"/>
                        </a:lnTo>
                        <a:lnTo>
                          <a:pt x="243" y="99"/>
                        </a:lnTo>
                        <a:lnTo>
                          <a:pt x="234" y="93"/>
                        </a:lnTo>
                        <a:lnTo>
                          <a:pt x="208" y="93"/>
                        </a:lnTo>
                        <a:lnTo>
                          <a:pt x="193" y="84"/>
                        </a:lnTo>
                        <a:lnTo>
                          <a:pt x="183" y="55"/>
                        </a:lnTo>
                        <a:lnTo>
                          <a:pt x="158" y="12"/>
                        </a:lnTo>
                        <a:lnTo>
                          <a:pt x="146" y="0"/>
                        </a:lnTo>
                        <a:lnTo>
                          <a:pt x="120" y="2"/>
                        </a:lnTo>
                        <a:lnTo>
                          <a:pt x="104" y="7"/>
                        </a:lnTo>
                        <a:lnTo>
                          <a:pt x="49" y="28"/>
                        </a:lnTo>
                        <a:lnTo>
                          <a:pt x="27" y="51"/>
                        </a:lnTo>
                        <a:lnTo>
                          <a:pt x="13" y="54"/>
                        </a:lnTo>
                        <a:lnTo>
                          <a:pt x="6" y="59"/>
                        </a:lnTo>
                        <a:lnTo>
                          <a:pt x="13" y="90"/>
                        </a:lnTo>
                        <a:lnTo>
                          <a:pt x="3" y="122"/>
                        </a:lnTo>
                        <a:lnTo>
                          <a:pt x="6" y="174"/>
                        </a:lnTo>
                        <a:lnTo>
                          <a:pt x="15" y="189"/>
                        </a:lnTo>
                        <a:lnTo>
                          <a:pt x="6" y="197"/>
                        </a:lnTo>
                        <a:lnTo>
                          <a:pt x="5" y="232"/>
                        </a:lnTo>
                        <a:lnTo>
                          <a:pt x="0" y="248"/>
                        </a:lnTo>
                        <a:lnTo>
                          <a:pt x="16" y="263"/>
                        </a:lnTo>
                        <a:lnTo>
                          <a:pt x="12" y="262"/>
                        </a:lnTo>
                        <a:lnTo>
                          <a:pt x="23" y="271"/>
                        </a:lnTo>
                        <a:lnTo>
                          <a:pt x="34" y="276"/>
                        </a:lnTo>
                        <a:lnTo>
                          <a:pt x="54" y="269"/>
                        </a:lnTo>
                        <a:lnTo>
                          <a:pt x="77" y="269"/>
                        </a:lnTo>
                        <a:lnTo>
                          <a:pt x="98" y="286"/>
                        </a:lnTo>
                        <a:lnTo>
                          <a:pt x="108" y="280"/>
                        </a:lnTo>
                        <a:lnTo>
                          <a:pt x="116" y="283"/>
                        </a:lnTo>
                        <a:lnTo>
                          <a:pt x="112" y="293"/>
                        </a:lnTo>
                        <a:lnTo>
                          <a:pt x="144" y="310"/>
                        </a:lnTo>
                        <a:lnTo>
                          <a:pt x="151" y="324"/>
                        </a:lnTo>
                        <a:lnTo>
                          <a:pt x="163" y="332"/>
                        </a:lnTo>
                        <a:lnTo>
                          <a:pt x="202" y="328"/>
                        </a:lnTo>
                        <a:lnTo>
                          <a:pt x="209" y="326"/>
                        </a:lnTo>
                        <a:lnTo>
                          <a:pt x="238" y="327"/>
                        </a:lnTo>
                        <a:lnTo>
                          <a:pt x="246" y="321"/>
                        </a:lnTo>
                        <a:lnTo>
                          <a:pt x="268" y="332"/>
                        </a:lnTo>
                        <a:lnTo>
                          <a:pt x="268" y="335"/>
                        </a:lnTo>
                        <a:lnTo>
                          <a:pt x="246" y="349"/>
                        </a:lnTo>
                        <a:lnTo>
                          <a:pt x="241" y="358"/>
                        </a:lnTo>
                        <a:lnTo>
                          <a:pt x="244" y="373"/>
                        </a:lnTo>
                        <a:lnTo>
                          <a:pt x="251" y="376"/>
                        </a:lnTo>
                        <a:lnTo>
                          <a:pt x="261" y="363"/>
                        </a:lnTo>
                        <a:lnTo>
                          <a:pt x="284" y="364"/>
                        </a:lnTo>
                        <a:lnTo>
                          <a:pt x="292" y="359"/>
                        </a:lnTo>
                        <a:lnTo>
                          <a:pt x="299" y="371"/>
                        </a:lnTo>
                        <a:lnTo>
                          <a:pt x="334" y="382"/>
                        </a:lnTo>
                        <a:lnTo>
                          <a:pt x="339" y="362"/>
                        </a:lnTo>
                        <a:lnTo>
                          <a:pt x="355" y="380"/>
                        </a:lnTo>
                        <a:lnTo>
                          <a:pt x="349" y="394"/>
                        </a:lnTo>
                        <a:lnTo>
                          <a:pt x="356" y="399"/>
                        </a:lnTo>
                        <a:lnTo>
                          <a:pt x="375" y="385"/>
                        </a:lnTo>
                        <a:lnTo>
                          <a:pt x="382" y="406"/>
                        </a:lnTo>
                        <a:lnTo>
                          <a:pt x="418" y="392"/>
                        </a:lnTo>
                        <a:lnTo>
                          <a:pt x="417" y="387"/>
                        </a:lnTo>
                        <a:lnTo>
                          <a:pt x="434" y="385"/>
                        </a:lnTo>
                        <a:lnTo>
                          <a:pt x="451" y="394"/>
                        </a:lnTo>
                        <a:lnTo>
                          <a:pt x="451" y="385"/>
                        </a:lnTo>
                        <a:close/>
                        <a:moveTo>
                          <a:pt x="444" y="352"/>
                        </a:moveTo>
                        <a:lnTo>
                          <a:pt x="445" y="361"/>
                        </a:lnTo>
                        <a:lnTo>
                          <a:pt x="424" y="364"/>
                        </a:lnTo>
                        <a:lnTo>
                          <a:pt x="425" y="353"/>
                        </a:lnTo>
                        <a:lnTo>
                          <a:pt x="439" y="349"/>
                        </a:lnTo>
                        <a:lnTo>
                          <a:pt x="444" y="352"/>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4" name="63" descr="{&quot;Key&quot;:&quot;63&quot;,&quot;Name&quot;:&quot;63&quot;,&quot;Value&quot;:1.0,&quot;Formula&quot;:&quot;&quot;,&quot;Text&quot;:&quot;&quot;,&quot;OfficeApplication&quot;:1,&quot;HasValue&quot;:true}">
                    <a:extLst>
                      <a:ext uri="{FF2B5EF4-FFF2-40B4-BE49-F238E27FC236}">
                        <a16:creationId xmlns:a16="http://schemas.microsoft.com/office/drawing/2014/main" id="{6C4CFFCC-823D-4D69-A0A5-EFA388213744}"/>
                      </a:ext>
                    </a:extLst>
                  </p:cNvPr>
                  <p:cNvSpPr>
                    <a:spLocks/>
                  </p:cNvSpPr>
                  <p:nvPr/>
                </p:nvSpPr>
                <p:spPr bwMode="auto">
                  <a:xfrm>
                    <a:off x="5928884" y="4042871"/>
                    <a:ext cx="637268" cy="536646"/>
                  </a:xfrm>
                  <a:custGeom>
                    <a:avLst/>
                    <a:gdLst>
                      <a:gd name="T0" fmla="*/ 356 w 475"/>
                      <a:gd name="T1" fmla="*/ 106 h 400"/>
                      <a:gd name="T2" fmla="*/ 318 w 475"/>
                      <a:gd name="T3" fmla="*/ 106 h 400"/>
                      <a:gd name="T4" fmla="*/ 311 w 475"/>
                      <a:gd name="T5" fmla="*/ 78 h 400"/>
                      <a:gd name="T6" fmla="*/ 274 w 475"/>
                      <a:gd name="T7" fmla="*/ 84 h 400"/>
                      <a:gd name="T8" fmla="*/ 224 w 475"/>
                      <a:gd name="T9" fmla="*/ 79 h 400"/>
                      <a:gd name="T10" fmla="*/ 207 w 475"/>
                      <a:gd name="T11" fmla="*/ 61 h 400"/>
                      <a:gd name="T12" fmla="*/ 175 w 475"/>
                      <a:gd name="T13" fmla="*/ 60 h 400"/>
                      <a:gd name="T14" fmla="*/ 156 w 475"/>
                      <a:gd name="T15" fmla="*/ 36 h 400"/>
                      <a:gd name="T16" fmla="*/ 145 w 475"/>
                      <a:gd name="T17" fmla="*/ 0 h 400"/>
                      <a:gd name="T18" fmla="*/ 125 w 475"/>
                      <a:gd name="T19" fmla="*/ 8 h 400"/>
                      <a:gd name="T20" fmla="*/ 118 w 475"/>
                      <a:gd name="T21" fmla="*/ 26 h 400"/>
                      <a:gd name="T22" fmla="*/ 82 w 475"/>
                      <a:gd name="T23" fmla="*/ 50 h 400"/>
                      <a:gd name="T24" fmla="*/ 49 w 475"/>
                      <a:gd name="T25" fmla="*/ 52 h 400"/>
                      <a:gd name="T26" fmla="*/ 59 w 475"/>
                      <a:gd name="T27" fmla="*/ 103 h 400"/>
                      <a:gd name="T28" fmla="*/ 32 w 475"/>
                      <a:gd name="T29" fmla="*/ 160 h 400"/>
                      <a:gd name="T30" fmla="*/ 0 w 475"/>
                      <a:gd name="T31" fmla="*/ 178 h 400"/>
                      <a:gd name="T32" fmla="*/ 26 w 475"/>
                      <a:gd name="T33" fmla="*/ 214 h 400"/>
                      <a:gd name="T34" fmla="*/ 35 w 475"/>
                      <a:gd name="T35" fmla="*/ 225 h 400"/>
                      <a:gd name="T36" fmla="*/ 37 w 475"/>
                      <a:gd name="T37" fmla="*/ 252 h 400"/>
                      <a:gd name="T38" fmla="*/ 21 w 475"/>
                      <a:gd name="T39" fmla="*/ 278 h 400"/>
                      <a:gd name="T40" fmla="*/ 33 w 475"/>
                      <a:gd name="T41" fmla="*/ 318 h 400"/>
                      <a:gd name="T42" fmla="*/ 44 w 475"/>
                      <a:gd name="T43" fmla="*/ 322 h 400"/>
                      <a:gd name="T44" fmla="*/ 83 w 475"/>
                      <a:gd name="T45" fmla="*/ 340 h 400"/>
                      <a:gd name="T46" fmla="*/ 107 w 475"/>
                      <a:gd name="T47" fmla="*/ 360 h 400"/>
                      <a:gd name="T48" fmla="*/ 153 w 475"/>
                      <a:gd name="T49" fmla="*/ 365 h 400"/>
                      <a:gd name="T50" fmla="*/ 183 w 475"/>
                      <a:gd name="T51" fmla="*/ 400 h 400"/>
                      <a:gd name="T52" fmla="*/ 215 w 475"/>
                      <a:gd name="T53" fmla="*/ 374 h 400"/>
                      <a:gd name="T54" fmla="*/ 245 w 475"/>
                      <a:gd name="T55" fmla="*/ 371 h 400"/>
                      <a:gd name="T56" fmla="*/ 287 w 475"/>
                      <a:gd name="T57" fmla="*/ 346 h 400"/>
                      <a:gd name="T58" fmla="*/ 329 w 475"/>
                      <a:gd name="T59" fmla="*/ 347 h 400"/>
                      <a:gd name="T60" fmla="*/ 373 w 475"/>
                      <a:gd name="T61" fmla="*/ 376 h 400"/>
                      <a:gd name="T62" fmla="*/ 406 w 475"/>
                      <a:gd name="T63" fmla="*/ 375 h 400"/>
                      <a:gd name="T64" fmla="*/ 427 w 475"/>
                      <a:gd name="T65" fmla="*/ 360 h 400"/>
                      <a:gd name="T66" fmla="*/ 454 w 475"/>
                      <a:gd name="T67" fmla="*/ 357 h 400"/>
                      <a:gd name="T68" fmla="*/ 461 w 475"/>
                      <a:gd name="T69" fmla="*/ 282 h 400"/>
                      <a:gd name="T70" fmla="*/ 405 w 475"/>
                      <a:gd name="T71" fmla="*/ 212 h 400"/>
                      <a:gd name="T72" fmla="*/ 391 w 475"/>
                      <a:gd name="T73" fmla="*/ 189 h 400"/>
                      <a:gd name="T74" fmla="*/ 383 w 475"/>
                      <a:gd name="T75" fmla="*/ 129 h 400"/>
                      <a:gd name="T76" fmla="*/ 378 w 475"/>
                      <a:gd name="T77" fmla="*/ 121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5" h="400">
                        <a:moveTo>
                          <a:pt x="378" y="121"/>
                        </a:moveTo>
                        <a:lnTo>
                          <a:pt x="356" y="106"/>
                        </a:lnTo>
                        <a:lnTo>
                          <a:pt x="337" y="101"/>
                        </a:lnTo>
                        <a:lnTo>
                          <a:pt x="318" y="106"/>
                        </a:lnTo>
                        <a:lnTo>
                          <a:pt x="318" y="99"/>
                        </a:lnTo>
                        <a:lnTo>
                          <a:pt x="311" y="78"/>
                        </a:lnTo>
                        <a:lnTo>
                          <a:pt x="280" y="89"/>
                        </a:lnTo>
                        <a:lnTo>
                          <a:pt x="274" y="84"/>
                        </a:lnTo>
                        <a:lnTo>
                          <a:pt x="250" y="77"/>
                        </a:lnTo>
                        <a:lnTo>
                          <a:pt x="224" y="79"/>
                        </a:lnTo>
                        <a:lnTo>
                          <a:pt x="214" y="74"/>
                        </a:lnTo>
                        <a:lnTo>
                          <a:pt x="207" y="61"/>
                        </a:lnTo>
                        <a:lnTo>
                          <a:pt x="185" y="65"/>
                        </a:lnTo>
                        <a:lnTo>
                          <a:pt x="175" y="60"/>
                        </a:lnTo>
                        <a:lnTo>
                          <a:pt x="164" y="49"/>
                        </a:lnTo>
                        <a:lnTo>
                          <a:pt x="156" y="36"/>
                        </a:lnTo>
                        <a:lnTo>
                          <a:pt x="152" y="3"/>
                        </a:lnTo>
                        <a:lnTo>
                          <a:pt x="145" y="0"/>
                        </a:lnTo>
                        <a:lnTo>
                          <a:pt x="129" y="3"/>
                        </a:lnTo>
                        <a:lnTo>
                          <a:pt x="125" y="8"/>
                        </a:lnTo>
                        <a:lnTo>
                          <a:pt x="124" y="24"/>
                        </a:lnTo>
                        <a:lnTo>
                          <a:pt x="118" y="26"/>
                        </a:lnTo>
                        <a:lnTo>
                          <a:pt x="99" y="15"/>
                        </a:lnTo>
                        <a:lnTo>
                          <a:pt x="82" y="50"/>
                        </a:lnTo>
                        <a:lnTo>
                          <a:pt x="57" y="55"/>
                        </a:lnTo>
                        <a:lnTo>
                          <a:pt x="49" y="52"/>
                        </a:lnTo>
                        <a:lnTo>
                          <a:pt x="47" y="70"/>
                        </a:lnTo>
                        <a:lnTo>
                          <a:pt x="59" y="103"/>
                        </a:lnTo>
                        <a:lnTo>
                          <a:pt x="53" y="126"/>
                        </a:lnTo>
                        <a:lnTo>
                          <a:pt x="32" y="160"/>
                        </a:lnTo>
                        <a:lnTo>
                          <a:pt x="17" y="164"/>
                        </a:lnTo>
                        <a:lnTo>
                          <a:pt x="0" y="178"/>
                        </a:lnTo>
                        <a:lnTo>
                          <a:pt x="10" y="197"/>
                        </a:lnTo>
                        <a:lnTo>
                          <a:pt x="26" y="214"/>
                        </a:lnTo>
                        <a:lnTo>
                          <a:pt x="28" y="217"/>
                        </a:lnTo>
                        <a:lnTo>
                          <a:pt x="35" y="225"/>
                        </a:lnTo>
                        <a:lnTo>
                          <a:pt x="38" y="231"/>
                        </a:lnTo>
                        <a:lnTo>
                          <a:pt x="37" y="252"/>
                        </a:lnTo>
                        <a:lnTo>
                          <a:pt x="24" y="265"/>
                        </a:lnTo>
                        <a:lnTo>
                          <a:pt x="21" y="278"/>
                        </a:lnTo>
                        <a:lnTo>
                          <a:pt x="29" y="290"/>
                        </a:lnTo>
                        <a:lnTo>
                          <a:pt x="33" y="318"/>
                        </a:lnTo>
                        <a:lnTo>
                          <a:pt x="37" y="322"/>
                        </a:lnTo>
                        <a:lnTo>
                          <a:pt x="44" y="322"/>
                        </a:lnTo>
                        <a:lnTo>
                          <a:pt x="59" y="333"/>
                        </a:lnTo>
                        <a:lnTo>
                          <a:pt x="83" y="340"/>
                        </a:lnTo>
                        <a:lnTo>
                          <a:pt x="94" y="359"/>
                        </a:lnTo>
                        <a:lnTo>
                          <a:pt x="107" y="360"/>
                        </a:lnTo>
                        <a:lnTo>
                          <a:pt x="133" y="355"/>
                        </a:lnTo>
                        <a:lnTo>
                          <a:pt x="153" y="365"/>
                        </a:lnTo>
                        <a:lnTo>
                          <a:pt x="168" y="392"/>
                        </a:lnTo>
                        <a:lnTo>
                          <a:pt x="183" y="400"/>
                        </a:lnTo>
                        <a:lnTo>
                          <a:pt x="195" y="395"/>
                        </a:lnTo>
                        <a:lnTo>
                          <a:pt x="215" y="374"/>
                        </a:lnTo>
                        <a:lnTo>
                          <a:pt x="235" y="374"/>
                        </a:lnTo>
                        <a:lnTo>
                          <a:pt x="245" y="371"/>
                        </a:lnTo>
                        <a:lnTo>
                          <a:pt x="282" y="346"/>
                        </a:lnTo>
                        <a:lnTo>
                          <a:pt x="287" y="346"/>
                        </a:lnTo>
                        <a:lnTo>
                          <a:pt x="303" y="354"/>
                        </a:lnTo>
                        <a:lnTo>
                          <a:pt x="329" y="347"/>
                        </a:lnTo>
                        <a:lnTo>
                          <a:pt x="337" y="347"/>
                        </a:lnTo>
                        <a:lnTo>
                          <a:pt x="373" y="376"/>
                        </a:lnTo>
                        <a:lnTo>
                          <a:pt x="392" y="368"/>
                        </a:lnTo>
                        <a:lnTo>
                          <a:pt x="406" y="375"/>
                        </a:lnTo>
                        <a:lnTo>
                          <a:pt x="419" y="372"/>
                        </a:lnTo>
                        <a:lnTo>
                          <a:pt x="427" y="360"/>
                        </a:lnTo>
                        <a:lnTo>
                          <a:pt x="451" y="371"/>
                        </a:lnTo>
                        <a:lnTo>
                          <a:pt x="454" y="357"/>
                        </a:lnTo>
                        <a:lnTo>
                          <a:pt x="475" y="321"/>
                        </a:lnTo>
                        <a:lnTo>
                          <a:pt x="461" y="282"/>
                        </a:lnTo>
                        <a:lnTo>
                          <a:pt x="425" y="252"/>
                        </a:lnTo>
                        <a:lnTo>
                          <a:pt x="405" y="212"/>
                        </a:lnTo>
                        <a:lnTo>
                          <a:pt x="400" y="210"/>
                        </a:lnTo>
                        <a:lnTo>
                          <a:pt x="391" y="189"/>
                        </a:lnTo>
                        <a:lnTo>
                          <a:pt x="395" y="182"/>
                        </a:lnTo>
                        <a:lnTo>
                          <a:pt x="383" y="129"/>
                        </a:lnTo>
                        <a:lnTo>
                          <a:pt x="385" y="125"/>
                        </a:lnTo>
                        <a:lnTo>
                          <a:pt x="378" y="121"/>
                        </a:lnTo>
                        <a:close/>
                      </a:path>
                    </a:pathLst>
                  </a:custGeom>
                  <a:solidFill>
                    <a:schemeClr val="accent5">
                      <a:lumMod val="75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5" name="64" descr="{&quot;Key&quot;:&quot;64&quot;,&quot;Name&quot;:&quot;64&quot;,&quot;Value&quot;:1.0,&quot;Formula&quot;:&quot;&quot;,&quot;Text&quot;:&quot;&quot;,&quot;OfficeApplication&quot;:1,&quot;HasValue&quot;:true}">
                    <a:extLst>
                      <a:ext uri="{FF2B5EF4-FFF2-40B4-BE49-F238E27FC236}">
                        <a16:creationId xmlns:a16="http://schemas.microsoft.com/office/drawing/2014/main" id="{5BB97F99-45EC-4A23-B35C-E422936A7270}"/>
                      </a:ext>
                    </a:extLst>
                  </p:cNvPr>
                  <p:cNvSpPr>
                    <a:spLocks noEditPoints="1"/>
                  </p:cNvSpPr>
                  <p:nvPr/>
                </p:nvSpPr>
                <p:spPr bwMode="auto">
                  <a:xfrm>
                    <a:off x="4221008" y="5511940"/>
                    <a:ext cx="747280" cy="441392"/>
                  </a:xfrm>
                  <a:custGeom>
                    <a:avLst/>
                    <a:gdLst>
                      <a:gd name="T0" fmla="*/ 451 w 557"/>
                      <a:gd name="T1" fmla="*/ 11 h 329"/>
                      <a:gd name="T2" fmla="*/ 413 w 557"/>
                      <a:gd name="T3" fmla="*/ 12 h 329"/>
                      <a:gd name="T4" fmla="*/ 406 w 557"/>
                      <a:gd name="T5" fmla="*/ 0 h 329"/>
                      <a:gd name="T6" fmla="*/ 378 w 557"/>
                      <a:gd name="T7" fmla="*/ 19 h 329"/>
                      <a:gd name="T8" fmla="*/ 332 w 557"/>
                      <a:gd name="T9" fmla="*/ 17 h 329"/>
                      <a:gd name="T10" fmla="*/ 306 w 557"/>
                      <a:gd name="T11" fmla="*/ 10 h 329"/>
                      <a:gd name="T12" fmla="*/ 262 w 557"/>
                      <a:gd name="T13" fmla="*/ 20 h 329"/>
                      <a:gd name="T14" fmla="*/ 247 w 557"/>
                      <a:gd name="T15" fmla="*/ 32 h 329"/>
                      <a:gd name="T16" fmla="*/ 220 w 557"/>
                      <a:gd name="T17" fmla="*/ 28 h 329"/>
                      <a:gd name="T18" fmla="*/ 192 w 557"/>
                      <a:gd name="T19" fmla="*/ 35 h 329"/>
                      <a:gd name="T20" fmla="*/ 183 w 557"/>
                      <a:gd name="T21" fmla="*/ 11 h 329"/>
                      <a:gd name="T22" fmla="*/ 148 w 557"/>
                      <a:gd name="T23" fmla="*/ 34 h 329"/>
                      <a:gd name="T24" fmla="*/ 101 w 557"/>
                      <a:gd name="T25" fmla="*/ 32 h 329"/>
                      <a:gd name="T26" fmla="*/ 88 w 557"/>
                      <a:gd name="T27" fmla="*/ 22 h 329"/>
                      <a:gd name="T28" fmla="*/ 65 w 557"/>
                      <a:gd name="T29" fmla="*/ 57 h 329"/>
                      <a:gd name="T30" fmla="*/ 42 w 557"/>
                      <a:gd name="T31" fmla="*/ 77 h 329"/>
                      <a:gd name="T32" fmla="*/ 0 w 557"/>
                      <a:gd name="T33" fmla="*/ 101 h 329"/>
                      <a:gd name="T34" fmla="*/ 29 w 557"/>
                      <a:gd name="T35" fmla="*/ 119 h 329"/>
                      <a:gd name="T36" fmla="*/ 47 w 557"/>
                      <a:gd name="T37" fmla="*/ 122 h 329"/>
                      <a:gd name="T38" fmla="*/ 61 w 557"/>
                      <a:gd name="T39" fmla="*/ 140 h 329"/>
                      <a:gd name="T40" fmla="*/ 89 w 557"/>
                      <a:gd name="T41" fmla="*/ 128 h 329"/>
                      <a:gd name="T42" fmla="*/ 112 w 557"/>
                      <a:gd name="T43" fmla="*/ 133 h 329"/>
                      <a:gd name="T44" fmla="*/ 121 w 557"/>
                      <a:gd name="T45" fmla="*/ 157 h 329"/>
                      <a:gd name="T46" fmla="*/ 94 w 557"/>
                      <a:gd name="T47" fmla="*/ 207 h 329"/>
                      <a:gd name="T48" fmla="*/ 127 w 557"/>
                      <a:gd name="T49" fmla="*/ 229 h 329"/>
                      <a:gd name="T50" fmla="*/ 138 w 557"/>
                      <a:gd name="T51" fmla="*/ 203 h 329"/>
                      <a:gd name="T52" fmla="*/ 156 w 557"/>
                      <a:gd name="T53" fmla="*/ 197 h 329"/>
                      <a:gd name="T54" fmla="*/ 160 w 557"/>
                      <a:gd name="T55" fmla="*/ 222 h 329"/>
                      <a:gd name="T56" fmla="*/ 198 w 557"/>
                      <a:gd name="T57" fmla="*/ 239 h 329"/>
                      <a:gd name="T58" fmla="*/ 219 w 557"/>
                      <a:gd name="T59" fmla="*/ 244 h 329"/>
                      <a:gd name="T60" fmla="*/ 249 w 557"/>
                      <a:gd name="T61" fmla="*/ 258 h 329"/>
                      <a:gd name="T62" fmla="*/ 285 w 557"/>
                      <a:gd name="T63" fmla="*/ 264 h 329"/>
                      <a:gd name="T64" fmla="*/ 317 w 557"/>
                      <a:gd name="T65" fmla="*/ 263 h 329"/>
                      <a:gd name="T66" fmla="*/ 335 w 557"/>
                      <a:gd name="T67" fmla="*/ 292 h 329"/>
                      <a:gd name="T68" fmla="*/ 363 w 557"/>
                      <a:gd name="T69" fmla="*/ 318 h 329"/>
                      <a:gd name="T70" fmla="*/ 387 w 557"/>
                      <a:gd name="T71" fmla="*/ 320 h 329"/>
                      <a:gd name="T72" fmla="*/ 411 w 557"/>
                      <a:gd name="T73" fmla="*/ 327 h 329"/>
                      <a:gd name="T74" fmla="*/ 456 w 557"/>
                      <a:gd name="T75" fmla="*/ 310 h 329"/>
                      <a:gd name="T76" fmla="*/ 453 w 557"/>
                      <a:gd name="T77" fmla="*/ 281 h 329"/>
                      <a:gd name="T78" fmla="*/ 462 w 557"/>
                      <a:gd name="T79" fmla="*/ 244 h 329"/>
                      <a:gd name="T80" fmla="*/ 486 w 557"/>
                      <a:gd name="T81" fmla="*/ 227 h 329"/>
                      <a:gd name="T82" fmla="*/ 492 w 557"/>
                      <a:gd name="T83" fmla="*/ 215 h 329"/>
                      <a:gd name="T84" fmla="*/ 524 w 557"/>
                      <a:gd name="T85" fmla="*/ 174 h 329"/>
                      <a:gd name="T86" fmla="*/ 540 w 557"/>
                      <a:gd name="T87" fmla="*/ 145 h 329"/>
                      <a:gd name="T88" fmla="*/ 553 w 557"/>
                      <a:gd name="T89" fmla="*/ 69 h 329"/>
                      <a:gd name="T90" fmla="*/ 537 w 557"/>
                      <a:gd name="T91" fmla="*/ 71 h 329"/>
                      <a:gd name="T92" fmla="*/ 545 w 557"/>
                      <a:gd name="T93" fmla="*/ 53 h 329"/>
                      <a:gd name="T94" fmla="*/ 522 w 557"/>
                      <a:gd name="T95" fmla="*/ 11 h 329"/>
                      <a:gd name="T96" fmla="*/ 488 w 557"/>
                      <a:gd name="T97" fmla="*/ 0 h 329"/>
                      <a:gd name="T98" fmla="*/ 469 w 557"/>
                      <a:gd name="T99" fmla="*/ 4 h 329"/>
                      <a:gd name="T100" fmla="*/ 518 w 557"/>
                      <a:gd name="T101" fmla="*/ 86 h 329"/>
                      <a:gd name="T102" fmla="*/ 523 w 557"/>
                      <a:gd name="T103" fmla="*/ 107 h 329"/>
                      <a:gd name="T104" fmla="*/ 508 w 557"/>
                      <a:gd name="T105" fmla="*/ 124 h 329"/>
                      <a:gd name="T106" fmla="*/ 522 w 557"/>
                      <a:gd name="T107" fmla="*/ 121 h 329"/>
                      <a:gd name="T108" fmla="*/ 518 w 557"/>
                      <a:gd name="T109" fmla="*/ 14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57" h="329">
                        <a:moveTo>
                          <a:pt x="469" y="4"/>
                        </a:moveTo>
                        <a:lnTo>
                          <a:pt x="451" y="11"/>
                        </a:lnTo>
                        <a:lnTo>
                          <a:pt x="417" y="14"/>
                        </a:lnTo>
                        <a:lnTo>
                          <a:pt x="413" y="12"/>
                        </a:lnTo>
                        <a:lnTo>
                          <a:pt x="414" y="0"/>
                        </a:lnTo>
                        <a:lnTo>
                          <a:pt x="406" y="0"/>
                        </a:lnTo>
                        <a:lnTo>
                          <a:pt x="382" y="18"/>
                        </a:lnTo>
                        <a:lnTo>
                          <a:pt x="378" y="19"/>
                        </a:lnTo>
                        <a:lnTo>
                          <a:pt x="345" y="13"/>
                        </a:lnTo>
                        <a:lnTo>
                          <a:pt x="332" y="17"/>
                        </a:lnTo>
                        <a:lnTo>
                          <a:pt x="318" y="10"/>
                        </a:lnTo>
                        <a:lnTo>
                          <a:pt x="306" y="10"/>
                        </a:lnTo>
                        <a:lnTo>
                          <a:pt x="287" y="19"/>
                        </a:lnTo>
                        <a:lnTo>
                          <a:pt x="262" y="20"/>
                        </a:lnTo>
                        <a:lnTo>
                          <a:pt x="249" y="18"/>
                        </a:lnTo>
                        <a:lnTo>
                          <a:pt x="247" y="32"/>
                        </a:lnTo>
                        <a:lnTo>
                          <a:pt x="233" y="35"/>
                        </a:lnTo>
                        <a:lnTo>
                          <a:pt x="220" y="28"/>
                        </a:lnTo>
                        <a:lnTo>
                          <a:pt x="198" y="41"/>
                        </a:lnTo>
                        <a:lnTo>
                          <a:pt x="192" y="35"/>
                        </a:lnTo>
                        <a:lnTo>
                          <a:pt x="192" y="16"/>
                        </a:lnTo>
                        <a:lnTo>
                          <a:pt x="183" y="11"/>
                        </a:lnTo>
                        <a:lnTo>
                          <a:pt x="171" y="24"/>
                        </a:lnTo>
                        <a:lnTo>
                          <a:pt x="148" y="34"/>
                        </a:lnTo>
                        <a:lnTo>
                          <a:pt x="109" y="37"/>
                        </a:lnTo>
                        <a:lnTo>
                          <a:pt x="101" y="32"/>
                        </a:lnTo>
                        <a:lnTo>
                          <a:pt x="88" y="22"/>
                        </a:lnTo>
                        <a:lnTo>
                          <a:pt x="88" y="22"/>
                        </a:lnTo>
                        <a:lnTo>
                          <a:pt x="71" y="43"/>
                        </a:lnTo>
                        <a:lnTo>
                          <a:pt x="65" y="57"/>
                        </a:lnTo>
                        <a:lnTo>
                          <a:pt x="49" y="67"/>
                        </a:lnTo>
                        <a:lnTo>
                          <a:pt x="42" y="77"/>
                        </a:lnTo>
                        <a:lnTo>
                          <a:pt x="9" y="84"/>
                        </a:lnTo>
                        <a:lnTo>
                          <a:pt x="0" y="101"/>
                        </a:lnTo>
                        <a:lnTo>
                          <a:pt x="13" y="111"/>
                        </a:lnTo>
                        <a:lnTo>
                          <a:pt x="29" y="119"/>
                        </a:lnTo>
                        <a:lnTo>
                          <a:pt x="35" y="116"/>
                        </a:lnTo>
                        <a:lnTo>
                          <a:pt x="47" y="122"/>
                        </a:lnTo>
                        <a:lnTo>
                          <a:pt x="46" y="129"/>
                        </a:lnTo>
                        <a:lnTo>
                          <a:pt x="61" y="140"/>
                        </a:lnTo>
                        <a:lnTo>
                          <a:pt x="73" y="125"/>
                        </a:lnTo>
                        <a:lnTo>
                          <a:pt x="89" y="128"/>
                        </a:lnTo>
                        <a:lnTo>
                          <a:pt x="102" y="135"/>
                        </a:lnTo>
                        <a:lnTo>
                          <a:pt x="112" y="133"/>
                        </a:lnTo>
                        <a:lnTo>
                          <a:pt x="120" y="141"/>
                        </a:lnTo>
                        <a:lnTo>
                          <a:pt x="121" y="157"/>
                        </a:lnTo>
                        <a:lnTo>
                          <a:pt x="114" y="186"/>
                        </a:lnTo>
                        <a:lnTo>
                          <a:pt x="94" y="207"/>
                        </a:lnTo>
                        <a:lnTo>
                          <a:pt x="104" y="222"/>
                        </a:lnTo>
                        <a:lnTo>
                          <a:pt x="127" y="229"/>
                        </a:lnTo>
                        <a:lnTo>
                          <a:pt x="131" y="227"/>
                        </a:lnTo>
                        <a:lnTo>
                          <a:pt x="138" y="203"/>
                        </a:lnTo>
                        <a:lnTo>
                          <a:pt x="142" y="197"/>
                        </a:lnTo>
                        <a:lnTo>
                          <a:pt x="156" y="197"/>
                        </a:lnTo>
                        <a:lnTo>
                          <a:pt x="148" y="207"/>
                        </a:lnTo>
                        <a:lnTo>
                          <a:pt x="160" y="222"/>
                        </a:lnTo>
                        <a:lnTo>
                          <a:pt x="177" y="224"/>
                        </a:lnTo>
                        <a:lnTo>
                          <a:pt x="198" y="239"/>
                        </a:lnTo>
                        <a:lnTo>
                          <a:pt x="210" y="238"/>
                        </a:lnTo>
                        <a:lnTo>
                          <a:pt x="219" y="244"/>
                        </a:lnTo>
                        <a:lnTo>
                          <a:pt x="230" y="245"/>
                        </a:lnTo>
                        <a:lnTo>
                          <a:pt x="249" y="258"/>
                        </a:lnTo>
                        <a:lnTo>
                          <a:pt x="261" y="262"/>
                        </a:lnTo>
                        <a:lnTo>
                          <a:pt x="285" y="264"/>
                        </a:lnTo>
                        <a:lnTo>
                          <a:pt x="309" y="260"/>
                        </a:lnTo>
                        <a:lnTo>
                          <a:pt x="317" y="263"/>
                        </a:lnTo>
                        <a:lnTo>
                          <a:pt x="323" y="288"/>
                        </a:lnTo>
                        <a:lnTo>
                          <a:pt x="335" y="292"/>
                        </a:lnTo>
                        <a:lnTo>
                          <a:pt x="352" y="301"/>
                        </a:lnTo>
                        <a:lnTo>
                          <a:pt x="363" y="318"/>
                        </a:lnTo>
                        <a:lnTo>
                          <a:pt x="386" y="329"/>
                        </a:lnTo>
                        <a:lnTo>
                          <a:pt x="387" y="320"/>
                        </a:lnTo>
                        <a:lnTo>
                          <a:pt x="394" y="320"/>
                        </a:lnTo>
                        <a:lnTo>
                          <a:pt x="411" y="327"/>
                        </a:lnTo>
                        <a:lnTo>
                          <a:pt x="451" y="305"/>
                        </a:lnTo>
                        <a:lnTo>
                          <a:pt x="456" y="310"/>
                        </a:lnTo>
                        <a:lnTo>
                          <a:pt x="457" y="310"/>
                        </a:lnTo>
                        <a:lnTo>
                          <a:pt x="453" y="281"/>
                        </a:lnTo>
                        <a:lnTo>
                          <a:pt x="463" y="265"/>
                        </a:lnTo>
                        <a:lnTo>
                          <a:pt x="462" y="244"/>
                        </a:lnTo>
                        <a:lnTo>
                          <a:pt x="477" y="228"/>
                        </a:lnTo>
                        <a:lnTo>
                          <a:pt x="486" y="227"/>
                        </a:lnTo>
                        <a:lnTo>
                          <a:pt x="494" y="222"/>
                        </a:lnTo>
                        <a:lnTo>
                          <a:pt x="492" y="215"/>
                        </a:lnTo>
                        <a:lnTo>
                          <a:pt x="513" y="176"/>
                        </a:lnTo>
                        <a:lnTo>
                          <a:pt x="524" y="174"/>
                        </a:lnTo>
                        <a:lnTo>
                          <a:pt x="529" y="158"/>
                        </a:lnTo>
                        <a:lnTo>
                          <a:pt x="540" y="145"/>
                        </a:lnTo>
                        <a:lnTo>
                          <a:pt x="557" y="99"/>
                        </a:lnTo>
                        <a:lnTo>
                          <a:pt x="553" y="69"/>
                        </a:lnTo>
                        <a:lnTo>
                          <a:pt x="548" y="64"/>
                        </a:lnTo>
                        <a:lnTo>
                          <a:pt x="537" y="71"/>
                        </a:lnTo>
                        <a:lnTo>
                          <a:pt x="535" y="58"/>
                        </a:lnTo>
                        <a:lnTo>
                          <a:pt x="545" y="53"/>
                        </a:lnTo>
                        <a:lnTo>
                          <a:pt x="535" y="28"/>
                        </a:lnTo>
                        <a:lnTo>
                          <a:pt x="522" y="11"/>
                        </a:lnTo>
                        <a:lnTo>
                          <a:pt x="517" y="6"/>
                        </a:lnTo>
                        <a:lnTo>
                          <a:pt x="488" y="0"/>
                        </a:lnTo>
                        <a:lnTo>
                          <a:pt x="478" y="1"/>
                        </a:lnTo>
                        <a:lnTo>
                          <a:pt x="469" y="4"/>
                        </a:lnTo>
                        <a:close/>
                        <a:moveTo>
                          <a:pt x="523" y="107"/>
                        </a:moveTo>
                        <a:lnTo>
                          <a:pt x="518" y="86"/>
                        </a:lnTo>
                        <a:lnTo>
                          <a:pt x="520" y="83"/>
                        </a:lnTo>
                        <a:lnTo>
                          <a:pt x="523" y="107"/>
                        </a:lnTo>
                        <a:close/>
                        <a:moveTo>
                          <a:pt x="518" y="140"/>
                        </a:moveTo>
                        <a:lnTo>
                          <a:pt x="508" y="124"/>
                        </a:lnTo>
                        <a:lnTo>
                          <a:pt x="516" y="116"/>
                        </a:lnTo>
                        <a:lnTo>
                          <a:pt x="522" y="121"/>
                        </a:lnTo>
                        <a:lnTo>
                          <a:pt x="525" y="130"/>
                        </a:lnTo>
                        <a:lnTo>
                          <a:pt x="518" y="140"/>
                        </a:lnTo>
                        <a:close/>
                      </a:path>
                    </a:pathLst>
                  </a:custGeom>
                  <a:solidFill>
                    <a:schemeClr val="accent5"/>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6" name="66" descr="{&quot;Key&quot;:&quot;66&quot;,&quot;Name&quot;:&quot;66&quot;,&quot;Value&quot;:1.0,&quot;Formula&quot;:&quot;&quot;,&quot;Text&quot;:&quot;&quot;,&quot;OfficeApplication&quot;:1,&quot;HasValue&quot;:true}">
                    <a:extLst>
                      <a:ext uri="{FF2B5EF4-FFF2-40B4-BE49-F238E27FC236}">
                        <a16:creationId xmlns:a16="http://schemas.microsoft.com/office/drawing/2014/main" id="{34389191-1950-49CD-83BD-5B17F28862CB}"/>
                      </a:ext>
                    </a:extLst>
                  </p:cNvPr>
                  <p:cNvSpPr>
                    <a:spLocks noEditPoints="1"/>
                  </p:cNvSpPr>
                  <p:nvPr/>
                </p:nvSpPr>
                <p:spPr bwMode="auto">
                  <a:xfrm>
                    <a:off x="5664587" y="5882226"/>
                    <a:ext cx="606410" cy="315280"/>
                  </a:xfrm>
                  <a:custGeom>
                    <a:avLst/>
                    <a:gdLst>
                      <a:gd name="T0" fmla="*/ 139 w 452"/>
                      <a:gd name="T1" fmla="*/ 103 h 235"/>
                      <a:gd name="T2" fmla="*/ 138 w 452"/>
                      <a:gd name="T3" fmla="*/ 104 h 235"/>
                      <a:gd name="T4" fmla="*/ 119 w 452"/>
                      <a:gd name="T5" fmla="*/ 103 h 235"/>
                      <a:gd name="T6" fmla="*/ 82 w 452"/>
                      <a:gd name="T7" fmla="*/ 111 h 235"/>
                      <a:gd name="T8" fmla="*/ 78 w 452"/>
                      <a:gd name="T9" fmla="*/ 116 h 235"/>
                      <a:gd name="T10" fmla="*/ 73 w 452"/>
                      <a:gd name="T11" fmla="*/ 136 h 235"/>
                      <a:gd name="T12" fmla="*/ 70 w 452"/>
                      <a:gd name="T13" fmla="*/ 140 h 235"/>
                      <a:gd name="T14" fmla="*/ 15 w 452"/>
                      <a:gd name="T15" fmla="*/ 141 h 235"/>
                      <a:gd name="T16" fmla="*/ 16 w 452"/>
                      <a:gd name="T17" fmla="*/ 144 h 235"/>
                      <a:gd name="T18" fmla="*/ 8 w 452"/>
                      <a:gd name="T19" fmla="*/ 144 h 235"/>
                      <a:gd name="T20" fmla="*/ 0 w 452"/>
                      <a:gd name="T21" fmla="*/ 158 h 235"/>
                      <a:gd name="T22" fmla="*/ 1 w 452"/>
                      <a:gd name="T23" fmla="*/ 171 h 235"/>
                      <a:gd name="T24" fmla="*/ 31 w 452"/>
                      <a:gd name="T25" fmla="*/ 180 h 235"/>
                      <a:gd name="T26" fmla="*/ 49 w 452"/>
                      <a:gd name="T27" fmla="*/ 191 h 235"/>
                      <a:gd name="T28" fmla="*/ 66 w 452"/>
                      <a:gd name="T29" fmla="*/ 194 h 235"/>
                      <a:gd name="T30" fmla="*/ 75 w 452"/>
                      <a:gd name="T31" fmla="*/ 217 h 235"/>
                      <a:gd name="T32" fmla="*/ 88 w 452"/>
                      <a:gd name="T33" fmla="*/ 231 h 235"/>
                      <a:gd name="T34" fmla="*/ 109 w 452"/>
                      <a:gd name="T35" fmla="*/ 227 h 235"/>
                      <a:gd name="T36" fmla="*/ 121 w 452"/>
                      <a:gd name="T37" fmla="*/ 216 h 235"/>
                      <a:gd name="T38" fmla="*/ 131 w 452"/>
                      <a:gd name="T39" fmla="*/ 204 h 235"/>
                      <a:gd name="T40" fmla="*/ 146 w 452"/>
                      <a:gd name="T41" fmla="*/ 205 h 235"/>
                      <a:gd name="T42" fmla="*/ 174 w 452"/>
                      <a:gd name="T43" fmla="*/ 198 h 235"/>
                      <a:gd name="T44" fmla="*/ 205 w 452"/>
                      <a:gd name="T45" fmla="*/ 215 h 235"/>
                      <a:gd name="T46" fmla="*/ 219 w 452"/>
                      <a:gd name="T47" fmla="*/ 216 h 235"/>
                      <a:gd name="T48" fmla="*/ 221 w 452"/>
                      <a:gd name="T49" fmla="*/ 223 h 235"/>
                      <a:gd name="T50" fmla="*/ 232 w 452"/>
                      <a:gd name="T51" fmla="*/ 234 h 235"/>
                      <a:gd name="T52" fmla="*/ 238 w 452"/>
                      <a:gd name="T53" fmla="*/ 235 h 235"/>
                      <a:gd name="T54" fmla="*/ 264 w 452"/>
                      <a:gd name="T55" fmla="*/ 229 h 235"/>
                      <a:gd name="T56" fmla="*/ 285 w 452"/>
                      <a:gd name="T57" fmla="*/ 235 h 235"/>
                      <a:gd name="T58" fmla="*/ 289 w 452"/>
                      <a:gd name="T59" fmla="*/ 229 h 235"/>
                      <a:gd name="T60" fmla="*/ 289 w 452"/>
                      <a:gd name="T61" fmla="*/ 217 h 235"/>
                      <a:gd name="T62" fmla="*/ 313 w 452"/>
                      <a:gd name="T63" fmla="*/ 204 h 235"/>
                      <a:gd name="T64" fmla="*/ 325 w 452"/>
                      <a:gd name="T65" fmla="*/ 206 h 235"/>
                      <a:gd name="T66" fmla="*/ 365 w 452"/>
                      <a:gd name="T67" fmla="*/ 189 h 235"/>
                      <a:gd name="T68" fmla="*/ 376 w 452"/>
                      <a:gd name="T69" fmla="*/ 181 h 235"/>
                      <a:gd name="T70" fmla="*/ 417 w 452"/>
                      <a:gd name="T71" fmla="*/ 197 h 235"/>
                      <a:gd name="T72" fmla="*/ 439 w 452"/>
                      <a:gd name="T73" fmla="*/ 199 h 235"/>
                      <a:gd name="T74" fmla="*/ 452 w 452"/>
                      <a:gd name="T75" fmla="*/ 197 h 235"/>
                      <a:gd name="T76" fmla="*/ 437 w 452"/>
                      <a:gd name="T77" fmla="*/ 159 h 235"/>
                      <a:gd name="T78" fmla="*/ 416 w 452"/>
                      <a:gd name="T79" fmla="*/ 152 h 235"/>
                      <a:gd name="T80" fmla="*/ 411 w 452"/>
                      <a:gd name="T81" fmla="*/ 146 h 235"/>
                      <a:gd name="T82" fmla="*/ 407 w 452"/>
                      <a:gd name="T83" fmla="*/ 94 h 235"/>
                      <a:gd name="T84" fmla="*/ 408 w 452"/>
                      <a:gd name="T85" fmla="*/ 77 h 235"/>
                      <a:gd name="T86" fmla="*/ 407 w 452"/>
                      <a:gd name="T87" fmla="*/ 51 h 235"/>
                      <a:gd name="T88" fmla="*/ 409 w 452"/>
                      <a:gd name="T89" fmla="*/ 31 h 235"/>
                      <a:gd name="T90" fmla="*/ 361 w 452"/>
                      <a:gd name="T91" fmla="*/ 7 h 235"/>
                      <a:gd name="T92" fmla="*/ 350 w 452"/>
                      <a:gd name="T93" fmla="*/ 0 h 235"/>
                      <a:gd name="T94" fmla="*/ 328 w 452"/>
                      <a:gd name="T95" fmla="*/ 10 h 235"/>
                      <a:gd name="T96" fmla="*/ 303 w 452"/>
                      <a:gd name="T97" fmla="*/ 33 h 235"/>
                      <a:gd name="T98" fmla="*/ 203 w 452"/>
                      <a:gd name="T99" fmla="*/ 27 h 235"/>
                      <a:gd name="T100" fmla="*/ 192 w 452"/>
                      <a:gd name="T101" fmla="*/ 31 h 235"/>
                      <a:gd name="T102" fmla="*/ 189 w 452"/>
                      <a:gd name="T103" fmla="*/ 38 h 235"/>
                      <a:gd name="T104" fmla="*/ 195 w 452"/>
                      <a:gd name="T105" fmla="*/ 69 h 235"/>
                      <a:gd name="T106" fmla="*/ 186 w 452"/>
                      <a:gd name="T107" fmla="*/ 83 h 235"/>
                      <a:gd name="T108" fmla="*/ 169 w 452"/>
                      <a:gd name="T109" fmla="*/ 83 h 235"/>
                      <a:gd name="T110" fmla="*/ 155 w 452"/>
                      <a:gd name="T111" fmla="*/ 100 h 235"/>
                      <a:gd name="T112" fmla="*/ 146 w 452"/>
                      <a:gd name="T113" fmla="*/ 107 h 235"/>
                      <a:gd name="T114" fmla="*/ 139 w 452"/>
                      <a:gd name="T115" fmla="*/ 103 h 235"/>
                      <a:gd name="T116" fmla="*/ 85 w 452"/>
                      <a:gd name="T117" fmla="*/ 193 h 235"/>
                      <a:gd name="T118" fmla="*/ 73 w 452"/>
                      <a:gd name="T119" fmla="*/ 189 h 235"/>
                      <a:gd name="T120" fmla="*/ 72 w 452"/>
                      <a:gd name="T121" fmla="*/ 183 h 235"/>
                      <a:gd name="T122" fmla="*/ 82 w 452"/>
                      <a:gd name="T123" fmla="*/ 180 h 235"/>
                      <a:gd name="T124" fmla="*/ 85 w 452"/>
                      <a:gd name="T125" fmla="*/ 19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2" h="235">
                        <a:moveTo>
                          <a:pt x="139" y="103"/>
                        </a:moveTo>
                        <a:lnTo>
                          <a:pt x="138" y="104"/>
                        </a:lnTo>
                        <a:lnTo>
                          <a:pt x="119" y="103"/>
                        </a:lnTo>
                        <a:lnTo>
                          <a:pt x="82" y="111"/>
                        </a:lnTo>
                        <a:lnTo>
                          <a:pt x="78" y="116"/>
                        </a:lnTo>
                        <a:lnTo>
                          <a:pt x="73" y="136"/>
                        </a:lnTo>
                        <a:lnTo>
                          <a:pt x="70" y="140"/>
                        </a:lnTo>
                        <a:lnTo>
                          <a:pt x="15" y="141"/>
                        </a:lnTo>
                        <a:lnTo>
                          <a:pt x="16" y="144"/>
                        </a:lnTo>
                        <a:lnTo>
                          <a:pt x="8" y="144"/>
                        </a:lnTo>
                        <a:lnTo>
                          <a:pt x="0" y="158"/>
                        </a:lnTo>
                        <a:lnTo>
                          <a:pt x="1" y="171"/>
                        </a:lnTo>
                        <a:lnTo>
                          <a:pt x="31" y="180"/>
                        </a:lnTo>
                        <a:lnTo>
                          <a:pt x="49" y="191"/>
                        </a:lnTo>
                        <a:lnTo>
                          <a:pt x="66" y="194"/>
                        </a:lnTo>
                        <a:lnTo>
                          <a:pt x="75" y="217"/>
                        </a:lnTo>
                        <a:lnTo>
                          <a:pt x="88" y="231"/>
                        </a:lnTo>
                        <a:lnTo>
                          <a:pt x="109" y="227"/>
                        </a:lnTo>
                        <a:lnTo>
                          <a:pt x="121" y="216"/>
                        </a:lnTo>
                        <a:lnTo>
                          <a:pt x="131" y="204"/>
                        </a:lnTo>
                        <a:lnTo>
                          <a:pt x="146" y="205"/>
                        </a:lnTo>
                        <a:lnTo>
                          <a:pt x="174" y="198"/>
                        </a:lnTo>
                        <a:lnTo>
                          <a:pt x="205" y="215"/>
                        </a:lnTo>
                        <a:lnTo>
                          <a:pt x="219" y="216"/>
                        </a:lnTo>
                        <a:lnTo>
                          <a:pt x="221" y="223"/>
                        </a:lnTo>
                        <a:lnTo>
                          <a:pt x="232" y="234"/>
                        </a:lnTo>
                        <a:lnTo>
                          <a:pt x="238" y="235"/>
                        </a:lnTo>
                        <a:lnTo>
                          <a:pt x="264" y="229"/>
                        </a:lnTo>
                        <a:lnTo>
                          <a:pt x="285" y="235"/>
                        </a:lnTo>
                        <a:lnTo>
                          <a:pt x="289" y="229"/>
                        </a:lnTo>
                        <a:lnTo>
                          <a:pt x="289" y="217"/>
                        </a:lnTo>
                        <a:lnTo>
                          <a:pt x="313" y="204"/>
                        </a:lnTo>
                        <a:lnTo>
                          <a:pt x="325" y="206"/>
                        </a:lnTo>
                        <a:lnTo>
                          <a:pt x="365" y="189"/>
                        </a:lnTo>
                        <a:lnTo>
                          <a:pt x="376" y="181"/>
                        </a:lnTo>
                        <a:lnTo>
                          <a:pt x="417" y="197"/>
                        </a:lnTo>
                        <a:lnTo>
                          <a:pt x="439" y="199"/>
                        </a:lnTo>
                        <a:lnTo>
                          <a:pt x="452" y="197"/>
                        </a:lnTo>
                        <a:lnTo>
                          <a:pt x="437" y="159"/>
                        </a:lnTo>
                        <a:lnTo>
                          <a:pt x="416" y="152"/>
                        </a:lnTo>
                        <a:lnTo>
                          <a:pt x="411" y="146"/>
                        </a:lnTo>
                        <a:lnTo>
                          <a:pt x="407" y="94"/>
                        </a:lnTo>
                        <a:lnTo>
                          <a:pt x="408" y="77"/>
                        </a:lnTo>
                        <a:lnTo>
                          <a:pt x="407" y="51"/>
                        </a:lnTo>
                        <a:lnTo>
                          <a:pt x="409" y="31"/>
                        </a:lnTo>
                        <a:lnTo>
                          <a:pt x="361" y="7"/>
                        </a:lnTo>
                        <a:lnTo>
                          <a:pt x="350" y="0"/>
                        </a:lnTo>
                        <a:lnTo>
                          <a:pt x="328" y="10"/>
                        </a:lnTo>
                        <a:lnTo>
                          <a:pt x="303" y="33"/>
                        </a:lnTo>
                        <a:lnTo>
                          <a:pt x="203" y="27"/>
                        </a:lnTo>
                        <a:lnTo>
                          <a:pt x="192" y="31"/>
                        </a:lnTo>
                        <a:lnTo>
                          <a:pt x="189" y="38"/>
                        </a:lnTo>
                        <a:lnTo>
                          <a:pt x="195" y="69"/>
                        </a:lnTo>
                        <a:lnTo>
                          <a:pt x="186" y="83"/>
                        </a:lnTo>
                        <a:lnTo>
                          <a:pt x="169" y="83"/>
                        </a:lnTo>
                        <a:lnTo>
                          <a:pt x="155" y="100"/>
                        </a:lnTo>
                        <a:lnTo>
                          <a:pt x="146" y="107"/>
                        </a:lnTo>
                        <a:lnTo>
                          <a:pt x="139" y="103"/>
                        </a:lnTo>
                        <a:close/>
                        <a:moveTo>
                          <a:pt x="85" y="193"/>
                        </a:moveTo>
                        <a:lnTo>
                          <a:pt x="73" y="189"/>
                        </a:lnTo>
                        <a:lnTo>
                          <a:pt x="72" y="183"/>
                        </a:lnTo>
                        <a:lnTo>
                          <a:pt x="82" y="180"/>
                        </a:lnTo>
                        <a:lnTo>
                          <a:pt x="85" y="193"/>
                        </a:lnTo>
                        <a:close/>
                      </a:path>
                    </a:pathLst>
                  </a:custGeom>
                  <a:solidFill>
                    <a:schemeClr val="accent5">
                      <a:lumMod val="75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7" name="69" descr="{&quot;Key&quot;:&quot;69&quot;,&quot;Name&quot;:&quot;69&quot;,&quot;Value&quot;:1.0,&quot;Formula&quot;:&quot;&quot;,&quot;Text&quot;:&quot;&quot;,&quot;OfficeApplication&quot;:1,&quot;HasValue&quot;:true}">
                    <a:extLst>
                      <a:ext uri="{FF2B5EF4-FFF2-40B4-BE49-F238E27FC236}">
                        <a16:creationId xmlns:a16="http://schemas.microsoft.com/office/drawing/2014/main" id="{12A5557C-3FA7-4E66-B5E5-DBBE8D65C72E}"/>
                      </a:ext>
                    </a:extLst>
                  </p:cNvPr>
                  <p:cNvSpPr>
                    <a:spLocks/>
                  </p:cNvSpPr>
                  <p:nvPr/>
                </p:nvSpPr>
                <p:spPr bwMode="auto">
                  <a:xfrm>
                    <a:off x="6676165" y="4022747"/>
                    <a:ext cx="368945" cy="470907"/>
                  </a:xfrm>
                  <a:custGeom>
                    <a:avLst/>
                    <a:gdLst>
                      <a:gd name="T0" fmla="*/ 140 w 275"/>
                      <a:gd name="T1" fmla="*/ 45 h 351"/>
                      <a:gd name="T2" fmla="*/ 126 w 275"/>
                      <a:gd name="T3" fmla="*/ 15 h 351"/>
                      <a:gd name="T4" fmla="*/ 111 w 275"/>
                      <a:gd name="T5" fmla="*/ 0 h 351"/>
                      <a:gd name="T6" fmla="*/ 88 w 275"/>
                      <a:gd name="T7" fmla="*/ 3 h 351"/>
                      <a:gd name="T8" fmla="*/ 46 w 275"/>
                      <a:gd name="T9" fmla="*/ 1 h 351"/>
                      <a:gd name="T10" fmla="*/ 38 w 275"/>
                      <a:gd name="T11" fmla="*/ 29 h 351"/>
                      <a:gd name="T12" fmla="*/ 55 w 275"/>
                      <a:gd name="T13" fmla="*/ 51 h 351"/>
                      <a:gd name="T14" fmla="*/ 31 w 275"/>
                      <a:gd name="T15" fmla="*/ 64 h 351"/>
                      <a:gd name="T16" fmla="*/ 1 w 275"/>
                      <a:gd name="T17" fmla="*/ 94 h 351"/>
                      <a:gd name="T18" fmla="*/ 16 w 275"/>
                      <a:gd name="T19" fmla="*/ 117 h 351"/>
                      <a:gd name="T20" fmla="*/ 23 w 275"/>
                      <a:gd name="T21" fmla="*/ 146 h 351"/>
                      <a:gd name="T22" fmla="*/ 37 w 275"/>
                      <a:gd name="T23" fmla="*/ 177 h 351"/>
                      <a:gd name="T24" fmla="*/ 42 w 275"/>
                      <a:gd name="T25" fmla="*/ 197 h 351"/>
                      <a:gd name="T26" fmla="*/ 30 w 275"/>
                      <a:gd name="T27" fmla="*/ 221 h 351"/>
                      <a:gd name="T28" fmla="*/ 46 w 275"/>
                      <a:gd name="T29" fmla="*/ 231 h 351"/>
                      <a:gd name="T30" fmla="*/ 43 w 275"/>
                      <a:gd name="T31" fmla="*/ 264 h 351"/>
                      <a:gd name="T32" fmla="*/ 78 w 275"/>
                      <a:gd name="T33" fmla="*/ 293 h 351"/>
                      <a:gd name="T34" fmla="*/ 110 w 275"/>
                      <a:gd name="T35" fmla="*/ 293 h 351"/>
                      <a:gd name="T36" fmla="*/ 129 w 275"/>
                      <a:gd name="T37" fmla="*/ 305 h 351"/>
                      <a:gd name="T38" fmla="*/ 150 w 275"/>
                      <a:gd name="T39" fmla="*/ 339 h 351"/>
                      <a:gd name="T40" fmla="*/ 166 w 275"/>
                      <a:gd name="T41" fmla="*/ 339 h 351"/>
                      <a:gd name="T42" fmla="*/ 190 w 275"/>
                      <a:gd name="T43" fmla="*/ 308 h 351"/>
                      <a:gd name="T44" fmla="*/ 175 w 275"/>
                      <a:gd name="T45" fmla="*/ 287 h 351"/>
                      <a:gd name="T46" fmla="*/ 239 w 275"/>
                      <a:gd name="T47" fmla="*/ 278 h 351"/>
                      <a:gd name="T48" fmla="*/ 275 w 275"/>
                      <a:gd name="T49" fmla="*/ 246 h 351"/>
                      <a:gd name="T50" fmla="*/ 252 w 275"/>
                      <a:gd name="T51" fmla="*/ 225 h 351"/>
                      <a:gd name="T52" fmla="*/ 257 w 275"/>
                      <a:gd name="T53" fmla="*/ 200 h 351"/>
                      <a:gd name="T54" fmla="*/ 247 w 275"/>
                      <a:gd name="T55" fmla="*/ 196 h 351"/>
                      <a:gd name="T56" fmla="*/ 202 w 275"/>
                      <a:gd name="T57" fmla="*/ 200 h 351"/>
                      <a:gd name="T58" fmla="*/ 179 w 275"/>
                      <a:gd name="T59" fmla="*/ 159 h 351"/>
                      <a:gd name="T60" fmla="*/ 161 w 275"/>
                      <a:gd name="T61" fmla="*/ 145 h 351"/>
                      <a:gd name="T62" fmla="*/ 150 w 275"/>
                      <a:gd name="T63" fmla="*/ 136 h 351"/>
                      <a:gd name="T64" fmla="*/ 149 w 275"/>
                      <a:gd name="T65" fmla="*/ 98 h 351"/>
                      <a:gd name="T66" fmla="*/ 163 w 275"/>
                      <a:gd name="T67" fmla="*/ 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5" h="351">
                        <a:moveTo>
                          <a:pt x="145" y="50"/>
                        </a:moveTo>
                        <a:lnTo>
                          <a:pt x="140" y="45"/>
                        </a:lnTo>
                        <a:lnTo>
                          <a:pt x="132" y="18"/>
                        </a:lnTo>
                        <a:lnTo>
                          <a:pt x="126" y="15"/>
                        </a:lnTo>
                        <a:lnTo>
                          <a:pt x="125" y="4"/>
                        </a:lnTo>
                        <a:lnTo>
                          <a:pt x="111" y="0"/>
                        </a:lnTo>
                        <a:lnTo>
                          <a:pt x="107" y="12"/>
                        </a:lnTo>
                        <a:lnTo>
                          <a:pt x="88" y="3"/>
                        </a:lnTo>
                        <a:lnTo>
                          <a:pt x="72" y="9"/>
                        </a:lnTo>
                        <a:lnTo>
                          <a:pt x="46" y="1"/>
                        </a:lnTo>
                        <a:lnTo>
                          <a:pt x="39" y="27"/>
                        </a:lnTo>
                        <a:lnTo>
                          <a:pt x="38" y="29"/>
                        </a:lnTo>
                        <a:lnTo>
                          <a:pt x="44" y="32"/>
                        </a:lnTo>
                        <a:lnTo>
                          <a:pt x="55" y="51"/>
                        </a:lnTo>
                        <a:lnTo>
                          <a:pt x="52" y="60"/>
                        </a:lnTo>
                        <a:lnTo>
                          <a:pt x="31" y="64"/>
                        </a:lnTo>
                        <a:lnTo>
                          <a:pt x="25" y="68"/>
                        </a:lnTo>
                        <a:lnTo>
                          <a:pt x="1" y="94"/>
                        </a:lnTo>
                        <a:lnTo>
                          <a:pt x="0" y="101"/>
                        </a:lnTo>
                        <a:lnTo>
                          <a:pt x="16" y="117"/>
                        </a:lnTo>
                        <a:lnTo>
                          <a:pt x="2" y="135"/>
                        </a:lnTo>
                        <a:lnTo>
                          <a:pt x="23" y="146"/>
                        </a:lnTo>
                        <a:lnTo>
                          <a:pt x="28" y="173"/>
                        </a:lnTo>
                        <a:lnTo>
                          <a:pt x="37" y="177"/>
                        </a:lnTo>
                        <a:lnTo>
                          <a:pt x="44" y="187"/>
                        </a:lnTo>
                        <a:lnTo>
                          <a:pt x="42" y="197"/>
                        </a:lnTo>
                        <a:lnTo>
                          <a:pt x="30" y="214"/>
                        </a:lnTo>
                        <a:lnTo>
                          <a:pt x="30" y="221"/>
                        </a:lnTo>
                        <a:lnTo>
                          <a:pt x="46" y="226"/>
                        </a:lnTo>
                        <a:lnTo>
                          <a:pt x="46" y="231"/>
                        </a:lnTo>
                        <a:lnTo>
                          <a:pt x="37" y="246"/>
                        </a:lnTo>
                        <a:lnTo>
                          <a:pt x="43" y="264"/>
                        </a:lnTo>
                        <a:lnTo>
                          <a:pt x="59" y="281"/>
                        </a:lnTo>
                        <a:lnTo>
                          <a:pt x="78" y="293"/>
                        </a:lnTo>
                        <a:lnTo>
                          <a:pt x="92" y="297"/>
                        </a:lnTo>
                        <a:lnTo>
                          <a:pt x="110" y="293"/>
                        </a:lnTo>
                        <a:lnTo>
                          <a:pt x="120" y="294"/>
                        </a:lnTo>
                        <a:lnTo>
                          <a:pt x="129" y="305"/>
                        </a:lnTo>
                        <a:lnTo>
                          <a:pt x="126" y="332"/>
                        </a:lnTo>
                        <a:lnTo>
                          <a:pt x="150" y="339"/>
                        </a:lnTo>
                        <a:lnTo>
                          <a:pt x="157" y="351"/>
                        </a:lnTo>
                        <a:lnTo>
                          <a:pt x="166" y="339"/>
                        </a:lnTo>
                        <a:lnTo>
                          <a:pt x="186" y="322"/>
                        </a:lnTo>
                        <a:lnTo>
                          <a:pt x="190" y="308"/>
                        </a:lnTo>
                        <a:lnTo>
                          <a:pt x="181" y="298"/>
                        </a:lnTo>
                        <a:lnTo>
                          <a:pt x="175" y="287"/>
                        </a:lnTo>
                        <a:lnTo>
                          <a:pt x="234" y="282"/>
                        </a:lnTo>
                        <a:lnTo>
                          <a:pt x="239" y="278"/>
                        </a:lnTo>
                        <a:lnTo>
                          <a:pt x="259" y="250"/>
                        </a:lnTo>
                        <a:lnTo>
                          <a:pt x="275" y="246"/>
                        </a:lnTo>
                        <a:lnTo>
                          <a:pt x="272" y="235"/>
                        </a:lnTo>
                        <a:lnTo>
                          <a:pt x="252" y="225"/>
                        </a:lnTo>
                        <a:lnTo>
                          <a:pt x="249" y="214"/>
                        </a:lnTo>
                        <a:lnTo>
                          <a:pt x="257" y="200"/>
                        </a:lnTo>
                        <a:lnTo>
                          <a:pt x="258" y="194"/>
                        </a:lnTo>
                        <a:lnTo>
                          <a:pt x="247" y="196"/>
                        </a:lnTo>
                        <a:lnTo>
                          <a:pt x="225" y="193"/>
                        </a:lnTo>
                        <a:lnTo>
                          <a:pt x="202" y="200"/>
                        </a:lnTo>
                        <a:lnTo>
                          <a:pt x="199" y="174"/>
                        </a:lnTo>
                        <a:lnTo>
                          <a:pt x="179" y="159"/>
                        </a:lnTo>
                        <a:lnTo>
                          <a:pt x="173" y="161"/>
                        </a:lnTo>
                        <a:lnTo>
                          <a:pt x="161" y="145"/>
                        </a:lnTo>
                        <a:lnTo>
                          <a:pt x="153" y="143"/>
                        </a:lnTo>
                        <a:lnTo>
                          <a:pt x="150" y="136"/>
                        </a:lnTo>
                        <a:lnTo>
                          <a:pt x="152" y="123"/>
                        </a:lnTo>
                        <a:lnTo>
                          <a:pt x="149" y="98"/>
                        </a:lnTo>
                        <a:lnTo>
                          <a:pt x="162" y="60"/>
                        </a:lnTo>
                        <a:lnTo>
                          <a:pt x="163" y="51"/>
                        </a:lnTo>
                        <a:lnTo>
                          <a:pt x="145" y="50"/>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8" name="71" descr="{&quot;Key&quot;:&quot;71&quot;,&quot;Name&quot;:&quot;71&quot;,&quot;Value&quot;:1.0,&quot;Formula&quot;:&quot;&quot;,&quot;Text&quot;:&quot;&quot;,&quot;OfficeApplication&quot;:1,&quot;HasValue&quot;:true}">
                    <a:extLst>
                      <a:ext uri="{FF2B5EF4-FFF2-40B4-BE49-F238E27FC236}">
                        <a16:creationId xmlns:a16="http://schemas.microsoft.com/office/drawing/2014/main" id="{5E5D5B20-838B-4C7B-ADC9-8A4BA63069D3}"/>
                      </a:ext>
                    </a:extLst>
                  </p:cNvPr>
                  <p:cNvSpPr>
                    <a:spLocks/>
                  </p:cNvSpPr>
                  <p:nvPr/>
                </p:nvSpPr>
                <p:spPr bwMode="auto">
                  <a:xfrm>
                    <a:off x="6415891" y="3547815"/>
                    <a:ext cx="736547" cy="543355"/>
                  </a:xfrm>
                  <a:custGeom>
                    <a:avLst/>
                    <a:gdLst>
                      <a:gd name="T0" fmla="*/ 459 w 549"/>
                      <a:gd name="T1" fmla="*/ 78 h 405"/>
                      <a:gd name="T2" fmla="*/ 407 w 549"/>
                      <a:gd name="T3" fmla="*/ 77 h 405"/>
                      <a:gd name="T4" fmla="*/ 347 w 549"/>
                      <a:gd name="T5" fmla="*/ 95 h 405"/>
                      <a:gd name="T6" fmla="*/ 321 w 549"/>
                      <a:gd name="T7" fmla="*/ 103 h 405"/>
                      <a:gd name="T8" fmla="*/ 308 w 549"/>
                      <a:gd name="T9" fmla="*/ 88 h 405"/>
                      <a:gd name="T10" fmla="*/ 286 w 549"/>
                      <a:gd name="T11" fmla="*/ 78 h 405"/>
                      <a:gd name="T12" fmla="*/ 262 w 549"/>
                      <a:gd name="T13" fmla="*/ 56 h 405"/>
                      <a:gd name="T14" fmla="*/ 228 w 549"/>
                      <a:gd name="T15" fmla="*/ 33 h 405"/>
                      <a:gd name="T16" fmla="*/ 207 w 549"/>
                      <a:gd name="T17" fmla="*/ 21 h 405"/>
                      <a:gd name="T18" fmla="*/ 178 w 549"/>
                      <a:gd name="T19" fmla="*/ 1 h 405"/>
                      <a:gd name="T20" fmla="*/ 166 w 549"/>
                      <a:gd name="T21" fmla="*/ 1 h 405"/>
                      <a:gd name="T22" fmla="*/ 126 w 549"/>
                      <a:gd name="T23" fmla="*/ 16 h 405"/>
                      <a:gd name="T24" fmla="*/ 130 w 549"/>
                      <a:gd name="T25" fmla="*/ 53 h 405"/>
                      <a:gd name="T26" fmla="*/ 110 w 549"/>
                      <a:gd name="T27" fmla="*/ 68 h 405"/>
                      <a:gd name="T28" fmla="*/ 124 w 549"/>
                      <a:gd name="T29" fmla="*/ 101 h 405"/>
                      <a:gd name="T30" fmla="*/ 139 w 549"/>
                      <a:gd name="T31" fmla="*/ 119 h 405"/>
                      <a:gd name="T32" fmla="*/ 111 w 549"/>
                      <a:gd name="T33" fmla="*/ 155 h 405"/>
                      <a:gd name="T34" fmla="*/ 70 w 549"/>
                      <a:gd name="T35" fmla="*/ 177 h 405"/>
                      <a:gd name="T36" fmla="*/ 42 w 549"/>
                      <a:gd name="T37" fmla="*/ 171 h 405"/>
                      <a:gd name="T38" fmla="*/ 0 w 549"/>
                      <a:gd name="T39" fmla="*/ 171 h 405"/>
                      <a:gd name="T40" fmla="*/ 11 w 549"/>
                      <a:gd name="T41" fmla="*/ 193 h 405"/>
                      <a:gd name="T42" fmla="*/ 37 w 549"/>
                      <a:gd name="T43" fmla="*/ 224 h 405"/>
                      <a:gd name="T44" fmla="*/ 49 w 549"/>
                      <a:gd name="T45" fmla="*/ 256 h 405"/>
                      <a:gd name="T46" fmla="*/ 78 w 549"/>
                      <a:gd name="T47" fmla="*/ 273 h 405"/>
                      <a:gd name="T48" fmla="*/ 108 w 549"/>
                      <a:gd name="T49" fmla="*/ 284 h 405"/>
                      <a:gd name="T50" fmla="*/ 109 w 549"/>
                      <a:gd name="T51" fmla="*/ 318 h 405"/>
                      <a:gd name="T52" fmla="*/ 109 w 549"/>
                      <a:gd name="T53" fmla="*/ 347 h 405"/>
                      <a:gd name="T54" fmla="*/ 85 w 549"/>
                      <a:gd name="T55" fmla="*/ 367 h 405"/>
                      <a:gd name="T56" fmla="*/ 100 w 549"/>
                      <a:gd name="T57" fmla="*/ 395 h 405"/>
                      <a:gd name="T58" fmla="*/ 145 w 549"/>
                      <a:gd name="T59" fmla="*/ 398 h 405"/>
                      <a:gd name="T60" fmla="*/ 189 w 549"/>
                      <a:gd name="T61" fmla="*/ 401 h 405"/>
                      <a:gd name="T62" fmla="*/ 224 w 549"/>
                      <a:gd name="T63" fmla="*/ 395 h 405"/>
                      <a:gd name="T64" fmla="*/ 233 w 549"/>
                      <a:gd name="T65" fmla="*/ 381 h 405"/>
                      <a:gd name="T66" fmla="*/ 266 w 549"/>
                      <a:gd name="T67" fmla="*/ 363 h 405"/>
                      <a:gd name="T68" fmla="*/ 301 w 549"/>
                      <a:gd name="T69" fmla="*/ 366 h 405"/>
                      <a:gd name="T70" fmla="*/ 319 w 549"/>
                      <a:gd name="T71" fmla="*/ 358 h 405"/>
                      <a:gd name="T72" fmla="*/ 326 w 549"/>
                      <a:gd name="T73" fmla="*/ 372 h 405"/>
                      <a:gd name="T74" fmla="*/ 339 w 549"/>
                      <a:gd name="T75" fmla="*/ 404 h 405"/>
                      <a:gd name="T76" fmla="*/ 356 w 549"/>
                      <a:gd name="T77" fmla="*/ 402 h 405"/>
                      <a:gd name="T78" fmla="*/ 377 w 549"/>
                      <a:gd name="T79" fmla="*/ 337 h 405"/>
                      <a:gd name="T80" fmla="*/ 389 w 549"/>
                      <a:gd name="T81" fmla="*/ 289 h 405"/>
                      <a:gd name="T82" fmla="*/ 411 w 549"/>
                      <a:gd name="T83" fmla="*/ 267 h 405"/>
                      <a:gd name="T84" fmla="*/ 462 w 549"/>
                      <a:gd name="T85" fmla="*/ 265 h 405"/>
                      <a:gd name="T86" fmla="*/ 487 w 549"/>
                      <a:gd name="T87" fmla="*/ 283 h 405"/>
                      <a:gd name="T88" fmla="*/ 515 w 549"/>
                      <a:gd name="T89" fmla="*/ 285 h 405"/>
                      <a:gd name="T90" fmla="*/ 537 w 549"/>
                      <a:gd name="T91" fmla="*/ 265 h 405"/>
                      <a:gd name="T92" fmla="*/ 525 w 549"/>
                      <a:gd name="T93" fmla="*/ 238 h 405"/>
                      <a:gd name="T94" fmla="*/ 540 w 549"/>
                      <a:gd name="T95" fmla="*/ 211 h 405"/>
                      <a:gd name="T96" fmla="*/ 517 w 549"/>
                      <a:gd name="T97" fmla="*/ 142 h 405"/>
                      <a:gd name="T98" fmla="*/ 529 w 549"/>
                      <a:gd name="T99" fmla="*/ 112 h 405"/>
                      <a:gd name="T100" fmla="*/ 493 w 549"/>
                      <a:gd name="T101" fmla="*/ 86 h 405"/>
                      <a:gd name="T102" fmla="*/ 484 w 549"/>
                      <a:gd name="T103" fmla="*/ 71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9" h="405">
                        <a:moveTo>
                          <a:pt x="479" y="70"/>
                        </a:moveTo>
                        <a:lnTo>
                          <a:pt x="459" y="78"/>
                        </a:lnTo>
                        <a:lnTo>
                          <a:pt x="421" y="72"/>
                        </a:lnTo>
                        <a:lnTo>
                          <a:pt x="407" y="77"/>
                        </a:lnTo>
                        <a:lnTo>
                          <a:pt x="382" y="79"/>
                        </a:lnTo>
                        <a:lnTo>
                          <a:pt x="347" y="95"/>
                        </a:lnTo>
                        <a:lnTo>
                          <a:pt x="332" y="95"/>
                        </a:lnTo>
                        <a:lnTo>
                          <a:pt x="321" y="103"/>
                        </a:lnTo>
                        <a:lnTo>
                          <a:pt x="312" y="101"/>
                        </a:lnTo>
                        <a:lnTo>
                          <a:pt x="308" y="88"/>
                        </a:lnTo>
                        <a:lnTo>
                          <a:pt x="290" y="83"/>
                        </a:lnTo>
                        <a:lnTo>
                          <a:pt x="286" y="78"/>
                        </a:lnTo>
                        <a:lnTo>
                          <a:pt x="276" y="57"/>
                        </a:lnTo>
                        <a:lnTo>
                          <a:pt x="262" y="56"/>
                        </a:lnTo>
                        <a:lnTo>
                          <a:pt x="242" y="49"/>
                        </a:lnTo>
                        <a:lnTo>
                          <a:pt x="228" y="33"/>
                        </a:lnTo>
                        <a:lnTo>
                          <a:pt x="216" y="36"/>
                        </a:lnTo>
                        <a:lnTo>
                          <a:pt x="207" y="21"/>
                        </a:lnTo>
                        <a:lnTo>
                          <a:pt x="190" y="14"/>
                        </a:lnTo>
                        <a:lnTo>
                          <a:pt x="178" y="1"/>
                        </a:lnTo>
                        <a:lnTo>
                          <a:pt x="172" y="0"/>
                        </a:lnTo>
                        <a:lnTo>
                          <a:pt x="166" y="1"/>
                        </a:lnTo>
                        <a:lnTo>
                          <a:pt x="148" y="12"/>
                        </a:lnTo>
                        <a:lnTo>
                          <a:pt x="126" y="16"/>
                        </a:lnTo>
                        <a:lnTo>
                          <a:pt x="125" y="33"/>
                        </a:lnTo>
                        <a:lnTo>
                          <a:pt x="130" y="53"/>
                        </a:lnTo>
                        <a:lnTo>
                          <a:pt x="123" y="60"/>
                        </a:lnTo>
                        <a:lnTo>
                          <a:pt x="110" y="68"/>
                        </a:lnTo>
                        <a:lnTo>
                          <a:pt x="122" y="77"/>
                        </a:lnTo>
                        <a:lnTo>
                          <a:pt x="124" y="101"/>
                        </a:lnTo>
                        <a:lnTo>
                          <a:pt x="138" y="113"/>
                        </a:lnTo>
                        <a:lnTo>
                          <a:pt x="139" y="119"/>
                        </a:lnTo>
                        <a:lnTo>
                          <a:pt x="127" y="149"/>
                        </a:lnTo>
                        <a:lnTo>
                          <a:pt x="111" y="155"/>
                        </a:lnTo>
                        <a:lnTo>
                          <a:pt x="88" y="171"/>
                        </a:lnTo>
                        <a:lnTo>
                          <a:pt x="70" y="177"/>
                        </a:lnTo>
                        <a:lnTo>
                          <a:pt x="56" y="187"/>
                        </a:lnTo>
                        <a:lnTo>
                          <a:pt x="42" y="171"/>
                        </a:lnTo>
                        <a:lnTo>
                          <a:pt x="35" y="166"/>
                        </a:lnTo>
                        <a:lnTo>
                          <a:pt x="0" y="171"/>
                        </a:lnTo>
                        <a:lnTo>
                          <a:pt x="8" y="184"/>
                        </a:lnTo>
                        <a:lnTo>
                          <a:pt x="11" y="193"/>
                        </a:lnTo>
                        <a:lnTo>
                          <a:pt x="30" y="219"/>
                        </a:lnTo>
                        <a:lnTo>
                          <a:pt x="37" y="224"/>
                        </a:lnTo>
                        <a:lnTo>
                          <a:pt x="36" y="248"/>
                        </a:lnTo>
                        <a:lnTo>
                          <a:pt x="49" y="256"/>
                        </a:lnTo>
                        <a:lnTo>
                          <a:pt x="70" y="266"/>
                        </a:lnTo>
                        <a:lnTo>
                          <a:pt x="78" y="273"/>
                        </a:lnTo>
                        <a:lnTo>
                          <a:pt x="99" y="278"/>
                        </a:lnTo>
                        <a:lnTo>
                          <a:pt x="108" y="284"/>
                        </a:lnTo>
                        <a:lnTo>
                          <a:pt x="112" y="300"/>
                        </a:lnTo>
                        <a:lnTo>
                          <a:pt x="109" y="318"/>
                        </a:lnTo>
                        <a:lnTo>
                          <a:pt x="117" y="340"/>
                        </a:lnTo>
                        <a:lnTo>
                          <a:pt x="109" y="347"/>
                        </a:lnTo>
                        <a:lnTo>
                          <a:pt x="83" y="363"/>
                        </a:lnTo>
                        <a:lnTo>
                          <a:pt x="85" y="367"/>
                        </a:lnTo>
                        <a:lnTo>
                          <a:pt x="88" y="390"/>
                        </a:lnTo>
                        <a:lnTo>
                          <a:pt x="100" y="395"/>
                        </a:lnTo>
                        <a:lnTo>
                          <a:pt x="114" y="404"/>
                        </a:lnTo>
                        <a:lnTo>
                          <a:pt x="145" y="398"/>
                        </a:lnTo>
                        <a:lnTo>
                          <a:pt x="157" y="401"/>
                        </a:lnTo>
                        <a:lnTo>
                          <a:pt x="189" y="401"/>
                        </a:lnTo>
                        <a:lnTo>
                          <a:pt x="198" y="405"/>
                        </a:lnTo>
                        <a:lnTo>
                          <a:pt x="224" y="395"/>
                        </a:lnTo>
                        <a:lnTo>
                          <a:pt x="232" y="383"/>
                        </a:lnTo>
                        <a:lnTo>
                          <a:pt x="233" y="381"/>
                        </a:lnTo>
                        <a:lnTo>
                          <a:pt x="240" y="355"/>
                        </a:lnTo>
                        <a:lnTo>
                          <a:pt x="266" y="363"/>
                        </a:lnTo>
                        <a:lnTo>
                          <a:pt x="282" y="357"/>
                        </a:lnTo>
                        <a:lnTo>
                          <a:pt x="301" y="366"/>
                        </a:lnTo>
                        <a:lnTo>
                          <a:pt x="305" y="354"/>
                        </a:lnTo>
                        <a:lnTo>
                          <a:pt x="319" y="358"/>
                        </a:lnTo>
                        <a:lnTo>
                          <a:pt x="320" y="369"/>
                        </a:lnTo>
                        <a:lnTo>
                          <a:pt x="326" y="372"/>
                        </a:lnTo>
                        <a:lnTo>
                          <a:pt x="334" y="399"/>
                        </a:lnTo>
                        <a:lnTo>
                          <a:pt x="339" y="404"/>
                        </a:lnTo>
                        <a:lnTo>
                          <a:pt x="357" y="405"/>
                        </a:lnTo>
                        <a:lnTo>
                          <a:pt x="356" y="402"/>
                        </a:lnTo>
                        <a:lnTo>
                          <a:pt x="358" y="393"/>
                        </a:lnTo>
                        <a:lnTo>
                          <a:pt x="377" y="337"/>
                        </a:lnTo>
                        <a:lnTo>
                          <a:pt x="385" y="313"/>
                        </a:lnTo>
                        <a:lnTo>
                          <a:pt x="389" y="289"/>
                        </a:lnTo>
                        <a:lnTo>
                          <a:pt x="398" y="267"/>
                        </a:lnTo>
                        <a:lnTo>
                          <a:pt x="411" y="267"/>
                        </a:lnTo>
                        <a:lnTo>
                          <a:pt x="422" y="272"/>
                        </a:lnTo>
                        <a:lnTo>
                          <a:pt x="462" y="265"/>
                        </a:lnTo>
                        <a:lnTo>
                          <a:pt x="474" y="272"/>
                        </a:lnTo>
                        <a:lnTo>
                          <a:pt x="487" y="283"/>
                        </a:lnTo>
                        <a:lnTo>
                          <a:pt x="508" y="289"/>
                        </a:lnTo>
                        <a:lnTo>
                          <a:pt x="515" y="285"/>
                        </a:lnTo>
                        <a:lnTo>
                          <a:pt x="536" y="281"/>
                        </a:lnTo>
                        <a:lnTo>
                          <a:pt x="537" y="265"/>
                        </a:lnTo>
                        <a:lnTo>
                          <a:pt x="528" y="260"/>
                        </a:lnTo>
                        <a:lnTo>
                          <a:pt x="525" y="238"/>
                        </a:lnTo>
                        <a:lnTo>
                          <a:pt x="536" y="230"/>
                        </a:lnTo>
                        <a:lnTo>
                          <a:pt x="540" y="211"/>
                        </a:lnTo>
                        <a:lnTo>
                          <a:pt x="527" y="155"/>
                        </a:lnTo>
                        <a:lnTo>
                          <a:pt x="517" y="142"/>
                        </a:lnTo>
                        <a:lnTo>
                          <a:pt x="549" y="125"/>
                        </a:lnTo>
                        <a:lnTo>
                          <a:pt x="529" y="112"/>
                        </a:lnTo>
                        <a:lnTo>
                          <a:pt x="516" y="108"/>
                        </a:lnTo>
                        <a:lnTo>
                          <a:pt x="493" y="86"/>
                        </a:lnTo>
                        <a:lnTo>
                          <a:pt x="484" y="72"/>
                        </a:lnTo>
                        <a:lnTo>
                          <a:pt x="484" y="71"/>
                        </a:lnTo>
                        <a:lnTo>
                          <a:pt x="479" y="70"/>
                        </a:lnTo>
                        <a:close/>
                      </a:path>
                    </a:pathLst>
                  </a:custGeom>
                  <a:solidFill>
                    <a:schemeClr val="accent5">
                      <a:lumMod val="20000"/>
                      <a:lumOff val="8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9" name="72" descr="{&quot;Key&quot;:&quot;72&quot;,&quot;Name&quot;:&quot;72&quot;,&quot;Value&quot;:1.0,&quot;Formula&quot;:&quot;&quot;,&quot;Text&quot;:&quot;&quot;,&quot;OfficeApplication&quot;:1,&quot;HasValue&quot;:true}">
                    <a:extLst>
                      <a:ext uri="{FF2B5EF4-FFF2-40B4-BE49-F238E27FC236}">
                        <a16:creationId xmlns:a16="http://schemas.microsoft.com/office/drawing/2014/main" id="{1D93BB33-F6E9-439F-9F8A-2B8FF8222E70}"/>
                      </a:ext>
                    </a:extLst>
                  </p:cNvPr>
                  <p:cNvSpPr>
                    <a:spLocks/>
                  </p:cNvSpPr>
                  <p:nvPr/>
                </p:nvSpPr>
                <p:spPr bwMode="auto">
                  <a:xfrm>
                    <a:off x="4780462" y="2815293"/>
                    <a:ext cx="542013" cy="495057"/>
                  </a:xfrm>
                  <a:custGeom>
                    <a:avLst/>
                    <a:gdLst>
                      <a:gd name="T0" fmla="*/ 349 w 404"/>
                      <a:gd name="T1" fmla="*/ 116 h 369"/>
                      <a:gd name="T2" fmla="*/ 311 w 404"/>
                      <a:gd name="T3" fmla="*/ 92 h 369"/>
                      <a:gd name="T4" fmla="*/ 280 w 404"/>
                      <a:gd name="T5" fmla="*/ 70 h 369"/>
                      <a:gd name="T6" fmla="*/ 251 w 404"/>
                      <a:gd name="T7" fmla="*/ 62 h 369"/>
                      <a:gd name="T8" fmla="*/ 245 w 404"/>
                      <a:gd name="T9" fmla="*/ 21 h 369"/>
                      <a:gd name="T10" fmla="*/ 216 w 404"/>
                      <a:gd name="T11" fmla="*/ 0 h 369"/>
                      <a:gd name="T12" fmla="*/ 155 w 404"/>
                      <a:gd name="T13" fmla="*/ 29 h 369"/>
                      <a:gd name="T14" fmla="*/ 136 w 404"/>
                      <a:gd name="T15" fmla="*/ 37 h 369"/>
                      <a:gd name="T16" fmla="*/ 114 w 404"/>
                      <a:gd name="T17" fmla="*/ 40 h 369"/>
                      <a:gd name="T18" fmla="*/ 88 w 404"/>
                      <a:gd name="T19" fmla="*/ 56 h 369"/>
                      <a:gd name="T20" fmla="*/ 88 w 404"/>
                      <a:gd name="T21" fmla="*/ 114 h 369"/>
                      <a:gd name="T22" fmla="*/ 67 w 404"/>
                      <a:gd name="T23" fmla="*/ 150 h 369"/>
                      <a:gd name="T24" fmla="*/ 35 w 404"/>
                      <a:gd name="T25" fmla="*/ 176 h 369"/>
                      <a:gd name="T26" fmla="*/ 42 w 404"/>
                      <a:gd name="T27" fmla="*/ 198 h 369"/>
                      <a:gd name="T28" fmla="*/ 25 w 404"/>
                      <a:gd name="T29" fmla="*/ 221 h 369"/>
                      <a:gd name="T30" fmla="*/ 16 w 404"/>
                      <a:gd name="T31" fmla="*/ 255 h 369"/>
                      <a:gd name="T32" fmla="*/ 0 w 404"/>
                      <a:gd name="T33" fmla="*/ 268 h 369"/>
                      <a:gd name="T34" fmla="*/ 14 w 404"/>
                      <a:gd name="T35" fmla="*/ 291 h 369"/>
                      <a:gd name="T36" fmla="*/ 60 w 404"/>
                      <a:gd name="T37" fmla="*/ 318 h 369"/>
                      <a:gd name="T38" fmla="*/ 72 w 404"/>
                      <a:gd name="T39" fmla="*/ 322 h 369"/>
                      <a:gd name="T40" fmla="*/ 91 w 404"/>
                      <a:gd name="T41" fmla="*/ 348 h 369"/>
                      <a:gd name="T42" fmla="*/ 152 w 404"/>
                      <a:gd name="T43" fmla="*/ 357 h 369"/>
                      <a:gd name="T44" fmla="*/ 178 w 404"/>
                      <a:gd name="T45" fmla="*/ 366 h 369"/>
                      <a:gd name="T46" fmla="*/ 188 w 404"/>
                      <a:gd name="T47" fmla="*/ 355 h 369"/>
                      <a:gd name="T48" fmla="*/ 219 w 404"/>
                      <a:gd name="T49" fmla="*/ 363 h 369"/>
                      <a:gd name="T50" fmla="*/ 247 w 404"/>
                      <a:gd name="T51" fmla="*/ 354 h 369"/>
                      <a:gd name="T52" fmla="*/ 266 w 404"/>
                      <a:gd name="T53" fmla="*/ 354 h 369"/>
                      <a:gd name="T54" fmla="*/ 304 w 404"/>
                      <a:gd name="T55" fmla="*/ 334 h 369"/>
                      <a:gd name="T56" fmla="*/ 315 w 404"/>
                      <a:gd name="T57" fmla="*/ 325 h 369"/>
                      <a:gd name="T58" fmla="*/ 322 w 404"/>
                      <a:gd name="T59" fmla="*/ 304 h 369"/>
                      <a:gd name="T60" fmla="*/ 363 w 404"/>
                      <a:gd name="T61" fmla="*/ 261 h 369"/>
                      <a:gd name="T62" fmla="*/ 382 w 404"/>
                      <a:gd name="T63" fmla="*/ 215 h 369"/>
                      <a:gd name="T64" fmla="*/ 370 w 404"/>
                      <a:gd name="T65" fmla="*/ 169 h 369"/>
                      <a:gd name="T66" fmla="*/ 382 w 404"/>
                      <a:gd name="T67" fmla="*/ 158 h 369"/>
                      <a:gd name="T68" fmla="*/ 380 w 404"/>
                      <a:gd name="T69" fmla="*/ 154 h 369"/>
                      <a:gd name="T70" fmla="*/ 397 w 404"/>
                      <a:gd name="T71" fmla="*/ 131 h 369"/>
                      <a:gd name="T72" fmla="*/ 370 w 404"/>
                      <a:gd name="T73" fmla="*/ 11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4" h="369">
                        <a:moveTo>
                          <a:pt x="362" y="121"/>
                        </a:moveTo>
                        <a:lnTo>
                          <a:pt x="349" y="116"/>
                        </a:lnTo>
                        <a:lnTo>
                          <a:pt x="331" y="93"/>
                        </a:lnTo>
                        <a:lnTo>
                          <a:pt x="311" y="92"/>
                        </a:lnTo>
                        <a:lnTo>
                          <a:pt x="281" y="73"/>
                        </a:lnTo>
                        <a:lnTo>
                          <a:pt x="280" y="70"/>
                        </a:lnTo>
                        <a:lnTo>
                          <a:pt x="265" y="70"/>
                        </a:lnTo>
                        <a:lnTo>
                          <a:pt x="251" y="62"/>
                        </a:lnTo>
                        <a:lnTo>
                          <a:pt x="244" y="44"/>
                        </a:lnTo>
                        <a:lnTo>
                          <a:pt x="245" y="21"/>
                        </a:lnTo>
                        <a:lnTo>
                          <a:pt x="237" y="6"/>
                        </a:lnTo>
                        <a:lnTo>
                          <a:pt x="216" y="0"/>
                        </a:lnTo>
                        <a:lnTo>
                          <a:pt x="190" y="5"/>
                        </a:lnTo>
                        <a:lnTo>
                          <a:pt x="155" y="29"/>
                        </a:lnTo>
                        <a:lnTo>
                          <a:pt x="147" y="39"/>
                        </a:lnTo>
                        <a:lnTo>
                          <a:pt x="136" y="37"/>
                        </a:lnTo>
                        <a:lnTo>
                          <a:pt x="117" y="39"/>
                        </a:lnTo>
                        <a:lnTo>
                          <a:pt x="114" y="40"/>
                        </a:lnTo>
                        <a:lnTo>
                          <a:pt x="96" y="43"/>
                        </a:lnTo>
                        <a:lnTo>
                          <a:pt x="88" y="56"/>
                        </a:lnTo>
                        <a:lnTo>
                          <a:pt x="92" y="102"/>
                        </a:lnTo>
                        <a:lnTo>
                          <a:pt x="88" y="114"/>
                        </a:lnTo>
                        <a:lnTo>
                          <a:pt x="63" y="140"/>
                        </a:lnTo>
                        <a:lnTo>
                          <a:pt x="67" y="150"/>
                        </a:lnTo>
                        <a:lnTo>
                          <a:pt x="57" y="173"/>
                        </a:lnTo>
                        <a:lnTo>
                          <a:pt x="35" y="176"/>
                        </a:lnTo>
                        <a:lnTo>
                          <a:pt x="31" y="185"/>
                        </a:lnTo>
                        <a:lnTo>
                          <a:pt x="42" y="198"/>
                        </a:lnTo>
                        <a:lnTo>
                          <a:pt x="47" y="214"/>
                        </a:lnTo>
                        <a:lnTo>
                          <a:pt x="25" y="221"/>
                        </a:lnTo>
                        <a:lnTo>
                          <a:pt x="16" y="230"/>
                        </a:lnTo>
                        <a:lnTo>
                          <a:pt x="16" y="255"/>
                        </a:lnTo>
                        <a:lnTo>
                          <a:pt x="6" y="258"/>
                        </a:lnTo>
                        <a:lnTo>
                          <a:pt x="0" y="268"/>
                        </a:lnTo>
                        <a:lnTo>
                          <a:pt x="20" y="278"/>
                        </a:lnTo>
                        <a:lnTo>
                          <a:pt x="14" y="291"/>
                        </a:lnTo>
                        <a:lnTo>
                          <a:pt x="8" y="295"/>
                        </a:lnTo>
                        <a:lnTo>
                          <a:pt x="60" y="318"/>
                        </a:lnTo>
                        <a:lnTo>
                          <a:pt x="77" y="318"/>
                        </a:lnTo>
                        <a:lnTo>
                          <a:pt x="72" y="322"/>
                        </a:lnTo>
                        <a:lnTo>
                          <a:pt x="71" y="333"/>
                        </a:lnTo>
                        <a:lnTo>
                          <a:pt x="91" y="348"/>
                        </a:lnTo>
                        <a:lnTo>
                          <a:pt x="120" y="340"/>
                        </a:lnTo>
                        <a:lnTo>
                          <a:pt x="152" y="357"/>
                        </a:lnTo>
                        <a:lnTo>
                          <a:pt x="163" y="359"/>
                        </a:lnTo>
                        <a:lnTo>
                          <a:pt x="178" y="366"/>
                        </a:lnTo>
                        <a:lnTo>
                          <a:pt x="186" y="366"/>
                        </a:lnTo>
                        <a:lnTo>
                          <a:pt x="188" y="355"/>
                        </a:lnTo>
                        <a:lnTo>
                          <a:pt x="206" y="360"/>
                        </a:lnTo>
                        <a:lnTo>
                          <a:pt x="219" y="363"/>
                        </a:lnTo>
                        <a:lnTo>
                          <a:pt x="248" y="369"/>
                        </a:lnTo>
                        <a:lnTo>
                          <a:pt x="247" y="354"/>
                        </a:lnTo>
                        <a:lnTo>
                          <a:pt x="255" y="349"/>
                        </a:lnTo>
                        <a:lnTo>
                          <a:pt x="266" y="354"/>
                        </a:lnTo>
                        <a:lnTo>
                          <a:pt x="271" y="348"/>
                        </a:lnTo>
                        <a:lnTo>
                          <a:pt x="304" y="334"/>
                        </a:lnTo>
                        <a:lnTo>
                          <a:pt x="315" y="325"/>
                        </a:lnTo>
                        <a:lnTo>
                          <a:pt x="315" y="325"/>
                        </a:lnTo>
                        <a:lnTo>
                          <a:pt x="313" y="319"/>
                        </a:lnTo>
                        <a:lnTo>
                          <a:pt x="322" y="304"/>
                        </a:lnTo>
                        <a:lnTo>
                          <a:pt x="347" y="291"/>
                        </a:lnTo>
                        <a:lnTo>
                          <a:pt x="363" y="261"/>
                        </a:lnTo>
                        <a:lnTo>
                          <a:pt x="373" y="228"/>
                        </a:lnTo>
                        <a:lnTo>
                          <a:pt x="382" y="215"/>
                        </a:lnTo>
                        <a:lnTo>
                          <a:pt x="384" y="191"/>
                        </a:lnTo>
                        <a:lnTo>
                          <a:pt x="370" y="169"/>
                        </a:lnTo>
                        <a:lnTo>
                          <a:pt x="387" y="164"/>
                        </a:lnTo>
                        <a:lnTo>
                          <a:pt x="382" y="158"/>
                        </a:lnTo>
                        <a:lnTo>
                          <a:pt x="380" y="157"/>
                        </a:lnTo>
                        <a:lnTo>
                          <a:pt x="380" y="154"/>
                        </a:lnTo>
                        <a:lnTo>
                          <a:pt x="404" y="135"/>
                        </a:lnTo>
                        <a:lnTo>
                          <a:pt x="397" y="131"/>
                        </a:lnTo>
                        <a:lnTo>
                          <a:pt x="385" y="129"/>
                        </a:lnTo>
                        <a:lnTo>
                          <a:pt x="370" y="119"/>
                        </a:lnTo>
                        <a:lnTo>
                          <a:pt x="362" y="121"/>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0" name="73" descr="{&quot;Key&quot;:&quot;73&quot;,&quot;Name&quot;:&quot;73&quot;,&quot;Value&quot;:1.0,&quot;Formula&quot;:&quot;&quot;,&quot;Text&quot;:&quot;&quot;,&quot;OfficeApplication&quot;:1,&quot;HasValue&quot;:true}">
                    <a:extLst>
                      <a:ext uri="{FF2B5EF4-FFF2-40B4-BE49-F238E27FC236}">
                        <a16:creationId xmlns:a16="http://schemas.microsoft.com/office/drawing/2014/main" id="{BF8C501B-7FC0-4E52-BF56-79D05B546C5B}"/>
                      </a:ext>
                    </a:extLst>
                  </p:cNvPr>
                  <p:cNvSpPr>
                    <a:spLocks/>
                  </p:cNvSpPr>
                  <p:nvPr/>
                </p:nvSpPr>
                <p:spPr bwMode="auto">
                  <a:xfrm>
                    <a:off x="7224885" y="4219965"/>
                    <a:ext cx="635926" cy="489690"/>
                  </a:xfrm>
                  <a:custGeom>
                    <a:avLst/>
                    <a:gdLst>
                      <a:gd name="T0" fmla="*/ 70 w 474"/>
                      <a:gd name="T1" fmla="*/ 3 h 365"/>
                      <a:gd name="T2" fmla="*/ 54 w 474"/>
                      <a:gd name="T3" fmla="*/ 58 h 365"/>
                      <a:gd name="T4" fmla="*/ 0 w 474"/>
                      <a:gd name="T5" fmla="*/ 117 h 365"/>
                      <a:gd name="T6" fmla="*/ 45 w 474"/>
                      <a:gd name="T7" fmla="*/ 202 h 365"/>
                      <a:gd name="T8" fmla="*/ 97 w 474"/>
                      <a:gd name="T9" fmla="*/ 225 h 365"/>
                      <a:gd name="T10" fmla="*/ 102 w 474"/>
                      <a:gd name="T11" fmla="*/ 187 h 365"/>
                      <a:gd name="T12" fmla="*/ 137 w 474"/>
                      <a:gd name="T13" fmla="*/ 204 h 365"/>
                      <a:gd name="T14" fmla="*/ 182 w 474"/>
                      <a:gd name="T15" fmla="*/ 251 h 365"/>
                      <a:gd name="T16" fmla="*/ 165 w 474"/>
                      <a:gd name="T17" fmla="*/ 279 h 365"/>
                      <a:gd name="T18" fmla="*/ 195 w 474"/>
                      <a:gd name="T19" fmla="*/ 325 h 365"/>
                      <a:gd name="T20" fmla="*/ 208 w 474"/>
                      <a:gd name="T21" fmla="*/ 336 h 365"/>
                      <a:gd name="T22" fmla="*/ 228 w 474"/>
                      <a:gd name="T23" fmla="*/ 340 h 365"/>
                      <a:gd name="T24" fmla="*/ 246 w 474"/>
                      <a:gd name="T25" fmla="*/ 357 h 365"/>
                      <a:gd name="T26" fmla="*/ 273 w 474"/>
                      <a:gd name="T27" fmla="*/ 362 h 365"/>
                      <a:gd name="T28" fmla="*/ 296 w 474"/>
                      <a:gd name="T29" fmla="*/ 343 h 365"/>
                      <a:gd name="T30" fmla="*/ 317 w 474"/>
                      <a:gd name="T31" fmla="*/ 336 h 365"/>
                      <a:gd name="T32" fmla="*/ 342 w 474"/>
                      <a:gd name="T33" fmla="*/ 327 h 365"/>
                      <a:gd name="T34" fmla="*/ 383 w 474"/>
                      <a:gd name="T35" fmla="*/ 333 h 365"/>
                      <a:gd name="T36" fmla="*/ 390 w 474"/>
                      <a:gd name="T37" fmla="*/ 319 h 365"/>
                      <a:gd name="T38" fmla="*/ 426 w 474"/>
                      <a:gd name="T39" fmla="*/ 296 h 365"/>
                      <a:gd name="T40" fmla="*/ 447 w 474"/>
                      <a:gd name="T41" fmla="*/ 297 h 365"/>
                      <a:gd name="T42" fmla="*/ 460 w 474"/>
                      <a:gd name="T43" fmla="*/ 280 h 365"/>
                      <a:gd name="T44" fmla="*/ 472 w 474"/>
                      <a:gd name="T45" fmla="*/ 230 h 365"/>
                      <a:gd name="T46" fmla="*/ 455 w 474"/>
                      <a:gd name="T47" fmla="*/ 208 h 365"/>
                      <a:gd name="T48" fmla="*/ 420 w 474"/>
                      <a:gd name="T49" fmla="*/ 176 h 365"/>
                      <a:gd name="T50" fmla="*/ 414 w 474"/>
                      <a:gd name="T51" fmla="*/ 129 h 365"/>
                      <a:gd name="T52" fmla="*/ 375 w 474"/>
                      <a:gd name="T53" fmla="*/ 106 h 365"/>
                      <a:gd name="T54" fmla="*/ 356 w 474"/>
                      <a:gd name="T55" fmla="*/ 75 h 365"/>
                      <a:gd name="T56" fmla="*/ 335 w 474"/>
                      <a:gd name="T57" fmla="*/ 87 h 365"/>
                      <a:gd name="T58" fmla="*/ 330 w 474"/>
                      <a:gd name="T59" fmla="*/ 75 h 365"/>
                      <a:gd name="T60" fmla="*/ 285 w 474"/>
                      <a:gd name="T61" fmla="*/ 47 h 365"/>
                      <a:gd name="T62" fmla="*/ 288 w 474"/>
                      <a:gd name="T63" fmla="*/ 22 h 365"/>
                      <a:gd name="T64" fmla="*/ 258 w 474"/>
                      <a:gd name="T65" fmla="*/ 30 h 365"/>
                      <a:gd name="T66" fmla="*/ 220 w 474"/>
                      <a:gd name="T67" fmla="*/ 97 h 365"/>
                      <a:gd name="T68" fmla="*/ 194 w 474"/>
                      <a:gd name="T69" fmla="*/ 104 h 365"/>
                      <a:gd name="T70" fmla="*/ 161 w 474"/>
                      <a:gd name="T71" fmla="*/ 75 h 365"/>
                      <a:gd name="T72" fmla="*/ 142 w 474"/>
                      <a:gd name="T73" fmla="*/ 81 h 365"/>
                      <a:gd name="T74" fmla="*/ 113 w 474"/>
                      <a:gd name="T75" fmla="*/ 68 h 365"/>
                      <a:gd name="T76" fmla="*/ 93 w 474"/>
                      <a:gd name="T77" fmla="*/ 51 h 365"/>
                      <a:gd name="T78" fmla="*/ 78 w 474"/>
                      <a:gd name="T79" fmla="*/ 8 h 365"/>
                      <a:gd name="T80" fmla="*/ 69 w 474"/>
                      <a:gd name="T81"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74" h="365">
                        <a:moveTo>
                          <a:pt x="69" y="0"/>
                        </a:moveTo>
                        <a:lnTo>
                          <a:pt x="70" y="3"/>
                        </a:lnTo>
                        <a:lnTo>
                          <a:pt x="68" y="17"/>
                        </a:lnTo>
                        <a:lnTo>
                          <a:pt x="54" y="58"/>
                        </a:lnTo>
                        <a:lnTo>
                          <a:pt x="6" y="122"/>
                        </a:lnTo>
                        <a:lnTo>
                          <a:pt x="0" y="117"/>
                        </a:lnTo>
                        <a:lnTo>
                          <a:pt x="8" y="134"/>
                        </a:lnTo>
                        <a:lnTo>
                          <a:pt x="45" y="202"/>
                        </a:lnTo>
                        <a:lnTo>
                          <a:pt x="50" y="207"/>
                        </a:lnTo>
                        <a:lnTo>
                          <a:pt x="97" y="225"/>
                        </a:lnTo>
                        <a:lnTo>
                          <a:pt x="98" y="191"/>
                        </a:lnTo>
                        <a:lnTo>
                          <a:pt x="102" y="187"/>
                        </a:lnTo>
                        <a:lnTo>
                          <a:pt x="118" y="189"/>
                        </a:lnTo>
                        <a:lnTo>
                          <a:pt x="137" y="204"/>
                        </a:lnTo>
                        <a:lnTo>
                          <a:pt x="175" y="222"/>
                        </a:lnTo>
                        <a:lnTo>
                          <a:pt x="182" y="251"/>
                        </a:lnTo>
                        <a:lnTo>
                          <a:pt x="169" y="264"/>
                        </a:lnTo>
                        <a:lnTo>
                          <a:pt x="165" y="279"/>
                        </a:lnTo>
                        <a:lnTo>
                          <a:pt x="178" y="324"/>
                        </a:lnTo>
                        <a:lnTo>
                          <a:pt x="195" y="325"/>
                        </a:lnTo>
                        <a:lnTo>
                          <a:pt x="205" y="328"/>
                        </a:lnTo>
                        <a:lnTo>
                          <a:pt x="208" y="336"/>
                        </a:lnTo>
                        <a:lnTo>
                          <a:pt x="212" y="339"/>
                        </a:lnTo>
                        <a:lnTo>
                          <a:pt x="228" y="340"/>
                        </a:lnTo>
                        <a:lnTo>
                          <a:pt x="242" y="348"/>
                        </a:lnTo>
                        <a:lnTo>
                          <a:pt x="246" y="357"/>
                        </a:lnTo>
                        <a:lnTo>
                          <a:pt x="267" y="365"/>
                        </a:lnTo>
                        <a:lnTo>
                          <a:pt x="273" y="362"/>
                        </a:lnTo>
                        <a:lnTo>
                          <a:pt x="282" y="345"/>
                        </a:lnTo>
                        <a:lnTo>
                          <a:pt x="296" y="343"/>
                        </a:lnTo>
                        <a:lnTo>
                          <a:pt x="307" y="337"/>
                        </a:lnTo>
                        <a:lnTo>
                          <a:pt x="317" y="336"/>
                        </a:lnTo>
                        <a:lnTo>
                          <a:pt x="318" y="336"/>
                        </a:lnTo>
                        <a:lnTo>
                          <a:pt x="342" y="327"/>
                        </a:lnTo>
                        <a:lnTo>
                          <a:pt x="347" y="324"/>
                        </a:lnTo>
                        <a:lnTo>
                          <a:pt x="383" y="333"/>
                        </a:lnTo>
                        <a:lnTo>
                          <a:pt x="392" y="328"/>
                        </a:lnTo>
                        <a:lnTo>
                          <a:pt x="390" y="319"/>
                        </a:lnTo>
                        <a:lnTo>
                          <a:pt x="403" y="316"/>
                        </a:lnTo>
                        <a:lnTo>
                          <a:pt x="426" y="296"/>
                        </a:lnTo>
                        <a:lnTo>
                          <a:pt x="437" y="292"/>
                        </a:lnTo>
                        <a:lnTo>
                          <a:pt x="447" y="297"/>
                        </a:lnTo>
                        <a:lnTo>
                          <a:pt x="452" y="287"/>
                        </a:lnTo>
                        <a:lnTo>
                          <a:pt x="460" y="280"/>
                        </a:lnTo>
                        <a:lnTo>
                          <a:pt x="455" y="254"/>
                        </a:lnTo>
                        <a:lnTo>
                          <a:pt x="472" y="230"/>
                        </a:lnTo>
                        <a:lnTo>
                          <a:pt x="474" y="222"/>
                        </a:lnTo>
                        <a:lnTo>
                          <a:pt x="455" y="208"/>
                        </a:lnTo>
                        <a:lnTo>
                          <a:pt x="447" y="193"/>
                        </a:lnTo>
                        <a:lnTo>
                          <a:pt x="420" y="176"/>
                        </a:lnTo>
                        <a:lnTo>
                          <a:pt x="410" y="143"/>
                        </a:lnTo>
                        <a:lnTo>
                          <a:pt x="414" y="129"/>
                        </a:lnTo>
                        <a:lnTo>
                          <a:pt x="412" y="123"/>
                        </a:lnTo>
                        <a:lnTo>
                          <a:pt x="375" y="106"/>
                        </a:lnTo>
                        <a:lnTo>
                          <a:pt x="361" y="92"/>
                        </a:lnTo>
                        <a:lnTo>
                          <a:pt x="356" y="75"/>
                        </a:lnTo>
                        <a:lnTo>
                          <a:pt x="356" y="73"/>
                        </a:lnTo>
                        <a:lnTo>
                          <a:pt x="335" y="87"/>
                        </a:lnTo>
                        <a:lnTo>
                          <a:pt x="328" y="87"/>
                        </a:lnTo>
                        <a:lnTo>
                          <a:pt x="330" y="75"/>
                        </a:lnTo>
                        <a:lnTo>
                          <a:pt x="325" y="65"/>
                        </a:lnTo>
                        <a:lnTo>
                          <a:pt x="285" y="47"/>
                        </a:lnTo>
                        <a:lnTo>
                          <a:pt x="282" y="40"/>
                        </a:lnTo>
                        <a:lnTo>
                          <a:pt x="288" y="22"/>
                        </a:lnTo>
                        <a:lnTo>
                          <a:pt x="272" y="14"/>
                        </a:lnTo>
                        <a:lnTo>
                          <a:pt x="258" y="30"/>
                        </a:lnTo>
                        <a:lnTo>
                          <a:pt x="248" y="53"/>
                        </a:lnTo>
                        <a:lnTo>
                          <a:pt x="220" y="97"/>
                        </a:lnTo>
                        <a:lnTo>
                          <a:pt x="213" y="103"/>
                        </a:lnTo>
                        <a:lnTo>
                          <a:pt x="194" y="104"/>
                        </a:lnTo>
                        <a:lnTo>
                          <a:pt x="180" y="87"/>
                        </a:lnTo>
                        <a:lnTo>
                          <a:pt x="161" y="75"/>
                        </a:lnTo>
                        <a:lnTo>
                          <a:pt x="151" y="75"/>
                        </a:lnTo>
                        <a:lnTo>
                          <a:pt x="142" y="81"/>
                        </a:lnTo>
                        <a:lnTo>
                          <a:pt x="121" y="78"/>
                        </a:lnTo>
                        <a:lnTo>
                          <a:pt x="113" y="68"/>
                        </a:lnTo>
                        <a:lnTo>
                          <a:pt x="105" y="52"/>
                        </a:lnTo>
                        <a:lnTo>
                          <a:pt x="93" y="51"/>
                        </a:lnTo>
                        <a:lnTo>
                          <a:pt x="82" y="37"/>
                        </a:lnTo>
                        <a:lnTo>
                          <a:pt x="78" y="8"/>
                        </a:lnTo>
                        <a:lnTo>
                          <a:pt x="75" y="2"/>
                        </a:lnTo>
                        <a:lnTo>
                          <a:pt x="69" y="0"/>
                        </a:lnTo>
                        <a:close/>
                      </a:path>
                    </a:pathLst>
                  </a:custGeom>
                  <a:solidFill>
                    <a:schemeClr val="accent5"/>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1" name="76" descr="{&quot;Key&quot;:&quot;76&quot;,&quot;Name&quot;:&quot;76&quot;,&quot;Value&quot;:1.0,&quot;Formula&quot;:&quot;&quot;,&quot;Text&quot;:&quot;&quot;,&quot;OfficeApplication&quot;:1,&quot;HasValue&quot;:true}">
                    <a:extLst>
                      <a:ext uri="{FF2B5EF4-FFF2-40B4-BE49-F238E27FC236}">
                        <a16:creationId xmlns:a16="http://schemas.microsoft.com/office/drawing/2014/main" id="{3C033A9D-4EBF-4DA7-A23F-81A4C94F00A3}"/>
                      </a:ext>
                    </a:extLst>
                  </p:cNvPr>
                  <p:cNvSpPr>
                    <a:spLocks/>
                  </p:cNvSpPr>
                  <p:nvPr/>
                </p:nvSpPr>
                <p:spPr bwMode="auto">
                  <a:xfrm>
                    <a:off x="4989754" y="1935193"/>
                    <a:ext cx="664100" cy="446758"/>
                  </a:xfrm>
                  <a:custGeom>
                    <a:avLst/>
                    <a:gdLst>
                      <a:gd name="T0" fmla="*/ 493 w 495"/>
                      <a:gd name="T1" fmla="*/ 120 h 333"/>
                      <a:gd name="T2" fmla="*/ 475 w 495"/>
                      <a:gd name="T3" fmla="*/ 80 h 333"/>
                      <a:gd name="T4" fmla="*/ 471 w 495"/>
                      <a:gd name="T5" fmla="*/ 73 h 333"/>
                      <a:gd name="T6" fmla="*/ 422 w 495"/>
                      <a:gd name="T7" fmla="*/ 27 h 333"/>
                      <a:gd name="T8" fmla="*/ 379 w 495"/>
                      <a:gd name="T9" fmla="*/ 0 h 333"/>
                      <a:gd name="T10" fmla="*/ 347 w 495"/>
                      <a:gd name="T11" fmla="*/ 24 h 333"/>
                      <a:gd name="T12" fmla="*/ 336 w 495"/>
                      <a:gd name="T13" fmla="*/ 36 h 333"/>
                      <a:gd name="T14" fmla="*/ 321 w 495"/>
                      <a:gd name="T15" fmla="*/ 44 h 333"/>
                      <a:gd name="T16" fmla="*/ 200 w 495"/>
                      <a:gd name="T17" fmla="*/ 79 h 333"/>
                      <a:gd name="T18" fmla="*/ 175 w 495"/>
                      <a:gd name="T19" fmla="*/ 79 h 333"/>
                      <a:gd name="T20" fmla="*/ 152 w 495"/>
                      <a:gd name="T21" fmla="*/ 86 h 333"/>
                      <a:gd name="T22" fmla="*/ 130 w 495"/>
                      <a:gd name="T23" fmla="*/ 97 h 333"/>
                      <a:gd name="T24" fmla="*/ 94 w 495"/>
                      <a:gd name="T25" fmla="*/ 116 h 333"/>
                      <a:gd name="T26" fmla="*/ 91 w 495"/>
                      <a:gd name="T27" fmla="*/ 120 h 333"/>
                      <a:gd name="T28" fmla="*/ 53 w 495"/>
                      <a:gd name="T29" fmla="*/ 135 h 333"/>
                      <a:gd name="T30" fmla="*/ 28 w 495"/>
                      <a:gd name="T31" fmla="*/ 155 h 333"/>
                      <a:gd name="T32" fmla="*/ 16 w 495"/>
                      <a:gd name="T33" fmla="*/ 191 h 333"/>
                      <a:gd name="T34" fmla="*/ 0 w 495"/>
                      <a:gd name="T35" fmla="*/ 215 h 333"/>
                      <a:gd name="T36" fmla="*/ 0 w 495"/>
                      <a:gd name="T37" fmla="*/ 227 h 333"/>
                      <a:gd name="T38" fmla="*/ 14 w 495"/>
                      <a:gd name="T39" fmla="*/ 239 h 333"/>
                      <a:gd name="T40" fmla="*/ 32 w 495"/>
                      <a:gd name="T41" fmla="*/ 241 h 333"/>
                      <a:gd name="T42" fmla="*/ 53 w 495"/>
                      <a:gd name="T43" fmla="*/ 247 h 333"/>
                      <a:gd name="T44" fmla="*/ 77 w 495"/>
                      <a:gd name="T45" fmla="*/ 251 h 333"/>
                      <a:gd name="T46" fmla="*/ 102 w 495"/>
                      <a:gd name="T47" fmla="*/ 247 h 333"/>
                      <a:gd name="T48" fmla="*/ 122 w 495"/>
                      <a:gd name="T49" fmla="*/ 235 h 333"/>
                      <a:gd name="T50" fmla="*/ 146 w 495"/>
                      <a:gd name="T51" fmla="*/ 256 h 333"/>
                      <a:gd name="T52" fmla="*/ 163 w 495"/>
                      <a:gd name="T53" fmla="*/ 256 h 333"/>
                      <a:gd name="T54" fmla="*/ 173 w 495"/>
                      <a:gd name="T55" fmla="*/ 270 h 333"/>
                      <a:gd name="T56" fmla="*/ 186 w 495"/>
                      <a:gd name="T57" fmla="*/ 273 h 333"/>
                      <a:gd name="T58" fmla="*/ 214 w 495"/>
                      <a:gd name="T59" fmla="*/ 266 h 333"/>
                      <a:gd name="T60" fmla="*/ 233 w 495"/>
                      <a:gd name="T61" fmla="*/ 280 h 333"/>
                      <a:gd name="T62" fmla="*/ 248 w 495"/>
                      <a:gd name="T63" fmla="*/ 299 h 333"/>
                      <a:gd name="T64" fmla="*/ 231 w 495"/>
                      <a:gd name="T65" fmla="*/ 297 h 333"/>
                      <a:gd name="T66" fmla="*/ 235 w 495"/>
                      <a:gd name="T67" fmla="*/ 309 h 333"/>
                      <a:gd name="T68" fmla="*/ 279 w 495"/>
                      <a:gd name="T69" fmla="*/ 333 h 333"/>
                      <a:gd name="T70" fmla="*/ 285 w 495"/>
                      <a:gd name="T71" fmla="*/ 331 h 333"/>
                      <a:gd name="T72" fmla="*/ 290 w 495"/>
                      <a:gd name="T73" fmla="*/ 315 h 333"/>
                      <a:gd name="T74" fmla="*/ 309 w 495"/>
                      <a:gd name="T75" fmla="*/ 310 h 333"/>
                      <a:gd name="T76" fmla="*/ 322 w 495"/>
                      <a:gd name="T77" fmla="*/ 296 h 333"/>
                      <a:gd name="T78" fmla="*/ 329 w 495"/>
                      <a:gd name="T79" fmla="*/ 294 h 333"/>
                      <a:gd name="T80" fmla="*/ 351 w 495"/>
                      <a:gd name="T81" fmla="*/ 296 h 333"/>
                      <a:gd name="T82" fmla="*/ 354 w 495"/>
                      <a:gd name="T83" fmla="*/ 292 h 333"/>
                      <a:gd name="T84" fmla="*/ 366 w 495"/>
                      <a:gd name="T85" fmla="*/ 267 h 333"/>
                      <a:gd name="T86" fmla="*/ 375 w 495"/>
                      <a:gd name="T87" fmla="*/ 257 h 333"/>
                      <a:gd name="T88" fmla="*/ 387 w 495"/>
                      <a:gd name="T89" fmla="*/ 252 h 333"/>
                      <a:gd name="T90" fmla="*/ 431 w 495"/>
                      <a:gd name="T91" fmla="*/ 258 h 333"/>
                      <a:gd name="T92" fmla="*/ 471 w 495"/>
                      <a:gd name="T93" fmla="*/ 275 h 333"/>
                      <a:gd name="T94" fmla="*/ 483 w 495"/>
                      <a:gd name="T95" fmla="*/ 269 h 333"/>
                      <a:gd name="T96" fmla="*/ 483 w 495"/>
                      <a:gd name="T97" fmla="*/ 264 h 333"/>
                      <a:gd name="T98" fmla="*/ 488 w 495"/>
                      <a:gd name="T99" fmla="*/ 247 h 333"/>
                      <a:gd name="T100" fmla="*/ 495 w 495"/>
                      <a:gd name="T101" fmla="*/ 241 h 333"/>
                      <a:gd name="T102" fmla="*/ 495 w 495"/>
                      <a:gd name="T103" fmla="*/ 229 h 333"/>
                      <a:gd name="T104" fmla="*/ 481 w 495"/>
                      <a:gd name="T105" fmla="*/ 229 h 333"/>
                      <a:gd name="T106" fmla="*/ 475 w 495"/>
                      <a:gd name="T107" fmla="*/ 188 h 333"/>
                      <a:gd name="T108" fmla="*/ 480 w 495"/>
                      <a:gd name="T109" fmla="*/ 168 h 333"/>
                      <a:gd name="T110" fmla="*/ 487 w 495"/>
                      <a:gd name="T111" fmla="*/ 157 h 333"/>
                      <a:gd name="T112" fmla="*/ 483 w 495"/>
                      <a:gd name="T113" fmla="*/ 153 h 333"/>
                      <a:gd name="T114" fmla="*/ 473 w 495"/>
                      <a:gd name="T115" fmla="*/ 156 h 333"/>
                      <a:gd name="T116" fmla="*/ 472 w 495"/>
                      <a:gd name="T117" fmla="*/ 147 h 333"/>
                      <a:gd name="T118" fmla="*/ 491 w 495"/>
                      <a:gd name="T119" fmla="*/ 126 h 333"/>
                      <a:gd name="T120" fmla="*/ 493 w 495"/>
                      <a:gd name="T121" fmla="*/ 123 h 333"/>
                      <a:gd name="T122" fmla="*/ 493 w 495"/>
                      <a:gd name="T123" fmla="*/ 12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95" h="333">
                        <a:moveTo>
                          <a:pt x="493" y="120"/>
                        </a:moveTo>
                        <a:lnTo>
                          <a:pt x="475" y="80"/>
                        </a:lnTo>
                        <a:lnTo>
                          <a:pt x="471" y="73"/>
                        </a:lnTo>
                        <a:lnTo>
                          <a:pt x="422" y="27"/>
                        </a:lnTo>
                        <a:lnTo>
                          <a:pt x="379" y="0"/>
                        </a:lnTo>
                        <a:lnTo>
                          <a:pt x="347" y="24"/>
                        </a:lnTo>
                        <a:lnTo>
                          <a:pt x="336" y="36"/>
                        </a:lnTo>
                        <a:lnTo>
                          <a:pt x="321" y="44"/>
                        </a:lnTo>
                        <a:lnTo>
                          <a:pt x="200" y="79"/>
                        </a:lnTo>
                        <a:lnTo>
                          <a:pt x="175" y="79"/>
                        </a:lnTo>
                        <a:lnTo>
                          <a:pt x="152" y="86"/>
                        </a:lnTo>
                        <a:lnTo>
                          <a:pt x="130" y="97"/>
                        </a:lnTo>
                        <a:lnTo>
                          <a:pt x="94" y="116"/>
                        </a:lnTo>
                        <a:lnTo>
                          <a:pt x="91" y="120"/>
                        </a:lnTo>
                        <a:lnTo>
                          <a:pt x="53" y="135"/>
                        </a:lnTo>
                        <a:lnTo>
                          <a:pt x="28" y="155"/>
                        </a:lnTo>
                        <a:lnTo>
                          <a:pt x="16" y="191"/>
                        </a:lnTo>
                        <a:lnTo>
                          <a:pt x="0" y="215"/>
                        </a:lnTo>
                        <a:lnTo>
                          <a:pt x="0" y="227"/>
                        </a:lnTo>
                        <a:lnTo>
                          <a:pt x="14" y="239"/>
                        </a:lnTo>
                        <a:lnTo>
                          <a:pt x="32" y="241"/>
                        </a:lnTo>
                        <a:lnTo>
                          <a:pt x="53" y="247"/>
                        </a:lnTo>
                        <a:lnTo>
                          <a:pt x="77" y="251"/>
                        </a:lnTo>
                        <a:lnTo>
                          <a:pt x="102" y="247"/>
                        </a:lnTo>
                        <a:lnTo>
                          <a:pt x="122" y="235"/>
                        </a:lnTo>
                        <a:lnTo>
                          <a:pt x="146" y="256"/>
                        </a:lnTo>
                        <a:lnTo>
                          <a:pt x="163" y="256"/>
                        </a:lnTo>
                        <a:lnTo>
                          <a:pt x="173" y="270"/>
                        </a:lnTo>
                        <a:lnTo>
                          <a:pt x="186" y="273"/>
                        </a:lnTo>
                        <a:lnTo>
                          <a:pt x="214" y="266"/>
                        </a:lnTo>
                        <a:lnTo>
                          <a:pt x="233" y="280"/>
                        </a:lnTo>
                        <a:lnTo>
                          <a:pt x="248" y="299"/>
                        </a:lnTo>
                        <a:lnTo>
                          <a:pt x="231" y="297"/>
                        </a:lnTo>
                        <a:lnTo>
                          <a:pt x="235" y="309"/>
                        </a:lnTo>
                        <a:lnTo>
                          <a:pt x="279" y="333"/>
                        </a:lnTo>
                        <a:lnTo>
                          <a:pt x="285" y="331"/>
                        </a:lnTo>
                        <a:lnTo>
                          <a:pt x="290" y="315"/>
                        </a:lnTo>
                        <a:lnTo>
                          <a:pt x="309" y="310"/>
                        </a:lnTo>
                        <a:lnTo>
                          <a:pt x="322" y="296"/>
                        </a:lnTo>
                        <a:lnTo>
                          <a:pt x="329" y="294"/>
                        </a:lnTo>
                        <a:lnTo>
                          <a:pt x="351" y="296"/>
                        </a:lnTo>
                        <a:lnTo>
                          <a:pt x="354" y="292"/>
                        </a:lnTo>
                        <a:lnTo>
                          <a:pt x="366" y="267"/>
                        </a:lnTo>
                        <a:lnTo>
                          <a:pt x="375" y="257"/>
                        </a:lnTo>
                        <a:lnTo>
                          <a:pt x="387" y="252"/>
                        </a:lnTo>
                        <a:lnTo>
                          <a:pt x="431" y="258"/>
                        </a:lnTo>
                        <a:lnTo>
                          <a:pt x="471" y="275"/>
                        </a:lnTo>
                        <a:lnTo>
                          <a:pt x="483" y="269"/>
                        </a:lnTo>
                        <a:lnTo>
                          <a:pt x="483" y="264"/>
                        </a:lnTo>
                        <a:lnTo>
                          <a:pt x="488" y="247"/>
                        </a:lnTo>
                        <a:lnTo>
                          <a:pt x="495" y="241"/>
                        </a:lnTo>
                        <a:lnTo>
                          <a:pt x="495" y="229"/>
                        </a:lnTo>
                        <a:lnTo>
                          <a:pt x="481" y="229"/>
                        </a:lnTo>
                        <a:lnTo>
                          <a:pt x="475" y="188"/>
                        </a:lnTo>
                        <a:lnTo>
                          <a:pt x="480" y="168"/>
                        </a:lnTo>
                        <a:lnTo>
                          <a:pt x="487" y="157"/>
                        </a:lnTo>
                        <a:lnTo>
                          <a:pt x="483" y="153"/>
                        </a:lnTo>
                        <a:lnTo>
                          <a:pt x="473" y="156"/>
                        </a:lnTo>
                        <a:lnTo>
                          <a:pt x="472" y="147"/>
                        </a:lnTo>
                        <a:lnTo>
                          <a:pt x="491" y="126"/>
                        </a:lnTo>
                        <a:lnTo>
                          <a:pt x="493" y="123"/>
                        </a:lnTo>
                        <a:lnTo>
                          <a:pt x="493" y="120"/>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2" name="80" descr="{&quot;Key&quot;:&quot;80&quot;,&quot;Name&quot;:&quot;80&quot;,&quot;Value&quot;:1.0,&quot;Formula&quot;:&quot;&quot;,&quot;Text&quot;:&quot;&quot;,&quot;OfficeApplication&quot;:1,&quot;HasValue&quot;:true}">
                    <a:extLst>
                      <a:ext uri="{FF2B5EF4-FFF2-40B4-BE49-F238E27FC236}">
                        <a16:creationId xmlns:a16="http://schemas.microsoft.com/office/drawing/2014/main" id="{ADD4B679-216E-482B-AD16-AF58E4F2E5B7}"/>
                      </a:ext>
                    </a:extLst>
                  </p:cNvPr>
                  <p:cNvSpPr>
                    <a:spLocks/>
                  </p:cNvSpPr>
                  <p:nvPr/>
                </p:nvSpPr>
                <p:spPr bwMode="auto">
                  <a:xfrm>
                    <a:off x="5498226" y="1764808"/>
                    <a:ext cx="715082" cy="441392"/>
                  </a:xfrm>
                  <a:custGeom>
                    <a:avLst/>
                    <a:gdLst>
                      <a:gd name="T0" fmla="*/ 58 w 533"/>
                      <a:gd name="T1" fmla="*/ 0 h 329"/>
                      <a:gd name="T2" fmla="*/ 53 w 533"/>
                      <a:gd name="T3" fmla="*/ 44 h 329"/>
                      <a:gd name="T4" fmla="*/ 85 w 533"/>
                      <a:gd name="T5" fmla="*/ 67 h 329"/>
                      <a:gd name="T6" fmla="*/ 83 w 533"/>
                      <a:gd name="T7" fmla="*/ 78 h 329"/>
                      <a:gd name="T8" fmla="*/ 44 w 533"/>
                      <a:gd name="T9" fmla="*/ 67 h 329"/>
                      <a:gd name="T10" fmla="*/ 28 w 533"/>
                      <a:gd name="T11" fmla="*/ 101 h 329"/>
                      <a:gd name="T12" fmla="*/ 0 w 533"/>
                      <a:gd name="T13" fmla="*/ 127 h 329"/>
                      <a:gd name="T14" fmla="*/ 92 w 533"/>
                      <a:gd name="T15" fmla="*/ 200 h 329"/>
                      <a:gd name="T16" fmla="*/ 114 w 533"/>
                      <a:gd name="T17" fmla="*/ 247 h 329"/>
                      <a:gd name="T18" fmla="*/ 133 w 533"/>
                      <a:gd name="T19" fmla="*/ 257 h 329"/>
                      <a:gd name="T20" fmla="*/ 177 w 533"/>
                      <a:gd name="T21" fmla="*/ 272 h 329"/>
                      <a:gd name="T22" fmla="*/ 256 w 533"/>
                      <a:gd name="T23" fmla="*/ 279 h 329"/>
                      <a:gd name="T24" fmla="*/ 291 w 533"/>
                      <a:gd name="T25" fmla="*/ 292 h 329"/>
                      <a:gd name="T26" fmla="*/ 323 w 533"/>
                      <a:gd name="T27" fmla="*/ 306 h 329"/>
                      <a:gd name="T28" fmla="*/ 351 w 533"/>
                      <a:gd name="T29" fmla="*/ 317 h 329"/>
                      <a:gd name="T30" fmla="*/ 376 w 533"/>
                      <a:gd name="T31" fmla="*/ 329 h 329"/>
                      <a:gd name="T32" fmla="*/ 415 w 533"/>
                      <a:gd name="T33" fmla="*/ 313 h 329"/>
                      <a:gd name="T34" fmla="*/ 451 w 533"/>
                      <a:gd name="T35" fmla="*/ 274 h 329"/>
                      <a:gd name="T36" fmla="*/ 478 w 533"/>
                      <a:gd name="T37" fmla="*/ 277 h 329"/>
                      <a:gd name="T38" fmla="*/ 495 w 533"/>
                      <a:gd name="T39" fmla="*/ 272 h 329"/>
                      <a:gd name="T40" fmla="*/ 512 w 533"/>
                      <a:gd name="T41" fmla="*/ 269 h 329"/>
                      <a:gd name="T42" fmla="*/ 496 w 533"/>
                      <a:gd name="T43" fmla="*/ 245 h 329"/>
                      <a:gd name="T44" fmla="*/ 504 w 533"/>
                      <a:gd name="T45" fmla="*/ 212 h 329"/>
                      <a:gd name="T46" fmla="*/ 523 w 533"/>
                      <a:gd name="T47" fmla="*/ 178 h 329"/>
                      <a:gd name="T48" fmla="*/ 524 w 533"/>
                      <a:gd name="T49" fmla="*/ 146 h 329"/>
                      <a:gd name="T50" fmla="*/ 504 w 533"/>
                      <a:gd name="T51" fmla="*/ 134 h 329"/>
                      <a:gd name="T52" fmla="*/ 470 w 533"/>
                      <a:gd name="T53" fmla="*/ 127 h 329"/>
                      <a:gd name="T54" fmla="*/ 435 w 533"/>
                      <a:gd name="T55" fmla="*/ 146 h 329"/>
                      <a:gd name="T56" fmla="*/ 409 w 533"/>
                      <a:gd name="T57" fmla="*/ 139 h 329"/>
                      <a:gd name="T58" fmla="*/ 408 w 533"/>
                      <a:gd name="T59" fmla="*/ 120 h 329"/>
                      <a:gd name="T60" fmla="*/ 387 w 533"/>
                      <a:gd name="T61" fmla="*/ 122 h 329"/>
                      <a:gd name="T62" fmla="*/ 345 w 533"/>
                      <a:gd name="T63" fmla="*/ 99 h 329"/>
                      <a:gd name="T64" fmla="*/ 314 w 533"/>
                      <a:gd name="T65" fmla="*/ 103 h 329"/>
                      <a:gd name="T66" fmla="*/ 297 w 533"/>
                      <a:gd name="T67" fmla="*/ 113 h 329"/>
                      <a:gd name="T68" fmla="*/ 299 w 533"/>
                      <a:gd name="T69" fmla="*/ 89 h 329"/>
                      <a:gd name="T70" fmla="*/ 321 w 533"/>
                      <a:gd name="T71" fmla="*/ 72 h 329"/>
                      <a:gd name="T72" fmla="*/ 291 w 533"/>
                      <a:gd name="T73" fmla="*/ 67 h 329"/>
                      <a:gd name="T74" fmla="*/ 255 w 533"/>
                      <a:gd name="T75" fmla="*/ 68 h 329"/>
                      <a:gd name="T76" fmla="*/ 204 w 533"/>
                      <a:gd name="T77" fmla="*/ 64 h 329"/>
                      <a:gd name="T78" fmla="*/ 165 w 533"/>
                      <a:gd name="T79" fmla="*/ 33 h 329"/>
                      <a:gd name="T80" fmla="*/ 161 w 533"/>
                      <a:gd name="T81" fmla="*/ 20 h 329"/>
                      <a:gd name="T82" fmla="*/ 130 w 533"/>
                      <a:gd name="T83" fmla="*/ 9 h 329"/>
                      <a:gd name="T84" fmla="*/ 87 w 533"/>
                      <a:gd name="T85" fmla="*/ 16 h 329"/>
                      <a:gd name="T86" fmla="*/ 65 w 533"/>
                      <a:gd name="T87" fmla="*/ 2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3" h="329">
                        <a:moveTo>
                          <a:pt x="65" y="2"/>
                        </a:moveTo>
                        <a:lnTo>
                          <a:pt x="58" y="0"/>
                        </a:lnTo>
                        <a:lnTo>
                          <a:pt x="53" y="11"/>
                        </a:lnTo>
                        <a:lnTo>
                          <a:pt x="53" y="44"/>
                        </a:lnTo>
                        <a:lnTo>
                          <a:pt x="65" y="50"/>
                        </a:lnTo>
                        <a:lnTo>
                          <a:pt x="85" y="67"/>
                        </a:lnTo>
                        <a:lnTo>
                          <a:pt x="80" y="67"/>
                        </a:lnTo>
                        <a:lnTo>
                          <a:pt x="83" y="78"/>
                        </a:lnTo>
                        <a:lnTo>
                          <a:pt x="54" y="66"/>
                        </a:lnTo>
                        <a:lnTo>
                          <a:pt x="44" y="67"/>
                        </a:lnTo>
                        <a:lnTo>
                          <a:pt x="33" y="79"/>
                        </a:lnTo>
                        <a:lnTo>
                          <a:pt x="28" y="101"/>
                        </a:lnTo>
                        <a:lnTo>
                          <a:pt x="6" y="124"/>
                        </a:lnTo>
                        <a:lnTo>
                          <a:pt x="0" y="127"/>
                        </a:lnTo>
                        <a:lnTo>
                          <a:pt x="43" y="154"/>
                        </a:lnTo>
                        <a:lnTo>
                          <a:pt x="92" y="200"/>
                        </a:lnTo>
                        <a:lnTo>
                          <a:pt x="96" y="207"/>
                        </a:lnTo>
                        <a:lnTo>
                          <a:pt x="114" y="247"/>
                        </a:lnTo>
                        <a:lnTo>
                          <a:pt x="114" y="250"/>
                        </a:lnTo>
                        <a:lnTo>
                          <a:pt x="133" y="257"/>
                        </a:lnTo>
                        <a:lnTo>
                          <a:pt x="143" y="277"/>
                        </a:lnTo>
                        <a:lnTo>
                          <a:pt x="177" y="272"/>
                        </a:lnTo>
                        <a:lnTo>
                          <a:pt x="206" y="284"/>
                        </a:lnTo>
                        <a:lnTo>
                          <a:pt x="256" y="279"/>
                        </a:lnTo>
                        <a:lnTo>
                          <a:pt x="276" y="282"/>
                        </a:lnTo>
                        <a:lnTo>
                          <a:pt x="291" y="292"/>
                        </a:lnTo>
                        <a:lnTo>
                          <a:pt x="315" y="297"/>
                        </a:lnTo>
                        <a:lnTo>
                          <a:pt x="323" y="306"/>
                        </a:lnTo>
                        <a:lnTo>
                          <a:pt x="340" y="307"/>
                        </a:lnTo>
                        <a:lnTo>
                          <a:pt x="351" y="317"/>
                        </a:lnTo>
                        <a:lnTo>
                          <a:pt x="369" y="314"/>
                        </a:lnTo>
                        <a:lnTo>
                          <a:pt x="376" y="329"/>
                        </a:lnTo>
                        <a:lnTo>
                          <a:pt x="391" y="310"/>
                        </a:lnTo>
                        <a:lnTo>
                          <a:pt x="415" y="313"/>
                        </a:lnTo>
                        <a:lnTo>
                          <a:pt x="423" y="295"/>
                        </a:lnTo>
                        <a:lnTo>
                          <a:pt x="451" y="274"/>
                        </a:lnTo>
                        <a:lnTo>
                          <a:pt x="461" y="280"/>
                        </a:lnTo>
                        <a:lnTo>
                          <a:pt x="478" y="277"/>
                        </a:lnTo>
                        <a:lnTo>
                          <a:pt x="487" y="284"/>
                        </a:lnTo>
                        <a:lnTo>
                          <a:pt x="495" y="272"/>
                        </a:lnTo>
                        <a:lnTo>
                          <a:pt x="515" y="276"/>
                        </a:lnTo>
                        <a:lnTo>
                          <a:pt x="512" y="269"/>
                        </a:lnTo>
                        <a:lnTo>
                          <a:pt x="510" y="255"/>
                        </a:lnTo>
                        <a:lnTo>
                          <a:pt x="496" y="245"/>
                        </a:lnTo>
                        <a:lnTo>
                          <a:pt x="502" y="235"/>
                        </a:lnTo>
                        <a:lnTo>
                          <a:pt x="504" y="212"/>
                        </a:lnTo>
                        <a:lnTo>
                          <a:pt x="513" y="202"/>
                        </a:lnTo>
                        <a:lnTo>
                          <a:pt x="523" y="178"/>
                        </a:lnTo>
                        <a:lnTo>
                          <a:pt x="533" y="160"/>
                        </a:lnTo>
                        <a:lnTo>
                          <a:pt x="524" y="146"/>
                        </a:lnTo>
                        <a:lnTo>
                          <a:pt x="505" y="134"/>
                        </a:lnTo>
                        <a:lnTo>
                          <a:pt x="504" y="134"/>
                        </a:lnTo>
                        <a:lnTo>
                          <a:pt x="487" y="125"/>
                        </a:lnTo>
                        <a:lnTo>
                          <a:pt x="470" y="127"/>
                        </a:lnTo>
                        <a:lnTo>
                          <a:pt x="471" y="132"/>
                        </a:lnTo>
                        <a:lnTo>
                          <a:pt x="435" y="146"/>
                        </a:lnTo>
                        <a:lnTo>
                          <a:pt x="428" y="125"/>
                        </a:lnTo>
                        <a:lnTo>
                          <a:pt x="409" y="139"/>
                        </a:lnTo>
                        <a:lnTo>
                          <a:pt x="402" y="134"/>
                        </a:lnTo>
                        <a:lnTo>
                          <a:pt x="408" y="120"/>
                        </a:lnTo>
                        <a:lnTo>
                          <a:pt x="392" y="102"/>
                        </a:lnTo>
                        <a:lnTo>
                          <a:pt x="387" y="122"/>
                        </a:lnTo>
                        <a:lnTo>
                          <a:pt x="352" y="111"/>
                        </a:lnTo>
                        <a:lnTo>
                          <a:pt x="345" y="99"/>
                        </a:lnTo>
                        <a:lnTo>
                          <a:pt x="337" y="104"/>
                        </a:lnTo>
                        <a:lnTo>
                          <a:pt x="314" y="103"/>
                        </a:lnTo>
                        <a:lnTo>
                          <a:pt x="304" y="116"/>
                        </a:lnTo>
                        <a:lnTo>
                          <a:pt x="297" y="113"/>
                        </a:lnTo>
                        <a:lnTo>
                          <a:pt x="294" y="98"/>
                        </a:lnTo>
                        <a:lnTo>
                          <a:pt x="299" y="89"/>
                        </a:lnTo>
                        <a:lnTo>
                          <a:pt x="321" y="75"/>
                        </a:lnTo>
                        <a:lnTo>
                          <a:pt x="321" y="72"/>
                        </a:lnTo>
                        <a:lnTo>
                          <a:pt x="299" y="61"/>
                        </a:lnTo>
                        <a:lnTo>
                          <a:pt x="291" y="67"/>
                        </a:lnTo>
                        <a:lnTo>
                          <a:pt x="262" y="66"/>
                        </a:lnTo>
                        <a:lnTo>
                          <a:pt x="255" y="68"/>
                        </a:lnTo>
                        <a:lnTo>
                          <a:pt x="216" y="72"/>
                        </a:lnTo>
                        <a:lnTo>
                          <a:pt x="204" y="64"/>
                        </a:lnTo>
                        <a:lnTo>
                          <a:pt x="197" y="50"/>
                        </a:lnTo>
                        <a:lnTo>
                          <a:pt x="165" y="33"/>
                        </a:lnTo>
                        <a:lnTo>
                          <a:pt x="169" y="23"/>
                        </a:lnTo>
                        <a:lnTo>
                          <a:pt x="161" y="20"/>
                        </a:lnTo>
                        <a:lnTo>
                          <a:pt x="151" y="26"/>
                        </a:lnTo>
                        <a:lnTo>
                          <a:pt x="130" y="9"/>
                        </a:lnTo>
                        <a:lnTo>
                          <a:pt x="107" y="9"/>
                        </a:lnTo>
                        <a:lnTo>
                          <a:pt x="87" y="16"/>
                        </a:lnTo>
                        <a:lnTo>
                          <a:pt x="76" y="11"/>
                        </a:lnTo>
                        <a:lnTo>
                          <a:pt x="65" y="2"/>
                        </a:lnTo>
                        <a:lnTo>
                          <a:pt x="65" y="2"/>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3" name="81" descr="{&quot;Key&quot;:&quot;81&quot;,&quot;Name&quot;:&quot;81&quot;,&quot;Value&quot;:1.0,&quot;Formula&quot;:&quot;&quot;,&quot;Text&quot;:&quot;&quot;,&quot;OfficeApplication&quot;:1,&quot;HasValue&quot;:true}">
                    <a:extLst>
                      <a:ext uri="{FF2B5EF4-FFF2-40B4-BE49-F238E27FC236}">
                        <a16:creationId xmlns:a16="http://schemas.microsoft.com/office/drawing/2014/main" id="{E7590E12-DDD4-4DE6-8D9F-F4DD773C6814}"/>
                      </a:ext>
                    </a:extLst>
                  </p:cNvPr>
                  <p:cNvSpPr>
                    <a:spLocks/>
                  </p:cNvSpPr>
                  <p:nvPr/>
                </p:nvSpPr>
                <p:spPr bwMode="auto">
                  <a:xfrm>
                    <a:off x="5592139" y="5181902"/>
                    <a:ext cx="568845" cy="442733"/>
                  </a:xfrm>
                  <a:custGeom>
                    <a:avLst/>
                    <a:gdLst>
                      <a:gd name="T0" fmla="*/ 414 w 424"/>
                      <a:gd name="T1" fmla="*/ 186 h 330"/>
                      <a:gd name="T2" fmla="*/ 365 w 424"/>
                      <a:gd name="T3" fmla="*/ 189 h 330"/>
                      <a:gd name="T4" fmla="*/ 343 w 424"/>
                      <a:gd name="T5" fmla="*/ 180 h 330"/>
                      <a:gd name="T6" fmla="*/ 317 w 424"/>
                      <a:gd name="T7" fmla="*/ 148 h 330"/>
                      <a:gd name="T8" fmla="*/ 306 w 424"/>
                      <a:gd name="T9" fmla="*/ 112 h 330"/>
                      <a:gd name="T10" fmla="*/ 296 w 424"/>
                      <a:gd name="T11" fmla="*/ 87 h 330"/>
                      <a:gd name="T12" fmla="*/ 268 w 424"/>
                      <a:gd name="T13" fmla="*/ 58 h 330"/>
                      <a:gd name="T14" fmla="*/ 229 w 424"/>
                      <a:gd name="T15" fmla="*/ 29 h 330"/>
                      <a:gd name="T16" fmla="*/ 208 w 424"/>
                      <a:gd name="T17" fmla="*/ 20 h 330"/>
                      <a:gd name="T18" fmla="*/ 184 w 424"/>
                      <a:gd name="T19" fmla="*/ 1 h 330"/>
                      <a:gd name="T20" fmla="*/ 143 w 424"/>
                      <a:gd name="T21" fmla="*/ 16 h 330"/>
                      <a:gd name="T22" fmla="*/ 130 w 424"/>
                      <a:gd name="T23" fmla="*/ 9 h 330"/>
                      <a:gd name="T24" fmla="*/ 115 w 424"/>
                      <a:gd name="T25" fmla="*/ 12 h 330"/>
                      <a:gd name="T26" fmla="*/ 92 w 424"/>
                      <a:gd name="T27" fmla="*/ 19 h 330"/>
                      <a:gd name="T28" fmla="*/ 70 w 424"/>
                      <a:gd name="T29" fmla="*/ 38 h 330"/>
                      <a:gd name="T30" fmla="*/ 33 w 424"/>
                      <a:gd name="T31" fmla="*/ 31 h 330"/>
                      <a:gd name="T32" fmla="*/ 46 w 424"/>
                      <a:gd name="T33" fmla="*/ 58 h 330"/>
                      <a:gd name="T34" fmla="*/ 5 w 424"/>
                      <a:gd name="T35" fmla="*/ 94 h 330"/>
                      <a:gd name="T36" fmla="*/ 2 w 424"/>
                      <a:gd name="T37" fmla="*/ 112 h 330"/>
                      <a:gd name="T38" fmla="*/ 10 w 424"/>
                      <a:gd name="T39" fmla="*/ 145 h 330"/>
                      <a:gd name="T40" fmla="*/ 31 w 424"/>
                      <a:gd name="T41" fmla="*/ 167 h 330"/>
                      <a:gd name="T42" fmla="*/ 55 w 424"/>
                      <a:gd name="T43" fmla="*/ 212 h 330"/>
                      <a:gd name="T44" fmla="*/ 44 w 424"/>
                      <a:gd name="T45" fmla="*/ 229 h 330"/>
                      <a:gd name="T46" fmla="*/ 84 w 424"/>
                      <a:gd name="T47" fmla="*/ 251 h 330"/>
                      <a:gd name="T48" fmla="*/ 134 w 424"/>
                      <a:gd name="T49" fmla="*/ 288 h 330"/>
                      <a:gd name="T50" fmla="*/ 153 w 424"/>
                      <a:gd name="T51" fmla="*/ 283 h 330"/>
                      <a:gd name="T52" fmla="*/ 148 w 424"/>
                      <a:gd name="T53" fmla="*/ 301 h 330"/>
                      <a:gd name="T54" fmla="*/ 149 w 424"/>
                      <a:gd name="T55" fmla="*/ 315 h 330"/>
                      <a:gd name="T56" fmla="*/ 170 w 424"/>
                      <a:gd name="T57" fmla="*/ 327 h 330"/>
                      <a:gd name="T58" fmla="*/ 205 w 424"/>
                      <a:gd name="T59" fmla="*/ 330 h 330"/>
                      <a:gd name="T60" fmla="*/ 213 w 424"/>
                      <a:gd name="T61" fmla="*/ 307 h 330"/>
                      <a:gd name="T62" fmla="*/ 251 w 424"/>
                      <a:gd name="T63" fmla="*/ 313 h 330"/>
                      <a:gd name="T64" fmla="*/ 312 w 424"/>
                      <a:gd name="T65" fmla="*/ 313 h 330"/>
                      <a:gd name="T66" fmla="*/ 332 w 424"/>
                      <a:gd name="T67" fmla="*/ 306 h 330"/>
                      <a:gd name="T68" fmla="*/ 329 w 424"/>
                      <a:gd name="T69" fmla="*/ 256 h 330"/>
                      <a:gd name="T70" fmla="*/ 355 w 424"/>
                      <a:gd name="T71" fmla="*/ 228 h 330"/>
                      <a:gd name="T72" fmla="*/ 376 w 424"/>
                      <a:gd name="T73" fmla="*/ 234 h 330"/>
                      <a:gd name="T74" fmla="*/ 418 w 424"/>
                      <a:gd name="T75" fmla="*/ 209 h 330"/>
                      <a:gd name="T76" fmla="*/ 419 w 424"/>
                      <a:gd name="T77" fmla="*/ 19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330">
                        <a:moveTo>
                          <a:pt x="419" y="192"/>
                        </a:moveTo>
                        <a:lnTo>
                          <a:pt x="414" y="186"/>
                        </a:lnTo>
                        <a:lnTo>
                          <a:pt x="388" y="178"/>
                        </a:lnTo>
                        <a:lnTo>
                          <a:pt x="365" y="189"/>
                        </a:lnTo>
                        <a:lnTo>
                          <a:pt x="354" y="187"/>
                        </a:lnTo>
                        <a:lnTo>
                          <a:pt x="343" y="180"/>
                        </a:lnTo>
                        <a:lnTo>
                          <a:pt x="325" y="161"/>
                        </a:lnTo>
                        <a:lnTo>
                          <a:pt x="317" y="148"/>
                        </a:lnTo>
                        <a:lnTo>
                          <a:pt x="310" y="133"/>
                        </a:lnTo>
                        <a:lnTo>
                          <a:pt x="306" y="112"/>
                        </a:lnTo>
                        <a:lnTo>
                          <a:pt x="295" y="99"/>
                        </a:lnTo>
                        <a:lnTo>
                          <a:pt x="296" y="87"/>
                        </a:lnTo>
                        <a:lnTo>
                          <a:pt x="277" y="60"/>
                        </a:lnTo>
                        <a:lnTo>
                          <a:pt x="268" y="58"/>
                        </a:lnTo>
                        <a:lnTo>
                          <a:pt x="243" y="31"/>
                        </a:lnTo>
                        <a:lnTo>
                          <a:pt x="229" y="29"/>
                        </a:lnTo>
                        <a:lnTo>
                          <a:pt x="221" y="20"/>
                        </a:lnTo>
                        <a:lnTo>
                          <a:pt x="208" y="20"/>
                        </a:lnTo>
                        <a:lnTo>
                          <a:pt x="199" y="11"/>
                        </a:lnTo>
                        <a:lnTo>
                          <a:pt x="184" y="1"/>
                        </a:lnTo>
                        <a:lnTo>
                          <a:pt x="170" y="0"/>
                        </a:lnTo>
                        <a:lnTo>
                          <a:pt x="143" y="16"/>
                        </a:lnTo>
                        <a:lnTo>
                          <a:pt x="133" y="18"/>
                        </a:lnTo>
                        <a:lnTo>
                          <a:pt x="130" y="9"/>
                        </a:lnTo>
                        <a:lnTo>
                          <a:pt x="127" y="12"/>
                        </a:lnTo>
                        <a:lnTo>
                          <a:pt x="115" y="12"/>
                        </a:lnTo>
                        <a:lnTo>
                          <a:pt x="106" y="19"/>
                        </a:lnTo>
                        <a:lnTo>
                          <a:pt x="92" y="19"/>
                        </a:lnTo>
                        <a:lnTo>
                          <a:pt x="80" y="26"/>
                        </a:lnTo>
                        <a:lnTo>
                          <a:pt x="70" y="38"/>
                        </a:lnTo>
                        <a:lnTo>
                          <a:pt x="42" y="28"/>
                        </a:lnTo>
                        <a:lnTo>
                          <a:pt x="33" y="31"/>
                        </a:lnTo>
                        <a:lnTo>
                          <a:pt x="31" y="38"/>
                        </a:lnTo>
                        <a:lnTo>
                          <a:pt x="46" y="58"/>
                        </a:lnTo>
                        <a:lnTo>
                          <a:pt x="18" y="94"/>
                        </a:lnTo>
                        <a:lnTo>
                          <a:pt x="5" y="94"/>
                        </a:lnTo>
                        <a:lnTo>
                          <a:pt x="2" y="108"/>
                        </a:lnTo>
                        <a:lnTo>
                          <a:pt x="2" y="112"/>
                        </a:lnTo>
                        <a:lnTo>
                          <a:pt x="0" y="125"/>
                        </a:lnTo>
                        <a:lnTo>
                          <a:pt x="10" y="145"/>
                        </a:lnTo>
                        <a:lnTo>
                          <a:pt x="10" y="154"/>
                        </a:lnTo>
                        <a:lnTo>
                          <a:pt x="31" y="167"/>
                        </a:lnTo>
                        <a:lnTo>
                          <a:pt x="42" y="196"/>
                        </a:lnTo>
                        <a:lnTo>
                          <a:pt x="55" y="212"/>
                        </a:lnTo>
                        <a:lnTo>
                          <a:pt x="56" y="218"/>
                        </a:lnTo>
                        <a:lnTo>
                          <a:pt x="44" y="229"/>
                        </a:lnTo>
                        <a:lnTo>
                          <a:pt x="74" y="248"/>
                        </a:lnTo>
                        <a:lnTo>
                          <a:pt x="84" y="251"/>
                        </a:lnTo>
                        <a:lnTo>
                          <a:pt x="125" y="289"/>
                        </a:lnTo>
                        <a:lnTo>
                          <a:pt x="134" y="288"/>
                        </a:lnTo>
                        <a:lnTo>
                          <a:pt x="140" y="280"/>
                        </a:lnTo>
                        <a:lnTo>
                          <a:pt x="153" y="283"/>
                        </a:lnTo>
                        <a:lnTo>
                          <a:pt x="155" y="288"/>
                        </a:lnTo>
                        <a:lnTo>
                          <a:pt x="148" y="301"/>
                        </a:lnTo>
                        <a:lnTo>
                          <a:pt x="148" y="307"/>
                        </a:lnTo>
                        <a:lnTo>
                          <a:pt x="149" y="315"/>
                        </a:lnTo>
                        <a:lnTo>
                          <a:pt x="160" y="324"/>
                        </a:lnTo>
                        <a:lnTo>
                          <a:pt x="170" y="327"/>
                        </a:lnTo>
                        <a:lnTo>
                          <a:pt x="190" y="323"/>
                        </a:lnTo>
                        <a:lnTo>
                          <a:pt x="205" y="330"/>
                        </a:lnTo>
                        <a:lnTo>
                          <a:pt x="209" y="328"/>
                        </a:lnTo>
                        <a:lnTo>
                          <a:pt x="213" y="307"/>
                        </a:lnTo>
                        <a:lnTo>
                          <a:pt x="216" y="306"/>
                        </a:lnTo>
                        <a:lnTo>
                          <a:pt x="251" y="313"/>
                        </a:lnTo>
                        <a:lnTo>
                          <a:pt x="281" y="311"/>
                        </a:lnTo>
                        <a:lnTo>
                          <a:pt x="312" y="313"/>
                        </a:lnTo>
                        <a:lnTo>
                          <a:pt x="317" y="313"/>
                        </a:lnTo>
                        <a:lnTo>
                          <a:pt x="332" y="306"/>
                        </a:lnTo>
                        <a:lnTo>
                          <a:pt x="340" y="299"/>
                        </a:lnTo>
                        <a:lnTo>
                          <a:pt x="329" y="256"/>
                        </a:lnTo>
                        <a:lnTo>
                          <a:pt x="329" y="242"/>
                        </a:lnTo>
                        <a:lnTo>
                          <a:pt x="355" y="228"/>
                        </a:lnTo>
                        <a:lnTo>
                          <a:pt x="368" y="234"/>
                        </a:lnTo>
                        <a:lnTo>
                          <a:pt x="376" y="234"/>
                        </a:lnTo>
                        <a:lnTo>
                          <a:pt x="408" y="221"/>
                        </a:lnTo>
                        <a:lnTo>
                          <a:pt x="418" y="209"/>
                        </a:lnTo>
                        <a:lnTo>
                          <a:pt x="424" y="204"/>
                        </a:lnTo>
                        <a:lnTo>
                          <a:pt x="419" y="192"/>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4" name="82" descr="{&quot;Key&quot;:&quot;82&quot;,&quot;Name&quot;:&quot;82&quot;,&quot;Value&quot;:1.0,&quot;Formula&quot;:&quot;&quot;,&quot;Text&quot;:&quot;&quot;,&quot;OfficeApplication&quot;:1,&quot;HasValue&quot;:true}">
                    <a:extLst>
                      <a:ext uri="{FF2B5EF4-FFF2-40B4-BE49-F238E27FC236}">
                        <a16:creationId xmlns:a16="http://schemas.microsoft.com/office/drawing/2014/main" id="{FD147595-F426-470D-B6E5-7D37C823CDBB}"/>
                      </a:ext>
                    </a:extLst>
                  </p:cNvPr>
                  <p:cNvSpPr>
                    <a:spLocks/>
                  </p:cNvSpPr>
                  <p:nvPr/>
                </p:nvSpPr>
                <p:spPr bwMode="auto">
                  <a:xfrm>
                    <a:off x="5260760" y="5071890"/>
                    <a:ext cx="505789" cy="339429"/>
                  </a:xfrm>
                  <a:custGeom>
                    <a:avLst/>
                    <a:gdLst>
                      <a:gd name="T0" fmla="*/ 313 w 377"/>
                      <a:gd name="T1" fmla="*/ 26 h 253"/>
                      <a:gd name="T2" fmla="*/ 276 w 377"/>
                      <a:gd name="T3" fmla="*/ 50 h 253"/>
                      <a:gd name="T4" fmla="*/ 254 w 377"/>
                      <a:gd name="T5" fmla="*/ 41 h 253"/>
                      <a:gd name="T6" fmla="*/ 245 w 377"/>
                      <a:gd name="T7" fmla="*/ 65 h 253"/>
                      <a:gd name="T8" fmla="*/ 223 w 377"/>
                      <a:gd name="T9" fmla="*/ 44 h 253"/>
                      <a:gd name="T10" fmla="*/ 190 w 377"/>
                      <a:gd name="T11" fmla="*/ 71 h 253"/>
                      <a:gd name="T12" fmla="*/ 171 w 377"/>
                      <a:gd name="T13" fmla="*/ 50 h 253"/>
                      <a:gd name="T14" fmla="*/ 155 w 377"/>
                      <a:gd name="T15" fmla="*/ 50 h 253"/>
                      <a:gd name="T16" fmla="*/ 124 w 377"/>
                      <a:gd name="T17" fmla="*/ 36 h 253"/>
                      <a:gd name="T18" fmla="*/ 115 w 377"/>
                      <a:gd name="T19" fmla="*/ 0 h 253"/>
                      <a:gd name="T20" fmla="*/ 99 w 377"/>
                      <a:gd name="T21" fmla="*/ 6 h 253"/>
                      <a:gd name="T22" fmla="*/ 94 w 377"/>
                      <a:gd name="T23" fmla="*/ 11 h 253"/>
                      <a:gd name="T24" fmla="*/ 55 w 377"/>
                      <a:gd name="T25" fmla="*/ 6 h 253"/>
                      <a:gd name="T26" fmla="*/ 51 w 377"/>
                      <a:gd name="T27" fmla="*/ 41 h 253"/>
                      <a:gd name="T28" fmla="*/ 62 w 377"/>
                      <a:gd name="T29" fmla="*/ 54 h 253"/>
                      <a:gd name="T30" fmla="*/ 40 w 377"/>
                      <a:gd name="T31" fmla="*/ 89 h 253"/>
                      <a:gd name="T32" fmla="*/ 20 w 377"/>
                      <a:gd name="T33" fmla="*/ 102 h 253"/>
                      <a:gd name="T34" fmla="*/ 6 w 377"/>
                      <a:gd name="T35" fmla="*/ 118 h 253"/>
                      <a:gd name="T36" fmla="*/ 0 w 377"/>
                      <a:gd name="T37" fmla="*/ 134 h 253"/>
                      <a:gd name="T38" fmla="*/ 30 w 377"/>
                      <a:gd name="T39" fmla="*/ 140 h 253"/>
                      <a:gd name="T40" fmla="*/ 15 w 377"/>
                      <a:gd name="T41" fmla="*/ 178 h 253"/>
                      <a:gd name="T42" fmla="*/ 20 w 377"/>
                      <a:gd name="T43" fmla="*/ 193 h 253"/>
                      <a:gd name="T44" fmla="*/ 45 w 377"/>
                      <a:gd name="T45" fmla="*/ 199 h 253"/>
                      <a:gd name="T46" fmla="*/ 48 w 377"/>
                      <a:gd name="T47" fmla="*/ 247 h 253"/>
                      <a:gd name="T48" fmla="*/ 96 w 377"/>
                      <a:gd name="T49" fmla="*/ 240 h 253"/>
                      <a:gd name="T50" fmla="*/ 130 w 377"/>
                      <a:gd name="T51" fmla="*/ 236 h 253"/>
                      <a:gd name="T52" fmla="*/ 155 w 377"/>
                      <a:gd name="T53" fmla="*/ 253 h 253"/>
                      <a:gd name="T54" fmla="*/ 171 w 377"/>
                      <a:gd name="T55" fmla="*/ 222 h 253"/>
                      <a:gd name="T56" fmla="*/ 218 w 377"/>
                      <a:gd name="T57" fmla="*/ 208 h 253"/>
                      <a:gd name="T58" fmla="*/ 249 w 377"/>
                      <a:gd name="T59" fmla="*/ 194 h 253"/>
                      <a:gd name="T60" fmla="*/ 252 w 377"/>
                      <a:gd name="T61" fmla="*/ 176 h 253"/>
                      <a:gd name="T62" fmla="*/ 293 w 377"/>
                      <a:gd name="T63" fmla="*/ 140 h 253"/>
                      <a:gd name="T64" fmla="*/ 280 w 377"/>
                      <a:gd name="T65" fmla="*/ 113 h 253"/>
                      <a:gd name="T66" fmla="*/ 317 w 377"/>
                      <a:gd name="T67" fmla="*/ 120 h 253"/>
                      <a:gd name="T68" fmla="*/ 339 w 377"/>
                      <a:gd name="T69" fmla="*/ 101 h 253"/>
                      <a:gd name="T70" fmla="*/ 362 w 377"/>
                      <a:gd name="T71" fmla="*/ 94 h 253"/>
                      <a:gd name="T72" fmla="*/ 377 w 377"/>
                      <a:gd name="T73" fmla="*/ 91 h 253"/>
                      <a:gd name="T74" fmla="*/ 359 w 377"/>
                      <a:gd name="T75" fmla="*/ 83 h 253"/>
                      <a:gd name="T76" fmla="*/ 360 w 377"/>
                      <a:gd name="T77" fmla="*/ 65 h 253"/>
                      <a:gd name="T78" fmla="*/ 375 w 377"/>
                      <a:gd name="T79" fmla="*/ 48 h 253"/>
                      <a:gd name="T80" fmla="*/ 343 w 377"/>
                      <a:gd name="T81" fmla="*/ 41 h 253"/>
                      <a:gd name="T82" fmla="*/ 348 w 377"/>
                      <a:gd name="T83" fmla="*/ 2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7" h="253">
                        <a:moveTo>
                          <a:pt x="337" y="25"/>
                        </a:moveTo>
                        <a:lnTo>
                          <a:pt x="313" y="26"/>
                        </a:lnTo>
                        <a:lnTo>
                          <a:pt x="288" y="37"/>
                        </a:lnTo>
                        <a:lnTo>
                          <a:pt x="276" y="50"/>
                        </a:lnTo>
                        <a:lnTo>
                          <a:pt x="259" y="38"/>
                        </a:lnTo>
                        <a:lnTo>
                          <a:pt x="254" y="41"/>
                        </a:lnTo>
                        <a:lnTo>
                          <a:pt x="252" y="65"/>
                        </a:lnTo>
                        <a:lnTo>
                          <a:pt x="245" y="65"/>
                        </a:lnTo>
                        <a:lnTo>
                          <a:pt x="236" y="54"/>
                        </a:lnTo>
                        <a:lnTo>
                          <a:pt x="223" y="44"/>
                        </a:lnTo>
                        <a:lnTo>
                          <a:pt x="212" y="59"/>
                        </a:lnTo>
                        <a:lnTo>
                          <a:pt x="190" y="71"/>
                        </a:lnTo>
                        <a:lnTo>
                          <a:pt x="166" y="65"/>
                        </a:lnTo>
                        <a:lnTo>
                          <a:pt x="171" y="50"/>
                        </a:lnTo>
                        <a:lnTo>
                          <a:pt x="166" y="46"/>
                        </a:lnTo>
                        <a:lnTo>
                          <a:pt x="155" y="50"/>
                        </a:lnTo>
                        <a:lnTo>
                          <a:pt x="146" y="48"/>
                        </a:lnTo>
                        <a:lnTo>
                          <a:pt x="124" y="36"/>
                        </a:lnTo>
                        <a:lnTo>
                          <a:pt x="115" y="25"/>
                        </a:lnTo>
                        <a:lnTo>
                          <a:pt x="115" y="0"/>
                        </a:lnTo>
                        <a:lnTo>
                          <a:pt x="110" y="1"/>
                        </a:lnTo>
                        <a:lnTo>
                          <a:pt x="99" y="6"/>
                        </a:lnTo>
                        <a:lnTo>
                          <a:pt x="99" y="6"/>
                        </a:lnTo>
                        <a:lnTo>
                          <a:pt x="94" y="11"/>
                        </a:lnTo>
                        <a:lnTo>
                          <a:pt x="70" y="12"/>
                        </a:lnTo>
                        <a:lnTo>
                          <a:pt x="55" y="6"/>
                        </a:lnTo>
                        <a:lnTo>
                          <a:pt x="48" y="11"/>
                        </a:lnTo>
                        <a:lnTo>
                          <a:pt x="51" y="41"/>
                        </a:lnTo>
                        <a:lnTo>
                          <a:pt x="58" y="43"/>
                        </a:lnTo>
                        <a:lnTo>
                          <a:pt x="62" y="54"/>
                        </a:lnTo>
                        <a:lnTo>
                          <a:pt x="51" y="78"/>
                        </a:lnTo>
                        <a:lnTo>
                          <a:pt x="40" y="89"/>
                        </a:lnTo>
                        <a:lnTo>
                          <a:pt x="46" y="101"/>
                        </a:lnTo>
                        <a:lnTo>
                          <a:pt x="20" y="102"/>
                        </a:lnTo>
                        <a:lnTo>
                          <a:pt x="17" y="111"/>
                        </a:lnTo>
                        <a:lnTo>
                          <a:pt x="6" y="118"/>
                        </a:lnTo>
                        <a:lnTo>
                          <a:pt x="1" y="129"/>
                        </a:lnTo>
                        <a:lnTo>
                          <a:pt x="0" y="134"/>
                        </a:lnTo>
                        <a:lnTo>
                          <a:pt x="4" y="136"/>
                        </a:lnTo>
                        <a:lnTo>
                          <a:pt x="30" y="140"/>
                        </a:lnTo>
                        <a:lnTo>
                          <a:pt x="31" y="157"/>
                        </a:lnTo>
                        <a:lnTo>
                          <a:pt x="15" y="178"/>
                        </a:lnTo>
                        <a:lnTo>
                          <a:pt x="11" y="188"/>
                        </a:lnTo>
                        <a:lnTo>
                          <a:pt x="20" y="193"/>
                        </a:lnTo>
                        <a:lnTo>
                          <a:pt x="42" y="193"/>
                        </a:lnTo>
                        <a:lnTo>
                          <a:pt x="45" y="199"/>
                        </a:lnTo>
                        <a:lnTo>
                          <a:pt x="52" y="236"/>
                        </a:lnTo>
                        <a:lnTo>
                          <a:pt x="48" y="247"/>
                        </a:lnTo>
                        <a:lnTo>
                          <a:pt x="66" y="247"/>
                        </a:lnTo>
                        <a:lnTo>
                          <a:pt x="96" y="240"/>
                        </a:lnTo>
                        <a:lnTo>
                          <a:pt x="112" y="241"/>
                        </a:lnTo>
                        <a:lnTo>
                          <a:pt x="130" y="236"/>
                        </a:lnTo>
                        <a:lnTo>
                          <a:pt x="148" y="253"/>
                        </a:lnTo>
                        <a:lnTo>
                          <a:pt x="155" y="253"/>
                        </a:lnTo>
                        <a:lnTo>
                          <a:pt x="189" y="234"/>
                        </a:lnTo>
                        <a:lnTo>
                          <a:pt x="171" y="222"/>
                        </a:lnTo>
                        <a:lnTo>
                          <a:pt x="194" y="207"/>
                        </a:lnTo>
                        <a:lnTo>
                          <a:pt x="218" y="208"/>
                        </a:lnTo>
                        <a:lnTo>
                          <a:pt x="246" y="195"/>
                        </a:lnTo>
                        <a:lnTo>
                          <a:pt x="249" y="194"/>
                        </a:lnTo>
                        <a:lnTo>
                          <a:pt x="249" y="190"/>
                        </a:lnTo>
                        <a:lnTo>
                          <a:pt x="252" y="176"/>
                        </a:lnTo>
                        <a:lnTo>
                          <a:pt x="265" y="176"/>
                        </a:lnTo>
                        <a:lnTo>
                          <a:pt x="293" y="140"/>
                        </a:lnTo>
                        <a:lnTo>
                          <a:pt x="278" y="120"/>
                        </a:lnTo>
                        <a:lnTo>
                          <a:pt x="280" y="113"/>
                        </a:lnTo>
                        <a:lnTo>
                          <a:pt x="289" y="110"/>
                        </a:lnTo>
                        <a:lnTo>
                          <a:pt x="317" y="120"/>
                        </a:lnTo>
                        <a:lnTo>
                          <a:pt x="327" y="108"/>
                        </a:lnTo>
                        <a:lnTo>
                          <a:pt x="339" y="101"/>
                        </a:lnTo>
                        <a:lnTo>
                          <a:pt x="353" y="101"/>
                        </a:lnTo>
                        <a:lnTo>
                          <a:pt x="362" y="94"/>
                        </a:lnTo>
                        <a:lnTo>
                          <a:pt x="374" y="94"/>
                        </a:lnTo>
                        <a:lnTo>
                          <a:pt x="377" y="91"/>
                        </a:lnTo>
                        <a:lnTo>
                          <a:pt x="376" y="89"/>
                        </a:lnTo>
                        <a:lnTo>
                          <a:pt x="359" y="83"/>
                        </a:lnTo>
                        <a:lnTo>
                          <a:pt x="356" y="75"/>
                        </a:lnTo>
                        <a:lnTo>
                          <a:pt x="360" y="65"/>
                        </a:lnTo>
                        <a:lnTo>
                          <a:pt x="372" y="59"/>
                        </a:lnTo>
                        <a:lnTo>
                          <a:pt x="375" y="48"/>
                        </a:lnTo>
                        <a:lnTo>
                          <a:pt x="351" y="46"/>
                        </a:lnTo>
                        <a:lnTo>
                          <a:pt x="343" y="41"/>
                        </a:lnTo>
                        <a:lnTo>
                          <a:pt x="344" y="26"/>
                        </a:lnTo>
                        <a:lnTo>
                          <a:pt x="348" y="22"/>
                        </a:lnTo>
                        <a:lnTo>
                          <a:pt x="337" y="25"/>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5" name="90" descr="{&quot;Key&quot;:&quot;90&quot;,&quot;Name&quot;:&quot;90&quot;,&quot;Value&quot;:1.0,&quot;Formula&quot;:&quot;&quot;,&quot;Text&quot;:&quot;&quot;,&quot;OfficeApplication&quot;:1,&quot;HasValue&quot;:true}">
                    <a:extLst>
                      <a:ext uri="{FF2B5EF4-FFF2-40B4-BE49-F238E27FC236}">
                        <a16:creationId xmlns:a16="http://schemas.microsoft.com/office/drawing/2014/main" id="{302DD0D9-498B-4588-B192-992896531CC9}"/>
                      </a:ext>
                    </a:extLst>
                  </p:cNvPr>
                  <p:cNvSpPr>
                    <a:spLocks/>
                  </p:cNvSpPr>
                  <p:nvPr/>
                </p:nvSpPr>
                <p:spPr bwMode="auto">
                  <a:xfrm>
                    <a:off x="7660911" y="3174846"/>
                    <a:ext cx="158311" cy="221367"/>
                  </a:xfrm>
                  <a:custGeom>
                    <a:avLst/>
                    <a:gdLst>
                      <a:gd name="T0" fmla="*/ 23 w 118"/>
                      <a:gd name="T1" fmla="*/ 3 h 165"/>
                      <a:gd name="T2" fmla="*/ 20 w 118"/>
                      <a:gd name="T3" fmla="*/ 0 h 165"/>
                      <a:gd name="T4" fmla="*/ 6 w 118"/>
                      <a:gd name="T5" fmla="*/ 19 h 165"/>
                      <a:gd name="T6" fmla="*/ 0 w 118"/>
                      <a:gd name="T7" fmla="*/ 30 h 165"/>
                      <a:gd name="T8" fmla="*/ 8 w 118"/>
                      <a:gd name="T9" fmla="*/ 75 h 165"/>
                      <a:gd name="T10" fmla="*/ 11 w 118"/>
                      <a:gd name="T11" fmla="*/ 94 h 165"/>
                      <a:gd name="T12" fmla="*/ 16 w 118"/>
                      <a:gd name="T13" fmla="*/ 103 h 165"/>
                      <a:gd name="T14" fmla="*/ 15 w 118"/>
                      <a:gd name="T15" fmla="*/ 109 h 165"/>
                      <a:gd name="T16" fmla="*/ 20 w 118"/>
                      <a:gd name="T17" fmla="*/ 115 h 165"/>
                      <a:gd name="T18" fmla="*/ 41 w 118"/>
                      <a:gd name="T19" fmla="*/ 114 h 165"/>
                      <a:gd name="T20" fmla="*/ 50 w 118"/>
                      <a:gd name="T21" fmla="*/ 126 h 165"/>
                      <a:gd name="T22" fmla="*/ 48 w 118"/>
                      <a:gd name="T23" fmla="*/ 136 h 165"/>
                      <a:gd name="T24" fmla="*/ 57 w 118"/>
                      <a:gd name="T25" fmla="*/ 165 h 165"/>
                      <a:gd name="T26" fmla="*/ 61 w 118"/>
                      <a:gd name="T27" fmla="*/ 164 h 165"/>
                      <a:gd name="T28" fmla="*/ 72 w 118"/>
                      <a:gd name="T29" fmla="*/ 155 h 165"/>
                      <a:gd name="T30" fmla="*/ 65 w 118"/>
                      <a:gd name="T31" fmla="*/ 139 h 165"/>
                      <a:gd name="T32" fmla="*/ 105 w 118"/>
                      <a:gd name="T33" fmla="*/ 136 h 165"/>
                      <a:gd name="T34" fmla="*/ 117 w 118"/>
                      <a:gd name="T35" fmla="*/ 140 h 165"/>
                      <a:gd name="T36" fmla="*/ 117 w 118"/>
                      <a:gd name="T37" fmla="*/ 140 h 165"/>
                      <a:gd name="T38" fmla="*/ 118 w 118"/>
                      <a:gd name="T39" fmla="*/ 121 h 165"/>
                      <a:gd name="T40" fmla="*/ 96 w 118"/>
                      <a:gd name="T41" fmla="*/ 97 h 165"/>
                      <a:gd name="T42" fmla="*/ 79 w 118"/>
                      <a:gd name="T43" fmla="*/ 91 h 165"/>
                      <a:gd name="T44" fmla="*/ 89 w 118"/>
                      <a:gd name="T45" fmla="*/ 60 h 165"/>
                      <a:gd name="T46" fmla="*/ 87 w 118"/>
                      <a:gd name="T47" fmla="*/ 51 h 165"/>
                      <a:gd name="T48" fmla="*/ 77 w 118"/>
                      <a:gd name="T49" fmla="*/ 38 h 165"/>
                      <a:gd name="T50" fmla="*/ 35 w 118"/>
                      <a:gd name="T51" fmla="*/ 15 h 165"/>
                      <a:gd name="T52" fmla="*/ 31 w 118"/>
                      <a:gd name="T53" fmla="*/ 10 h 165"/>
                      <a:gd name="T54" fmla="*/ 30 w 118"/>
                      <a:gd name="T55" fmla="*/ 3 h 165"/>
                      <a:gd name="T56" fmla="*/ 23 w 118"/>
                      <a:gd name="T57" fmla="*/ 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65">
                        <a:moveTo>
                          <a:pt x="23" y="3"/>
                        </a:moveTo>
                        <a:lnTo>
                          <a:pt x="20" y="0"/>
                        </a:lnTo>
                        <a:lnTo>
                          <a:pt x="6" y="19"/>
                        </a:lnTo>
                        <a:lnTo>
                          <a:pt x="0" y="30"/>
                        </a:lnTo>
                        <a:lnTo>
                          <a:pt x="8" y="75"/>
                        </a:lnTo>
                        <a:lnTo>
                          <a:pt x="11" y="94"/>
                        </a:lnTo>
                        <a:lnTo>
                          <a:pt x="16" y="103"/>
                        </a:lnTo>
                        <a:lnTo>
                          <a:pt x="15" y="109"/>
                        </a:lnTo>
                        <a:lnTo>
                          <a:pt x="20" y="115"/>
                        </a:lnTo>
                        <a:lnTo>
                          <a:pt x="41" y="114"/>
                        </a:lnTo>
                        <a:lnTo>
                          <a:pt x="50" y="126"/>
                        </a:lnTo>
                        <a:lnTo>
                          <a:pt x="48" y="136"/>
                        </a:lnTo>
                        <a:lnTo>
                          <a:pt x="57" y="165"/>
                        </a:lnTo>
                        <a:lnTo>
                          <a:pt x="61" y="164"/>
                        </a:lnTo>
                        <a:lnTo>
                          <a:pt x="72" y="155"/>
                        </a:lnTo>
                        <a:lnTo>
                          <a:pt x="65" y="139"/>
                        </a:lnTo>
                        <a:lnTo>
                          <a:pt x="105" y="136"/>
                        </a:lnTo>
                        <a:lnTo>
                          <a:pt x="117" y="140"/>
                        </a:lnTo>
                        <a:lnTo>
                          <a:pt x="117" y="140"/>
                        </a:lnTo>
                        <a:lnTo>
                          <a:pt x="118" y="121"/>
                        </a:lnTo>
                        <a:lnTo>
                          <a:pt x="96" y="97"/>
                        </a:lnTo>
                        <a:lnTo>
                          <a:pt x="79" y="91"/>
                        </a:lnTo>
                        <a:lnTo>
                          <a:pt x="89" y="60"/>
                        </a:lnTo>
                        <a:lnTo>
                          <a:pt x="87" y="51"/>
                        </a:lnTo>
                        <a:lnTo>
                          <a:pt x="77" y="38"/>
                        </a:lnTo>
                        <a:lnTo>
                          <a:pt x="35" y="15"/>
                        </a:lnTo>
                        <a:lnTo>
                          <a:pt x="31" y="10"/>
                        </a:lnTo>
                        <a:lnTo>
                          <a:pt x="30" y="3"/>
                        </a:lnTo>
                        <a:lnTo>
                          <a:pt x="23" y="3"/>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6" name="83" descr="{&quot;Key&quot;:&quot;83&quot;,&quot;Name&quot;:&quot;83&quot;,&quot;Value&quot;:1.0,&quot;Formula&quot;:&quot;&quot;,&quot;Text&quot;:&quot;&quot;,&quot;OfficeApplication&quot;:1,&quot;HasValue&quot;:true}">
                    <a:extLst>
                      <a:ext uri="{FF2B5EF4-FFF2-40B4-BE49-F238E27FC236}">
                        <a16:creationId xmlns:a16="http://schemas.microsoft.com/office/drawing/2014/main" id="{83E0FE1C-9D9A-418F-A6EE-8EE5079B3236}"/>
                      </a:ext>
                    </a:extLst>
                  </p:cNvPr>
                  <p:cNvSpPr>
                    <a:spLocks noEditPoints="1"/>
                  </p:cNvSpPr>
                  <p:nvPr/>
                </p:nvSpPr>
                <p:spPr bwMode="auto">
                  <a:xfrm>
                    <a:off x="7285258" y="5393878"/>
                    <a:ext cx="516522" cy="448100"/>
                  </a:xfrm>
                  <a:custGeom>
                    <a:avLst/>
                    <a:gdLst>
                      <a:gd name="T0" fmla="*/ 159 w 385"/>
                      <a:gd name="T1" fmla="*/ 326 h 334"/>
                      <a:gd name="T2" fmla="*/ 181 w 385"/>
                      <a:gd name="T3" fmla="*/ 328 h 334"/>
                      <a:gd name="T4" fmla="*/ 242 w 385"/>
                      <a:gd name="T5" fmla="*/ 323 h 334"/>
                      <a:gd name="T6" fmla="*/ 249 w 385"/>
                      <a:gd name="T7" fmla="*/ 307 h 334"/>
                      <a:gd name="T8" fmla="*/ 242 w 385"/>
                      <a:gd name="T9" fmla="*/ 323 h 334"/>
                      <a:gd name="T10" fmla="*/ 29 w 385"/>
                      <a:gd name="T11" fmla="*/ 32 h 334"/>
                      <a:gd name="T12" fmla="*/ 41 w 385"/>
                      <a:gd name="T13" fmla="*/ 47 h 334"/>
                      <a:gd name="T14" fmla="*/ 9 w 385"/>
                      <a:gd name="T15" fmla="*/ 66 h 334"/>
                      <a:gd name="T16" fmla="*/ 1 w 385"/>
                      <a:gd name="T17" fmla="*/ 90 h 334"/>
                      <a:gd name="T18" fmla="*/ 12 w 385"/>
                      <a:gd name="T19" fmla="*/ 134 h 334"/>
                      <a:gd name="T20" fmla="*/ 10 w 385"/>
                      <a:gd name="T21" fmla="*/ 163 h 334"/>
                      <a:gd name="T22" fmla="*/ 16 w 385"/>
                      <a:gd name="T23" fmla="*/ 201 h 334"/>
                      <a:gd name="T24" fmla="*/ 29 w 385"/>
                      <a:gd name="T25" fmla="*/ 215 h 334"/>
                      <a:gd name="T26" fmla="*/ 2 w 385"/>
                      <a:gd name="T27" fmla="*/ 256 h 334"/>
                      <a:gd name="T28" fmla="*/ 10 w 385"/>
                      <a:gd name="T29" fmla="*/ 269 h 334"/>
                      <a:gd name="T30" fmla="*/ 44 w 385"/>
                      <a:gd name="T31" fmla="*/ 293 h 334"/>
                      <a:gd name="T32" fmla="*/ 60 w 385"/>
                      <a:gd name="T33" fmla="*/ 310 h 334"/>
                      <a:gd name="T34" fmla="*/ 85 w 385"/>
                      <a:gd name="T35" fmla="*/ 300 h 334"/>
                      <a:gd name="T36" fmla="*/ 67 w 385"/>
                      <a:gd name="T37" fmla="*/ 280 h 334"/>
                      <a:gd name="T38" fmla="*/ 83 w 385"/>
                      <a:gd name="T39" fmla="*/ 282 h 334"/>
                      <a:gd name="T40" fmla="*/ 108 w 385"/>
                      <a:gd name="T41" fmla="*/ 288 h 334"/>
                      <a:gd name="T42" fmla="*/ 138 w 385"/>
                      <a:gd name="T43" fmla="*/ 294 h 334"/>
                      <a:gd name="T44" fmla="*/ 135 w 385"/>
                      <a:gd name="T45" fmla="*/ 316 h 334"/>
                      <a:gd name="T46" fmla="*/ 151 w 385"/>
                      <a:gd name="T47" fmla="*/ 309 h 334"/>
                      <a:gd name="T48" fmla="*/ 171 w 385"/>
                      <a:gd name="T49" fmla="*/ 281 h 334"/>
                      <a:gd name="T50" fmla="*/ 209 w 385"/>
                      <a:gd name="T51" fmla="*/ 292 h 334"/>
                      <a:gd name="T52" fmla="*/ 219 w 385"/>
                      <a:gd name="T53" fmla="*/ 274 h 334"/>
                      <a:gd name="T54" fmla="*/ 249 w 385"/>
                      <a:gd name="T55" fmla="*/ 265 h 334"/>
                      <a:gd name="T56" fmla="*/ 268 w 385"/>
                      <a:gd name="T57" fmla="*/ 254 h 334"/>
                      <a:gd name="T58" fmla="*/ 310 w 385"/>
                      <a:gd name="T59" fmla="*/ 247 h 334"/>
                      <a:gd name="T60" fmla="*/ 311 w 385"/>
                      <a:gd name="T61" fmla="*/ 228 h 334"/>
                      <a:gd name="T62" fmla="*/ 288 w 385"/>
                      <a:gd name="T63" fmla="*/ 221 h 334"/>
                      <a:gd name="T64" fmla="*/ 284 w 385"/>
                      <a:gd name="T65" fmla="*/ 213 h 334"/>
                      <a:gd name="T66" fmla="*/ 307 w 385"/>
                      <a:gd name="T67" fmla="*/ 187 h 334"/>
                      <a:gd name="T68" fmla="*/ 325 w 385"/>
                      <a:gd name="T69" fmla="*/ 172 h 334"/>
                      <a:gd name="T70" fmla="*/ 337 w 385"/>
                      <a:gd name="T71" fmla="*/ 158 h 334"/>
                      <a:gd name="T72" fmla="*/ 374 w 385"/>
                      <a:gd name="T73" fmla="*/ 154 h 334"/>
                      <a:gd name="T74" fmla="*/ 382 w 385"/>
                      <a:gd name="T75" fmla="*/ 136 h 334"/>
                      <a:gd name="T76" fmla="*/ 371 w 385"/>
                      <a:gd name="T77" fmla="*/ 124 h 334"/>
                      <a:gd name="T78" fmla="*/ 377 w 385"/>
                      <a:gd name="T79" fmla="*/ 84 h 334"/>
                      <a:gd name="T80" fmla="*/ 358 w 385"/>
                      <a:gd name="T81" fmla="*/ 81 h 334"/>
                      <a:gd name="T82" fmla="*/ 332 w 385"/>
                      <a:gd name="T83" fmla="*/ 57 h 334"/>
                      <a:gd name="T84" fmla="*/ 326 w 385"/>
                      <a:gd name="T85" fmla="*/ 28 h 334"/>
                      <a:gd name="T86" fmla="*/ 299 w 385"/>
                      <a:gd name="T87" fmla="*/ 22 h 334"/>
                      <a:gd name="T88" fmla="*/ 291 w 385"/>
                      <a:gd name="T89" fmla="*/ 7 h 334"/>
                      <a:gd name="T90" fmla="*/ 254 w 385"/>
                      <a:gd name="T91" fmla="*/ 1 h 334"/>
                      <a:gd name="T92" fmla="*/ 226 w 385"/>
                      <a:gd name="T93" fmla="*/ 5 h 334"/>
                      <a:gd name="T94" fmla="*/ 205 w 385"/>
                      <a:gd name="T95" fmla="*/ 28 h 334"/>
                      <a:gd name="T96" fmla="*/ 177 w 385"/>
                      <a:gd name="T97" fmla="*/ 6 h 334"/>
                      <a:gd name="T98" fmla="*/ 162 w 385"/>
                      <a:gd name="T99" fmla="*/ 6 h 334"/>
                      <a:gd name="T100" fmla="*/ 119 w 385"/>
                      <a:gd name="T101" fmla="*/ 37 h 334"/>
                      <a:gd name="T102" fmla="*/ 94 w 385"/>
                      <a:gd name="T103" fmla="*/ 40 h 334"/>
                      <a:gd name="T104" fmla="*/ 61 w 385"/>
                      <a:gd name="T105" fmla="*/ 32 h 334"/>
                      <a:gd name="T106" fmla="*/ 29 w 385"/>
                      <a:gd name="T107" fmla="*/ 19 h 334"/>
                      <a:gd name="T108" fmla="*/ 22 w 385"/>
                      <a:gd name="T109" fmla="*/ 3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5" h="334">
                        <a:moveTo>
                          <a:pt x="181" y="322"/>
                        </a:moveTo>
                        <a:lnTo>
                          <a:pt x="159" y="326"/>
                        </a:lnTo>
                        <a:lnTo>
                          <a:pt x="166" y="334"/>
                        </a:lnTo>
                        <a:lnTo>
                          <a:pt x="181" y="328"/>
                        </a:lnTo>
                        <a:lnTo>
                          <a:pt x="181" y="322"/>
                        </a:lnTo>
                        <a:close/>
                        <a:moveTo>
                          <a:pt x="242" y="323"/>
                        </a:moveTo>
                        <a:lnTo>
                          <a:pt x="259" y="307"/>
                        </a:lnTo>
                        <a:lnTo>
                          <a:pt x="249" y="307"/>
                        </a:lnTo>
                        <a:lnTo>
                          <a:pt x="237" y="317"/>
                        </a:lnTo>
                        <a:lnTo>
                          <a:pt x="242" y="323"/>
                        </a:lnTo>
                        <a:close/>
                        <a:moveTo>
                          <a:pt x="22" y="30"/>
                        </a:moveTo>
                        <a:lnTo>
                          <a:pt x="29" y="32"/>
                        </a:lnTo>
                        <a:lnTo>
                          <a:pt x="35" y="44"/>
                        </a:lnTo>
                        <a:lnTo>
                          <a:pt x="41" y="47"/>
                        </a:lnTo>
                        <a:lnTo>
                          <a:pt x="34" y="59"/>
                        </a:lnTo>
                        <a:lnTo>
                          <a:pt x="9" y="66"/>
                        </a:lnTo>
                        <a:lnTo>
                          <a:pt x="0" y="79"/>
                        </a:lnTo>
                        <a:lnTo>
                          <a:pt x="1" y="90"/>
                        </a:lnTo>
                        <a:lnTo>
                          <a:pt x="14" y="104"/>
                        </a:lnTo>
                        <a:lnTo>
                          <a:pt x="12" y="134"/>
                        </a:lnTo>
                        <a:lnTo>
                          <a:pt x="33" y="161"/>
                        </a:lnTo>
                        <a:lnTo>
                          <a:pt x="10" y="163"/>
                        </a:lnTo>
                        <a:lnTo>
                          <a:pt x="4" y="166"/>
                        </a:lnTo>
                        <a:lnTo>
                          <a:pt x="16" y="201"/>
                        </a:lnTo>
                        <a:lnTo>
                          <a:pt x="24" y="206"/>
                        </a:lnTo>
                        <a:lnTo>
                          <a:pt x="29" y="215"/>
                        </a:lnTo>
                        <a:lnTo>
                          <a:pt x="5" y="241"/>
                        </a:lnTo>
                        <a:lnTo>
                          <a:pt x="2" y="256"/>
                        </a:lnTo>
                        <a:lnTo>
                          <a:pt x="2" y="256"/>
                        </a:lnTo>
                        <a:lnTo>
                          <a:pt x="10" y="269"/>
                        </a:lnTo>
                        <a:lnTo>
                          <a:pt x="48" y="288"/>
                        </a:lnTo>
                        <a:lnTo>
                          <a:pt x="44" y="293"/>
                        </a:lnTo>
                        <a:lnTo>
                          <a:pt x="48" y="307"/>
                        </a:lnTo>
                        <a:lnTo>
                          <a:pt x="60" y="310"/>
                        </a:lnTo>
                        <a:lnTo>
                          <a:pt x="66" y="300"/>
                        </a:lnTo>
                        <a:lnTo>
                          <a:pt x="85" y="300"/>
                        </a:lnTo>
                        <a:lnTo>
                          <a:pt x="89" y="297"/>
                        </a:lnTo>
                        <a:lnTo>
                          <a:pt x="67" y="280"/>
                        </a:lnTo>
                        <a:lnTo>
                          <a:pt x="85" y="274"/>
                        </a:lnTo>
                        <a:lnTo>
                          <a:pt x="83" y="282"/>
                        </a:lnTo>
                        <a:lnTo>
                          <a:pt x="91" y="287"/>
                        </a:lnTo>
                        <a:lnTo>
                          <a:pt x="108" y="288"/>
                        </a:lnTo>
                        <a:lnTo>
                          <a:pt x="112" y="297"/>
                        </a:lnTo>
                        <a:lnTo>
                          <a:pt x="138" y="294"/>
                        </a:lnTo>
                        <a:lnTo>
                          <a:pt x="144" y="307"/>
                        </a:lnTo>
                        <a:lnTo>
                          <a:pt x="135" y="316"/>
                        </a:lnTo>
                        <a:lnTo>
                          <a:pt x="160" y="315"/>
                        </a:lnTo>
                        <a:lnTo>
                          <a:pt x="151" y="309"/>
                        </a:lnTo>
                        <a:lnTo>
                          <a:pt x="153" y="291"/>
                        </a:lnTo>
                        <a:lnTo>
                          <a:pt x="171" y="281"/>
                        </a:lnTo>
                        <a:lnTo>
                          <a:pt x="181" y="280"/>
                        </a:lnTo>
                        <a:lnTo>
                          <a:pt x="209" y="292"/>
                        </a:lnTo>
                        <a:lnTo>
                          <a:pt x="219" y="292"/>
                        </a:lnTo>
                        <a:lnTo>
                          <a:pt x="219" y="274"/>
                        </a:lnTo>
                        <a:lnTo>
                          <a:pt x="226" y="269"/>
                        </a:lnTo>
                        <a:lnTo>
                          <a:pt x="249" y="265"/>
                        </a:lnTo>
                        <a:lnTo>
                          <a:pt x="258" y="266"/>
                        </a:lnTo>
                        <a:lnTo>
                          <a:pt x="268" y="254"/>
                        </a:lnTo>
                        <a:lnTo>
                          <a:pt x="290" y="258"/>
                        </a:lnTo>
                        <a:lnTo>
                          <a:pt x="310" y="247"/>
                        </a:lnTo>
                        <a:lnTo>
                          <a:pt x="307" y="231"/>
                        </a:lnTo>
                        <a:lnTo>
                          <a:pt x="311" y="228"/>
                        </a:lnTo>
                        <a:lnTo>
                          <a:pt x="307" y="216"/>
                        </a:lnTo>
                        <a:lnTo>
                          <a:pt x="288" y="221"/>
                        </a:lnTo>
                        <a:lnTo>
                          <a:pt x="283" y="219"/>
                        </a:lnTo>
                        <a:lnTo>
                          <a:pt x="284" y="213"/>
                        </a:lnTo>
                        <a:lnTo>
                          <a:pt x="293" y="209"/>
                        </a:lnTo>
                        <a:lnTo>
                          <a:pt x="307" y="187"/>
                        </a:lnTo>
                        <a:lnTo>
                          <a:pt x="320" y="186"/>
                        </a:lnTo>
                        <a:lnTo>
                          <a:pt x="325" y="172"/>
                        </a:lnTo>
                        <a:lnTo>
                          <a:pt x="323" y="163"/>
                        </a:lnTo>
                        <a:lnTo>
                          <a:pt x="337" y="158"/>
                        </a:lnTo>
                        <a:lnTo>
                          <a:pt x="340" y="161"/>
                        </a:lnTo>
                        <a:lnTo>
                          <a:pt x="374" y="154"/>
                        </a:lnTo>
                        <a:lnTo>
                          <a:pt x="381" y="146"/>
                        </a:lnTo>
                        <a:lnTo>
                          <a:pt x="382" y="136"/>
                        </a:lnTo>
                        <a:lnTo>
                          <a:pt x="385" y="133"/>
                        </a:lnTo>
                        <a:lnTo>
                          <a:pt x="371" y="124"/>
                        </a:lnTo>
                        <a:lnTo>
                          <a:pt x="367" y="117"/>
                        </a:lnTo>
                        <a:lnTo>
                          <a:pt x="377" y="84"/>
                        </a:lnTo>
                        <a:lnTo>
                          <a:pt x="374" y="81"/>
                        </a:lnTo>
                        <a:lnTo>
                          <a:pt x="358" y="81"/>
                        </a:lnTo>
                        <a:lnTo>
                          <a:pt x="354" y="78"/>
                        </a:lnTo>
                        <a:lnTo>
                          <a:pt x="332" y="57"/>
                        </a:lnTo>
                        <a:lnTo>
                          <a:pt x="333" y="47"/>
                        </a:lnTo>
                        <a:lnTo>
                          <a:pt x="326" y="28"/>
                        </a:lnTo>
                        <a:lnTo>
                          <a:pt x="315" y="26"/>
                        </a:lnTo>
                        <a:lnTo>
                          <a:pt x="299" y="22"/>
                        </a:lnTo>
                        <a:lnTo>
                          <a:pt x="294" y="17"/>
                        </a:lnTo>
                        <a:lnTo>
                          <a:pt x="291" y="7"/>
                        </a:lnTo>
                        <a:lnTo>
                          <a:pt x="284" y="0"/>
                        </a:lnTo>
                        <a:lnTo>
                          <a:pt x="254" y="1"/>
                        </a:lnTo>
                        <a:lnTo>
                          <a:pt x="247" y="5"/>
                        </a:lnTo>
                        <a:lnTo>
                          <a:pt x="226" y="5"/>
                        </a:lnTo>
                        <a:lnTo>
                          <a:pt x="214" y="26"/>
                        </a:lnTo>
                        <a:lnTo>
                          <a:pt x="205" y="28"/>
                        </a:lnTo>
                        <a:lnTo>
                          <a:pt x="197" y="23"/>
                        </a:lnTo>
                        <a:lnTo>
                          <a:pt x="177" y="6"/>
                        </a:lnTo>
                        <a:lnTo>
                          <a:pt x="171" y="2"/>
                        </a:lnTo>
                        <a:lnTo>
                          <a:pt x="162" y="6"/>
                        </a:lnTo>
                        <a:lnTo>
                          <a:pt x="140" y="28"/>
                        </a:lnTo>
                        <a:lnTo>
                          <a:pt x="119" y="37"/>
                        </a:lnTo>
                        <a:lnTo>
                          <a:pt x="101" y="53"/>
                        </a:lnTo>
                        <a:lnTo>
                          <a:pt x="94" y="40"/>
                        </a:lnTo>
                        <a:lnTo>
                          <a:pt x="69" y="23"/>
                        </a:lnTo>
                        <a:lnTo>
                          <a:pt x="61" y="32"/>
                        </a:lnTo>
                        <a:lnTo>
                          <a:pt x="53" y="32"/>
                        </a:lnTo>
                        <a:lnTo>
                          <a:pt x="29" y="19"/>
                        </a:lnTo>
                        <a:lnTo>
                          <a:pt x="23" y="28"/>
                        </a:lnTo>
                        <a:lnTo>
                          <a:pt x="22" y="30"/>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7" name="84" descr="{&quot;Key&quot;:&quot;84&quot;,&quot;Name&quot;:&quot;84&quot;,&quot;Value&quot;:1.0,&quot;Formula&quot;:&quot;&quot;,&quot;Text&quot;:&quot;&quot;,&quot;OfficeApplication&quot;:1,&quot;HasValue&quot;:true}">
                    <a:extLst>
                      <a:ext uri="{FF2B5EF4-FFF2-40B4-BE49-F238E27FC236}">
                        <a16:creationId xmlns:a16="http://schemas.microsoft.com/office/drawing/2014/main" id="{82A3107A-8C72-409D-9DAC-6D96AAAEE72C}"/>
                      </a:ext>
                    </a:extLst>
                  </p:cNvPr>
                  <p:cNvSpPr>
                    <a:spLocks noEditPoints="1"/>
                  </p:cNvSpPr>
                  <p:nvPr/>
                </p:nvSpPr>
                <p:spPr bwMode="auto">
                  <a:xfrm>
                    <a:off x="6859966" y="5051766"/>
                    <a:ext cx="454808" cy="418584"/>
                  </a:xfrm>
                  <a:custGeom>
                    <a:avLst/>
                    <a:gdLst>
                      <a:gd name="T0" fmla="*/ 0 w 339"/>
                      <a:gd name="T1" fmla="*/ 43 h 312"/>
                      <a:gd name="T2" fmla="*/ 0 w 339"/>
                      <a:gd name="T3" fmla="*/ 61 h 312"/>
                      <a:gd name="T4" fmla="*/ 3 w 339"/>
                      <a:gd name="T5" fmla="*/ 70 h 312"/>
                      <a:gd name="T6" fmla="*/ 20 w 339"/>
                      <a:gd name="T7" fmla="*/ 98 h 312"/>
                      <a:gd name="T8" fmla="*/ 21 w 339"/>
                      <a:gd name="T9" fmla="*/ 138 h 312"/>
                      <a:gd name="T10" fmla="*/ 38 w 339"/>
                      <a:gd name="T11" fmla="*/ 141 h 312"/>
                      <a:gd name="T12" fmla="*/ 53 w 339"/>
                      <a:gd name="T13" fmla="*/ 161 h 312"/>
                      <a:gd name="T14" fmla="*/ 60 w 339"/>
                      <a:gd name="T15" fmla="*/ 174 h 312"/>
                      <a:gd name="T16" fmla="*/ 40 w 339"/>
                      <a:gd name="T17" fmla="*/ 201 h 312"/>
                      <a:gd name="T18" fmla="*/ 38 w 339"/>
                      <a:gd name="T19" fmla="*/ 203 h 312"/>
                      <a:gd name="T20" fmla="*/ 79 w 339"/>
                      <a:gd name="T21" fmla="*/ 219 h 312"/>
                      <a:gd name="T22" fmla="*/ 98 w 339"/>
                      <a:gd name="T23" fmla="*/ 230 h 312"/>
                      <a:gd name="T24" fmla="*/ 135 w 339"/>
                      <a:gd name="T25" fmla="*/ 263 h 312"/>
                      <a:gd name="T26" fmla="*/ 168 w 339"/>
                      <a:gd name="T27" fmla="*/ 278 h 312"/>
                      <a:gd name="T28" fmla="*/ 186 w 339"/>
                      <a:gd name="T29" fmla="*/ 278 h 312"/>
                      <a:gd name="T30" fmla="*/ 215 w 339"/>
                      <a:gd name="T31" fmla="*/ 284 h 312"/>
                      <a:gd name="T32" fmla="*/ 224 w 339"/>
                      <a:gd name="T33" fmla="*/ 293 h 312"/>
                      <a:gd name="T34" fmla="*/ 271 w 339"/>
                      <a:gd name="T35" fmla="*/ 310 h 312"/>
                      <a:gd name="T36" fmla="*/ 287 w 339"/>
                      <a:gd name="T37" fmla="*/ 312 h 312"/>
                      <a:gd name="T38" fmla="*/ 306 w 339"/>
                      <a:gd name="T39" fmla="*/ 299 h 312"/>
                      <a:gd name="T40" fmla="*/ 326 w 339"/>
                      <a:gd name="T41" fmla="*/ 296 h 312"/>
                      <a:gd name="T42" fmla="*/ 339 w 339"/>
                      <a:gd name="T43" fmla="*/ 285 h 312"/>
                      <a:gd name="T44" fmla="*/ 339 w 339"/>
                      <a:gd name="T45" fmla="*/ 285 h 312"/>
                      <a:gd name="T46" fmla="*/ 339 w 339"/>
                      <a:gd name="T47" fmla="*/ 285 h 312"/>
                      <a:gd name="T48" fmla="*/ 311 w 339"/>
                      <a:gd name="T49" fmla="*/ 252 h 312"/>
                      <a:gd name="T50" fmla="*/ 293 w 339"/>
                      <a:gd name="T51" fmla="*/ 243 h 312"/>
                      <a:gd name="T52" fmla="*/ 274 w 339"/>
                      <a:gd name="T53" fmla="*/ 250 h 312"/>
                      <a:gd name="T54" fmla="*/ 275 w 339"/>
                      <a:gd name="T55" fmla="*/ 242 h 312"/>
                      <a:gd name="T56" fmla="*/ 286 w 339"/>
                      <a:gd name="T57" fmla="*/ 221 h 312"/>
                      <a:gd name="T58" fmla="*/ 282 w 339"/>
                      <a:gd name="T59" fmla="*/ 202 h 312"/>
                      <a:gd name="T60" fmla="*/ 268 w 339"/>
                      <a:gd name="T61" fmla="*/ 199 h 312"/>
                      <a:gd name="T62" fmla="*/ 262 w 339"/>
                      <a:gd name="T63" fmla="*/ 189 h 312"/>
                      <a:gd name="T64" fmla="*/ 270 w 339"/>
                      <a:gd name="T65" fmla="*/ 167 h 312"/>
                      <a:gd name="T66" fmla="*/ 269 w 339"/>
                      <a:gd name="T67" fmla="*/ 151 h 312"/>
                      <a:gd name="T68" fmla="*/ 258 w 339"/>
                      <a:gd name="T69" fmla="*/ 150 h 312"/>
                      <a:gd name="T70" fmla="*/ 259 w 339"/>
                      <a:gd name="T71" fmla="*/ 126 h 312"/>
                      <a:gd name="T72" fmla="*/ 248 w 339"/>
                      <a:gd name="T73" fmla="*/ 125 h 312"/>
                      <a:gd name="T74" fmla="*/ 218 w 339"/>
                      <a:gd name="T75" fmla="*/ 92 h 312"/>
                      <a:gd name="T76" fmla="*/ 208 w 339"/>
                      <a:gd name="T77" fmla="*/ 91 h 312"/>
                      <a:gd name="T78" fmla="*/ 186 w 339"/>
                      <a:gd name="T79" fmla="*/ 82 h 312"/>
                      <a:gd name="T80" fmla="*/ 172 w 339"/>
                      <a:gd name="T81" fmla="*/ 84 h 312"/>
                      <a:gd name="T82" fmla="*/ 156 w 339"/>
                      <a:gd name="T83" fmla="*/ 78 h 312"/>
                      <a:gd name="T84" fmla="*/ 153 w 339"/>
                      <a:gd name="T85" fmla="*/ 65 h 312"/>
                      <a:gd name="T86" fmla="*/ 143 w 339"/>
                      <a:gd name="T87" fmla="*/ 57 h 312"/>
                      <a:gd name="T88" fmla="*/ 120 w 339"/>
                      <a:gd name="T89" fmla="*/ 55 h 312"/>
                      <a:gd name="T90" fmla="*/ 79 w 339"/>
                      <a:gd name="T91" fmla="*/ 69 h 312"/>
                      <a:gd name="T92" fmla="*/ 71 w 339"/>
                      <a:gd name="T93" fmla="*/ 70 h 312"/>
                      <a:gd name="T94" fmla="*/ 53 w 339"/>
                      <a:gd name="T95" fmla="*/ 79 h 312"/>
                      <a:gd name="T96" fmla="*/ 46 w 339"/>
                      <a:gd name="T97" fmla="*/ 74 h 312"/>
                      <a:gd name="T98" fmla="*/ 39 w 339"/>
                      <a:gd name="T99" fmla="*/ 55 h 312"/>
                      <a:gd name="T100" fmla="*/ 17 w 339"/>
                      <a:gd name="T101" fmla="*/ 41 h 312"/>
                      <a:gd name="T102" fmla="*/ 8 w 339"/>
                      <a:gd name="T103" fmla="*/ 41 h 312"/>
                      <a:gd name="T104" fmla="*/ 0 w 339"/>
                      <a:gd name="T105" fmla="*/ 43 h 312"/>
                      <a:gd name="T106" fmla="*/ 98 w 339"/>
                      <a:gd name="T107" fmla="*/ 49 h 312"/>
                      <a:gd name="T108" fmla="*/ 101 w 339"/>
                      <a:gd name="T109" fmla="*/ 46 h 312"/>
                      <a:gd name="T110" fmla="*/ 116 w 339"/>
                      <a:gd name="T111" fmla="*/ 26 h 312"/>
                      <a:gd name="T112" fmla="*/ 112 w 339"/>
                      <a:gd name="T113" fmla="*/ 15 h 312"/>
                      <a:gd name="T114" fmla="*/ 97 w 339"/>
                      <a:gd name="T115" fmla="*/ 0 h 312"/>
                      <a:gd name="T116" fmla="*/ 84 w 339"/>
                      <a:gd name="T117" fmla="*/ 5 h 312"/>
                      <a:gd name="T118" fmla="*/ 69 w 339"/>
                      <a:gd name="T119" fmla="*/ 30 h 312"/>
                      <a:gd name="T120" fmla="*/ 73 w 339"/>
                      <a:gd name="T121" fmla="*/ 49 h 312"/>
                      <a:gd name="T122" fmla="*/ 98 w 339"/>
                      <a:gd name="T123" fmla="*/ 4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9" h="312">
                        <a:moveTo>
                          <a:pt x="0" y="43"/>
                        </a:moveTo>
                        <a:lnTo>
                          <a:pt x="0" y="61"/>
                        </a:lnTo>
                        <a:lnTo>
                          <a:pt x="3" y="70"/>
                        </a:lnTo>
                        <a:lnTo>
                          <a:pt x="20" y="98"/>
                        </a:lnTo>
                        <a:lnTo>
                          <a:pt x="21" y="138"/>
                        </a:lnTo>
                        <a:lnTo>
                          <a:pt x="38" y="141"/>
                        </a:lnTo>
                        <a:lnTo>
                          <a:pt x="53" y="161"/>
                        </a:lnTo>
                        <a:lnTo>
                          <a:pt x="60" y="174"/>
                        </a:lnTo>
                        <a:lnTo>
                          <a:pt x="40" y="201"/>
                        </a:lnTo>
                        <a:lnTo>
                          <a:pt x="38" y="203"/>
                        </a:lnTo>
                        <a:lnTo>
                          <a:pt x="79" y="219"/>
                        </a:lnTo>
                        <a:lnTo>
                          <a:pt x="98" y="230"/>
                        </a:lnTo>
                        <a:lnTo>
                          <a:pt x="135" y="263"/>
                        </a:lnTo>
                        <a:lnTo>
                          <a:pt x="168" y="278"/>
                        </a:lnTo>
                        <a:lnTo>
                          <a:pt x="186" y="278"/>
                        </a:lnTo>
                        <a:lnTo>
                          <a:pt x="215" y="284"/>
                        </a:lnTo>
                        <a:lnTo>
                          <a:pt x="224" y="293"/>
                        </a:lnTo>
                        <a:lnTo>
                          <a:pt x="271" y="310"/>
                        </a:lnTo>
                        <a:lnTo>
                          <a:pt x="287" y="312"/>
                        </a:lnTo>
                        <a:lnTo>
                          <a:pt x="306" y="299"/>
                        </a:lnTo>
                        <a:lnTo>
                          <a:pt x="326" y="296"/>
                        </a:lnTo>
                        <a:lnTo>
                          <a:pt x="339" y="285"/>
                        </a:lnTo>
                        <a:lnTo>
                          <a:pt x="339" y="285"/>
                        </a:lnTo>
                        <a:lnTo>
                          <a:pt x="339" y="285"/>
                        </a:lnTo>
                        <a:lnTo>
                          <a:pt x="311" y="252"/>
                        </a:lnTo>
                        <a:lnTo>
                          <a:pt x="293" y="243"/>
                        </a:lnTo>
                        <a:lnTo>
                          <a:pt x="274" y="250"/>
                        </a:lnTo>
                        <a:lnTo>
                          <a:pt x="275" y="242"/>
                        </a:lnTo>
                        <a:lnTo>
                          <a:pt x="286" y="221"/>
                        </a:lnTo>
                        <a:lnTo>
                          <a:pt x="282" y="202"/>
                        </a:lnTo>
                        <a:lnTo>
                          <a:pt x="268" y="199"/>
                        </a:lnTo>
                        <a:lnTo>
                          <a:pt x="262" y="189"/>
                        </a:lnTo>
                        <a:lnTo>
                          <a:pt x="270" y="167"/>
                        </a:lnTo>
                        <a:lnTo>
                          <a:pt x="269" y="151"/>
                        </a:lnTo>
                        <a:lnTo>
                          <a:pt x="258" y="150"/>
                        </a:lnTo>
                        <a:lnTo>
                          <a:pt x="259" y="126"/>
                        </a:lnTo>
                        <a:lnTo>
                          <a:pt x="248" y="125"/>
                        </a:lnTo>
                        <a:lnTo>
                          <a:pt x="218" y="92"/>
                        </a:lnTo>
                        <a:lnTo>
                          <a:pt x="208" y="91"/>
                        </a:lnTo>
                        <a:lnTo>
                          <a:pt x="186" y="82"/>
                        </a:lnTo>
                        <a:lnTo>
                          <a:pt x="172" y="84"/>
                        </a:lnTo>
                        <a:lnTo>
                          <a:pt x="156" y="78"/>
                        </a:lnTo>
                        <a:lnTo>
                          <a:pt x="153" y="65"/>
                        </a:lnTo>
                        <a:lnTo>
                          <a:pt x="143" y="57"/>
                        </a:lnTo>
                        <a:lnTo>
                          <a:pt x="120" y="55"/>
                        </a:lnTo>
                        <a:lnTo>
                          <a:pt x="79" y="69"/>
                        </a:lnTo>
                        <a:lnTo>
                          <a:pt x="71" y="70"/>
                        </a:lnTo>
                        <a:lnTo>
                          <a:pt x="53" y="79"/>
                        </a:lnTo>
                        <a:lnTo>
                          <a:pt x="46" y="74"/>
                        </a:lnTo>
                        <a:lnTo>
                          <a:pt x="39" y="55"/>
                        </a:lnTo>
                        <a:lnTo>
                          <a:pt x="17" y="41"/>
                        </a:lnTo>
                        <a:lnTo>
                          <a:pt x="8" y="41"/>
                        </a:lnTo>
                        <a:lnTo>
                          <a:pt x="0" y="43"/>
                        </a:lnTo>
                        <a:close/>
                        <a:moveTo>
                          <a:pt x="98" y="49"/>
                        </a:moveTo>
                        <a:lnTo>
                          <a:pt x="101" y="46"/>
                        </a:lnTo>
                        <a:lnTo>
                          <a:pt x="116" y="26"/>
                        </a:lnTo>
                        <a:lnTo>
                          <a:pt x="112" y="15"/>
                        </a:lnTo>
                        <a:lnTo>
                          <a:pt x="97" y="0"/>
                        </a:lnTo>
                        <a:lnTo>
                          <a:pt x="84" y="5"/>
                        </a:lnTo>
                        <a:lnTo>
                          <a:pt x="69" y="30"/>
                        </a:lnTo>
                        <a:lnTo>
                          <a:pt x="73" y="49"/>
                        </a:lnTo>
                        <a:lnTo>
                          <a:pt x="98" y="49"/>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8" name="85" descr="{&quot;Key&quot;:&quot;85&quot;,&quot;Name&quot;:&quot;85&quot;,&quot;Value&quot;:1.0,&quot;Formula&quot;:&quot;&quot;,&quot;Text&quot;:&quot;&quot;,&quot;OfficeApplication&quot;:1,&quot;HasValue&quot;:true}">
                    <a:extLst>
                      <a:ext uri="{FF2B5EF4-FFF2-40B4-BE49-F238E27FC236}">
                        <a16:creationId xmlns:a16="http://schemas.microsoft.com/office/drawing/2014/main" id="{84083EDE-9183-4E9C-8B6F-1143A22AE6DB}"/>
                      </a:ext>
                    </a:extLst>
                  </p:cNvPr>
                  <p:cNvSpPr>
                    <a:spLocks noEditPoints="1"/>
                  </p:cNvSpPr>
                  <p:nvPr/>
                </p:nvSpPr>
                <p:spPr bwMode="auto">
                  <a:xfrm>
                    <a:off x="4005008" y="3590747"/>
                    <a:ext cx="725814" cy="441392"/>
                  </a:xfrm>
                  <a:custGeom>
                    <a:avLst/>
                    <a:gdLst>
                      <a:gd name="T0" fmla="*/ 23 w 541"/>
                      <a:gd name="T1" fmla="*/ 147 h 329"/>
                      <a:gd name="T2" fmla="*/ 1 w 541"/>
                      <a:gd name="T3" fmla="*/ 153 h 329"/>
                      <a:gd name="T4" fmla="*/ 28 w 541"/>
                      <a:gd name="T5" fmla="*/ 151 h 329"/>
                      <a:gd name="T6" fmla="*/ 53 w 541"/>
                      <a:gd name="T7" fmla="*/ 38 h 329"/>
                      <a:gd name="T8" fmla="*/ 47 w 541"/>
                      <a:gd name="T9" fmla="*/ 18 h 329"/>
                      <a:gd name="T10" fmla="*/ 29 w 541"/>
                      <a:gd name="T11" fmla="*/ 24 h 329"/>
                      <a:gd name="T12" fmla="*/ 39 w 541"/>
                      <a:gd name="T13" fmla="*/ 46 h 329"/>
                      <a:gd name="T14" fmla="*/ 54 w 541"/>
                      <a:gd name="T15" fmla="*/ 47 h 329"/>
                      <a:gd name="T16" fmla="*/ 72 w 541"/>
                      <a:gd name="T17" fmla="*/ 63 h 329"/>
                      <a:gd name="T18" fmla="*/ 56 w 541"/>
                      <a:gd name="T19" fmla="*/ 41 h 329"/>
                      <a:gd name="T20" fmla="*/ 98 w 541"/>
                      <a:gd name="T21" fmla="*/ 50 h 329"/>
                      <a:gd name="T22" fmla="*/ 74 w 541"/>
                      <a:gd name="T23" fmla="*/ 99 h 329"/>
                      <a:gd name="T24" fmla="*/ 97 w 541"/>
                      <a:gd name="T25" fmla="*/ 117 h 329"/>
                      <a:gd name="T26" fmla="*/ 142 w 541"/>
                      <a:gd name="T27" fmla="*/ 169 h 329"/>
                      <a:gd name="T28" fmla="*/ 163 w 541"/>
                      <a:gd name="T29" fmla="*/ 206 h 329"/>
                      <a:gd name="T30" fmla="*/ 175 w 541"/>
                      <a:gd name="T31" fmla="*/ 241 h 329"/>
                      <a:gd name="T32" fmla="*/ 186 w 541"/>
                      <a:gd name="T33" fmla="*/ 244 h 329"/>
                      <a:gd name="T34" fmla="*/ 205 w 541"/>
                      <a:gd name="T35" fmla="*/ 255 h 329"/>
                      <a:gd name="T36" fmla="*/ 222 w 541"/>
                      <a:gd name="T37" fmla="*/ 267 h 329"/>
                      <a:gd name="T38" fmla="*/ 270 w 541"/>
                      <a:gd name="T39" fmla="*/ 284 h 329"/>
                      <a:gd name="T40" fmla="*/ 284 w 541"/>
                      <a:gd name="T41" fmla="*/ 303 h 329"/>
                      <a:gd name="T42" fmla="*/ 310 w 541"/>
                      <a:gd name="T43" fmla="*/ 305 h 329"/>
                      <a:gd name="T44" fmla="*/ 333 w 541"/>
                      <a:gd name="T45" fmla="*/ 320 h 329"/>
                      <a:gd name="T46" fmla="*/ 347 w 541"/>
                      <a:gd name="T47" fmla="*/ 316 h 329"/>
                      <a:gd name="T48" fmla="*/ 371 w 541"/>
                      <a:gd name="T49" fmla="*/ 310 h 329"/>
                      <a:gd name="T50" fmla="*/ 386 w 541"/>
                      <a:gd name="T51" fmla="*/ 303 h 329"/>
                      <a:gd name="T52" fmla="*/ 423 w 541"/>
                      <a:gd name="T53" fmla="*/ 302 h 329"/>
                      <a:gd name="T54" fmla="*/ 456 w 541"/>
                      <a:gd name="T55" fmla="*/ 306 h 329"/>
                      <a:gd name="T56" fmla="*/ 484 w 541"/>
                      <a:gd name="T57" fmla="*/ 320 h 329"/>
                      <a:gd name="T58" fmla="*/ 518 w 541"/>
                      <a:gd name="T59" fmla="*/ 309 h 329"/>
                      <a:gd name="T60" fmla="*/ 541 w 541"/>
                      <a:gd name="T61" fmla="*/ 297 h 329"/>
                      <a:gd name="T62" fmla="*/ 522 w 541"/>
                      <a:gd name="T63" fmla="*/ 276 h 329"/>
                      <a:gd name="T64" fmla="*/ 519 w 541"/>
                      <a:gd name="T65" fmla="*/ 232 h 329"/>
                      <a:gd name="T66" fmla="*/ 517 w 541"/>
                      <a:gd name="T67" fmla="*/ 183 h 329"/>
                      <a:gd name="T68" fmla="*/ 494 w 541"/>
                      <a:gd name="T69" fmla="*/ 128 h 329"/>
                      <a:gd name="T70" fmla="*/ 470 w 541"/>
                      <a:gd name="T71" fmla="*/ 92 h 329"/>
                      <a:gd name="T72" fmla="*/ 449 w 541"/>
                      <a:gd name="T73" fmla="*/ 56 h 329"/>
                      <a:gd name="T74" fmla="*/ 428 w 541"/>
                      <a:gd name="T75" fmla="*/ 31 h 329"/>
                      <a:gd name="T76" fmla="*/ 415 w 541"/>
                      <a:gd name="T77" fmla="*/ 23 h 329"/>
                      <a:gd name="T78" fmla="*/ 389 w 541"/>
                      <a:gd name="T79" fmla="*/ 28 h 329"/>
                      <a:gd name="T80" fmla="*/ 342 w 541"/>
                      <a:gd name="T81" fmla="*/ 4 h 329"/>
                      <a:gd name="T82" fmla="*/ 321 w 541"/>
                      <a:gd name="T83" fmla="*/ 16 h 329"/>
                      <a:gd name="T84" fmla="*/ 302 w 541"/>
                      <a:gd name="T85" fmla="*/ 22 h 329"/>
                      <a:gd name="T86" fmla="*/ 299 w 541"/>
                      <a:gd name="T87" fmla="*/ 50 h 329"/>
                      <a:gd name="T88" fmla="*/ 272 w 541"/>
                      <a:gd name="T89" fmla="*/ 50 h 329"/>
                      <a:gd name="T90" fmla="*/ 263 w 541"/>
                      <a:gd name="T91" fmla="*/ 17 h 329"/>
                      <a:gd name="T92" fmla="*/ 246 w 541"/>
                      <a:gd name="T93" fmla="*/ 34 h 329"/>
                      <a:gd name="T94" fmla="*/ 257 w 541"/>
                      <a:gd name="T95" fmla="*/ 72 h 329"/>
                      <a:gd name="T96" fmla="*/ 246 w 541"/>
                      <a:gd name="T97" fmla="*/ 89 h 329"/>
                      <a:gd name="T98" fmla="*/ 196 w 541"/>
                      <a:gd name="T99" fmla="*/ 79 h 329"/>
                      <a:gd name="T100" fmla="*/ 149 w 541"/>
                      <a:gd name="T101" fmla="*/ 48 h 329"/>
                      <a:gd name="T102" fmla="*/ 122 w 541"/>
                      <a:gd name="T103" fmla="*/ 21 h 329"/>
                      <a:gd name="T104" fmla="*/ 111 w 541"/>
                      <a:gd name="T105" fmla="*/ 2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1" h="329">
                        <a:moveTo>
                          <a:pt x="28" y="151"/>
                        </a:moveTo>
                        <a:lnTo>
                          <a:pt x="23" y="147"/>
                        </a:lnTo>
                        <a:lnTo>
                          <a:pt x="0" y="142"/>
                        </a:lnTo>
                        <a:lnTo>
                          <a:pt x="1" y="153"/>
                        </a:lnTo>
                        <a:lnTo>
                          <a:pt x="24" y="153"/>
                        </a:lnTo>
                        <a:lnTo>
                          <a:pt x="28" y="151"/>
                        </a:lnTo>
                        <a:close/>
                        <a:moveTo>
                          <a:pt x="56" y="41"/>
                        </a:moveTo>
                        <a:lnTo>
                          <a:pt x="53" y="38"/>
                        </a:lnTo>
                        <a:lnTo>
                          <a:pt x="53" y="21"/>
                        </a:lnTo>
                        <a:lnTo>
                          <a:pt x="47" y="18"/>
                        </a:lnTo>
                        <a:lnTo>
                          <a:pt x="25" y="18"/>
                        </a:lnTo>
                        <a:lnTo>
                          <a:pt x="29" y="24"/>
                        </a:lnTo>
                        <a:lnTo>
                          <a:pt x="34" y="40"/>
                        </a:lnTo>
                        <a:lnTo>
                          <a:pt x="39" y="46"/>
                        </a:lnTo>
                        <a:lnTo>
                          <a:pt x="47" y="42"/>
                        </a:lnTo>
                        <a:lnTo>
                          <a:pt x="54" y="47"/>
                        </a:lnTo>
                        <a:lnTo>
                          <a:pt x="70" y="69"/>
                        </a:lnTo>
                        <a:lnTo>
                          <a:pt x="72" y="63"/>
                        </a:lnTo>
                        <a:lnTo>
                          <a:pt x="66" y="46"/>
                        </a:lnTo>
                        <a:lnTo>
                          <a:pt x="56" y="41"/>
                        </a:lnTo>
                        <a:close/>
                        <a:moveTo>
                          <a:pt x="111" y="21"/>
                        </a:moveTo>
                        <a:lnTo>
                          <a:pt x="98" y="50"/>
                        </a:lnTo>
                        <a:lnTo>
                          <a:pt x="74" y="76"/>
                        </a:lnTo>
                        <a:lnTo>
                          <a:pt x="74" y="99"/>
                        </a:lnTo>
                        <a:lnTo>
                          <a:pt x="76" y="106"/>
                        </a:lnTo>
                        <a:lnTo>
                          <a:pt x="97" y="117"/>
                        </a:lnTo>
                        <a:lnTo>
                          <a:pt x="138" y="158"/>
                        </a:lnTo>
                        <a:lnTo>
                          <a:pt x="142" y="169"/>
                        </a:lnTo>
                        <a:lnTo>
                          <a:pt x="155" y="182"/>
                        </a:lnTo>
                        <a:lnTo>
                          <a:pt x="163" y="206"/>
                        </a:lnTo>
                        <a:lnTo>
                          <a:pt x="170" y="237"/>
                        </a:lnTo>
                        <a:lnTo>
                          <a:pt x="175" y="241"/>
                        </a:lnTo>
                        <a:lnTo>
                          <a:pt x="174" y="229"/>
                        </a:lnTo>
                        <a:lnTo>
                          <a:pt x="186" y="244"/>
                        </a:lnTo>
                        <a:lnTo>
                          <a:pt x="195" y="246"/>
                        </a:lnTo>
                        <a:lnTo>
                          <a:pt x="205" y="255"/>
                        </a:lnTo>
                        <a:lnTo>
                          <a:pt x="220" y="257"/>
                        </a:lnTo>
                        <a:lnTo>
                          <a:pt x="222" y="267"/>
                        </a:lnTo>
                        <a:lnTo>
                          <a:pt x="266" y="276"/>
                        </a:lnTo>
                        <a:lnTo>
                          <a:pt x="270" y="284"/>
                        </a:lnTo>
                        <a:lnTo>
                          <a:pt x="276" y="303"/>
                        </a:lnTo>
                        <a:lnTo>
                          <a:pt x="284" y="303"/>
                        </a:lnTo>
                        <a:lnTo>
                          <a:pt x="300" y="298"/>
                        </a:lnTo>
                        <a:lnTo>
                          <a:pt x="310" y="305"/>
                        </a:lnTo>
                        <a:lnTo>
                          <a:pt x="327" y="313"/>
                        </a:lnTo>
                        <a:lnTo>
                          <a:pt x="333" y="320"/>
                        </a:lnTo>
                        <a:lnTo>
                          <a:pt x="347" y="329"/>
                        </a:lnTo>
                        <a:lnTo>
                          <a:pt x="347" y="316"/>
                        </a:lnTo>
                        <a:lnTo>
                          <a:pt x="358" y="310"/>
                        </a:lnTo>
                        <a:lnTo>
                          <a:pt x="371" y="310"/>
                        </a:lnTo>
                        <a:lnTo>
                          <a:pt x="375" y="316"/>
                        </a:lnTo>
                        <a:lnTo>
                          <a:pt x="386" y="303"/>
                        </a:lnTo>
                        <a:lnTo>
                          <a:pt x="420" y="294"/>
                        </a:lnTo>
                        <a:lnTo>
                          <a:pt x="423" y="302"/>
                        </a:lnTo>
                        <a:lnTo>
                          <a:pt x="423" y="313"/>
                        </a:lnTo>
                        <a:lnTo>
                          <a:pt x="456" y="306"/>
                        </a:lnTo>
                        <a:lnTo>
                          <a:pt x="463" y="308"/>
                        </a:lnTo>
                        <a:lnTo>
                          <a:pt x="484" y="320"/>
                        </a:lnTo>
                        <a:lnTo>
                          <a:pt x="488" y="320"/>
                        </a:lnTo>
                        <a:lnTo>
                          <a:pt x="518" y="309"/>
                        </a:lnTo>
                        <a:lnTo>
                          <a:pt x="527" y="299"/>
                        </a:lnTo>
                        <a:lnTo>
                          <a:pt x="541" y="297"/>
                        </a:lnTo>
                        <a:lnTo>
                          <a:pt x="530" y="276"/>
                        </a:lnTo>
                        <a:lnTo>
                          <a:pt x="522" y="276"/>
                        </a:lnTo>
                        <a:lnTo>
                          <a:pt x="524" y="255"/>
                        </a:lnTo>
                        <a:lnTo>
                          <a:pt x="519" y="232"/>
                        </a:lnTo>
                        <a:lnTo>
                          <a:pt x="524" y="194"/>
                        </a:lnTo>
                        <a:lnTo>
                          <a:pt x="517" y="183"/>
                        </a:lnTo>
                        <a:lnTo>
                          <a:pt x="513" y="163"/>
                        </a:lnTo>
                        <a:lnTo>
                          <a:pt x="494" y="128"/>
                        </a:lnTo>
                        <a:lnTo>
                          <a:pt x="488" y="101"/>
                        </a:lnTo>
                        <a:lnTo>
                          <a:pt x="470" y="92"/>
                        </a:lnTo>
                        <a:lnTo>
                          <a:pt x="458" y="59"/>
                        </a:lnTo>
                        <a:lnTo>
                          <a:pt x="449" y="56"/>
                        </a:lnTo>
                        <a:lnTo>
                          <a:pt x="439" y="39"/>
                        </a:lnTo>
                        <a:lnTo>
                          <a:pt x="428" y="31"/>
                        </a:lnTo>
                        <a:lnTo>
                          <a:pt x="423" y="30"/>
                        </a:lnTo>
                        <a:lnTo>
                          <a:pt x="415" y="23"/>
                        </a:lnTo>
                        <a:lnTo>
                          <a:pt x="401" y="30"/>
                        </a:lnTo>
                        <a:lnTo>
                          <a:pt x="389" y="28"/>
                        </a:lnTo>
                        <a:lnTo>
                          <a:pt x="368" y="19"/>
                        </a:lnTo>
                        <a:lnTo>
                          <a:pt x="342" y="4"/>
                        </a:lnTo>
                        <a:lnTo>
                          <a:pt x="332" y="0"/>
                        </a:lnTo>
                        <a:lnTo>
                          <a:pt x="321" y="16"/>
                        </a:lnTo>
                        <a:lnTo>
                          <a:pt x="310" y="13"/>
                        </a:lnTo>
                        <a:lnTo>
                          <a:pt x="302" y="22"/>
                        </a:lnTo>
                        <a:lnTo>
                          <a:pt x="303" y="38"/>
                        </a:lnTo>
                        <a:lnTo>
                          <a:pt x="299" y="50"/>
                        </a:lnTo>
                        <a:lnTo>
                          <a:pt x="285" y="58"/>
                        </a:lnTo>
                        <a:lnTo>
                          <a:pt x="272" y="50"/>
                        </a:lnTo>
                        <a:lnTo>
                          <a:pt x="272" y="27"/>
                        </a:lnTo>
                        <a:lnTo>
                          <a:pt x="263" y="17"/>
                        </a:lnTo>
                        <a:lnTo>
                          <a:pt x="249" y="23"/>
                        </a:lnTo>
                        <a:lnTo>
                          <a:pt x="246" y="34"/>
                        </a:lnTo>
                        <a:lnTo>
                          <a:pt x="251" y="54"/>
                        </a:lnTo>
                        <a:lnTo>
                          <a:pt x="257" y="72"/>
                        </a:lnTo>
                        <a:lnTo>
                          <a:pt x="256" y="86"/>
                        </a:lnTo>
                        <a:lnTo>
                          <a:pt x="246" y="89"/>
                        </a:lnTo>
                        <a:lnTo>
                          <a:pt x="217" y="81"/>
                        </a:lnTo>
                        <a:lnTo>
                          <a:pt x="196" y="79"/>
                        </a:lnTo>
                        <a:lnTo>
                          <a:pt x="181" y="63"/>
                        </a:lnTo>
                        <a:lnTo>
                          <a:pt x="149" y="48"/>
                        </a:lnTo>
                        <a:lnTo>
                          <a:pt x="140" y="41"/>
                        </a:lnTo>
                        <a:lnTo>
                          <a:pt x="122" y="21"/>
                        </a:lnTo>
                        <a:lnTo>
                          <a:pt x="115" y="17"/>
                        </a:lnTo>
                        <a:lnTo>
                          <a:pt x="111" y="21"/>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9" name="86" descr="{&quot;Key&quot;:&quot;86&quot;,&quot;Name&quot;:&quot;86&quot;,&quot;Value&quot;:1.0,&quot;Formula&quot;:&quot;&quot;,&quot;Text&quot;:&quot;&quot;,&quot;OfficeApplication&quot;:1,&quot;HasValue&quot;:true}">
                    <a:extLst>
                      <a:ext uri="{FF2B5EF4-FFF2-40B4-BE49-F238E27FC236}">
                        <a16:creationId xmlns:a16="http://schemas.microsoft.com/office/drawing/2014/main" id="{C1429330-4E5F-446B-86D4-57F2FCA44BEB}"/>
                      </a:ext>
                    </a:extLst>
                  </p:cNvPr>
                  <p:cNvSpPr>
                    <a:spLocks/>
                  </p:cNvSpPr>
                  <p:nvPr/>
                </p:nvSpPr>
                <p:spPr bwMode="auto">
                  <a:xfrm>
                    <a:off x="4915965" y="3543790"/>
                    <a:ext cx="524572" cy="613119"/>
                  </a:xfrm>
                  <a:custGeom>
                    <a:avLst/>
                    <a:gdLst>
                      <a:gd name="T0" fmla="*/ 30 w 391"/>
                      <a:gd name="T1" fmla="*/ 1 h 457"/>
                      <a:gd name="T2" fmla="*/ 18 w 391"/>
                      <a:gd name="T3" fmla="*/ 23 h 457"/>
                      <a:gd name="T4" fmla="*/ 0 w 391"/>
                      <a:gd name="T5" fmla="*/ 38 h 457"/>
                      <a:gd name="T6" fmla="*/ 6 w 391"/>
                      <a:gd name="T7" fmla="*/ 53 h 457"/>
                      <a:gd name="T8" fmla="*/ 20 w 391"/>
                      <a:gd name="T9" fmla="*/ 75 h 457"/>
                      <a:gd name="T10" fmla="*/ 28 w 391"/>
                      <a:gd name="T11" fmla="*/ 112 h 457"/>
                      <a:gd name="T12" fmla="*/ 27 w 391"/>
                      <a:gd name="T13" fmla="*/ 138 h 457"/>
                      <a:gd name="T14" fmla="*/ 35 w 391"/>
                      <a:gd name="T15" fmla="*/ 169 h 457"/>
                      <a:gd name="T16" fmla="*/ 24 w 391"/>
                      <a:gd name="T17" fmla="*/ 211 h 457"/>
                      <a:gd name="T18" fmla="*/ 37 w 391"/>
                      <a:gd name="T19" fmla="*/ 227 h 457"/>
                      <a:gd name="T20" fmla="*/ 30 w 391"/>
                      <a:gd name="T21" fmla="*/ 257 h 457"/>
                      <a:gd name="T22" fmla="*/ 26 w 391"/>
                      <a:gd name="T23" fmla="*/ 285 h 457"/>
                      <a:gd name="T24" fmla="*/ 37 w 391"/>
                      <a:gd name="T25" fmla="*/ 321 h 457"/>
                      <a:gd name="T26" fmla="*/ 52 w 391"/>
                      <a:gd name="T27" fmla="*/ 352 h 457"/>
                      <a:gd name="T28" fmla="*/ 72 w 391"/>
                      <a:gd name="T29" fmla="*/ 337 h 457"/>
                      <a:gd name="T30" fmla="*/ 85 w 391"/>
                      <a:gd name="T31" fmla="*/ 352 h 457"/>
                      <a:gd name="T32" fmla="*/ 67 w 391"/>
                      <a:gd name="T33" fmla="*/ 405 h 457"/>
                      <a:gd name="T34" fmla="*/ 90 w 391"/>
                      <a:gd name="T35" fmla="*/ 436 h 457"/>
                      <a:gd name="T36" fmla="*/ 99 w 391"/>
                      <a:gd name="T37" fmla="*/ 442 h 457"/>
                      <a:gd name="T38" fmla="*/ 154 w 391"/>
                      <a:gd name="T39" fmla="*/ 454 h 457"/>
                      <a:gd name="T40" fmla="*/ 173 w 391"/>
                      <a:gd name="T41" fmla="*/ 446 h 457"/>
                      <a:gd name="T42" fmla="*/ 169 w 391"/>
                      <a:gd name="T43" fmla="*/ 432 h 457"/>
                      <a:gd name="T44" fmla="*/ 198 w 391"/>
                      <a:gd name="T45" fmla="*/ 442 h 457"/>
                      <a:gd name="T46" fmla="*/ 227 w 391"/>
                      <a:gd name="T47" fmla="*/ 442 h 457"/>
                      <a:gd name="T48" fmla="*/ 272 w 391"/>
                      <a:gd name="T49" fmla="*/ 425 h 457"/>
                      <a:gd name="T50" fmla="*/ 281 w 391"/>
                      <a:gd name="T51" fmla="*/ 422 h 457"/>
                      <a:gd name="T52" fmla="*/ 269 w 391"/>
                      <a:gd name="T53" fmla="*/ 389 h 457"/>
                      <a:gd name="T54" fmla="*/ 305 w 391"/>
                      <a:gd name="T55" fmla="*/ 364 h 457"/>
                      <a:gd name="T56" fmla="*/ 332 w 391"/>
                      <a:gd name="T57" fmla="*/ 352 h 457"/>
                      <a:gd name="T58" fmla="*/ 361 w 391"/>
                      <a:gd name="T59" fmla="*/ 329 h 457"/>
                      <a:gd name="T60" fmla="*/ 385 w 391"/>
                      <a:gd name="T61" fmla="*/ 320 h 457"/>
                      <a:gd name="T62" fmla="*/ 374 w 391"/>
                      <a:gd name="T63" fmla="*/ 284 h 457"/>
                      <a:gd name="T64" fmla="*/ 371 w 391"/>
                      <a:gd name="T65" fmla="*/ 263 h 457"/>
                      <a:gd name="T66" fmla="*/ 344 w 391"/>
                      <a:gd name="T67" fmla="*/ 258 h 457"/>
                      <a:gd name="T68" fmla="*/ 320 w 391"/>
                      <a:gd name="T69" fmla="*/ 239 h 457"/>
                      <a:gd name="T70" fmla="*/ 305 w 391"/>
                      <a:gd name="T71" fmla="*/ 220 h 457"/>
                      <a:gd name="T72" fmla="*/ 296 w 391"/>
                      <a:gd name="T73" fmla="*/ 169 h 457"/>
                      <a:gd name="T74" fmla="*/ 281 w 391"/>
                      <a:gd name="T75" fmla="*/ 157 h 457"/>
                      <a:gd name="T76" fmla="*/ 236 w 391"/>
                      <a:gd name="T77" fmla="*/ 83 h 457"/>
                      <a:gd name="T78" fmla="*/ 203 w 391"/>
                      <a:gd name="T79" fmla="*/ 66 h 457"/>
                      <a:gd name="T80" fmla="*/ 177 w 391"/>
                      <a:gd name="T81" fmla="*/ 87 h 457"/>
                      <a:gd name="T82" fmla="*/ 126 w 391"/>
                      <a:gd name="T83" fmla="*/ 89 h 457"/>
                      <a:gd name="T84" fmla="*/ 125 w 391"/>
                      <a:gd name="T85" fmla="*/ 58 h 457"/>
                      <a:gd name="T86" fmla="*/ 89 w 391"/>
                      <a:gd name="T87" fmla="*/ 41 h 457"/>
                      <a:gd name="T88" fmla="*/ 81 w 391"/>
                      <a:gd name="T89" fmla="*/ 25 h 457"/>
                      <a:gd name="T90" fmla="*/ 52 w 391"/>
                      <a:gd name="T91" fmla="*/ 3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1" h="457">
                        <a:moveTo>
                          <a:pt x="37" y="0"/>
                        </a:moveTo>
                        <a:lnTo>
                          <a:pt x="30" y="1"/>
                        </a:lnTo>
                        <a:lnTo>
                          <a:pt x="22" y="13"/>
                        </a:lnTo>
                        <a:lnTo>
                          <a:pt x="18" y="23"/>
                        </a:lnTo>
                        <a:lnTo>
                          <a:pt x="4" y="31"/>
                        </a:lnTo>
                        <a:lnTo>
                          <a:pt x="0" y="38"/>
                        </a:lnTo>
                        <a:lnTo>
                          <a:pt x="0" y="38"/>
                        </a:lnTo>
                        <a:lnTo>
                          <a:pt x="6" y="53"/>
                        </a:lnTo>
                        <a:lnTo>
                          <a:pt x="7" y="64"/>
                        </a:lnTo>
                        <a:lnTo>
                          <a:pt x="20" y="75"/>
                        </a:lnTo>
                        <a:lnTo>
                          <a:pt x="19" y="85"/>
                        </a:lnTo>
                        <a:lnTo>
                          <a:pt x="28" y="112"/>
                        </a:lnTo>
                        <a:lnTo>
                          <a:pt x="40" y="134"/>
                        </a:lnTo>
                        <a:lnTo>
                          <a:pt x="27" y="138"/>
                        </a:lnTo>
                        <a:lnTo>
                          <a:pt x="30" y="164"/>
                        </a:lnTo>
                        <a:lnTo>
                          <a:pt x="35" y="169"/>
                        </a:lnTo>
                        <a:lnTo>
                          <a:pt x="36" y="180"/>
                        </a:lnTo>
                        <a:lnTo>
                          <a:pt x="24" y="211"/>
                        </a:lnTo>
                        <a:lnTo>
                          <a:pt x="24" y="217"/>
                        </a:lnTo>
                        <a:lnTo>
                          <a:pt x="37" y="227"/>
                        </a:lnTo>
                        <a:lnTo>
                          <a:pt x="37" y="237"/>
                        </a:lnTo>
                        <a:lnTo>
                          <a:pt x="30" y="257"/>
                        </a:lnTo>
                        <a:lnTo>
                          <a:pt x="22" y="268"/>
                        </a:lnTo>
                        <a:lnTo>
                          <a:pt x="26" y="285"/>
                        </a:lnTo>
                        <a:lnTo>
                          <a:pt x="28" y="309"/>
                        </a:lnTo>
                        <a:lnTo>
                          <a:pt x="37" y="321"/>
                        </a:lnTo>
                        <a:lnTo>
                          <a:pt x="40" y="340"/>
                        </a:lnTo>
                        <a:lnTo>
                          <a:pt x="52" y="352"/>
                        </a:lnTo>
                        <a:lnTo>
                          <a:pt x="57" y="351"/>
                        </a:lnTo>
                        <a:lnTo>
                          <a:pt x="72" y="337"/>
                        </a:lnTo>
                        <a:lnTo>
                          <a:pt x="84" y="343"/>
                        </a:lnTo>
                        <a:lnTo>
                          <a:pt x="85" y="352"/>
                        </a:lnTo>
                        <a:lnTo>
                          <a:pt x="65" y="402"/>
                        </a:lnTo>
                        <a:lnTo>
                          <a:pt x="67" y="405"/>
                        </a:lnTo>
                        <a:lnTo>
                          <a:pt x="91" y="417"/>
                        </a:lnTo>
                        <a:lnTo>
                          <a:pt x="90" y="436"/>
                        </a:lnTo>
                        <a:lnTo>
                          <a:pt x="91" y="440"/>
                        </a:lnTo>
                        <a:lnTo>
                          <a:pt x="99" y="442"/>
                        </a:lnTo>
                        <a:lnTo>
                          <a:pt x="119" y="454"/>
                        </a:lnTo>
                        <a:lnTo>
                          <a:pt x="154" y="454"/>
                        </a:lnTo>
                        <a:lnTo>
                          <a:pt x="166" y="457"/>
                        </a:lnTo>
                        <a:lnTo>
                          <a:pt x="173" y="446"/>
                        </a:lnTo>
                        <a:lnTo>
                          <a:pt x="166" y="439"/>
                        </a:lnTo>
                        <a:lnTo>
                          <a:pt x="169" y="432"/>
                        </a:lnTo>
                        <a:lnTo>
                          <a:pt x="183" y="425"/>
                        </a:lnTo>
                        <a:lnTo>
                          <a:pt x="198" y="442"/>
                        </a:lnTo>
                        <a:lnTo>
                          <a:pt x="213" y="445"/>
                        </a:lnTo>
                        <a:lnTo>
                          <a:pt x="227" y="442"/>
                        </a:lnTo>
                        <a:lnTo>
                          <a:pt x="248" y="422"/>
                        </a:lnTo>
                        <a:lnTo>
                          <a:pt x="272" y="425"/>
                        </a:lnTo>
                        <a:lnTo>
                          <a:pt x="279" y="426"/>
                        </a:lnTo>
                        <a:lnTo>
                          <a:pt x="281" y="422"/>
                        </a:lnTo>
                        <a:lnTo>
                          <a:pt x="278" y="405"/>
                        </a:lnTo>
                        <a:lnTo>
                          <a:pt x="269" y="389"/>
                        </a:lnTo>
                        <a:lnTo>
                          <a:pt x="286" y="380"/>
                        </a:lnTo>
                        <a:lnTo>
                          <a:pt x="305" y="364"/>
                        </a:lnTo>
                        <a:lnTo>
                          <a:pt x="328" y="362"/>
                        </a:lnTo>
                        <a:lnTo>
                          <a:pt x="332" y="352"/>
                        </a:lnTo>
                        <a:lnTo>
                          <a:pt x="350" y="331"/>
                        </a:lnTo>
                        <a:lnTo>
                          <a:pt x="361" y="329"/>
                        </a:lnTo>
                        <a:lnTo>
                          <a:pt x="382" y="320"/>
                        </a:lnTo>
                        <a:lnTo>
                          <a:pt x="385" y="320"/>
                        </a:lnTo>
                        <a:lnTo>
                          <a:pt x="391" y="303"/>
                        </a:lnTo>
                        <a:lnTo>
                          <a:pt x="374" y="284"/>
                        </a:lnTo>
                        <a:lnTo>
                          <a:pt x="377" y="274"/>
                        </a:lnTo>
                        <a:lnTo>
                          <a:pt x="371" y="263"/>
                        </a:lnTo>
                        <a:lnTo>
                          <a:pt x="362" y="258"/>
                        </a:lnTo>
                        <a:lnTo>
                          <a:pt x="344" y="258"/>
                        </a:lnTo>
                        <a:lnTo>
                          <a:pt x="338" y="249"/>
                        </a:lnTo>
                        <a:lnTo>
                          <a:pt x="320" y="239"/>
                        </a:lnTo>
                        <a:lnTo>
                          <a:pt x="307" y="226"/>
                        </a:lnTo>
                        <a:lnTo>
                          <a:pt x="305" y="220"/>
                        </a:lnTo>
                        <a:lnTo>
                          <a:pt x="300" y="174"/>
                        </a:lnTo>
                        <a:lnTo>
                          <a:pt x="296" y="169"/>
                        </a:lnTo>
                        <a:lnTo>
                          <a:pt x="295" y="167"/>
                        </a:lnTo>
                        <a:lnTo>
                          <a:pt x="281" y="157"/>
                        </a:lnTo>
                        <a:lnTo>
                          <a:pt x="245" y="107"/>
                        </a:lnTo>
                        <a:lnTo>
                          <a:pt x="236" y="83"/>
                        </a:lnTo>
                        <a:lnTo>
                          <a:pt x="207" y="65"/>
                        </a:lnTo>
                        <a:lnTo>
                          <a:pt x="203" y="66"/>
                        </a:lnTo>
                        <a:lnTo>
                          <a:pt x="201" y="86"/>
                        </a:lnTo>
                        <a:lnTo>
                          <a:pt x="177" y="87"/>
                        </a:lnTo>
                        <a:lnTo>
                          <a:pt x="161" y="94"/>
                        </a:lnTo>
                        <a:lnTo>
                          <a:pt x="126" y="89"/>
                        </a:lnTo>
                        <a:lnTo>
                          <a:pt x="124" y="87"/>
                        </a:lnTo>
                        <a:lnTo>
                          <a:pt x="125" y="58"/>
                        </a:lnTo>
                        <a:lnTo>
                          <a:pt x="107" y="40"/>
                        </a:lnTo>
                        <a:lnTo>
                          <a:pt x="89" y="41"/>
                        </a:lnTo>
                        <a:lnTo>
                          <a:pt x="90" y="27"/>
                        </a:lnTo>
                        <a:lnTo>
                          <a:pt x="81" y="25"/>
                        </a:lnTo>
                        <a:lnTo>
                          <a:pt x="55" y="9"/>
                        </a:lnTo>
                        <a:lnTo>
                          <a:pt x="52" y="3"/>
                        </a:lnTo>
                        <a:lnTo>
                          <a:pt x="37" y="0"/>
                        </a:lnTo>
                        <a:close/>
                      </a:path>
                    </a:pathLst>
                  </a:custGeom>
                  <a:solidFill>
                    <a:schemeClr val="accent5">
                      <a:lumMod val="20000"/>
                      <a:lumOff val="8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0" name="88" descr="{&quot;Key&quot;:&quot;88&quot;,&quot;Name&quot;:&quot;88&quot;,&quot;Value&quot;:1.0,&quot;Formula&quot;:&quot;&quot;,&quot;Text&quot;:&quot;&quot;,&quot;OfficeApplication&quot;:1,&quot;HasValue&quot;:true}">
                    <a:extLst>
                      <a:ext uri="{FF2B5EF4-FFF2-40B4-BE49-F238E27FC236}">
                        <a16:creationId xmlns:a16="http://schemas.microsoft.com/office/drawing/2014/main" id="{BF981E73-843C-4795-A625-187883A2A9D1}"/>
                      </a:ext>
                    </a:extLst>
                  </p:cNvPr>
                  <p:cNvSpPr>
                    <a:spLocks/>
                  </p:cNvSpPr>
                  <p:nvPr/>
                </p:nvSpPr>
                <p:spPr bwMode="auto">
                  <a:xfrm>
                    <a:off x="7117556" y="2788460"/>
                    <a:ext cx="709715" cy="390411"/>
                  </a:xfrm>
                  <a:custGeom>
                    <a:avLst/>
                    <a:gdLst>
                      <a:gd name="T0" fmla="*/ 519 w 529"/>
                      <a:gd name="T1" fmla="*/ 78 h 291"/>
                      <a:gd name="T2" fmla="*/ 499 w 529"/>
                      <a:gd name="T3" fmla="*/ 70 h 291"/>
                      <a:gd name="T4" fmla="*/ 503 w 529"/>
                      <a:gd name="T5" fmla="*/ 16 h 291"/>
                      <a:gd name="T6" fmla="*/ 491 w 529"/>
                      <a:gd name="T7" fmla="*/ 0 h 291"/>
                      <a:gd name="T8" fmla="*/ 456 w 529"/>
                      <a:gd name="T9" fmla="*/ 20 h 291"/>
                      <a:gd name="T10" fmla="*/ 433 w 529"/>
                      <a:gd name="T11" fmla="*/ 42 h 291"/>
                      <a:gd name="T12" fmla="*/ 409 w 529"/>
                      <a:gd name="T13" fmla="*/ 52 h 291"/>
                      <a:gd name="T14" fmla="*/ 367 w 529"/>
                      <a:gd name="T15" fmla="*/ 41 h 291"/>
                      <a:gd name="T16" fmla="*/ 358 w 529"/>
                      <a:gd name="T17" fmla="*/ 22 h 291"/>
                      <a:gd name="T18" fmla="*/ 318 w 529"/>
                      <a:gd name="T19" fmla="*/ 44 h 291"/>
                      <a:gd name="T20" fmla="*/ 285 w 529"/>
                      <a:gd name="T21" fmla="*/ 54 h 291"/>
                      <a:gd name="T22" fmla="*/ 261 w 529"/>
                      <a:gd name="T23" fmla="*/ 43 h 291"/>
                      <a:gd name="T24" fmla="*/ 246 w 529"/>
                      <a:gd name="T25" fmla="*/ 49 h 291"/>
                      <a:gd name="T26" fmla="*/ 214 w 529"/>
                      <a:gd name="T27" fmla="*/ 47 h 291"/>
                      <a:gd name="T28" fmla="*/ 205 w 529"/>
                      <a:gd name="T29" fmla="*/ 66 h 291"/>
                      <a:gd name="T30" fmla="*/ 156 w 529"/>
                      <a:gd name="T31" fmla="*/ 65 h 291"/>
                      <a:gd name="T32" fmla="*/ 133 w 529"/>
                      <a:gd name="T33" fmla="*/ 44 h 291"/>
                      <a:gd name="T34" fmla="*/ 138 w 529"/>
                      <a:gd name="T35" fmla="*/ 14 h 291"/>
                      <a:gd name="T36" fmla="*/ 103 w 529"/>
                      <a:gd name="T37" fmla="*/ 16 h 291"/>
                      <a:gd name="T38" fmla="*/ 96 w 529"/>
                      <a:gd name="T39" fmla="*/ 18 h 291"/>
                      <a:gd name="T40" fmla="*/ 55 w 529"/>
                      <a:gd name="T41" fmla="*/ 34 h 291"/>
                      <a:gd name="T42" fmla="*/ 16 w 529"/>
                      <a:gd name="T43" fmla="*/ 46 h 291"/>
                      <a:gd name="T44" fmla="*/ 5 w 529"/>
                      <a:gd name="T45" fmla="*/ 49 h 291"/>
                      <a:gd name="T46" fmla="*/ 2 w 529"/>
                      <a:gd name="T47" fmla="*/ 72 h 291"/>
                      <a:gd name="T48" fmla="*/ 16 w 529"/>
                      <a:gd name="T49" fmla="*/ 71 h 291"/>
                      <a:gd name="T50" fmla="*/ 48 w 529"/>
                      <a:gd name="T51" fmla="*/ 99 h 291"/>
                      <a:gd name="T52" fmla="*/ 68 w 529"/>
                      <a:gd name="T53" fmla="*/ 112 h 291"/>
                      <a:gd name="T54" fmla="*/ 72 w 529"/>
                      <a:gd name="T55" fmla="*/ 176 h 291"/>
                      <a:gd name="T56" fmla="*/ 111 w 529"/>
                      <a:gd name="T57" fmla="*/ 206 h 291"/>
                      <a:gd name="T58" fmla="*/ 131 w 529"/>
                      <a:gd name="T59" fmla="*/ 229 h 291"/>
                      <a:gd name="T60" fmla="*/ 149 w 529"/>
                      <a:gd name="T61" fmla="*/ 242 h 291"/>
                      <a:gd name="T62" fmla="*/ 166 w 529"/>
                      <a:gd name="T63" fmla="*/ 231 h 291"/>
                      <a:gd name="T64" fmla="*/ 191 w 529"/>
                      <a:gd name="T65" fmla="*/ 219 h 291"/>
                      <a:gd name="T66" fmla="*/ 225 w 529"/>
                      <a:gd name="T67" fmla="*/ 219 h 291"/>
                      <a:gd name="T68" fmla="*/ 248 w 529"/>
                      <a:gd name="T69" fmla="*/ 243 h 291"/>
                      <a:gd name="T70" fmla="*/ 287 w 529"/>
                      <a:gd name="T71" fmla="*/ 235 h 291"/>
                      <a:gd name="T72" fmla="*/ 324 w 529"/>
                      <a:gd name="T73" fmla="*/ 256 h 291"/>
                      <a:gd name="T74" fmla="*/ 361 w 529"/>
                      <a:gd name="T75" fmla="*/ 240 h 291"/>
                      <a:gd name="T76" fmla="*/ 403 w 529"/>
                      <a:gd name="T77" fmla="*/ 272 h 291"/>
                      <a:gd name="T78" fmla="*/ 428 w 529"/>
                      <a:gd name="T79" fmla="*/ 291 h 291"/>
                      <a:gd name="T80" fmla="*/ 439 w 529"/>
                      <a:gd name="T81" fmla="*/ 291 h 291"/>
                      <a:gd name="T82" fmla="*/ 458 w 529"/>
                      <a:gd name="T83" fmla="*/ 234 h 291"/>
                      <a:gd name="T84" fmla="*/ 489 w 529"/>
                      <a:gd name="T85" fmla="*/ 181 h 291"/>
                      <a:gd name="T86" fmla="*/ 529 w 529"/>
                      <a:gd name="T87" fmla="*/ 9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9" h="291">
                        <a:moveTo>
                          <a:pt x="529" y="85"/>
                        </a:moveTo>
                        <a:lnTo>
                          <a:pt x="519" y="78"/>
                        </a:lnTo>
                        <a:lnTo>
                          <a:pt x="500" y="75"/>
                        </a:lnTo>
                        <a:lnTo>
                          <a:pt x="499" y="70"/>
                        </a:lnTo>
                        <a:lnTo>
                          <a:pt x="503" y="31"/>
                        </a:lnTo>
                        <a:lnTo>
                          <a:pt x="503" y="16"/>
                        </a:lnTo>
                        <a:lnTo>
                          <a:pt x="506" y="7"/>
                        </a:lnTo>
                        <a:lnTo>
                          <a:pt x="491" y="0"/>
                        </a:lnTo>
                        <a:lnTo>
                          <a:pt x="481" y="1"/>
                        </a:lnTo>
                        <a:lnTo>
                          <a:pt x="456" y="20"/>
                        </a:lnTo>
                        <a:lnTo>
                          <a:pt x="441" y="37"/>
                        </a:lnTo>
                        <a:lnTo>
                          <a:pt x="433" y="42"/>
                        </a:lnTo>
                        <a:lnTo>
                          <a:pt x="425" y="36"/>
                        </a:lnTo>
                        <a:lnTo>
                          <a:pt x="409" y="52"/>
                        </a:lnTo>
                        <a:lnTo>
                          <a:pt x="388" y="44"/>
                        </a:lnTo>
                        <a:lnTo>
                          <a:pt x="367" y="41"/>
                        </a:lnTo>
                        <a:lnTo>
                          <a:pt x="362" y="37"/>
                        </a:lnTo>
                        <a:lnTo>
                          <a:pt x="358" y="22"/>
                        </a:lnTo>
                        <a:lnTo>
                          <a:pt x="349" y="22"/>
                        </a:lnTo>
                        <a:lnTo>
                          <a:pt x="318" y="44"/>
                        </a:lnTo>
                        <a:lnTo>
                          <a:pt x="298" y="47"/>
                        </a:lnTo>
                        <a:lnTo>
                          <a:pt x="285" y="54"/>
                        </a:lnTo>
                        <a:lnTo>
                          <a:pt x="286" y="47"/>
                        </a:lnTo>
                        <a:lnTo>
                          <a:pt x="261" y="43"/>
                        </a:lnTo>
                        <a:lnTo>
                          <a:pt x="254" y="35"/>
                        </a:lnTo>
                        <a:lnTo>
                          <a:pt x="246" y="49"/>
                        </a:lnTo>
                        <a:lnTo>
                          <a:pt x="221" y="50"/>
                        </a:lnTo>
                        <a:lnTo>
                          <a:pt x="214" y="47"/>
                        </a:lnTo>
                        <a:lnTo>
                          <a:pt x="215" y="63"/>
                        </a:lnTo>
                        <a:lnTo>
                          <a:pt x="205" y="66"/>
                        </a:lnTo>
                        <a:lnTo>
                          <a:pt x="163" y="69"/>
                        </a:lnTo>
                        <a:lnTo>
                          <a:pt x="156" y="65"/>
                        </a:lnTo>
                        <a:lnTo>
                          <a:pt x="157" y="55"/>
                        </a:lnTo>
                        <a:lnTo>
                          <a:pt x="133" y="44"/>
                        </a:lnTo>
                        <a:lnTo>
                          <a:pt x="138" y="30"/>
                        </a:lnTo>
                        <a:lnTo>
                          <a:pt x="138" y="14"/>
                        </a:lnTo>
                        <a:lnTo>
                          <a:pt x="122" y="8"/>
                        </a:lnTo>
                        <a:lnTo>
                          <a:pt x="103" y="16"/>
                        </a:lnTo>
                        <a:lnTo>
                          <a:pt x="99" y="11"/>
                        </a:lnTo>
                        <a:lnTo>
                          <a:pt x="96" y="18"/>
                        </a:lnTo>
                        <a:lnTo>
                          <a:pt x="71" y="23"/>
                        </a:lnTo>
                        <a:lnTo>
                          <a:pt x="55" y="34"/>
                        </a:lnTo>
                        <a:lnTo>
                          <a:pt x="38" y="35"/>
                        </a:lnTo>
                        <a:lnTo>
                          <a:pt x="16" y="46"/>
                        </a:lnTo>
                        <a:lnTo>
                          <a:pt x="8" y="42"/>
                        </a:lnTo>
                        <a:lnTo>
                          <a:pt x="5" y="49"/>
                        </a:lnTo>
                        <a:lnTo>
                          <a:pt x="0" y="55"/>
                        </a:lnTo>
                        <a:lnTo>
                          <a:pt x="2" y="72"/>
                        </a:lnTo>
                        <a:lnTo>
                          <a:pt x="6" y="79"/>
                        </a:lnTo>
                        <a:lnTo>
                          <a:pt x="16" y="71"/>
                        </a:lnTo>
                        <a:lnTo>
                          <a:pt x="28" y="73"/>
                        </a:lnTo>
                        <a:lnTo>
                          <a:pt x="48" y="99"/>
                        </a:lnTo>
                        <a:lnTo>
                          <a:pt x="64" y="100"/>
                        </a:lnTo>
                        <a:lnTo>
                          <a:pt x="68" y="112"/>
                        </a:lnTo>
                        <a:lnTo>
                          <a:pt x="89" y="131"/>
                        </a:lnTo>
                        <a:lnTo>
                          <a:pt x="72" y="176"/>
                        </a:lnTo>
                        <a:lnTo>
                          <a:pt x="98" y="199"/>
                        </a:lnTo>
                        <a:lnTo>
                          <a:pt x="111" y="206"/>
                        </a:lnTo>
                        <a:lnTo>
                          <a:pt x="115" y="230"/>
                        </a:lnTo>
                        <a:lnTo>
                          <a:pt x="131" y="229"/>
                        </a:lnTo>
                        <a:lnTo>
                          <a:pt x="143" y="243"/>
                        </a:lnTo>
                        <a:lnTo>
                          <a:pt x="149" y="242"/>
                        </a:lnTo>
                        <a:lnTo>
                          <a:pt x="158" y="228"/>
                        </a:lnTo>
                        <a:lnTo>
                          <a:pt x="166" y="231"/>
                        </a:lnTo>
                        <a:lnTo>
                          <a:pt x="170" y="240"/>
                        </a:lnTo>
                        <a:lnTo>
                          <a:pt x="191" y="219"/>
                        </a:lnTo>
                        <a:lnTo>
                          <a:pt x="204" y="212"/>
                        </a:lnTo>
                        <a:lnTo>
                          <a:pt x="225" y="219"/>
                        </a:lnTo>
                        <a:lnTo>
                          <a:pt x="229" y="233"/>
                        </a:lnTo>
                        <a:lnTo>
                          <a:pt x="248" y="243"/>
                        </a:lnTo>
                        <a:lnTo>
                          <a:pt x="255" y="245"/>
                        </a:lnTo>
                        <a:lnTo>
                          <a:pt x="287" y="235"/>
                        </a:lnTo>
                        <a:lnTo>
                          <a:pt x="298" y="240"/>
                        </a:lnTo>
                        <a:lnTo>
                          <a:pt x="324" y="256"/>
                        </a:lnTo>
                        <a:lnTo>
                          <a:pt x="344" y="256"/>
                        </a:lnTo>
                        <a:lnTo>
                          <a:pt x="361" y="240"/>
                        </a:lnTo>
                        <a:lnTo>
                          <a:pt x="383" y="262"/>
                        </a:lnTo>
                        <a:lnTo>
                          <a:pt x="403" y="272"/>
                        </a:lnTo>
                        <a:lnTo>
                          <a:pt x="425" y="288"/>
                        </a:lnTo>
                        <a:lnTo>
                          <a:pt x="428" y="291"/>
                        </a:lnTo>
                        <a:lnTo>
                          <a:pt x="435" y="291"/>
                        </a:lnTo>
                        <a:lnTo>
                          <a:pt x="439" y="291"/>
                        </a:lnTo>
                        <a:lnTo>
                          <a:pt x="452" y="281"/>
                        </a:lnTo>
                        <a:lnTo>
                          <a:pt x="458" y="234"/>
                        </a:lnTo>
                        <a:lnTo>
                          <a:pt x="475" y="212"/>
                        </a:lnTo>
                        <a:lnTo>
                          <a:pt x="489" y="181"/>
                        </a:lnTo>
                        <a:lnTo>
                          <a:pt x="494" y="148"/>
                        </a:lnTo>
                        <a:lnTo>
                          <a:pt x="529" y="90"/>
                        </a:lnTo>
                        <a:lnTo>
                          <a:pt x="529" y="85"/>
                        </a:lnTo>
                        <a:close/>
                      </a:path>
                    </a:pathLst>
                  </a:custGeom>
                  <a:solidFill>
                    <a:schemeClr val="accent5"/>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1" name="89" descr="{&quot;Key&quot;:&quot;89&quot;,&quot;Name&quot;:&quot;89&quot;,&quot;Value&quot;:1.0,&quot;Formula&quot;:&quot;&quot;,&quot;Text&quot;:&quot;&quot;,&quot;OfficeApplication&quot;:1,&quot;HasValue&quot;:true}">
                    <a:extLst>
                      <a:ext uri="{FF2B5EF4-FFF2-40B4-BE49-F238E27FC236}">
                        <a16:creationId xmlns:a16="http://schemas.microsoft.com/office/drawing/2014/main" id="{1883AF74-345E-42D0-8313-3062384C2A13}"/>
                      </a:ext>
                    </a:extLst>
                  </p:cNvPr>
                  <p:cNvSpPr>
                    <a:spLocks/>
                  </p:cNvSpPr>
                  <p:nvPr/>
                </p:nvSpPr>
                <p:spPr bwMode="auto">
                  <a:xfrm>
                    <a:off x="6089878" y="2850175"/>
                    <a:ext cx="601044" cy="609093"/>
                  </a:xfrm>
                  <a:custGeom>
                    <a:avLst/>
                    <a:gdLst>
                      <a:gd name="T0" fmla="*/ 410 w 448"/>
                      <a:gd name="T1" fmla="*/ 182 h 454"/>
                      <a:gd name="T2" fmla="*/ 399 w 448"/>
                      <a:gd name="T3" fmla="*/ 189 h 454"/>
                      <a:gd name="T4" fmla="*/ 364 w 448"/>
                      <a:gd name="T5" fmla="*/ 196 h 454"/>
                      <a:gd name="T6" fmla="*/ 325 w 448"/>
                      <a:gd name="T7" fmla="*/ 199 h 454"/>
                      <a:gd name="T8" fmla="*/ 307 w 448"/>
                      <a:gd name="T9" fmla="*/ 177 h 454"/>
                      <a:gd name="T10" fmla="*/ 303 w 448"/>
                      <a:gd name="T11" fmla="*/ 160 h 454"/>
                      <a:gd name="T12" fmla="*/ 268 w 448"/>
                      <a:gd name="T13" fmla="*/ 107 h 454"/>
                      <a:gd name="T14" fmla="*/ 250 w 448"/>
                      <a:gd name="T15" fmla="*/ 111 h 454"/>
                      <a:gd name="T16" fmla="*/ 230 w 448"/>
                      <a:gd name="T17" fmla="*/ 78 h 454"/>
                      <a:gd name="T18" fmla="*/ 202 w 448"/>
                      <a:gd name="T19" fmla="*/ 30 h 454"/>
                      <a:gd name="T20" fmla="*/ 172 w 448"/>
                      <a:gd name="T21" fmla="*/ 18 h 454"/>
                      <a:gd name="T22" fmla="*/ 164 w 448"/>
                      <a:gd name="T23" fmla="*/ 0 h 454"/>
                      <a:gd name="T24" fmla="*/ 138 w 448"/>
                      <a:gd name="T25" fmla="*/ 14 h 454"/>
                      <a:gd name="T26" fmla="*/ 57 w 448"/>
                      <a:gd name="T27" fmla="*/ 21 h 454"/>
                      <a:gd name="T28" fmla="*/ 48 w 448"/>
                      <a:gd name="T29" fmla="*/ 76 h 454"/>
                      <a:gd name="T30" fmla="*/ 27 w 448"/>
                      <a:gd name="T31" fmla="*/ 100 h 454"/>
                      <a:gd name="T32" fmla="*/ 30 w 448"/>
                      <a:gd name="T33" fmla="*/ 106 h 454"/>
                      <a:gd name="T34" fmla="*/ 61 w 448"/>
                      <a:gd name="T35" fmla="*/ 138 h 454"/>
                      <a:gd name="T36" fmla="*/ 77 w 448"/>
                      <a:gd name="T37" fmla="*/ 188 h 454"/>
                      <a:gd name="T38" fmla="*/ 53 w 448"/>
                      <a:gd name="T39" fmla="*/ 232 h 454"/>
                      <a:gd name="T40" fmla="*/ 48 w 448"/>
                      <a:gd name="T41" fmla="*/ 255 h 454"/>
                      <a:gd name="T42" fmla="*/ 4 w 448"/>
                      <a:gd name="T43" fmla="*/ 271 h 454"/>
                      <a:gd name="T44" fmla="*/ 5 w 448"/>
                      <a:gd name="T45" fmla="*/ 289 h 454"/>
                      <a:gd name="T46" fmla="*/ 31 w 448"/>
                      <a:gd name="T47" fmla="*/ 319 h 454"/>
                      <a:gd name="T48" fmla="*/ 40 w 448"/>
                      <a:gd name="T49" fmla="*/ 342 h 454"/>
                      <a:gd name="T50" fmla="*/ 49 w 448"/>
                      <a:gd name="T51" fmla="*/ 351 h 454"/>
                      <a:gd name="T52" fmla="*/ 88 w 448"/>
                      <a:gd name="T53" fmla="*/ 349 h 454"/>
                      <a:gd name="T54" fmla="*/ 95 w 448"/>
                      <a:gd name="T55" fmla="*/ 366 h 454"/>
                      <a:gd name="T56" fmla="*/ 123 w 448"/>
                      <a:gd name="T57" fmla="*/ 380 h 454"/>
                      <a:gd name="T58" fmla="*/ 151 w 448"/>
                      <a:gd name="T59" fmla="*/ 384 h 454"/>
                      <a:gd name="T60" fmla="*/ 175 w 448"/>
                      <a:gd name="T61" fmla="*/ 372 h 454"/>
                      <a:gd name="T62" fmla="*/ 199 w 448"/>
                      <a:gd name="T63" fmla="*/ 365 h 454"/>
                      <a:gd name="T64" fmla="*/ 219 w 448"/>
                      <a:gd name="T65" fmla="*/ 377 h 454"/>
                      <a:gd name="T66" fmla="*/ 245 w 448"/>
                      <a:gd name="T67" fmla="*/ 394 h 454"/>
                      <a:gd name="T68" fmla="*/ 293 w 448"/>
                      <a:gd name="T69" fmla="*/ 424 h 454"/>
                      <a:gd name="T70" fmla="*/ 305 w 448"/>
                      <a:gd name="T71" fmla="*/ 406 h 454"/>
                      <a:gd name="T72" fmla="*/ 312 w 448"/>
                      <a:gd name="T73" fmla="*/ 429 h 454"/>
                      <a:gd name="T74" fmla="*/ 337 w 448"/>
                      <a:gd name="T75" fmla="*/ 421 h 454"/>
                      <a:gd name="T76" fmla="*/ 344 w 448"/>
                      <a:gd name="T77" fmla="*/ 448 h 454"/>
                      <a:gd name="T78" fmla="*/ 369 w 448"/>
                      <a:gd name="T79" fmla="*/ 442 h 454"/>
                      <a:gd name="T80" fmla="*/ 381 w 448"/>
                      <a:gd name="T81" fmla="*/ 431 h 454"/>
                      <a:gd name="T82" fmla="*/ 372 w 448"/>
                      <a:gd name="T83" fmla="*/ 409 h 454"/>
                      <a:gd name="T84" fmla="*/ 385 w 448"/>
                      <a:gd name="T85" fmla="*/ 375 h 454"/>
                      <a:gd name="T86" fmla="*/ 410 w 448"/>
                      <a:gd name="T87" fmla="*/ 335 h 454"/>
                      <a:gd name="T88" fmla="*/ 425 w 448"/>
                      <a:gd name="T89" fmla="*/ 280 h 454"/>
                      <a:gd name="T90" fmla="*/ 448 w 448"/>
                      <a:gd name="T91" fmla="*/ 257 h 454"/>
                      <a:gd name="T92" fmla="*/ 426 w 448"/>
                      <a:gd name="T93" fmla="*/ 235 h 454"/>
                      <a:gd name="T94" fmla="*/ 433 w 448"/>
                      <a:gd name="T95" fmla="*/ 201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48" h="454">
                        <a:moveTo>
                          <a:pt x="429" y="201"/>
                        </a:moveTo>
                        <a:lnTo>
                          <a:pt x="410" y="182"/>
                        </a:lnTo>
                        <a:lnTo>
                          <a:pt x="406" y="195"/>
                        </a:lnTo>
                        <a:lnTo>
                          <a:pt x="399" y="189"/>
                        </a:lnTo>
                        <a:lnTo>
                          <a:pt x="387" y="196"/>
                        </a:lnTo>
                        <a:lnTo>
                          <a:pt x="364" y="196"/>
                        </a:lnTo>
                        <a:lnTo>
                          <a:pt x="361" y="200"/>
                        </a:lnTo>
                        <a:lnTo>
                          <a:pt x="325" y="199"/>
                        </a:lnTo>
                        <a:lnTo>
                          <a:pt x="318" y="179"/>
                        </a:lnTo>
                        <a:lnTo>
                          <a:pt x="307" y="177"/>
                        </a:lnTo>
                        <a:lnTo>
                          <a:pt x="297" y="169"/>
                        </a:lnTo>
                        <a:lnTo>
                          <a:pt x="303" y="160"/>
                        </a:lnTo>
                        <a:lnTo>
                          <a:pt x="271" y="117"/>
                        </a:lnTo>
                        <a:lnTo>
                          <a:pt x="268" y="107"/>
                        </a:lnTo>
                        <a:lnTo>
                          <a:pt x="258" y="103"/>
                        </a:lnTo>
                        <a:lnTo>
                          <a:pt x="250" y="111"/>
                        </a:lnTo>
                        <a:lnTo>
                          <a:pt x="221" y="95"/>
                        </a:lnTo>
                        <a:lnTo>
                          <a:pt x="230" y="78"/>
                        </a:lnTo>
                        <a:lnTo>
                          <a:pt x="222" y="54"/>
                        </a:lnTo>
                        <a:lnTo>
                          <a:pt x="202" y="30"/>
                        </a:lnTo>
                        <a:lnTo>
                          <a:pt x="184" y="18"/>
                        </a:lnTo>
                        <a:lnTo>
                          <a:pt x="172" y="18"/>
                        </a:lnTo>
                        <a:lnTo>
                          <a:pt x="168" y="3"/>
                        </a:lnTo>
                        <a:lnTo>
                          <a:pt x="164" y="0"/>
                        </a:lnTo>
                        <a:lnTo>
                          <a:pt x="156" y="8"/>
                        </a:lnTo>
                        <a:lnTo>
                          <a:pt x="138" y="14"/>
                        </a:lnTo>
                        <a:lnTo>
                          <a:pt x="108" y="19"/>
                        </a:lnTo>
                        <a:lnTo>
                          <a:pt x="57" y="21"/>
                        </a:lnTo>
                        <a:lnTo>
                          <a:pt x="51" y="39"/>
                        </a:lnTo>
                        <a:lnTo>
                          <a:pt x="48" y="76"/>
                        </a:lnTo>
                        <a:lnTo>
                          <a:pt x="35" y="83"/>
                        </a:lnTo>
                        <a:lnTo>
                          <a:pt x="27" y="100"/>
                        </a:lnTo>
                        <a:lnTo>
                          <a:pt x="27" y="106"/>
                        </a:lnTo>
                        <a:lnTo>
                          <a:pt x="30" y="106"/>
                        </a:lnTo>
                        <a:lnTo>
                          <a:pt x="46" y="109"/>
                        </a:lnTo>
                        <a:lnTo>
                          <a:pt x="61" y="138"/>
                        </a:lnTo>
                        <a:lnTo>
                          <a:pt x="81" y="156"/>
                        </a:lnTo>
                        <a:lnTo>
                          <a:pt x="77" y="188"/>
                        </a:lnTo>
                        <a:lnTo>
                          <a:pt x="47" y="211"/>
                        </a:lnTo>
                        <a:lnTo>
                          <a:pt x="53" y="232"/>
                        </a:lnTo>
                        <a:lnTo>
                          <a:pt x="49" y="241"/>
                        </a:lnTo>
                        <a:lnTo>
                          <a:pt x="48" y="255"/>
                        </a:lnTo>
                        <a:lnTo>
                          <a:pt x="27" y="267"/>
                        </a:lnTo>
                        <a:lnTo>
                          <a:pt x="4" y="271"/>
                        </a:lnTo>
                        <a:lnTo>
                          <a:pt x="0" y="278"/>
                        </a:lnTo>
                        <a:lnTo>
                          <a:pt x="5" y="289"/>
                        </a:lnTo>
                        <a:lnTo>
                          <a:pt x="13" y="293"/>
                        </a:lnTo>
                        <a:lnTo>
                          <a:pt x="31" y="319"/>
                        </a:lnTo>
                        <a:lnTo>
                          <a:pt x="29" y="324"/>
                        </a:lnTo>
                        <a:lnTo>
                          <a:pt x="40" y="342"/>
                        </a:lnTo>
                        <a:lnTo>
                          <a:pt x="42" y="348"/>
                        </a:lnTo>
                        <a:lnTo>
                          <a:pt x="49" y="351"/>
                        </a:lnTo>
                        <a:lnTo>
                          <a:pt x="81" y="343"/>
                        </a:lnTo>
                        <a:lnTo>
                          <a:pt x="88" y="349"/>
                        </a:lnTo>
                        <a:lnTo>
                          <a:pt x="89" y="358"/>
                        </a:lnTo>
                        <a:lnTo>
                          <a:pt x="95" y="366"/>
                        </a:lnTo>
                        <a:lnTo>
                          <a:pt x="108" y="368"/>
                        </a:lnTo>
                        <a:lnTo>
                          <a:pt x="123" y="380"/>
                        </a:lnTo>
                        <a:lnTo>
                          <a:pt x="138" y="376"/>
                        </a:lnTo>
                        <a:lnTo>
                          <a:pt x="151" y="384"/>
                        </a:lnTo>
                        <a:lnTo>
                          <a:pt x="168" y="374"/>
                        </a:lnTo>
                        <a:lnTo>
                          <a:pt x="175" y="372"/>
                        </a:lnTo>
                        <a:lnTo>
                          <a:pt x="197" y="380"/>
                        </a:lnTo>
                        <a:lnTo>
                          <a:pt x="199" y="365"/>
                        </a:lnTo>
                        <a:lnTo>
                          <a:pt x="210" y="368"/>
                        </a:lnTo>
                        <a:lnTo>
                          <a:pt x="219" y="377"/>
                        </a:lnTo>
                        <a:lnTo>
                          <a:pt x="227" y="392"/>
                        </a:lnTo>
                        <a:lnTo>
                          <a:pt x="245" y="394"/>
                        </a:lnTo>
                        <a:lnTo>
                          <a:pt x="266" y="413"/>
                        </a:lnTo>
                        <a:lnTo>
                          <a:pt x="293" y="424"/>
                        </a:lnTo>
                        <a:lnTo>
                          <a:pt x="299" y="418"/>
                        </a:lnTo>
                        <a:lnTo>
                          <a:pt x="305" y="406"/>
                        </a:lnTo>
                        <a:lnTo>
                          <a:pt x="313" y="407"/>
                        </a:lnTo>
                        <a:lnTo>
                          <a:pt x="312" y="429"/>
                        </a:lnTo>
                        <a:lnTo>
                          <a:pt x="317" y="431"/>
                        </a:lnTo>
                        <a:lnTo>
                          <a:pt x="337" y="421"/>
                        </a:lnTo>
                        <a:lnTo>
                          <a:pt x="341" y="428"/>
                        </a:lnTo>
                        <a:lnTo>
                          <a:pt x="344" y="448"/>
                        </a:lnTo>
                        <a:lnTo>
                          <a:pt x="356" y="454"/>
                        </a:lnTo>
                        <a:lnTo>
                          <a:pt x="369" y="442"/>
                        </a:lnTo>
                        <a:lnTo>
                          <a:pt x="382" y="444"/>
                        </a:lnTo>
                        <a:lnTo>
                          <a:pt x="381" y="431"/>
                        </a:lnTo>
                        <a:lnTo>
                          <a:pt x="375" y="427"/>
                        </a:lnTo>
                        <a:lnTo>
                          <a:pt x="372" y="409"/>
                        </a:lnTo>
                        <a:lnTo>
                          <a:pt x="385" y="395"/>
                        </a:lnTo>
                        <a:lnTo>
                          <a:pt x="385" y="375"/>
                        </a:lnTo>
                        <a:lnTo>
                          <a:pt x="392" y="366"/>
                        </a:lnTo>
                        <a:lnTo>
                          <a:pt x="410" y="335"/>
                        </a:lnTo>
                        <a:lnTo>
                          <a:pt x="425" y="299"/>
                        </a:lnTo>
                        <a:lnTo>
                          <a:pt x="425" y="280"/>
                        </a:lnTo>
                        <a:lnTo>
                          <a:pt x="446" y="269"/>
                        </a:lnTo>
                        <a:lnTo>
                          <a:pt x="448" y="257"/>
                        </a:lnTo>
                        <a:lnTo>
                          <a:pt x="440" y="235"/>
                        </a:lnTo>
                        <a:lnTo>
                          <a:pt x="426" y="235"/>
                        </a:lnTo>
                        <a:lnTo>
                          <a:pt x="427" y="217"/>
                        </a:lnTo>
                        <a:lnTo>
                          <a:pt x="433" y="201"/>
                        </a:lnTo>
                        <a:lnTo>
                          <a:pt x="429" y="201"/>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2" name="91" descr="{&quot;Key&quot;:&quot;91&quot;,&quot;Name&quot;:&quot;91&quot;,&quot;Value&quot;:1.0,&quot;Formula&quot;:&quot;&quot;,&quot;Text&quot;:&quot;&quot;,&quot;OfficeApplication&quot;:1,&quot;HasValue&quot;:true}">
                    <a:extLst>
                      <a:ext uri="{FF2B5EF4-FFF2-40B4-BE49-F238E27FC236}">
                        <a16:creationId xmlns:a16="http://schemas.microsoft.com/office/drawing/2014/main" id="{E587ECB4-9A23-4690-83E8-BB962E3D9097}"/>
                      </a:ext>
                    </a:extLst>
                  </p:cNvPr>
                  <p:cNvSpPr>
                    <a:spLocks/>
                  </p:cNvSpPr>
                  <p:nvPr/>
                </p:nvSpPr>
                <p:spPr bwMode="auto">
                  <a:xfrm>
                    <a:off x="5722276" y="2647591"/>
                    <a:ext cx="260273" cy="276373"/>
                  </a:xfrm>
                  <a:custGeom>
                    <a:avLst/>
                    <a:gdLst>
                      <a:gd name="T0" fmla="*/ 116 w 194"/>
                      <a:gd name="T1" fmla="*/ 17 h 206"/>
                      <a:gd name="T2" fmla="*/ 102 w 194"/>
                      <a:gd name="T3" fmla="*/ 10 h 206"/>
                      <a:gd name="T4" fmla="*/ 93 w 194"/>
                      <a:gd name="T5" fmla="*/ 5 h 206"/>
                      <a:gd name="T6" fmla="*/ 90 w 194"/>
                      <a:gd name="T7" fmla="*/ 0 h 206"/>
                      <a:gd name="T8" fmla="*/ 84 w 194"/>
                      <a:gd name="T9" fmla="*/ 0 h 206"/>
                      <a:gd name="T10" fmla="*/ 59 w 194"/>
                      <a:gd name="T11" fmla="*/ 8 h 206"/>
                      <a:gd name="T12" fmla="*/ 52 w 194"/>
                      <a:gd name="T13" fmla="*/ 29 h 206"/>
                      <a:gd name="T14" fmla="*/ 32 w 194"/>
                      <a:gd name="T15" fmla="*/ 51 h 206"/>
                      <a:gd name="T16" fmla="*/ 34 w 194"/>
                      <a:gd name="T17" fmla="*/ 67 h 206"/>
                      <a:gd name="T18" fmla="*/ 29 w 194"/>
                      <a:gd name="T19" fmla="*/ 88 h 206"/>
                      <a:gd name="T20" fmla="*/ 8 w 194"/>
                      <a:gd name="T21" fmla="*/ 94 h 206"/>
                      <a:gd name="T22" fmla="*/ 0 w 194"/>
                      <a:gd name="T23" fmla="*/ 130 h 206"/>
                      <a:gd name="T24" fmla="*/ 0 w 194"/>
                      <a:gd name="T25" fmla="*/ 137 h 206"/>
                      <a:gd name="T26" fmla="*/ 0 w 194"/>
                      <a:gd name="T27" fmla="*/ 147 h 206"/>
                      <a:gd name="T28" fmla="*/ 12 w 194"/>
                      <a:gd name="T29" fmla="*/ 163 h 206"/>
                      <a:gd name="T30" fmla="*/ 24 w 194"/>
                      <a:gd name="T31" fmla="*/ 188 h 206"/>
                      <a:gd name="T32" fmla="*/ 17 w 194"/>
                      <a:gd name="T33" fmla="*/ 204 h 206"/>
                      <a:gd name="T34" fmla="*/ 21 w 194"/>
                      <a:gd name="T35" fmla="*/ 206 h 206"/>
                      <a:gd name="T36" fmla="*/ 65 w 194"/>
                      <a:gd name="T37" fmla="*/ 198 h 206"/>
                      <a:gd name="T38" fmla="*/ 75 w 194"/>
                      <a:gd name="T39" fmla="*/ 193 h 206"/>
                      <a:gd name="T40" fmla="*/ 87 w 194"/>
                      <a:gd name="T41" fmla="*/ 181 h 206"/>
                      <a:gd name="T42" fmla="*/ 97 w 194"/>
                      <a:gd name="T43" fmla="*/ 193 h 206"/>
                      <a:gd name="T44" fmla="*/ 108 w 194"/>
                      <a:gd name="T45" fmla="*/ 193 h 206"/>
                      <a:gd name="T46" fmla="*/ 118 w 194"/>
                      <a:gd name="T47" fmla="*/ 186 h 206"/>
                      <a:gd name="T48" fmla="*/ 131 w 194"/>
                      <a:gd name="T49" fmla="*/ 193 h 206"/>
                      <a:gd name="T50" fmla="*/ 140 w 194"/>
                      <a:gd name="T51" fmla="*/ 192 h 206"/>
                      <a:gd name="T52" fmla="*/ 140 w 194"/>
                      <a:gd name="T53" fmla="*/ 192 h 206"/>
                      <a:gd name="T54" fmla="*/ 140 w 194"/>
                      <a:gd name="T55" fmla="*/ 187 h 206"/>
                      <a:gd name="T56" fmla="*/ 168 w 194"/>
                      <a:gd name="T57" fmla="*/ 157 h 206"/>
                      <a:gd name="T58" fmla="*/ 180 w 194"/>
                      <a:gd name="T59" fmla="*/ 147 h 206"/>
                      <a:gd name="T60" fmla="*/ 174 w 194"/>
                      <a:gd name="T61" fmla="*/ 142 h 206"/>
                      <a:gd name="T62" fmla="*/ 171 w 194"/>
                      <a:gd name="T63" fmla="*/ 107 h 206"/>
                      <a:gd name="T64" fmla="*/ 178 w 194"/>
                      <a:gd name="T65" fmla="*/ 82 h 206"/>
                      <a:gd name="T66" fmla="*/ 178 w 194"/>
                      <a:gd name="T67" fmla="*/ 60 h 206"/>
                      <a:gd name="T68" fmla="*/ 194 w 194"/>
                      <a:gd name="T69" fmla="*/ 43 h 206"/>
                      <a:gd name="T70" fmla="*/ 192 w 194"/>
                      <a:gd name="T71" fmla="*/ 35 h 206"/>
                      <a:gd name="T72" fmla="*/ 187 w 194"/>
                      <a:gd name="T73" fmla="*/ 36 h 206"/>
                      <a:gd name="T74" fmla="*/ 173 w 194"/>
                      <a:gd name="T75" fmla="*/ 19 h 206"/>
                      <a:gd name="T76" fmla="*/ 170 w 194"/>
                      <a:gd name="T77" fmla="*/ 18 h 206"/>
                      <a:gd name="T78" fmla="*/ 138 w 194"/>
                      <a:gd name="T79" fmla="*/ 23 h 206"/>
                      <a:gd name="T80" fmla="*/ 124 w 194"/>
                      <a:gd name="T81" fmla="*/ 14 h 206"/>
                      <a:gd name="T82" fmla="*/ 117 w 194"/>
                      <a:gd name="T83" fmla="*/ 12 h 206"/>
                      <a:gd name="T84" fmla="*/ 116 w 194"/>
                      <a:gd name="T85" fmla="*/ 1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4" h="206">
                        <a:moveTo>
                          <a:pt x="116" y="17"/>
                        </a:moveTo>
                        <a:lnTo>
                          <a:pt x="102" y="10"/>
                        </a:lnTo>
                        <a:lnTo>
                          <a:pt x="93" y="5"/>
                        </a:lnTo>
                        <a:lnTo>
                          <a:pt x="90" y="0"/>
                        </a:lnTo>
                        <a:lnTo>
                          <a:pt x="84" y="0"/>
                        </a:lnTo>
                        <a:lnTo>
                          <a:pt x="59" y="8"/>
                        </a:lnTo>
                        <a:lnTo>
                          <a:pt x="52" y="29"/>
                        </a:lnTo>
                        <a:lnTo>
                          <a:pt x="32" y="51"/>
                        </a:lnTo>
                        <a:lnTo>
                          <a:pt x="34" y="67"/>
                        </a:lnTo>
                        <a:lnTo>
                          <a:pt x="29" y="88"/>
                        </a:lnTo>
                        <a:lnTo>
                          <a:pt x="8" y="94"/>
                        </a:lnTo>
                        <a:lnTo>
                          <a:pt x="0" y="130"/>
                        </a:lnTo>
                        <a:lnTo>
                          <a:pt x="0" y="137"/>
                        </a:lnTo>
                        <a:lnTo>
                          <a:pt x="0" y="147"/>
                        </a:lnTo>
                        <a:lnTo>
                          <a:pt x="12" y="163"/>
                        </a:lnTo>
                        <a:lnTo>
                          <a:pt x="24" y="188"/>
                        </a:lnTo>
                        <a:lnTo>
                          <a:pt x="17" y="204"/>
                        </a:lnTo>
                        <a:lnTo>
                          <a:pt x="21" y="206"/>
                        </a:lnTo>
                        <a:lnTo>
                          <a:pt x="65" y="198"/>
                        </a:lnTo>
                        <a:lnTo>
                          <a:pt x="75" y="193"/>
                        </a:lnTo>
                        <a:lnTo>
                          <a:pt x="87" y="181"/>
                        </a:lnTo>
                        <a:lnTo>
                          <a:pt x="97" y="193"/>
                        </a:lnTo>
                        <a:lnTo>
                          <a:pt x="108" y="193"/>
                        </a:lnTo>
                        <a:lnTo>
                          <a:pt x="118" y="186"/>
                        </a:lnTo>
                        <a:lnTo>
                          <a:pt x="131" y="193"/>
                        </a:lnTo>
                        <a:lnTo>
                          <a:pt x="140" y="192"/>
                        </a:lnTo>
                        <a:lnTo>
                          <a:pt x="140" y="192"/>
                        </a:lnTo>
                        <a:lnTo>
                          <a:pt x="140" y="187"/>
                        </a:lnTo>
                        <a:lnTo>
                          <a:pt x="168" y="157"/>
                        </a:lnTo>
                        <a:lnTo>
                          <a:pt x="180" y="147"/>
                        </a:lnTo>
                        <a:lnTo>
                          <a:pt x="174" y="142"/>
                        </a:lnTo>
                        <a:lnTo>
                          <a:pt x="171" y="107"/>
                        </a:lnTo>
                        <a:lnTo>
                          <a:pt x="178" y="82"/>
                        </a:lnTo>
                        <a:lnTo>
                          <a:pt x="178" y="60"/>
                        </a:lnTo>
                        <a:lnTo>
                          <a:pt x="194" y="43"/>
                        </a:lnTo>
                        <a:lnTo>
                          <a:pt x="192" y="35"/>
                        </a:lnTo>
                        <a:lnTo>
                          <a:pt x="187" y="36"/>
                        </a:lnTo>
                        <a:lnTo>
                          <a:pt x="173" y="19"/>
                        </a:lnTo>
                        <a:lnTo>
                          <a:pt x="170" y="18"/>
                        </a:lnTo>
                        <a:lnTo>
                          <a:pt x="138" y="23"/>
                        </a:lnTo>
                        <a:lnTo>
                          <a:pt x="124" y="14"/>
                        </a:lnTo>
                        <a:lnTo>
                          <a:pt x="117" y="12"/>
                        </a:lnTo>
                        <a:lnTo>
                          <a:pt x="116" y="17"/>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3" name="92" descr="{&quot;Key&quot;:&quot;92&quot;,&quot;Name&quot;:&quot;92&quot;,&quot;Value&quot;:1.0,&quot;Formula&quot;:&quot;&quot;,&quot;Text&quot;:&quot;&quot;,&quot;OfficeApplication&quot;:1,&quot;HasValue&quot;:true}">
                    <a:extLst>
                      <a:ext uri="{FF2B5EF4-FFF2-40B4-BE49-F238E27FC236}">
                        <a16:creationId xmlns:a16="http://schemas.microsoft.com/office/drawing/2014/main" id="{EE2EEA26-6704-4A1D-BDB7-C9EAE6771BAC}"/>
                      </a:ext>
                    </a:extLst>
                  </p:cNvPr>
                  <p:cNvSpPr>
                    <a:spLocks/>
                  </p:cNvSpPr>
                  <p:nvPr/>
                </p:nvSpPr>
                <p:spPr bwMode="auto">
                  <a:xfrm>
                    <a:off x="5812164" y="2546970"/>
                    <a:ext cx="71106" cy="123429"/>
                  </a:xfrm>
                  <a:custGeom>
                    <a:avLst/>
                    <a:gdLst>
                      <a:gd name="T0" fmla="*/ 38 w 53"/>
                      <a:gd name="T1" fmla="*/ 19 h 92"/>
                      <a:gd name="T2" fmla="*/ 49 w 53"/>
                      <a:gd name="T3" fmla="*/ 15 h 92"/>
                      <a:gd name="T4" fmla="*/ 52 w 53"/>
                      <a:gd name="T5" fmla="*/ 12 h 92"/>
                      <a:gd name="T6" fmla="*/ 52 w 53"/>
                      <a:gd name="T7" fmla="*/ 5 h 92"/>
                      <a:gd name="T8" fmla="*/ 49 w 53"/>
                      <a:gd name="T9" fmla="*/ 0 h 92"/>
                      <a:gd name="T10" fmla="*/ 41 w 53"/>
                      <a:gd name="T11" fmla="*/ 0 h 92"/>
                      <a:gd name="T12" fmla="*/ 30 w 53"/>
                      <a:gd name="T13" fmla="*/ 5 h 92"/>
                      <a:gd name="T14" fmla="*/ 23 w 53"/>
                      <a:gd name="T15" fmla="*/ 12 h 92"/>
                      <a:gd name="T16" fmla="*/ 10 w 53"/>
                      <a:gd name="T17" fmla="*/ 19 h 92"/>
                      <a:gd name="T18" fmla="*/ 3 w 53"/>
                      <a:gd name="T19" fmla="*/ 28 h 92"/>
                      <a:gd name="T20" fmla="*/ 0 w 53"/>
                      <a:gd name="T21" fmla="*/ 31 h 92"/>
                      <a:gd name="T22" fmla="*/ 0 w 53"/>
                      <a:gd name="T23" fmla="*/ 48 h 92"/>
                      <a:gd name="T24" fmla="*/ 4 w 53"/>
                      <a:gd name="T25" fmla="*/ 58 h 92"/>
                      <a:gd name="T26" fmla="*/ 23 w 53"/>
                      <a:gd name="T27" fmla="*/ 75 h 92"/>
                      <a:gd name="T28" fmla="*/ 26 w 53"/>
                      <a:gd name="T29" fmla="*/ 80 h 92"/>
                      <a:gd name="T30" fmla="*/ 35 w 53"/>
                      <a:gd name="T31" fmla="*/ 85 h 92"/>
                      <a:gd name="T32" fmla="*/ 49 w 53"/>
                      <a:gd name="T33" fmla="*/ 92 h 92"/>
                      <a:gd name="T34" fmla="*/ 50 w 53"/>
                      <a:gd name="T35" fmla="*/ 87 h 92"/>
                      <a:gd name="T36" fmla="*/ 49 w 53"/>
                      <a:gd name="T37" fmla="*/ 81 h 92"/>
                      <a:gd name="T38" fmla="*/ 50 w 53"/>
                      <a:gd name="T39" fmla="*/ 72 h 92"/>
                      <a:gd name="T40" fmla="*/ 51 w 53"/>
                      <a:gd name="T41" fmla="*/ 64 h 92"/>
                      <a:gd name="T42" fmla="*/ 53 w 53"/>
                      <a:gd name="T43" fmla="*/ 58 h 92"/>
                      <a:gd name="T44" fmla="*/ 30 w 53"/>
                      <a:gd name="T45" fmla="*/ 50 h 92"/>
                      <a:gd name="T46" fmla="*/ 25 w 53"/>
                      <a:gd name="T47" fmla="*/ 51 h 92"/>
                      <a:gd name="T48" fmla="*/ 28 w 53"/>
                      <a:gd name="T49" fmla="*/ 30 h 92"/>
                      <a:gd name="T50" fmla="*/ 34 w 53"/>
                      <a:gd name="T51" fmla="*/ 24 h 92"/>
                      <a:gd name="T52" fmla="*/ 38 w 53"/>
                      <a:gd name="T53" fmla="*/ 1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92">
                        <a:moveTo>
                          <a:pt x="38" y="19"/>
                        </a:moveTo>
                        <a:lnTo>
                          <a:pt x="49" y="15"/>
                        </a:lnTo>
                        <a:lnTo>
                          <a:pt x="52" y="12"/>
                        </a:lnTo>
                        <a:lnTo>
                          <a:pt x="52" y="5"/>
                        </a:lnTo>
                        <a:lnTo>
                          <a:pt x="49" y="0"/>
                        </a:lnTo>
                        <a:lnTo>
                          <a:pt x="41" y="0"/>
                        </a:lnTo>
                        <a:lnTo>
                          <a:pt x="30" y="5"/>
                        </a:lnTo>
                        <a:lnTo>
                          <a:pt x="23" y="12"/>
                        </a:lnTo>
                        <a:lnTo>
                          <a:pt x="10" y="19"/>
                        </a:lnTo>
                        <a:lnTo>
                          <a:pt x="3" y="28"/>
                        </a:lnTo>
                        <a:lnTo>
                          <a:pt x="0" y="31"/>
                        </a:lnTo>
                        <a:lnTo>
                          <a:pt x="0" y="48"/>
                        </a:lnTo>
                        <a:lnTo>
                          <a:pt x="4" y="58"/>
                        </a:lnTo>
                        <a:lnTo>
                          <a:pt x="23" y="75"/>
                        </a:lnTo>
                        <a:lnTo>
                          <a:pt x="26" y="80"/>
                        </a:lnTo>
                        <a:lnTo>
                          <a:pt x="35" y="85"/>
                        </a:lnTo>
                        <a:lnTo>
                          <a:pt x="49" y="92"/>
                        </a:lnTo>
                        <a:lnTo>
                          <a:pt x="50" y="87"/>
                        </a:lnTo>
                        <a:lnTo>
                          <a:pt x="49" y="81"/>
                        </a:lnTo>
                        <a:lnTo>
                          <a:pt x="50" y="72"/>
                        </a:lnTo>
                        <a:lnTo>
                          <a:pt x="51" y="64"/>
                        </a:lnTo>
                        <a:lnTo>
                          <a:pt x="53" y="58"/>
                        </a:lnTo>
                        <a:lnTo>
                          <a:pt x="30" y="50"/>
                        </a:lnTo>
                        <a:lnTo>
                          <a:pt x="25" y="51"/>
                        </a:lnTo>
                        <a:lnTo>
                          <a:pt x="28" y="30"/>
                        </a:lnTo>
                        <a:lnTo>
                          <a:pt x="34" y="24"/>
                        </a:lnTo>
                        <a:lnTo>
                          <a:pt x="38" y="19"/>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4" name="75" descr="{&quot;Key&quot;:&quot;75&quot;,&quot;Name&quot;:&quot;75&quot;,&quot;Value&quot;:1.0,&quot;Formula&quot;:&quot;&quot;,&quot;Text&quot;:&quot;&quot;,&quot;OfficeApplication&quot;:1,&quot;HasValue&quot;:true}">
                    <a:extLst>
                      <a:ext uri="{FF2B5EF4-FFF2-40B4-BE49-F238E27FC236}">
                        <a16:creationId xmlns:a16="http://schemas.microsoft.com/office/drawing/2014/main" id="{58EF716F-8407-4D67-AA6F-18C8D057CE25}"/>
                      </a:ext>
                    </a:extLst>
                  </p:cNvPr>
                  <p:cNvSpPr>
                    <a:spLocks/>
                  </p:cNvSpPr>
                  <p:nvPr/>
                </p:nvSpPr>
                <p:spPr bwMode="auto">
                  <a:xfrm>
                    <a:off x="5845704" y="2579168"/>
                    <a:ext cx="93913" cy="46957"/>
                  </a:xfrm>
                  <a:custGeom>
                    <a:avLst/>
                    <a:gdLst>
                      <a:gd name="T0" fmla="*/ 57 w 70"/>
                      <a:gd name="T1" fmla="*/ 12 h 35"/>
                      <a:gd name="T2" fmla="*/ 52 w 70"/>
                      <a:gd name="T3" fmla="*/ 10 h 35"/>
                      <a:gd name="T4" fmla="*/ 46 w 70"/>
                      <a:gd name="T5" fmla="*/ 1 h 35"/>
                      <a:gd name="T6" fmla="*/ 42 w 70"/>
                      <a:gd name="T7" fmla="*/ 0 h 35"/>
                      <a:gd name="T8" fmla="*/ 9 w 70"/>
                      <a:gd name="T9" fmla="*/ 0 h 35"/>
                      <a:gd name="T10" fmla="*/ 3 w 70"/>
                      <a:gd name="T11" fmla="*/ 6 h 35"/>
                      <a:gd name="T12" fmla="*/ 0 w 70"/>
                      <a:gd name="T13" fmla="*/ 27 h 35"/>
                      <a:gd name="T14" fmla="*/ 5 w 70"/>
                      <a:gd name="T15" fmla="*/ 26 h 35"/>
                      <a:gd name="T16" fmla="*/ 28 w 70"/>
                      <a:gd name="T17" fmla="*/ 34 h 35"/>
                      <a:gd name="T18" fmla="*/ 61 w 70"/>
                      <a:gd name="T19" fmla="*/ 35 h 35"/>
                      <a:gd name="T20" fmla="*/ 66 w 70"/>
                      <a:gd name="T21" fmla="*/ 33 h 35"/>
                      <a:gd name="T22" fmla="*/ 68 w 70"/>
                      <a:gd name="T23" fmla="*/ 27 h 35"/>
                      <a:gd name="T24" fmla="*/ 70 w 70"/>
                      <a:gd name="T25" fmla="*/ 17 h 35"/>
                      <a:gd name="T26" fmla="*/ 57 w 70"/>
                      <a:gd name="T27"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35">
                        <a:moveTo>
                          <a:pt x="57" y="12"/>
                        </a:moveTo>
                        <a:lnTo>
                          <a:pt x="52" y="10"/>
                        </a:lnTo>
                        <a:lnTo>
                          <a:pt x="46" y="1"/>
                        </a:lnTo>
                        <a:lnTo>
                          <a:pt x="42" y="0"/>
                        </a:lnTo>
                        <a:lnTo>
                          <a:pt x="9" y="0"/>
                        </a:lnTo>
                        <a:lnTo>
                          <a:pt x="3" y="6"/>
                        </a:lnTo>
                        <a:lnTo>
                          <a:pt x="0" y="27"/>
                        </a:lnTo>
                        <a:lnTo>
                          <a:pt x="5" y="26"/>
                        </a:lnTo>
                        <a:lnTo>
                          <a:pt x="28" y="34"/>
                        </a:lnTo>
                        <a:lnTo>
                          <a:pt x="61" y="35"/>
                        </a:lnTo>
                        <a:lnTo>
                          <a:pt x="66" y="33"/>
                        </a:lnTo>
                        <a:lnTo>
                          <a:pt x="68" y="27"/>
                        </a:lnTo>
                        <a:lnTo>
                          <a:pt x="70" y="17"/>
                        </a:lnTo>
                        <a:lnTo>
                          <a:pt x="57" y="12"/>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5" name="77" descr="{&quot;Key&quot;:&quot;77&quot;,&quot;Name&quot;:&quot;77&quot;,&quot;Value&quot;:1.0,&quot;Formula&quot;:&quot;&quot;,&quot;Text&quot;:&quot;&quot;,&quot;OfficeApplication&quot;:1,&quot;HasValue&quot;:true}">
                    <a:extLst>
                      <a:ext uri="{FF2B5EF4-FFF2-40B4-BE49-F238E27FC236}">
                        <a16:creationId xmlns:a16="http://schemas.microsoft.com/office/drawing/2014/main" id="{C2FDBBF3-6637-4959-99E5-B2FED87819FC}"/>
                      </a:ext>
                    </a:extLst>
                  </p:cNvPr>
                  <p:cNvSpPr>
                    <a:spLocks/>
                  </p:cNvSpPr>
                  <p:nvPr/>
                </p:nvSpPr>
                <p:spPr bwMode="auto">
                  <a:xfrm>
                    <a:off x="5910102" y="2466473"/>
                    <a:ext cx="454808" cy="543355"/>
                  </a:xfrm>
                  <a:custGeom>
                    <a:avLst/>
                    <a:gdLst>
                      <a:gd name="T0" fmla="*/ 292 w 339"/>
                      <a:gd name="T1" fmla="*/ 96 h 405"/>
                      <a:gd name="T2" fmla="*/ 272 w 339"/>
                      <a:gd name="T3" fmla="*/ 76 h 405"/>
                      <a:gd name="T4" fmla="*/ 228 w 339"/>
                      <a:gd name="T5" fmla="*/ 20 h 405"/>
                      <a:gd name="T6" fmla="*/ 200 w 339"/>
                      <a:gd name="T7" fmla="*/ 0 h 405"/>
                      <a:gd name="T8" fmla="*/ 177 w 339"/>
                      <a:gd name="T9" fmla="*/ 7 h 405"/>
                      <a:gd name="T10" fmla="*/ 135 w 339"/>
                      <a:gd name="T11" fmla="*/ 12 h 405"/>
                      <a:gd name="T12" fmla="*/ 85 w 339"/>
                      <a:gd name="T13" fmla="*/ 12 h 405"/>
                      <a:gd name="T14" fmla="*/ 54 w 339"/>
                      <a:gd name="T15" fmla="*/ 8 h 405"/>
                      <a:gd name="T16" fmla="*/ 49 w 339"/>
                      <a:gd name="T17" fmla="*/ 31 h 405"/>
                      <a:gd name="T18" fmla="*/ 48 w 339"/>
                      <a:gd name="T19" fmla="*/ 40 h 405"/>
                      <a:gd name="T20" fmla="*/ 57 w 339"/>
                      <a:gd name="T21" fmla="*/ 70 h 405"/>
                      <a:gd name="T22" fmla="*/ 58 w 339"/>
                      <a:gd name="T23" fmla="*/ 123 h 405"/>
                      <a:gd name="T24" fmla="*/ 58 w 339"/>
                      <a:gd name="T25" fmla="*/ 154 h 405"/>
                      <a:gd name="T26" fmla="*/ 52 w 339"/>
                      <a:gd name="T27" fmla="*/ 170 h 405"/>
                      <a:gd name="T28" fmla="*/ 38 w 339"/>
                      <a:gd name="T29" fmla="*/ 195 h 405"/>
                      <a:gd name="T30" fmla="*/ 31 w 339"/>
                      <a:gd name="T31" fmla="*/ 242 h 405"/>
                      <a:gd name="T32" fmla="*/ 40 w 339"/>
                      <a:gd name="T33" fmla="*/ 282 h 405"/>
                      <a:gd name="T34" fmla="*/ 0 w 339"/>
                      <a:gd name="T35" fmla="*/ 322 h 405"/>
                      <a:gd name="T36" fmla="*/ 3 w 339"/>
                      <a:gd name="T37" fmla="*/ 325 h 405"/>
                      <a:gd name="T38" fmla="*/ 32 w 339"/>
                      <a:gd name="T39" fmla="*/ 363 h 405"/>
                      <a:gd name="T40" fmla="*/ 33 w 339"/>
                      <a:gd name="T41" fmla="*/ 393 h 405"/>
                      <a:gd name="T42" fmla="*/ 19 w 339"/>
                      <a:gd name="T43" fmla="*/ 400 h 405"/>
                      <a:gd name="T44" fmla="*/ 43 w 339"/>
                      <a:gd name="T45" fmla="*/ 403 h 405"/>
                      <a:gd name="T46" fmla="*/ 98 w 339"/>
                      <a:gd name="T47" fmla="*/ 400 h 405"/>
                      <a:gd name="T48" fmla="*/ 123 w 339"/>
                      <a:gd name="T49" fmla="*/ 393 h 405"/>
                      <a:gd name="T50" fmla="*/ 130 w 339"/>
                      <a:gd name="T51" fmla="*/ 401 h 405"/>
                      <a:gd name="T52" fmla="*/ 161 w 339"/>
                      <a:gd name="T53" fmla="*/ 386 h 405"/>
                      <a:gd name="T54" fmla="*/ 182 w 339"/>
                      <a:gd name="T55" fmla="*/ 362 h 405"/>
                      <a:gd name="T56" fmla="*/ 191 w 339"/>
                      <a:gd name="T57" fmla="*/ 307 h 405"/>
                      <a:gd name="T58" fmla="*/ 272 w 339"/>
                      <a:gd name="T59" fmla="*/ 300 h 405"/>
                      <a:gd name="T60" fmla="*/ 298 w 339"/>
                      <a:gd name="T61" fmla="*/ 286 h 405"/>
                      <a:gd name="T62" fmla="*/ 296 w 339"/>
                      <a:gd name="T63" fmla="*/ 263 h 405"/>
                      <a:gd name="T64" fmla="*/ 299 w 339"/>
                      <a:gd name="T65" fmla="*/ 241 h 405"/>
                      <a:gd name="T66" fmla="*/ 325 w 339"/>
                      <a:gd name="T67" fmla="*/ 213 h 405"/>
                      <a:gd name="T68" fmla="*/ 332 w 339"/>
                      <a:gd name="T69" fmla="*/ 194 h 405"/>
                      <a:gd name="T70" fmla="*/ 313 w 339"/>
                      <a:gd name="T71" fmla="*/ 182 h 405"/>
                      <a:gd name="T72" fmla="*/ 312 w 339"/>
                      <a:gd name="T73" fmla="*/ 157 h 405"/>
                      <a:gd name="T74" fmla="*/ 296 w 339"/>
                      <a:gd name="T75" fmla="*/ 137 h 405"/>
                      <a:gd name="T76" fmla="*/ 302 w 339"/>
                      <a:gd name="T77" fmla="*/ 119 h 405"/>
                      <a:gd name="T78" fmla="*/ 319 w 339"/>
                      <a:gd name="T79" fmla="*/ 113 h 405"/>
                      <a:gd name="T80" fmla="*/ 311 w 339"/>
                      <a:gd name="T81" fmla="*/ 106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9" h="405">
                        <a:moveTo>
                          <a:pt x="311" y="106"/>
                        </a:moveTo>
                        <a:lnTo>
                          <a:pt x="292" y="96"/>
                        </a:lnTo>
                        <a:lnTo>
                          <a:pt x="286" y="78"/>
                        </a:lnTo>
                        <a:lnTo>
                          <a:pt x="272" y="76"/>
                        </a:lnTo>
                        <a:lnTo>
                          <a:pt x="227" y="38"/>
                        </a:lnTo>
                        <a:lnTo>
                          <a:pt x="228" y="20"/>
                        </a:lnTo>
                        <a:lnTo>
                          <a:pt x="218" y="5"/>
                        </a:lnTo>
                        <a:lnTo>
                          <a:pt x="200" y="0"/>
                        </a:lnTo>
                        <a:lnTo>
                          <a:pt x="193" y="3"/>
                        </a:lnTo>
                        <a:lnTo>
                          <a:pt x="177" y="7"/>
                        </a:lnTo>
                        <a:lnTo>
                          <a:pt x="173" y="11"/>
                        </a:lnTo>
                        <a:lnTo>
                          <a:pt x="135" y="12"/>
                        </a:lnTo>
                        <a:lnTo>
                          <a:pt x="113" y="7"/>
                        </a:lnTo>
                        <a:lnTo>
                          <a:pt x="85" y="12"/>
                        </a:lnTo>
                        <a:lnTo>
                          <a:pt x="67" y="2"/>
                        </a:lnTo>
                        <a:lnTo>
                          <a:pt x="54" y="8"/>
                        </a:lnTo>
                        <a:lnTo>
                          <a:pt x="50" y="15"/>
                        </a:lnTo>
                        <a:lnTo>
                          <a:pt x="49" y="31"/>
                        </a:lnTo>
                        <a:lnTo>
                          <a:pt x="45" y="38"/>
                        </a:lnTo>
                        <a:lnTo>
                          <a:pt x="48" y="40"/>
                        </a:lnTo>
                        <a:lnTo>
                          <a:pt x="50" y="55"/>
                        </a:lnTo>
                        <a:lnTo>
                          <a:pt x="57" y="70"/>
                        </a:lnTo>
                        <a:lnTo>
                          <a:pt x="57" y="116"/>
                        </a:lnTo>
                        <a:lnTo>
                          <a:pt x="58" y="123"/>
                        </a:lnTo>
                        <a:lnTo>
                          <a:pt x="60" y="147"/>
                        </a:lnTo>
                        <a:lnTo>
                          <a:pt x="58" y="154"/>
                        </a:lnTo>
                        <a:lnTo>
                          <a:pt x="51" y="164"/>
                        </a:lnTo>
                        <a:lnTo>
                          <a:pt x="52" y="170"/>
                        </a:lnTo>
                        <a:lnTo>
                          <a:pt x="54" y="178"/>
                        </a:lnTo>
                        <a:lnTo>
                          <a:pt x="38" y="195"/>
                        </a:lnTo>
                        <a:lnTo>
                          <a:pt x="38" y="217"/>
                        </a:lnTo>
                        <a:lnTo>
                          <a:pt x="31" y="242"/>
                        </a:lnTo>
                        <a:lnTo>
                          <a:pt x="34" y="277"/>
                        </a:lnTo>
                        <a:lnTo>
                          <a:pt x="40" y="282"/>
                        </a:lnTo>
                        <a:lnTo>
                          <a:pt x="28" y="292"/>
                        </a:lnTo>
                        <a:lnTo>
                          <a:pt x="0" y="322"/>
                        </a:lnTo>
                        <a:lnTo>
                          <a:pt x="0" y="327"/>
                        </a:lnTo>
                        <a:lnTo>
                          <a:pt x="3" y="325"/>
                        </a:lnTo>
                        <a:lnTo>
                          <a:pt x="14" y="352"/>
                        </a:lnTo>
                        <a:lnTo>
                          <a:pt x="32" y="363"/>
                        </a:lnTo>
                        <a:lnTo>
                          <a:pt x="36" y="388"/>
                        </a:lnTo>
                        <a:lnTo>
                          <a:pt x="33" y="393"/>
                        </a:lnTo>
                        <a:lnTo>
                          <a:pt x="21" y="393"/>
                        </a:lnTo>
                        <a:lnTo>
                          <a:pt x="19" y="400"/>
                        </a:lnTo>
                        <a:lnTo>
                          <a:pt x="33" y="405"/>
                        </a:lnTo>
                        <a:lnTo>
                          <a:pt x="43" y="403"/>
                        </a:lnTo>
                        <a:lnTo>
                          <a:pt x="88" y="405"/>
                        </a:lnTo>
                        <a:lnTo>
                          <a:pt x="98" y="400"/>
                        </a:lnTo>
                        <a:lnTo>
                          <a:pt x="106" y="392"/>
                        </a:lnTo>
                        <a:lnTo>
                          <a:pt x="123" y="393"/>
                        </a:lnTo>
                        <a:lnTo>
                          <a:pt x="121" y="400"/>
                        </a:lnTo>
                        <a:lnTo>
                          <a:pt x="130" y="401"/>
                        </a:lnTo>
                        <a:lnTo>
                          <a:pt x="161" y="392"/>
                        </a:lnTo>
                        <a:lnTo>
                          <a:pt x="161" y="386"/>
                        </a:lnTo>
                        <a:lnTo>
                          <a:pt x="169" y="369"/>
                        </a:lnTo>
                        <a:lnTo>
                          <a:pt x="182" y="362"/>
                        </a:lnTo>
                        <a:lnTo>
                          <a:pt x="185" y="325"/>
                        </a:lnTo>
                        <a:lnTo>
                          <a:pt x="191" y="307"/>
                        </a:lnTo>
                        <a:lnTo>
                          <a:pt x="242" y="305"/>
                        </a:lnTo>
                        <a:lnTo>
                          <a:pt x="272" y="300"/>
                        </a:lnTo>
                        <a:lnTo>
                          <a:pt x="290" y="294"/>
                        </a:lnTo>
                        <a:lnTo>
                          <a:pt x="298" y="286"/>
                        </a:lnTo>
                        <a:lnTo>
                          <a:pt x="297" y="282"/>
                        </a:lnTo>
                        <a:lnTo>
                          <a:pt x="296" y="263"/>
                        </a:lnTo>
                        <a:lnTo>
                          <a:pt x="304" y="252"/>
                        </a:lnTo>
                        <a:lnTo>
                          <a:pt x="299" y="241"/>
                        </a:lnTo>
                        <a:lnTo>
                          <a:pt x="313" y="236"/>
                        </a:lnTo>
                        <a:lnTo>
                          <a:pt x="325" y="213"/>
                        </a:lnTo>
                        <a:lnTo>
                          <a:pt x="339" y="202"/>
                        </a:lnTo>
                        <a:lnTo>
                          <a:pt x="332" y="194"/>
                        </a:lnTo>
                        <a:lnTo>
                          <a:pt x="318" y="192"/>
                        </a:lnTo>
                        <a:lnTo>
                          <a:pt x="313" y="182"/>
                        </a:lnTo>
                        <a:lnTo>
                          <a:pt x="316" y="169"/>
                        </a:lnTo>
                        <a:lnTo>
                          <a:pt x="312" y="157"/>
                        </a:lnTo>
                        <a:lnTo>
                          <a:pt x="298" y="146"/>
                        </a:lnTo>
                        <a:lnTo>
                          <a:pt x="296" y="137"/>
                        </a:lnTo>
                        <a:lnTo>
                          <a:pt x="305" y="129"/>
                        </a:lnTo>
                        <a:lnTo>
                          <a:pt x="302" y="119"/>
                        </a:lnTo>
                        <a:lnTo>
                          <a:pt x="312" y="119"/>
                        </a:lnTo>
                        <a:lnTo>
                          <a:pt x="319" y="113"/>
                        </a:lnTo>
                        <a:lnTo>
                          <a:pt x="319" y="105"/>
                        </a:lnTo>
                        <a:lnTo>
                          <a:pt x="311" y="106"/>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6" name="93" descr="{&quot;Key&quot;:&quot;93&quot;,&quot;Name&quot;:&quot;93&quot;,&quot;Value&quot;:1.0,&quot;Formula&quot;:&quot;&quot;,&quot;Text&quot;:&quot;&quot;,&quot;OfficeApplication&quot;:1,&quot;HasValue&quot;:true}">
                    <a:extLst>
                      <a:ext uri="{FF2B5EF4-FFF2-40B4-BE49-F238E27FC236}">
                        <a16:creationId xmlns:a16="http://schemas.microsoft.com/office/drawing/2014/main" id="{CB3B7EC5-9825-4A43-AAA8-59DC28E993C8}"/>
                      </a:ext>
                    </a:extLst>
                  </p:cNvPr>
                  <p:cNvSpPr>
                    <a:spLocks/>
                  </p:cNvSpPr>
                  <p:nvPr/>
                </p:nvSpPr>
                <p:spPr bwMode="auto">
                  <a:xfrm>
                    <a:off x="5857779" y="2517454"/>
                    <a:ext cx="130137" cy="114038"/>
                  </a:xfrm>
                  <a:custGeom>
                    <a:avLst/>
                    <a:gdLst>
                      <a:gd name="T0" fmla="*/ 96 w 97"/>
                      <a:gd name="T1" fmla="*/ 78 h 85"/>
                      <a:gd name="T2" fmla="*/ 96 w 97"/>
                      <a:gd name="T3" fmla="*/ 32 h 85"/>
                      <a:gd name="T4" fmla="*/ 89 w 97"/>
                      <a:gd name="T5" fmla="*/ 17 h 85"/>
                      <a:gd name="T6" fmla="*/ 87 w 97"/>
                      <a:gd name="T7" fmla="*/ 2 h 85"/>
                      <a:gd name="T8" fmla="*/ 84 w 97"/>
                      <a:gd name="T9" fmla="*/ 0 h 85"/>
                      <a:gd name="T10" fmla="*/ 76 w 97"/>
                      <a:gd name="T11" fmla="*/ 5 h 85"/>
                      <a:gd name="T12" fmla="*/ 61 w 97"/>
                      <a:gd name="T13" fmla="*/ 20 h 85"/>
                      <a:gd name="T14" fmla="*/ 51 w 97"/>
                      <a:gd name="T15" fmla="*/ 23 h 85"/>
                      <a:gd name="T16" fmla="*/ 23 w 97"/>
                      <a:gd name="T17" fmla="*/ 16 h 85"/>
                      <a:gd name="T18" fmla="*/ 15 w 97"/>
                      <a:gd name="T19" fmla="*/ 22 h 85"/>
                      <a:gd name="T20" fmla="*/ 18 w 97"/>
                      <a:gd name="T21" fmla="*/ 27 h 85"/>
                      <a:gd name="T22" fmla="*/ 18 w 97"/>
                      <a:gd name="T23" fmla="*/ 34 h 85"/>
                      <a:gd name="T24" fmla="*/ 15 w 97"/>
                      <a:gd name="T25" fmla="*/ 37 h 85"/>
                      <a:gd name="T26" fmla="*/ 4 w 97"/>
                      <a:gd name="T27" fmla="*/ 41 h 85"/>
                      <a:gd name="T28" fmla="*/ 0 w 97"/>
                      <a:gd name="T29" fmla="*/ 46 h 85"/>
                      <a:gd name="T30" fmla="*/ 33 w 97"/>
                      <a:gd name="T31" fmla="*/ 46 h 85"/>
                      <a:gd name="T32" fmla="*/ 37 w 97"/>
                      <a:gd name="T33" fmla="*/ 47 h 85"/>
                      <a:gd name="T34" fmla="*/ 43 w 97"/>
                      <a:gd name="T35" fmla="*/ 56 h 85"/>
                      <a:gd name="T36" fmla="*/ 48 w 97"/>
                      <a:gd name="T37" fmla="*/ 58 h 85"/>
                      <a:gd name="T38" fmla="*/ 61 w 97"/>
                      <a:gd name="T39" fmla="*/ 63 h 85"/>
                      <a:gd name="T40" fmla="*/ 61 w 97"/>
                      <a:gd name="T41" fmla="*/ 63 h 85"/>
                      <a:gd name="T42" fmla="*/ 74 w 97"/>
                      <a:gd name="T43" fmla="*/ 67 h 85"/>
                      <a:gd name="T44" fmla="*/ 86 w 97"/>
                      <a:gd name="T45" fmla="*/ 74 h 85"/>
                      <a:gd name="T46" fmla="*/ 97 w 97"/>
                      <a:gd name="T47" fmla="*/ 85 h 85"/>
                      <a:gd name="T48" fmla="*/ 96 w 97"/>
                      <a:gd name="T49" fmla="*/ 7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85">
                        <a:moveTo>
                          <a:pt x="96" y="78"/>
                        </a:moveTo>
                        <a:lnTo>
                          <a:pt x="96" y="32"/>
                        </a:lnTo>
                        <a:lnTo>
                          <a:pt x="89" y="17"/>
                        </a:lnTo>
                        <a:lnTo>
                          <a:pt x="87" y="2"/>
                        </a:lnTo>
                        <a:lnTo>
                          <a:pt x="84" y="0"/>
                        </a:lnTo>
                        <a:lnTo>
                          <a:pt x="76" y="5"/>
                        </a:lnTo>
                        <a:lnTo>
                          <a:pt x="61" y="20"/>
                        </a:lnTo>
                        <a:lnTo>
                          <a:pt x="51" y="23"/>
                        </a:lnTo>
                        <a:lnTo>
                          <a:pt x="23" y="16"/>
                        </a:lnTo>
                        <a:lnTo>
                          <a:pt x="15" y="22"/>
                        </a:lnTo>
                        <a:lnTo>
                          <a:pt x="18" y="27"/>
                        </a:lnTo>
                        <a:lnTo>
                          <a:pt x="18" y="34"/>
                        </a:lnTo>
                        <a:lnTo>
                          <a:pt x="15" y="37"/>
                        </a:lnTo>
                        <a:lnTo>
                          <a:pt x="4" y="41"/>
                        </a:lnTo>
                        <a:lnTo>
                          <a:pt x="0" y="46"/>
                        </a:lnTo>
                        <a:lnTo>
                          <a:pt x="33" y="46"/>
                        </a:lnTo>
                        <a:lnTo>
                          <a:pt x="37" y="47"/>
                        </a:lnTo>
                        <a:lnTo>
                          <a:pt x="43" y="56"/>
                        </a:lnTo>
                        <a:lnTo>
                          <a:pt x="48" y="58"/>
                        </a:lnTo>
                        <a:lnTo>
                          <a:pt x="61" y="63"/>
                        </a:lnTo>
                        <a:lnTo>
                          <a:pt x="61" y="63"/>
                        </a:lnTo>
                        <a:lnTo>
                          <a:pt x="74" y="67"/>
                        </a:lnTo>
                        <a:lnTo>
                          <a:pt x="86" y="74"/>
                        </a:lnTo>
                        <a:lnTo>
                          <a:pt x="97" y="85"/>
                        </a:lnTo>
                        <a:lnTo>
                          <a:pt x="96" y="78"/>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7" name="95" descr="{&quot;Key&quot;:&quot;95&quot;,&quot;Name&quot;:&quot;95&quot;,&quot;Value&quot;:1.0,&quot;Formula&quot;:&quot;&quot;,&quot;Text&quot;:&quot;&quot;,&quot;OfficeApplication&quot;:1,&quot;HasValue&quot;:true}">
                    <a:extLst>
                      <a:ext uri="{FF2B5EF4-FFF2-40B4-BE49-F238E27FC236}">
                        <a16:creationId xmlns:a16="http://schemas.microsoft.com/office/drawing/2014/main" id="{F40B2769-1131-4149-B23E-6AC31BB0CD16}"/>
                      </a:ext>
                    </a:extLst>
                  </p:cNvPr>
                  <p:cNvSpPr>
                    <a:spLocks/>
                  </p:cNvSpPr>
                  <p:nvPr/>
                </p:nvSpPr>
                <p:spPr bwMode="auto">
                  <a:xfrm>
                    <a:off x="5601530" y="2396709"/>
                    <a:ext cx="381019" cy="191851"/>
                  </a:xfrm>
                  <a:custGeom>
                    <a:avLst/>
                    <a:gdLst>
                      <a:gd name="T0" fmla="*/ 277 w 284"/>
                      <a:gd name="T1" fmla="*/ 55 h 143"/>
                      <a:gd name="T2" fmla="*/ 262 w 284"/>
                      <a:gd name="T3" fmla="*/ 48 h 143"/>
                      <a:gd name="T4" fmla="*/ 209 w 284"/>
                      <a:gd name="T5" fmla="*/ 23 h 143"/>
                      <a:gd name="T6" fmla="*/ 199 w 284"/>
                      <a:gd name="T7" fmla="*/ 23 h 143"/>
                      <a:gd name="T8" fmla="*/ 190 w 284"/>
                      <a:gd name="T9" fmla="*/ 28 h 143"/>
                      <a:gd name="T10" fmla="*/ 181 w 284"/>
                      <a:gd name="T11" fmla="*/ 28 h 143"/>
                      <a:gd name="T12" fmla="*/ 132 w 284"/>
                      <a:gd name="T13" fmla="*/ 7 h 143"/>
                      <a:gd name="T14" fmla="*/ 87 w 284"/>
                      <a:gd name="T15" fmla="*/ 23 h 143"/>
                      <a:gd name="T16" fmla="*/ 77 w 284"/>
                      <a:gd name="T17" fmla="*/ 25 h 143"/>
                      <a:gd name="T18" fmla="*/ 50 w 284"/>
                      <a:gd name="T19" fmla="*/ 18 h 143"/>
                      <a:gd name="T20" fmla="*/ 34 w 284"/>
                      <a:gd name="T21" fmla="*/ 17 h 143"/>
                      <a:gd name="T22" fmla="*/ 26 w 284"/>
                      <a:gd name="T23" fmla="*/ 4 h 143"/>
                      <a:gd name="T24" fmla="*/ 22 w 284"/>
                      <a:gd name="T25" fmla="*/ 0 h 143"/>
                      <a:gd name="T26" fmla="*/ 13 w 284"/>
                      <a:gd name="T27" fmla="*/ 16 h 143"/>
                      <a:gd name="T28" fmla="*/ 0 w 284"/>
                      <a:gd name="T29" fmla="*/ 61 h 143"/>
                      <a:gd name="T30" fmla="*/ 10 w 284"/>
                      <a:gd name="T31" fmla="*/ 63 h 143"/>
                      <a:gd name="T32" fmla="*/ 15 w 284"/>
                      <a:gd name="T33" fmla="*/ 64 h 143"/>
                      <a:gd name="T34" fmla="*/ 25 w 284"/>
                      <a:gd name="T35" fmla="*/ 76 h 143"/>
                      <a:gd name="T36" fmla="*/ 30 w 284"/>
                      <a:gd name="T37" fmla="*/ 76 h 143"/>
                      <a:gd name="T38" fmla="*/ 53 w 284"/>
                      <a:gd name="T39" fmla="*/ 65 h 143"/>
                      <a:gd name="T40" fmla="*/ 68 w 284"/>
                      <a:gd name="T41" fmla="*/ 72 h 143"/>
                      <a:gd name="T42" fmla="*/ 76 w 284"/>
                      <a:gd name="T43" fmla="*/ 95 h 143"/>
                      <a:gd name="T44" fmla="*/ 95 w 284"/>
                      <a:gd name="T45" fmla="*/ 89 h 143"/>
                      <a:gd name="T46" fmla="*/ 109 w 284"/>
                      <a:gd name="T47" fmla="*/ 94 h 143"/>
                      <a:gd name="T48" fmla="*/ 120 w 284"/>
                      <a:gd name="T49" fmla="*/ 118 h 143"/>
                      <a:gd name="T50" fmla="*/ 124 w 284"/>
                      <a:gd name="T51" fmla="*/ 115 h 143"/>
                      <a:gd name="T52" fmla="*/ 139 w 284"/>
                      <a:gd name="T53" fmla="*/ 95 h 143"/>
                      <a:gd name="T54" fmla="*/ 155 w 284"/>
                      <a:gd name="T55" fmla="*/ 96 h 143"/>
                      <a:gd name="T56" fmla="*/ 161 w 284"/>
                      <a:gd name="T57" fmla="*/ 115 h 143"/>
                      <a:gd name="T58" fmla="*/ 153 w 284"/>
                      <a:gd name="T59" fmla="*/ 121 h 143"/>
                      <a:gd name="T60" fmla="*/ 148 w 284"/>
                      <a:gd name="T61" fmla="*/ 131 h 143"/>
                      <a:gd name="T62" fmla="*/ 149 w 284"/>
                      <a:gd name="T63" fmla="*/ 142 h 143"/>
                      <a:gd name="T64" fmla="*/ 157 w 284"/>
                      <a:gd name="T65" fmla="*/ 143 h 143"/>
                      <a:gd name="T66" fmla="*/ 160 w 284"/>
                      <a:gd name="T67" fmla="*/ 140 h 143"/>
                      <a:gd name="T68" fmla="*/ 167 w 284"/>
                      <a:gd name="T69" fmla="*/ 131 h 143"/>
                      <a:gd name="T70" fmla="*/ 180 w 284"/>
                      <a:gd name="T71" fmla="*/ 124 h 143"/>
                      <a:gd name="T72" fmla="*/ 187 w 284"/>
                      <a:gd name="T73" fmla="*/ 117 h 143"/>
                      <a:gd name="T74" fmla="*/ 198 w 284"/>
                      <a:gd name="T75" fmla="*/ 112 h 143"/>
                      <a:gd name="T76" fmla="*/ 206 w 284"/>
                      <a:gd name="T77" fmla="*/ 112 h 143"/>
                      <a:gd name="T78" fmla="*/ 214 w 284"/>
                      <a:gd name="T79" fmla="*/ 106 h 143"/>
                      <a:gd name="T80" fmla="*/ 242 w 284"/>
                      <a:gd name="T81" fmla="*/ 113 h 143"/>
                      <a:gd name="T82" fmla="*/ 252 w 284"/>
                      <a:gd name="T83" fmla="*/ 110 h 143"/>
                      <a:gd name="T84" fmla="*/ 267 w 284"/>
                      <a:gd name="T85" fmla="*/ 95 h 143"/>
                      <a:gd name="T86" fmla="*/ 275 w 284"/>
                      <a:gd name="T87" fmla="*/ 90 h 143"/>
                      <a:gd name="T88" fmla="*/ 279 w 284"/>
                      <a:gd name="T89" fmla="*/ 83 h 143"/>
                      <a:gd name="T90" fmla="*/ 280 w 284"/>
                      <a:gd name="T91" fmla="*/ 67 h 143"/>
                      <a:gd name="T92" fmla="*/ 284 w 284"/>
                      <a:gd name="T93" fmla="*/ 60 h 143"/>
                      <a:gd name="T94" fmla="*/ 277 w 284"/>
                      <a:gd name="T95" fmla="*/ 5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4" h="143">
                        <a:moveTo>
                          <a:pt x="277" y="55"/>
                        </a:moveTo>
                        <a:lnTo>
                          <a:pt x="262" y="48"/>
                        </a:lnTo>
                        <a:lnTo>
                          <a:pt x="209" y="23"/>
                        </a:lnTo>
                        <a:lnTo>
                          <a:pt x="199" y="23"/>
                        </a:lnTo>
                        <a:lnTo>
                          <a:pt x="190" y="28"/>
                        </a:lnTo>
                        <a:lnTo>
                          <a:pt x="181" y="28"/>
                        </a:lnTo>
                        <a:lnTo>
                          <a:pt x="132" y="7"/>
                        </a:lnTo>
                        <a:lnTo>
                          <a:pt x="87" y="23"/>
                        </a:lnTo>
                        <a:lnTo>
                          <a:pt x="77" y="25"/>
                        </a:lnTo>
                        <a:lnTo>
                          <a:pt x="50" y="18"/>
                        </a:lnTo>
                        <a:lnTo>
                          <a:pt x="34" y="17"/>
                        </a:lnTo>
                        <a:lnTo>
                          <a:pt x="26" y="4"/>
                        </a:lnTo>
                        <a:lnTo>
                          <a:pt x="22" y="0"/>
                        </a:lnTo>
                        <a:lnTo>
                          <a:pt x="13" y="16"/>
                        </a:lnTo>
                        <a:lnTo>
                          <a:pt x="0" y="61"/>
                        </a:lnTo>
                        <a:lnTo>
                          <a:pt x="10" y="63"/>
                        </a:lnTo>
                        <a:lnTo>
                          <a:pt x="15" y="64"/>
                        </a:lnTo>
                        <a:lnTo>
                          <a:pt x="25" y="76"/>
                        </a:lnTo>
                        <a:lnTo>
                          <a:pt x="30" y="76"/>
                        </a:lnTo>
                        <a:lnTo>
                          <a:pt x="53" y="65"/>
                        </a:lnTo>
                        <a:lnTo>
                          <a:pt x="68" y="72"/>
                        </a:lnTo>
                        <a:lnTo>
                          <a:pt x="76" y="95"/>
                        </a:lnTo>
                        <a:lnTo>
                          <a:pt x="95" y="89"/>
                        </a:lnTo>
                        <a:lnTo>
                          <a:pt x="109" y="94"/>
                        </a:lnTo>
                        <a:lnTo>
                          <a:pt x="120" y="118"/>
                        </a:lnTo>
                        <a:lnTo>
                          <a:pt x="124" y="115"/>
                        </a:lnTo>
                        <a:lnTo>
                          <a:pt x="139" y="95"/>
                        </a:lnTo>
                        <a:lnTo>
                          <a:pt x="155" y="96"/>
                        </a:lnTo>
                        <a:lnTo>
                          <a:pt x="161" y="115"/>
                        </a:lnTo>
                        <a:lnTo>
                          <a:pt x="153" y="121"/>
                        </a:lnTo>
                        <a:lnTo>
                          <a:pt x="148" y="131"/>
                        </a:lnTo>
                        <a:lnTo>
                          <a:pt x="149" y="142"/>
                        </a:lnTo>
                        <a:lnTo>
                          <a:pt x="157" y="143"/>
                        </a:lnTo>
                        <a:lnTo>
                          <a:pt x="160" y="140"/>
                        </a:lnTo>
                        <a:lnTo>
                          <a:pt x="167" y="131"/>
                        </a:lnTo>
                        <a:lnTo>
                          <a:pt x="180" y="124"/>
                        </a:lnTo>
                        <a:lnTo>
                          <a:pt x="187" y="117"/>
                        </a:lnTo>
                        <a:lnTo>
                          <a:pt x="198" y="112"/>
                        </a:lnTo>
                        <a:lnTo>
                          <a:pt x="206" y="112"/>
                        </a:lnTo>
                        <a:lnTo>
                          <a:pt x="214" y="106"/>
                        </a:lnTo>
                        <a:lnTo>
                          <a:pt x="242" y="113"/>
                        </a:lnTo>
                        <a:lnTo>
                          <a:pt x="252" y="110"/>
                        </a:lnTo>
                        <a:lnTo>
                          <a:pt x="267" y="95"/>
                        </a:lnTo>
                        <a:lnTo>
                          <a:pt x="275" y="90"/>
                        </a:lnTo>
                        <a:lnTo>
                          <a:pt x="279" y="83"/>
                        </a:lnTo>
                        <a:lnTo>
                          <a:pt x="280" y="67"/>
                        </a:lnTo>
                        <a:lnTo>
                          <a:pt x="284" y="60"/>
                        </a:lnTo>
                        <a:lnTo>
                          <a:pt x="277" y="55"/>
                        </a:lnTo>
                        <a:close/>
                      </a:path>
                    </a:pathLst>
                  </a:custGeom>
                  <a:solidFill>
                    <a:schemeClr val="accent5">
                      <a:lumMod val="20000"/>
                      <a:lumOff val="80000"/>
                    </a:schemeClr>
                  </a:solidFill>
                  <a:ln w="6350" cap="flat">
                    <a:solidFill>
                      <a:schemeClr val="bg1"/>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94" descr="{&quot;Key&quot;:&quot;94&quot;,&quot;Name&quot;:&quot;94&quot;,&quot;Value&quot;:1.0,&quot;Formula&quot;:&quot;&quot;,&quot;Text&quot;:&quot;&quot;,&quot;OfficeApplication&quot;:1,&quot;HasValue&quot;:true}">
                    <a:extLst>
                      <a:ext uri="{FF2B5EF4-FFF2-40B4-BE49-F238E27FC236}">
                        <a16:creationId xmlns:a16="http://schemas.microsoft.com/office/drawing/2014/main" id="{2C24292A-876B-4EFA-84A8-59ECC6C8A233}"/>
                      </a:ext>
                    </a:extLst>
                  </p:cNvPr>
                  <p:cNvSpPr>
                    <a:spLocks/>
                  </p:cNvSpPr>
                  <p:nvPr/>
                </p:nvSpPr>
                <p:spPr bwMode="auto">
                  <a:xfrm>
                    <a:off x="5877903" y="2601976"/>
                    <a:ext cx="112696" cy="93913"/>
                  </a:xfrm>
                  <a:custGeom>
                    <a:avLst/>
                    <a:gdLst>
                      <a:gd name="T0" fmla="*/ 71 w 84"/>
                      <a:gd name="T1" fmla="*/ 11 h 70"/>
                      <a:gd name="T2" fmla="*/ 59 w 84"/>
                      <a:gd name="T3" fmla="*/ 4 h 70"/>
                      <a:gd name="T4" fmla="*/ 46 w 84"/>
                      <a:gd name="T5" fmla="*/ 0 h 70"/>
                      <a:gd name="T6" fmla="*/ 46 w 84"/>
                      <a:gd name="T7" fmla="*/ 0 h 70"/>
                      <a:gd name="T8" fmla="*/ 44 w 84"/>
                      <a:gd name="T9" fmla="*/ 10 h 70"/>
                      <a:gd name="T10" fmla="*/ 42 w 84"/>
                      <a:gd name="T11" fmla="*/ 16 h 70"/>
                      <a:gd name="T12" fmla="*/ 37 w 84"/>
                      <a:gd name="T13" fmla="*/ 18 h 70"/>
                      <a:gd name="T14" fmla="*/ 4 w 84"/>
                      <a:gd name="T15" fmla="*/ 17 h 70"/>
                      <a:gd name="T16" fmla="*/ 2 w 84"/>
                      <a:gd name="T17" fmla="*/ 23 h 70"/>
                      <a:gd name="T18" fmla="*/ 1 w 84"/>
                      <a:gd name="T19" fmla="*/ 31 h 70"/>
                      <a:gd name="T20" fmla="*/ 0 w 84"/>
                      <a:gd name="T21" fmla="*/ 40 h 70"/>
                      <a:gd name="T22" fmla="*/ 1 w 84"/>
                      <a:gd name="T23" fmla="*/ 46 h 70"/>
                      <a:gd name="T24" fmla="*/ 8 w 84"/>
                      <a:gd name="T25" fmla="*/ 48 h 70"/>
                      <a:gd name="T26" fmla="*/ 22 w 84"/>
                      <a:gd name="T27" fmla="*/ 57 h 70"/>
                      <a:gd name="T28" fmla="*/ 54 w 84"/>
                      <a:gd name="T29" fmla="*/ 52 h 70"/>
                      <a:gd name="T30" fmla="*/ 57 w 84"/>
                      <a:gd name="T31" fmla="*/ 53 h 70"/>
                      <a:gd name="T32" fmla="*/ 71 w 84"/>
                      <a:gd name="T33" fmla="*/ 70 h 70"/>
                      <a:gd name="T34" fmla="*/ 76 w 84"/>
                      <a:gd name="T35" fmla="*/ 69 h 70"/>
                      <a:gd name="T36" fmla="*/ 75 w 84"/>
                      <a:gd name="T37" fmla="*/ 63 h 70"/>
                      <a:gd name="T38" fmla="*/ 82 w 84"/>
                      <a:gd name="T39" fmla="*/ 53 h 70"/>
                      <a:gd name="T40" fmla="*/ 84 w 84"/>
                      <a:gd name="T41" fmla="*/ 46 h 70"/>
                      <a:gd name="T42" fmla="*/ 82 w 84"/>
                      <a:gd name="T43" fmla="*/ 22 h 70"/>
                      <a:gd name="T44" fmla="*/ 71 w 84"/>
                      <a:gd name="T45"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 h="70">
                        <a:moveTo>
                          <a:pt x="71" y="11"/>
                        </a:moveTo>
                        <a:lnTo>
                          <a:pt x="59" y="4"/>
                        </a:lnTo>
                        <a:lnTo>
                          <a:pt x="46" y="0"/>
                        </a:lnTo>
                        <a:lnTo>
                          <a:pt x="46" y="0"/>
                        </a:lnTo>
                        <a:lnTo>
                          <a:pt x="44" y="10"/>
                        </a:lnTo>
                        <a:lnTo>
                          <a:pt x="42" y="16"/>
                        </a:lnTo>
                        <a:lnTo>
                          <a:pt x="37" y="18"/>
                        </a:lnTo>
                        <a:lnTo>
                          <a:pt x="4" y="17"/>
                        </a:lnTo>
                        <a:lnTo>
                          <a:pt x="2" y="23"/>
                        </a:lnTo>
                        <a:lnTo>
                          <a:pt x="1" y="31"/>
                        </a:lnTo>
                        <a:lnTo>
                          <a:pt x="0" y="40"/>
                        </a:lnTo>
                        <a:lnTo>
                          <a:pt x="1" y="46"/>
                        </a:lnTo>
                        <a:lnTo>
                          <a:pt x="8" y="48"/>
                        </a:lnTo>
                        <a:lnTo>
                          <a:pt x="22" y="57"/>
                        </a:lnTo>
                        <a:lnTo>
                          <a:pt x="54" y="52"/>
                        </a:lnTo>
                        <a:lnTo>
                          <a:pt x="57" y="53"/>
                        </a:lnTo>
                        <a:lnTo>
                          <a:pt x="71" y="70"/>
                        </a:lnTo>
                        <a:lnTo>
                          <a:pt x="76" y="69"/>
                        </a:lnTo>
                        <a:lnTo>
                          <a:pt x="75" y="63"/>
                        </a:lnTo>
                        <a:lnTo>
                          <a:pt x="82" y="53"/>
                        </a:lnTo>
                        <a:lnTo>
                          <a:pt x="84" y="46"/>
                        </a:lnTo>
                        <a:lnTo>
                          <a:pt x="82" y="22"/>
                        </a:lnTo>
                        <a:lnTo>
                          <a:pt x="71" y="11"/>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9" name="78" descr="{&quot;Key&quot;:&quot;78&quot;,&quot;Name&quot;:&quot;78&quot;,&quot;Value&quot;:1.0,&quot;Formula&quot;:&quot;&quot;,&quot;Text&quot;:&quot;&quot;,&quot;OfficeApplication&quot;:1,&quot;HasValue&quot;:true}">
                    <a:extLst>
                      <a:ext uri="{FF2B5EF4-FFF2-40B4-BE49-F238E27FC236}">
                        <a16:creationId xmlns:a16="http://schemas.microsoft.com/office/drawing/2014/main" id="{107E3BCB-500A-4053-B84E-473A26338007}"/>
                      </a:ext>
                    </a:extLst>
                  </p:cNvPr>
                  <p:cNvSpPr>
                    <a:spLocks/>
                  </p:cNvSpPr>
                  <p:nvPr/>
                </p:nvSpPr>
                <p:spPr bwMode="auto">
                  <a:xfrm>
                    <a:off x="5533108" y="2478548"/>
                    <a:ext cx="309914" cy="352845"/>
                  </a:xfrm>
                  <a:custGeom>
                    <a:avLst/>
                    <a:gdLst>
                      <a:gd name="T0" fmla="*/ 200 w 231"/>
                      <a:gd name="T1" fmla="*/ 81 h 263"/>
                      <a:gd name="T2" fmla="*/ 199 w 231"/>
                      <a:gd name="T3" fmla="*/ 70 h 263"/>
                      <a:gd name="T4" fmla="*/ 204 w 231"/>
                      <a:gd name="T5" fmla="*/ 60 h 263"/>
                      <a:gd name="T6" fmla="*/ 212 w 231"/>
                      <a:gd name="T7" fmla="*/ 54 h 263"/>
                      <a:gd name="T8" fmla="*/ 206 w 231"/>
                      <a:gd name="T9" fmla="*/ 35 h 263"/>
                      <a:gd name="T10" fmla="*/ 190 w 231"/>
                      <a:gd name="T11" fmla="*/ 34 h 263"/>
                      <a:gd name="T12" fmla="*/ 175 w 231"/>
                      <a:gd name="T13" fmla="*/ 54 h 263"/>
                      <a:gd name="T14" fmla="*/ 171 w 231"/>
                      <a:gd name="T15" fmla="*/ 57 h 263"/>
                      <a:gd name="T16" fmla="*/ 160 w 231"/>
                      <a:gd name="T17" fmla="*/ 33 h 263"/>
                      <a:gd name="T18" fmla="*/ 146 w 231"/>
                      <a:gd name="T19" fmla="*/ 28 h 263"/>
                      <a:gd name="T20" fmla="*/ 127 w 231"/>
                      <a:gd name="T21" fmla="*/ 34 h 263"/>
                      <a:gd name="T22" fmla="*/ 119 w 231"/>
                      <a:gd name="T23" fmla="*/ 11 h 263"/>
                      <a:gd name="T24" fmla="*/ 104 w 231"/>
                      <a:gd name="T25" fmla="*/ 4 h 263"/>
                      <a:gd name="T26" fmla="*/ 81 w 231"/>
                      <a:gd name="T27" fmla="*/ 15 h 263"/>
                      <a:gd name="T28" fmla="*/ 76 w 231"/>
                      <a:gd name="T29" fmla="*/ 15 h 263"/>
                      <a:gd name="T30" fmla="*/ 66 w 231"/>
                      <a:gd name="T31" fmla="*/ 3 h 263"/>
                      <a:gd name="T32" fmla="*/ 61 w 231"/>
                      <a:gd name="T33" fmla="*/ 2 h 263"/>
                      <a:gd name="T34" fmla="*/ 51 w 231"/>
                      <a:gd name="T35" fmla="*/ 0 h 263"/>
                      <a:gd name="T36" fmla="*/ 39 w 231"/>
                      <a:gd name="T37" fmla="*/ 5 h 263"/>
                      <a:gd name="T38" fmla="*/ 2 w 231"/>
                      <a:gd name="T39" fmla="*/ 14 h 263"/>
                      <a:gd name="T40" fmla="*/ 0 w 231"/>
                      <a:gd name="T41" fmla="*/ 39 h 263"/>
                      <a:gd name="T42" fmla="*/ 11 w 231"/>
                      <a:gd name="T43" fmla="*/ 54 h 263"/>
                      <a:gd name="T44" fmla="*/ 14 w 231"/>
                      <a:gd name="T45" fmla="*/ 58 h 263"/>
                      <a:gd name="T46" fmla="*/ 29 w 231"/>
                      <a:gd name="T47" fmla="*/ 88 h 263"/>
                      <a:gd name="T48" fmla="*/ 38 w 231"/>
                      <a:gd name="T49" fmla="*/ 103 h 263"/>
                      <a:gd name="T50" fmla="*/ 35 w 231"/>
                      <a:gd name="T51" fmla="*/ 128 h 263"/>
                      <a:gd name="T52" fmla="*/ 47 w 231"/>
                      <a:gd name="T53" fmla="*/ 137 h 263"/>
                      <a:gd name="T54" fmla="*/ 38 w 231"/>
                      <a:gd name="T55" fmla="*/ 156 h 263"/>
                      <a:gd name="T56" fmla="*/ 56 w 231"/>
                      <a:gd name="T57" fmla="*/ 181 h 263"/>
                      <a:gd name="T58" fmla="*/ 71 w 231"/>
                      <a:gd name="T59" fmla="*/ 191 h 263"/>
                      <a:gd name="T60" fmla="*/ 81 w 231"/>
                      <a:gd name="T61" fmla="*/ 209 h 263"/>
                      <a:gd name="T62" fmla="*/ 92 w 231"/>
                      <a:gd name="T63" fmla="*/ 219 h 263"/>
                      <a:gd name="T64" fmla="*/ 94 w 231"/>
                      <a:gd name="T65" fmla="*/ 237 h 263"/>
                      <a:gd name="T66" fmla="*/ 101 w 231"/>
                      <a:gd name="T67" fmla="*/ 250 h 263"/>
                      <a:gd name="T68" fmla="*/ 128 w 231"/>
                      <a:gd name="T69" fmla="*/ 263 h 263"/>
                      <a:gd name="T70" fmla="*/ 138 w 231"/>
                      <a:gd name="T71" fmla="*/ 261 h 263"/>
                      <a:gd name="T72" fmla="*/ 141 w 231"/>
                      <a:gd name="T73" fmla="*/ 263 h 263"/>
                      <a:gd name="T74" fmla="*/ 141 w 231"/>
                      <a:gd name="T75" fmla="*/ 256 h 263"/>
                      <a:gd name="T76" fmla="*/ 149 w 231"/>
                      <a:gd name="T77" fmla="*/ 220 h 263"/>
                      <a:gd name="T78" fmla="*/ 170 w 231"/>
                      <a:gd name="T79" fmla="*/ 214 h 263"/>
                      <a:gd name="T80" fmla="*/ 175 w 231"/>
                      <a:gd name="T81" fmla="*/ 193 h 263"/>
                      <a:gd name="T82" fmla="*/ 173 w 231"/>
                      <a:gd name="T83" fmla="*/ 177 h 263"/>
                      <a:gd name="T84" fmla="*/ 193 w 231"/>
                      <a:gd name="T85" fmla="*/ 155 h 263"/>
                      <a:gd name="T86" fmla="*/ 200 w 231"/>
                      <a:gd name="T87" fmla="*/ 134 h 263"/>
                      <a:gd name="T88" fmla="*/ 225 w 231"/>
                      <a:gd name="T89" fmla="*/ 126 h 263"/>
                      <a:gd name="T90" fmla="*/ 231 w 231"/>
                      <a:gd name="T91" fmla="*/ 126 h 263"/>
                      <a:gd name="T92" fmla="*/ 212 w 231"/>
                      <a:gd name="T93" fmla="*/ 109 h 263"/>
                      <a:gd name="T94" fmla="*/ 208 w 231"/>
                      <a:gd name="T95" fmla="*/ 99 h 263"/>
                      <a:gd name="T96" fmla="*/ 208 w 231"/>
                      <a:gd name="T97" fmla="*/ 82 h 263"/>
                      <a:gd name="T98" fmla="*/ 200 w 231"/>
                      <a:gd name="T99" fmla="*/ 81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1" h="263">
                        <a:moveTo>
                          <a:pt x="200" y="81"/>
                        </a:moveTo>
                        <a:lnTo>
                          <a:pt x="199" y="70"/>
                        </a:lnTo>
                        <a:lnTo>
                          <a:pt x="204" y="60"/>
                        </a:lnTo>
                        <a:lnTo>
                          <a:pt x="212" y="54"/>
                        </a:lnTo>
                        <a:lnTo>
                          <a:pt x="206" y="35"/>
                        </a:lnTo>
                        <a:lnTo>
                          <a:pt x="190" y="34"/>
                        </a:lnTo>
                        <a:lnTo>
                          <a:pt x="175" y="54"/>
                        </a:lnTo>
                        <a:lnTo>
                          <a:pt x="171" y="57"/>
                        </a:lnTo>
                        <a:lnTo>
                          <a:pt x="160" y="33"/>
                        </a:lnTo>
                        <a:lnTo>
                          <a:pt x="146" y="28"/>
                        </a:lnTo>
                        <a:lnTo>
                          <a:pt x="127" y="34"/>
                        </a:lnTo>
                        <a:lnTo>
                          <a:pt x="119" y="11"/>
                        </a:lnTo>
                        <a:lnTo>
                          <a:pt x="104" y="4"/>
                        </a:lnTo>
                        <a:lnTo>
                          <a:pt x="81" y="15"/>
                        </a:lnTo>
                        <a:lnTo>
                          <a:pt x="76" y="15"/>
                        </a:lnTo>
                        <a:lnTo>
                          <a:pt x="66" y="3"/>
                        </a:lnTo>
                        <a:lnTo>
                          <a:pt x="61" y="2"/>
                        </a:lnTo>
                        <a:lnTo>
                          <a:pt x="51" y="0"/>
                        </a:lnTo>
                        <a:lnTo>
                          <a:pt x="39" y="5"/>
                        </a:lnTo>
                        <a:lnTo>
                          <a:pt x="2" y="14"/>
                        </a:lnTo>
                        <a:lnTo>
                          <a:pt x="0" y="39"/>
                        </a:lnTo>
                        <a:lnTo>
                          <a:pt x="11" y="54"/>
                        </a:lnTo>
                        <a:lnTo>
                          <a:pt x="14" y="58"/>
                        </a:lnTo>
                        <a:lnTo>
                          <a:pt x="29" y="88"/>
                        </a:lnTo>
                        <a:lnTo>
                          <a:pt x="38" y="103"/>
                        </a:lnTo>
                        <a:lnTo>
                          <a:pt x="35" y="128"/>
                        </a:lnTo>
                        <a:lnTo>
                          <a:pt x="47" y="137"/>
                        </a:lnTo>
                        <a:lnTo>
                          <a:pt x="38" y="156"/>
                        </a:lnTo>
                        <a:lnTo>
                          <a:pt x="56" y="181"/>
                        </a:lnTo>
                        <a:lnTo>
                          <a:pt x="71" y="191"/>
                        </a:lnTo>
                        <a:lnTo>
                          <a:pt x="81" y="209"/>
                        </a:lnTo>
                        <a:lnTo>
                          <a:pt x="92" y="219"/>
                        </a:lnTo>
                        <a:lnTo>
                          <a:pt x="94" y="237"/>
                        </a:lnTo>
                        <a:lnTo>
                          <a:pt x="101" y="250"/>
                        </a:lnTo>
                        <a:lnTo>
                          <a:pt x="128" y="263"/>
                        </a:lnTo>
                        <a:lnTo>
                          <a:pt x="138" y="261"/>
                        </a:lnTo>
                        <a:lnTo>
                          <a:pt x="141" y="263"/>
                        </a:lnTo>
                        <a:lnTo>
                          <a:pt x="141" y="256"/>
                        </a:lnTo>
                        <a:lnTo>
                          <a:pt x="149" y="220"/>
                        </a:lnTo>
                        <a:lnTo>
                          <a:pt x="170" y="214"/>
                        </a:lnTo>
                        <a:lnTo>
                          <a:pt x="175" y="193"/>
                        </a:lnTo>
                        <a:lnTo>
                          <a:pt x="173" y="177"/>
                        </a:lnTo>
                        <a:lnTo>
                          <a:pt x="193" y="155"/>
                        </a:lnTo>
                        <a:lnTo>
                          <a:pt x="200" y="134"/>
                        </a:lnTo>
                        <a:lnTo>
                          <a:pt x="225" y="126"/>
                        </a:lnTo>
                        <a:lnTo>
                          <a:pt x="231" y="126"/>
                        </a:lnTo>
                        <a:lnTo>
                          <a:pt x="212" y="109"/>
                        </a:lnTo>
                        <a:lnTo>
                          <a:pt x="208" y="99"/>
                        </a:lnTo>
                        <a:lnTo>
                          <a:pt x="208" y="82"/>
                        </a:lnTo>
                        <a:lnTo>
                          <a:pt x="200" y="81"/>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44" name="Etiquettes">
                  <a:extLst>
                    <a:ext uri="{FF2B5EF4-FFF2-40B4-BE49-F238E27FC236}">
                      <a16:creationId xmlns:a16="http://schemas.microsoft.com/office/drawing/2014/main" id="{D664EE95-1FCF-4FA3-A33B-D6280404456B}"/>
                    </a:ext>
                  </a:extLst>
                </p:cNvPr>
                <p:cNvGrpSpPr/>
                <p:nvPr/>
              </p:nvGrpSpPr>
              <p:grpSpPr>
                <a:xfrm>
                  <a:off x="3276794" y="1578149"/>
                  <a:ext cx="4815418" cy="4577534"/>
                  <a:chOff x="3276794" y="1578149"/>
                  <a:chExt cx="4815418" cy="4577534"/>
                </a:xfrm>
              </p:grpSpPr>
              <p:sp>
                <p:nvSpPr>
                  <p:cNvPr id="170" name="Etiquette - 71">
                    <a:extLst>
                      <a:ext uri="{FF2B5EF4-FFF2-40B4-BE49-F238E27FC236}">
                        <a16:creationId xmlns:a16="http://schemas.microsoft.com/office/drawing/2014/main" id="{310C7934-176F-46B3-8F62-612D7B38CE5A}"/>
                      </a:ext>
                    </a:extLst>
                  </p:cNvPr>
                  <p:cNvSpPr>
                    <a:spLocks noChangeArrowheads="1"/>
                  </p:cNvSpPr>
                  <p:nvPr/>
                </p:nvSpPr>
                <p:spPr bwMode="auto">
                  <a:xfrm>
                    <a:off x="6625002" y="3729001"/>
                    <a:ext cx="30675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71</a:t>
                    </a:r>
                  </a:p>
                </p:txBody>
              </p:sp>
              <p:sp>
                <p:nvSpPr>
                  <p:cNvPr id="171" name="Etiquette - 21">
                    <a:extLst>
                      <a:ext uri="{FF2B5EF4-FFF2-40B4-BE49-F238E27FC236}">
                        <a16:creationId xmlns:a16="http://schemas.microsoft.com/office/drawing/2014/main" id="{F82AF627-3AC3-4C76-974F-E39DE0485D6C}"/>
                      </a:ext>
                    </a:extLst>
                  </p:cNvPr>
                  <p:cNvSpPr>
                    <a:spLocks noChangeArrowheads="1"/>
                  </p:cNvSpPr>
                  <p:nvPr/>
                </p:nvSpPr>
                <p:spPr bwMode="auto">
                  <a:xfrm>
                    <a:off x="6698044" y="3280833"/>
                    <a:ext cx="30675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21</a:t>
                    </a:r>
                  </a:p>
                </p:txBody>
              </p:sp>
              <p:sp>
                <p:nvSpPr>
                  <p:cNvPr id="172" name="Etiquette - 52">
                    <a:extLst>
                      <a:ext uri="{FF2B5EF4-FFF2-40B4-BE49-F238E27FC236}">
                        <a16:creationId xmlns:a16="http://schemas.microsoft.com/office/drawing/2014/main" id="{334188D5-E941-4640-8605-B0BCFE0B59BB}"/>
                      </a:ext>
                    </a:extLst>
                  </p:cNvPr>
                  <p:cNvSpPr>
                    <a:spLocks noChangeArrowheads="1"/>
                  </p:cNvSpPr>
                  <p:nvPr/>
                </p:nvSpPr>
                <p:spPr bwMode="auto">
                  <a:xfrm>
                    <a:off x="6832685" y="2854100"/>
                    <a:ext cx="30675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52</a:t>
                    </a:r>
                  </a:p>
                </p:txBody>
              </p:sp>
              <p:sp>
                <p:nvSpPr>
                  <p:cNvPr id="173" name="Etiquette - 88">
                    <a:extLst>
                      <a:ext uri="{FF2B5EF4-FFF2-40B4-BE49-F238E27FC236}">
                        <a16:creationId xmlns:a16="http://schemas.microsoft.com/office/drawing/2014/main" id="{816D0319-284F-4CDF-A9DC-5B6EF11C21C7}"/>
                      </a:ext>
                    </a:extLst>
                  </p:cNvPr>
                  <p:cNvSpPr>
                    <a:spLocks noChangeArrowheads="1"/>
                  </p:cNvSpPr>
                  <p:nvPr/>
                </p:nvSpPr>
                <p:spPr bwMode="auto">
                  <a:xfrm>
                    <a:off x="7268096" y="2885342"/>
                    <a:ext cx="30675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88</a:t>
                    </a:r>
                  </a:p>
                </p:txBody>
              </p:sp>
              <p:sp>
                <p:nvSpPr>
                  <p:cNvPr id="174" name="Etiquette - 70">
                    <a:extLst>
                      <a:ext uri="{FF2B5EF4-FFF2-40B4-BE49-F238E27FC236}">
                        <a16:creationId xmlns:a16="http://schemas.microsoft.com/office/drawing/2014/main" id="{236E2F93-4511-4276-B697-32176EFDA285}"/>
                      </a:ext>
                    </a:extLst>
                  </p:cNvPr>
                  <p:cNvSpPr>
                    <a:spLocks noChangeArrowheads="1"/>
                  </p:cNvSpPr>
                  <p:nvPr/>
                </p:nvSpPr>
                <p:spPr bwMode="auto">
                  <a:xfrm>
                    <a:off x="7259767" y="3174846"/>
                    <a:ext cx="30675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70</a:t>
                    </a:r>
                  </a:p>
                </p:txBody>
              </p:sp>
              <p:sp>
                <p:nvSpPr>
                  <p:cNvPr id="175" name="Etiquette - 25">
                    <a:extLst>
                      <a:ext uri="{FF2B5EF4-FFF2-40B4-BE49-F238E27FC236}">
                        <a16:creationId xmlns:a16="http://schemas.microsoft.com/office/drawing/2014/main" id="{F359902D-B82D-4B02-B084-A453308B4B17}"/>
                      </a:ext>
                    </a:extLst>
                  </p:cNvPr>
                  <p:cNvSpPr>
                    <a:spLocks noChangeArrowheads="1"/>
                  </p:cNvSpPr>
                  <p:nvPr/>
                </p:nvSpPr>
                <p:spPr bwMode="auto">
                  <a:xfrm>
                    <a:off x="7348553" y="3475321"/>
                    <a:ext cx="30675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25</a:t>
                    </a:r>
                  </a:p>
                </p:txBody>
              </p:sp>
              <p:sp>
                <p:nvSpPr>
                  <p:cNvPr id="176" name="Etiquette - 39">
                    <a:extLst>
                      <a:ext uri="{FF2B5EF4-FFF2-40B4-BE49-F238E27FC236}">
                        <a16:creationId xmlns:a16="http://schemas.microsoft.com/office/drawing/2014/main" id="{B776F1B0-4425-4434-BA94-A13E101AC2DA}"/>
                      </a:ext>
                    </a:extLst>
                  </p:cNvPr>
                  <p:cNvSpPr>
                    <a:spLocks noChangeArrowheads="1"/>
                  </p:cNvSpPr>
                  <p:nvPr/>
                </p:nvSpPr>
                <p:spPr bwMode="auto">
                  <a:xfrm>
                    <a:off x="7051852" y="3596454"/>
                    <a:ext cx="30675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39</a:t>
                    </a:r>
                  </a:p>
                </p:txBody>
              </p:sp>
              <p:sp>
                <p:nvSpPr>
                  <p:cNvPr id="177" name="Etiquette - 1">
                    <a:extLst>
                      <a:ext uri="{FF2B5EF4-FFF2-40B4-BE49-F238E27FC236}">
                        <a16:creationId xmlns:a16="http://schemas.microsoft.com/office/drawing/2014/main" id="{1F369ABC-F3A0-455E-B1C7-3659C9F64A90}"/>
                      </a:ext>
                    </a:extLst>
                  </p:cNvPr>
                  <p:cNvSpPr>
                    <a:spLocks noChangeArrowheads="1"/>
                  </p:cNvSpPr>
                  <p:nvPr/>
                </p:nvSpPr>
                <p:spPr bwMode="auto">
                  <a:xfrm>
                    <a:off x="6894815" y="4008737"/>
                    <a:ext cx="30675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1</a:t>
                    </a:r>
                  </a:p>
                </p:txBody>
              </p:sp>
              <p:sp>
                <p:nvSpPr>
                  <p:cNvPr id="178" name="Etiquette - 38">
                    <a:extLst>
                      <a:ext uri="{FF2B5EF4-FFF2-40B4-BE49-F238E27FC236}">
                        <a16:creationId xmlns:a16="http://schemas.microsoft.com/office/drawing/2014/main" id="{BA0D8CE1-4021-4652-85C8-664F88E8B23E}"/>
                      </a:ext>
                    </a:extLst>
                  </p:cNvPr>
                  <p:cNvSpPr>
                    <a:spLocks noChangeArrowheads="1"/>
                  </p:cNvSpPr>
                  <p:nvPr/>
                </p:nvSpPr>
                <p:spPr bwMode="auto">
                  <a:xfrm>
                    <a:off x="7217203" y="4709544"/>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38</a:t>
                    </a:r>
                  </a:p>
                </p:txBody>
              </p:sp>
              <p:sp>
                <p:nvSpPr>
                  <p:cNvPr id="179" name="Etiquette - 74">
                    <a:extLst>
                      <a:ext uri="{FF2B5EF4-FFF2-40B4-BE49-F238E27FC236}">
                        <a16:creationId xmlns:a16="http://schemas.microsoft.com/office/drawing/2014/main" id="{5F09F530-EFAD-47CB-B28C-DC69C7CA0B5C}"/>
                      </a:ext>
                    </a:extLst>
                  </p:cNvPr>
                  <p:cNvSpPr>
                    <a:spLocks noChangeArrowheads="1"/>
                  </p:cNvSpPr>
                  <p:nvPr/>
                </p:nvSpPr>
                <p:spPr bwMode="auto">
                  <a:xfrm>
                    <a:off x="7465775" y="4056894"/>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74</a:t>
                    </a:r>
                  </a:p>
                </p:txBody>
              </p:sp>
              <p:sp>
                <p:nvSpPr>
                  <p:cNvPr id="180" name="Etiquette - 73">
                    <a:extLst>
                      <a:ext uri="{FF2B5EF4-FFF2-40B4-BE49-F238E27FC236}">
                        <a16:creationId xmlns:a16="http://schemas.microsoft.com/office/drawing/2014/main" id="{04631D3C-55F1-4B9D-BA06-3CA96A4B4E10}"/>
                      </a:ext>
                    </a:extLst>
                  </p:cNvPr>
                  <p:cNvSpPr>
                    <a:spLocks noChangeArrowheads="1"/>
                  </p:cNvSpPr>
                  <p:nvPr/>
                </p:nvSpPr>
                <p:spPr bwMode="auto">
                  <a:xfrm>
                    <a:off x="7553580" y="4402545"/>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73</a:t>
                    </a:r>
                  </a:p>
                </p:txBody>
              </p:sp>
              <p:sp>
                <p:nvSpPr>
                  <p:cNvPr id="181" name="Etiquette - 69">
                    <a:extLst>
                      <a:ext uri="{FF2B5EF4-FFF2-40B4-BE49-F238E27FC236}">
                        <a16:creationId xmlns:a16="http://schemas.microsoft.com/office/drawing/2014/main" id="{2AF4764D-4D77-4BF3-A819-D525668E3E73}"/>
                      </a:ext>
                    </a:extLst>
                  </p:cNvPr>
                  <p:cNvSpPr>
                    <a:spLocks noChangeArrowheads="1"/>
                  </p:cNvSpPr>
                  <p:nvPr/>
                </p:nvSpPr>
                <p:spPr bwMode="auto">
                  <a:xfrm>
                    <a:off x="6713383" y="4214698"/>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69</a:t>
                    </a:r>
                  </a:p>
                </p:txBody>
              </p:sp>
              <p:sp>
                <p:nvSpPr>
                  <p:cNvPr id="182" name="Etiquette - 42">
                    <a:extLst>
                      <a:ext uri="{FF2B5EF4-FFF2-40B4-BE49-F238E27FC236}">
                        <a16:creationId xmlns:a16="http://schemas.microsoft.com/office/drawing/2014/main" id="{1D53052B-5533-48B8-82E5-A72E3EC57BF7}"/>
                      </a:ext>
                    </a:extLst>
                  </p:cNvPr>
                  <p:cNvSpPr>
                    <a:spLocks noChangeArrowheads="1"/>
                  </p:cNvSpPr>
                  <p:nvPr/>
                </p:nvSpPr>
                <p:spPr bwMode="auto">
                  <a:xfrm>
                    <a:off x="6488791" y="4227984"/>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42</a:t>
                    </a:r>
                  </a:p>
                </p:txBody>
              </p:sp>
              <p:sp>
                <p:nvSpPr>
                  <p:cNvPr id="183" name="Etiquette - 43">
                    <a:extLst>
                      <a:ext uri="{FF2B5EF4-FFF2-40B4-BE49-F238E27FC236}">
                        <a16:creationId xmlns:a16="http://schemas.microsoft.com/office/drawing/2014/main" id="{15BC813D-160B-417A-BC59-4957055F7512}"/>
                      </a:ext>
                    </a:extLst>
                  </p:cNvPr>
                  <p:cNvSpPr>
                    <a:spLocks noChangeArrowheads="1"/>
                  </p:cNvSpPr>
                  <p:nvPr/>
                </p:nvSpPr>
                <p:spPr bwMode="auto">
                  <a:xfrm>
                    <a:off x="6390400" y="4610953"/>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43</a:t>
                    </a:r>
                  </a:p>
                </p:txBody>
              </p:sp>
              <p:sp>
                <p:nvSpPr>
                  <p:cNvPr id="184" name="Etiquette - 7">
                    <a:extLst>
                      <a:ext uri="{FF2B5EF4-FFF2-40B4-BE49-F238E27FC236}">
                        <a16:creationId xmlns:a16="http://schemas.microsoft.com/office/drawing/2014/main" id="{76515FE1-F614-4CB3-A3F3-639986315344}"/>
                      </a:ext>
                    </a:extLst>
                  </p:cNvPr>
                  <p:cNvSpPr>
                    <a:spLocks noChangeArrowheads="1"/>
                  </p:cNvSpPr>
                  <p:nvPr/>
                </p:nvSpPr>
                <p:spPr bwMode="auto">
                  <a:xfrm>
                    <a:off x="6693435" y="4697397"/>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7</a:t>
                    </a:r>
                  </a:p>
                </p:txBody>
              </p:sp>
              <p:sp>
                <p:nvSpPr>
                  <p:cNvPr id="185" name="Etiquette - 26">
                    <a:extLst>
                      <a:ext uri="{FF2B5EF4-FFF2-40B4-BE49-F238E27FC236}">
                        <a16:creationId xmlns:a16="http://schemas.microsoft.com/office/drawing/2014/main" id="{EDEA35BF-DBD6-486C-B9BD-8E461C68336F}"/>
                      </a:ext>
                    </a:extLst>
                  </p:cNvPr>
                  <p:cNvSpPr>
                    <a:spLocks noChangeArrowheads="1"/>
                  </p:cNvSpPr>
                  <p:nvPr/>
                </p:nvSpPr>
                <p:spPr bwMode="auto">
                  <a:xfrm>
                    <a:off x="6946154" y="4725604"/>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26</a:t>
                    </a:r>
                  </a:p>
                </p:txBody>
              </p:sp>
              <p:sp>
                <p:nvSpPr>
                  <p:cNvPr id="186" name="Etiquette - 5">
                    <a:extLst>
                      <a:ext uri="{FF2B5EF4-FFF2-40B4-BE49-F238E27FC236}">
                        <a16:creationId xmlns:a16="http://schemas.microsoft.com/office/drawing/2014/main" id="{AE37FC5D-3527-4AF7-B7F4-E1534BD6A7C2}"/>
                      </a:ext>
                    </a:extLst>
                  </p:cNvPr>
                  <p:cNvSpPr>
                    <a:spLocks noChangeArrowheads="1"/>
                  </p:cNvSpPr>
                  <p:nvPr/>
                </p:nvSpPr>
                <p:spPr bwMode="auto">
                  <a:xfrm>
                    <a:off x="7453297" y="4839295"/>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5</a:t>
                    </a:r>
                  </a:p>
                </p:txBody>
              </p:sp>
              <p:sp>
                <p:nvSpPr>
                  <p:cNvPr id="187" name="Etiquette - 4">
                    <a:extLst>
                      <a:ext uri="{FF2B5EF4-FFF2-40B4-BE49-F238E27FC236}">
                        <a16:creationId xmlns:a16="http://schemas.microsoft.com/office/drawing/2014/main" id="{0F39FEEF-7570-43B3-914F-7143E7F1A981}"/>
                      </a:ext>
                    </a:extLst>
                  </p:cNvPr>
                  <p:cNvSpPr>
                    <a:spLocks noChangeArrowheads="1"/>
                  </p:cNvSpPr>
                  <p:nvPr/>
                </p:nvSpPr>
                <p:spPr bwMode="auto">
                  <a:xfrm>
                    <a:off x="7487560" y="5092148"/>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4</a:t>
                    </a:r>
                  </a:p>
                </p:txBody>
              </p:sp>
              <p:sp>
                <p:nvSpPr>
                  <p:cNvPr id="188" name="Etiquette - 83">
                    <a:extLst>
                      <a:ext uri="{FF2B5EF4-FFF2-40B4-BE49-F238E27FC236}">
                        <a16:creationId xmlns:a16="http://schemas.microsoft.com/office/drawing/2014/main" id="{86435A2A-C5B0-4714-A8BC-E81421ABB98E}"/>
                      </a:ext>
                    </a:extLst>
                  </p:cNvPr>
                  <p:cNvSpPr>
                    <a:spLocks noChangeArrowheads="1"/>
                  </p:cNvSpPr>
                  <p:nvPr/>
                </p:nvSpPr>
                <p:spPr bwMode="auto">
                  <a:xfrm>
                    <a:off x="7433884" y="5531012"/>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83</a:t>
                    </a:r>
                  </a:p>
                </p:txBody>
              </p:sp>
              <p:sp>
                <p:nvSpPr>
                  <p:cNvPr id="189" name="Etiquette - 6">
                    <a:extLst>
                      <a:ext uri="{FF2B5EF4-FFF2-40B4-BE49-F238E27FC236}">
                        <a16:creationId xmlns:a16="http://schemas.microsoft.com/office/drawing/2014/main" id="{1167370F-8A9F-469E-B7B4-92691A9C564A}"/>
                      </a:ext>
                    </a:extLst>
                  </p:cNvPr>
                  <p:cNvSpPr>
                    <a:spLocks noChangeArrowheads="1"/>
                  </p:cNvSpPr>
                  <p:nvPr/>
                </p:nvSpPr>
                <p:spPr bwMode="auto">
                  <a:xfrm>
                    <a:off x="7704258" y="5219041"/>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6</a:t>
                    </a:r>
                  </a:p>
                </p:txBody>
              </p:sp>
              <p:sp>
                <p:nvSpPr>
                  <p:cNvPr id="190" name="Etiquette - 84">
                    <a:extLst>
                      <a:ext uri="{FF2B5EF4-FFF2-40B4-BE49-F238E27FC236}">
                        <a16:creationId xmlns:a16="http://schemas.microsoft.com/office/drawing/2014/main" id="{3BD7B8FE-B08A-46D8-BDEA-4941373D0B56}"/>
                      </a:ext>
                    </a:extLst>
                  </p:cNvPr>
                  <p:cNvSpPr>
                    <a:spLocks noChangeArrowheads="1"/>
                  </p:cNvSpPr>
                  <p:nvPr/>
                </p:nvSpPr>
                <p:spPr bwMode="auto">
                  <a:xfrm>
                    <a:off x="6960613" y="5194947"/>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84</a:t>
                    </a:r>
                  </a:p>
                </p:txBody>
              </p:sp>
              <p:sp>
                <p:nvSpPr>
                  <p:cNvPr id="191" name="Etiquette - 13">
                    <a:extLst>
                      <a:ext uri="{FF2B5EF4-FFF2-40B4-BE49-F238E27FC236}">
                        <a16:creationId xmlns:a16="http://schemas.microsoft.com/office/drawing/2014/main" id="{74AF5392-655C-486B-ABDA-FF0553081A29}"/>
                      </a:ext>
                    </a:extLst>
                  </p:cNvPr>
                  <p:cNvSpPr>
                    <a:spLocks noChangeArrowheads="1"/>
                  </p:cNvSpPr>
                  <p:nvPr/>
                </p:nvSpPr>
                <p:spPr bwMode="auto">
                  <a:xfrm>
                    <a:off x="7088703" y="5517152"/>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13</a:t>
                    </a:r>
                  </a:p>
                </p:txBody>
              </p:sp>
              <p:sp>
                <p:nvSpPr>
                  <p:cNvPr id="192" name="Etiquette - 30">
                    <a:extLst>
                      <a:ext uri="{FF2B5EF4-FFF2-40B4-BE49-F238E27FC236}">
                        <a16:creationId xmlns:a16="http://schemas.microsoft.com/office/drawing/2014/main" id="{749DC5E6-594A-4C65-AF64-8C9F9B5E340C}"/>
                      </a:ext>
                    </a:extLst>
                  </p:cNvPr>
                  <p:cNvSpPr>
                    <a:spLocks noChangeArrowheads="1"/>
                  </p:cNvSpPr>
                  <p:nvPr/>
                </p:nvSpPr>
                <p:spPr bwMode="auto">
                  <a:xfrm>
                    <a:off x="6600379" y="5351143"/>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30</a:t>
                    </a:r>
                  </a:p>
                </p:txBody>
              </p:sp>
              <p:sp>
                <p:nvSpPr>
                  <p:cNvPr id="193" name="Etiquette - 34">
                    <a:extLst>
                      <a:ext uri="{FF2B5EF4-FFF2-40B4-BE49-F238E27FC236}">
                        <a16:creationId xmlns:a16="http://schemas.microsoft.com/office/drawing/2014/main" id="{DC67751C-C1ED-408B-BBE2-697A43B5C18F}"/>
                      </a:ext>
                    </a:extLst>
                  </p:cNvPr>
                  <p:cNvSpPr>
                    <a:spLocks noChangeArrowheads="1"/>
                  </p:cNvSpPr>
                  <p:nvPr/>
                </p:nvSpPr>
                <p:spPr bwMode="auto">
                  <a:xfrm>
                    <a:off x="6196589" y="5528433"/>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34</a:t>
                    </a:r>
                  </a:p>
                </p:txBody>
              </p:sp>
              <p:sp>
                <p:nvSpPr>
                  <p:cNvPr id="194" name="Etiquette - 48">
                    <a:extLst>
                      <a:ext uri="{FF2B5EF4-FFF2-40B4-BE49-F238E27FC236}">
                        <a16:creationId xmlns:a16="http://schemas.microsoft.com/office/drawing/2014/main" id="{3001AE99-970B-43B3-AFB5-33672126044F}"/>
                      </a:ext>
                    </a:extLst>
                  </p:cNvPr>
                  <p:cNvSpPr>
                    <a:spLocks noChangeArrowheads="1"/>
                  </p:cNvSpPr>
                  <p:nvPr/>
                </p:nvSpPr>
                <p:spPr bwMode="auto">
                  <a:xfrm>
                    <a:off x="6188152" y="4918954"/>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48</a:t>
                    </a:r>
                  </a:p>
                </p:txBody>
              </p:sp>
              <p:sp>
                <p:nvSpPr>
                  <p:cNvPr id="195" name="Etiquette - 12">
                    <a:extLst>
                      <a:ext uri="{FF2B5EF4-FFF2-40B4-BE49-F238E27FC236}">
                        <a16:creationId xmlns:a16="http://schemas.microsoft.com/office/drawing/2014/main" id="{122F7A86-F42B-4ECC-B950-FB309C426683}"/>
                      </a:ext>
                    </a:extLst>
                  </p:cNvPr>
                  <p:cNvSpPr>
                    <a:spLocks noChangeArrowheads="1"/>
                  </p:cNvSpPr>
                  <p:nvPr/>
                </p:nvSpPr>
                <p:spPr bwMode="auto">
                  <a:xfrm>
                    <a:off x="5898389" y="5028310"/>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12</a:t>
                    </a:r>
                  </a:p>
                </p:txBody>
              </p:sp>
              <p:sp>
                <p:nvSpPr>
                  <p:cNvPr id="196" name="Etiquette - 15">
                    <a:extLst>
                      <a:ext uri="{FF2B5EF4-FFF2-40B4-BE49-F238E27FC236}">
                        <a16:creationId xmlns:a16="http://schemas.microsoft.com/office/drawing/2014/main" id="{7D547B3F-E60E-44B2-B85E-BED055014E14}"/>
                      </a:ext>
                    </a:extLst>
                  </p:cNvPr>
                  <p:cNvSpPr>
                    <a:spLocks noChangeArrowheads="1"/>
                  </p:cNvSpPr>
                  <p:nvPr/>
                </p:nvSpPr>
                <p:spPr bwMode="auto">
                  <a:xfrm>
                    <a:off x="5939750" y="4587214"/>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15</a:t>
                    </a:r>
                  </a:p>
                </p:txBody>
              </p:sp>
              <p:sp>
                <p:nvSpPr>
                  <p:cNvPr id="197" name="Etiquette - 63">
                    <a:extLst>
                      <a:ext uri="{FF2B5EF4-FFF2-40B4-BE49-F238E27FC236}">
                        <a16:creationId xmlns:a16="http://schemas.microsoft.com/office/drawing/2014/main" id="{F52AAF25-ABC6-4569-BF43-F9F87BDCBBF1}"/>
                      </a:ext>
                    </a:extLst>
                  </p:cNvPr>
                  <p:cNvSpPr>
                    <a:spLocks noChangeArrowheads="1"/>
                  </p:cNvSpPr>
                  <p:nvPr/>
                </p:nvSpPr>
                <p:spPr bwMode="auto">
                  <a:xfrm>
                    <a:off x="6200034" y="4228654"/>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63</a:t>
                    </a:r>
                  </a:p>
                </p:txBody>
              </p:sp>
              <p:sp>
                <p:nvSpPr>
                  <p:cNvPr id="198" name="Etiquette - 3">
                    <a:extLst>
                      <a:ext uri="{FF2B5EF4-FFF2-40B4-BE49-F238E27FC236}">
                        <a16:creationId xmlns:a16="http://schemas.microsoft.com/office/drawing/2014/main" id="{C90F3DD3-BF1D-4A54-BF94-10006248C45D}"/>
                      </a:ext>
                    </a:extLst>
                  </p:cNvPr>
                  <p:cNvSpPr>
                    <a:spLocks noChangeArrowheads="1"/>
                  </p:cNvSpPr>
                  <p:nvPr/>
                </p:nvSpPr>
                <p:spPr bwMode="auto">
                  <a:xfrm>
                    <a:off x="5999916" y="3885200"/>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3</a:t>
                    </a:r>
                  </a:p>
                </p:txBody>
              </p:sp>
              <p:sp>
                <p:nvSpPr>
                  <p:cNvPr id="199" name="Etiquette - 81">
                    <a:extLst>
                      <a:ext uri="{FF2B5EF4-FFF2-40B4-BE49-F238E27FC236}">
                        <a16:creationId xmlns:a16="http://schemas.microsoft.com/office/drawing/2014/main" id="{0C50F585-3056-4FB2-96AB-7DEB1F59B27C}"/>
                      </a:ext>
                    </a:extLst>
                  </p:cNvPr>
                  <p:cNvSpPr>
                    <a:spLocks noChangeArrowheads="1"/>
                  </p:cNvSpPr>
                  <p:nvPr/>
                </p:nvSpPr>
                <p:spPr bwMode="auto">
                  <a:xfrm>
                    <a:off x="5713087" y="5297799"/>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81</a:t>
                    </a:r>
                  </a:p>
                </p:txBody>
              </p:sp>
              <p:sp>
                <p:nvSpPr>
                  <p:cNvPr id="200" name="Etiquette - 46">
                    <a:extLst>
                      <a:ext uri="{FF2B5EF4-FFF2-40B4-BE49-F238E27FC236}">
                        <a16:creationId xmlns:a16="http://schemas.microsoft.com/office/drawing/2014/main" id="{95856C8D-B803-449F-B814-D00D8B43D20F}"/>
                      </a:ext>
                    </a:extLst>
                  </p:cNvPr>
                  <p:cNvSpPr>
                    <a:spLocks noChangeArrowheads="1"/>
                  </p:cNvSpPr>
                  <p:nvPr/>
                </p:nvSpPr>
                <p:spPr bwMode="auto">
                  <a:xfrm>
                    <a:off x="5500962" y="4849500"/>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46</a:t>
                    </a:r>
                  </a:p>
                </p:txBody>
              </p:sp>
              <p:sp>
                <p:nvSpPr>
                  <p:cNvPr id="201" name="Etiquette - 19">
                    <a:extLst>
                      <a:ext uri="{FF2B5EF4-FFF2-40B4-BE49-F238E27FC236}">
                        <a16:creationId xmlns:a16="http://schemas.microsoft.com/office/drawing/2014/main" id="{460D0BBD-23D5-4CBF-8218-D85248A7950F}"/>
                      </a:ext>
                    </a:extLst>
                  </p:cNvPr>
                  <p:cNvSpPr>
                    <a:spLocks noChangeArrowheads="1"/>
                  </p:cNvSpPr>
                  <p:nvPr/>
                </p:nvSpPr>
                <p:spPr bwMode="auto">
                  <a:xfrm>
                    <a:off x="5589509" y="4453455"/>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19</a:t>
                    </a:r>
                  </a:p>
                </p:txBody>
              </p:sp>
              <p:sp>
                <p:nvSpPr>
                  <p:cNvPr id="202" name="Etiquette - 23">
                    <a:extLst>
                      <a:ext uri="{FF2B5EF4-FFF2-40B4-BE49-F238E27FC236}">
                        <a16:creationId xmlns:a16="http://schemas.microsoft.com/office/drawing/2014/main" id="{EED4B1FA-C4A5-41ED-9DC7-650A61F7079F}"/>
                      </a:ext>
                    </a:extLst>
                  </p:cNvPr>
                  <p:cNvSpPr>
                    <a:spLocks noChangeArrowheads="1"/>
                  </p:cNvSpPr>
                  <p:nvPr/>
                </p:nvSpPr>
                <p:spPr bwMode="auto">
                  <a:xfrm>
                    <a:off x="5600786" y="4003771"/>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23</a:t>
                    </a:r>
                  </a:p>
                </p:txBody>
              </p:sp>
              <p:sp>
                <p:nvSpPr>
                  <p:cNvPr id="203" name="Etiquette - 11">
                    <a:extLst>
                      <a:ext uri="{FF2B5EF4-FFF2-40B4-BE49-F238E27FC236}">
                        <a16:creationId xmlns:a16="http://schemas.microsoft.com/office/drawing/2014/main" id="{E2C890EC-CD92-40E5-B6B4-3CD8BED3B7CB}"/>
                      </a:ext>
                    </a:extLst>
                  </p:cNvPr>
                  <p:cNvSpPr>
                    <a:spLocks noChangeArrowheads="1"/>
                  </p:cNvSpPr>
                  <p:nvPr/>
                </p:nvSpPr>
                <p:spPr bwMode="auto">
                  <a:xfrm>
                    <a:off x="5710790" y="5654637"/>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11</a:t>
                    </a:r>
                  </a:p>
                </p:txBody>
              </p:sp>
              <p:sp>
                <p:nvSpPr>
                  <p:cNvPr id="204" name="Etiquette - 66">
                    <a:extLst>
                      <a:ext uri="{FF2B5EF4-FFF2-40B4-BE49-F238E27FC236}">
                        <a16:creationId xmlns:a16="http://schemas.microsoft.com/office/drawing/2014/main" id="{7917B3BD-4BD2-41CE-AE06-B56A7B1F725C}"/>
                      </a:ext>
                    </a:extLst>
                  </p:cNvPr>
                  <p:cNvSpPr>
                    <a:spLocks noChangeArrowheads="1"/>
                  </p:cNvSpPr>
                  <p:nvPr/>
                </p:nvSpPr>
                <p:spPr bwMode="auto">
                  <a:xfrm>
                    <a:off x="5690231" y="6032572"/>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66</a:t>
                    </a:r>
                  </a:p>
                </p:txBody>
              </p:sp>
              <p:sp>
                <p:nvSpPr>
                  <p:cNvPr id="205" name="Etiquette - 9">
                    <a:extLst>
                      <a:ext uri="{FF2B5EF4-FFF2-40B4-BE49-F238E27FC236}">
                        <a16:creationId xmlns:a16="http://schemas.microsoft.com/office/drawing/2014/main" id="{191C1368-1C0E-4965-9B21-48E24C4FB1A3}"/>
                      </a:ext>
                    </a:extLst>
                  </p:cNvPr>
                  <p:cNvSpPr>
                    <a:spLocks noChangeArrowheads="1"/>
                  </p:cNvSpPr>
                  <p:nvPr/>
                </p:nvSpPr>
                <p:spPr bwMode="auto">
                  <a:xfrm>
                    <a:off x="5561710" y="5788756"/>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9</a:t>
                    </a:r>
                  </a:p>
                </p:txBody>
              </p:sp>
              <p:sp>
                <p:nvSpPr>
                  <p:cNvPr id="206" name="Etiquette - 31">
                    <a:extLst>
                      <a:ext uri="{FF2B5EF4-FFF2-40B4-BE49-F238E27FC236}">
                        <a16:creationId xmlns:a16="http://schemas.microsoft.com/office/drawing/2014/main" id="{420CA3ED-A462-4101-A599-F29909E679EF}"/>
                      </a:ext>
                    </a:extLst>
                  </p:cNvPr>
                  <p:cNvSpPr>
                    <a:spLocks noChangeArrowheads="1"/>
                  </p:cNvSpPr>
                  <p:nvPr/>
                </p:nvSpPr>
                <p:spPr bwMode="auto">
                  <a:xfrm>
                    <a:off x="5292314" y="5634038"/>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31</a:t>
                    </a:r>
                  </a:p>
                </p:txBody>
              </p:sp>
              <p:sp>
                <p:nvSpPr>
                  <p:cNvPr id="207" name="Etiquette - 65">
                    <a:extLst>
                      <a:ext uri="{FF2B5EF4-FFF2-40B4-BE49-F238E27FC236}">
                        <a16:creationId xmlns:a16="http://schemas.microsoft.com/office/drawing/2014/main" id="{E7AA8160-3F0F-4E1C-BFFF-52747566E909}"/>
                      </a:ext>
                    </a:extLst>
                  </p:cNvPr>
                  <p:cNvSpPr>
                    <a:spLocks noChangeArrowheads="1"/>
                  </p:cNvSpPr>
                  <p:nvPr/>
                </p:nvSpPr>
                <p:spPr bwMode="auto">
                  <a:xfrm>
                    <a:off x="4965807" y="5811174"/>
                    <a:ext cx="253513" cy="94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white"/>
                        </a:solidFill>
                        <a:effectLst/>
                        <a:uLnTx/>
                        <a:uFillTx/>
                        <a:latin typeface="Calibri" panose="020F0502020204030204"/>
                        <a:ea typeface="+mn-ea"/>
                        <a:cs typeface="Arial" pitchFamily="34" charset="0"/>
                      </a:rPr>
                      <a:t>65</a:t>
                    </a:r>
                  </a:p>
                </p:txBody>
              </p:sp>
              <p:sp>
                <p:nvSpPr>
                  <p:cNvPr id="208" name="Etiquette - 32">
                    <a:extLst>
                      <a:ext uri="{FF2B5EF4-FFF2-40B4-BE49-F238E27FC236}">
                        <a16:creationId xmlns:a16="http://schemas.microsoft.com/office/drawing/2014/main" id="{F21DFFBB-C34F-4664-8D4F-D98CC75D540B}"/>
                      </a:ext>
                    </a:extLst>
                  </p:cNvPr>
                  <p:cNvSpPr>
                    <a:spLocks noChangeArrowheads="1"/>
                  </p:cNvSpPr>
                  <p:nvPr/>
                </p:nvSpPr>
                <p:spPr bwMode="auto">
                  <a:xfrm>
                    <a:off x="4886126" y="5401308"/>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32</a:t>
                    </a:r>
                  </a:p>
                </p:txBody>
              </p:sp>
              <p:sp>
                <p:nvSpPr>
                  <p:cNvPr id="209" name="Etiquette - 64">
                    <a:extLst>
                      <a:ext uri="{FF2B5EF4-FFF2-40B4-BE49-F238E27FC236}">
                        <a16:creationId xmlns:a16="http://schemas.microsoft.com/office/drawing/2014/main" id="{42602DB2-E82A-41B5-B037-DB7F4F9F894B}"/>
                      </a:ext>
                    </a:extLst>
                  </p:cNvPr>
                  <p:cNvSpPr>
                    <a:spLocks noChangeArrowheads="1"/>
                  </p:cNvSpPr>
                  <p:nvPr/>
                </p:nvSpPr>
                <p:spPr bwMode="auto">
                  <a:xfrm>
                    <a:off x="4649350" y="5596337"/>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64</a:t>
                    </a:r>
                  </a:p>
                </p:txBody>
              </p:sp>
              <p:sp>
                <p:nvSpPr>
                  <p:cNvPr id="210" name="Etiquette - 40">
                    <a:extLst>
                      <a:ext uri="{FF2B5EF4-FFF2-40B4-BE49-F238E27FC236}">
                        <a16:creationId xmlns:a16="http://schemas.microsoft.com/office/drawing/2014/main" id="{492333F7-6FD9-45E6-B58C-2986FFF169D6}"/>
                      </a:ext>
                    </a:extLst>
                  </p:cNvPr>
                  <p:cNvSpPr>
                    <a:spLocks noChangeArrowheads="1"/>
                  </p:cNvSpPr>
                  <p:nvPr/>
                </p:nvSpPr>
                <p:spPr bwMode="auto">
                  <a:xfrm>
                    <a:off x="4567717" y="5264434"/>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40</a:t>
                    </a:r>
                  </a:p>
                </p:txBody>
              </p:sp>
              <p:sp>
                <p:nvSpPr>
                  <p:cNvPr id="211" name="Etiquette - 33">
                    <a:extLst>
                      <a:ext uri="{FF2B5EF4-FFF2-40B4-BE49-F238E27FC236}">
                        <a16:creationId xmlns:a16="http://schemas.microsoft.com/office/drawing/2014/main" id="{55294153-CDFD-48E0-9BB4-7AE35A260FEF}"/>
                      </a:ext>
                    </a:extLst>
                  </p:cNvPr>
                  <p:cNvSpPr>
                    <a:spLocks noChangeArrowheads="1"/>
                  </p:cNvSpPr>
                  <p:nvPr/>
                </p:nvSpPr>
                <p:spPr bwMode="auto">
                  <a:xfrm>
                    <a:off x="4673740" y="4836917"/>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33</a:t>
                    </a:r>
                  </a:p>
                </p:txBody>
              </p:sp>
              <p:sp>
                <p:nvSpPr>
                  <p:cNvPr id="212" name="Etiquette - 16">
                    <a:extLst>
                      <a:ext uri="{FF2B5EF4-FFF2-40B4-BE49-F238E27FC236}">
                        <a16:creationId xmlns:a16="http://schemas.microsoft.com/office/drawing/2014/main" id="{51305F4B-04FB-4734-A0F0-8614C6A57B4C}"/>
                      </a:ext>
                    </a:extLst>
                  </p:cNvPr>
                  <p:cNvSpPr>
                    <a:spLocks noChangeArrowheads="1"/>
                  </p:cNvSpPr>
                  <p:nvPr/>
                </p:nvSpPr>
                <p:spPr bwMode="auto">
                  <a:xfrm>
                    <a:off x="4888487" y="4258427"/>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16</a:t>
                    </a:r>
                  </a:p>
                </p:txBody>
              </p:sp>
              <p:sp>
                <p:nvSpPr>
                  <p:cNvPr id="213" name="Etiquette - 86">
                    <a:extLst>
                      <a:ext uri="{FF2B5EF4-FFF2-40B4-BE49-F238E27FC236}">
                        <a16:creationId xmlns:a16="http://schemas.microsoft.com/office/drawing/2014/main" id="{D38FF7BB-DFFE-4B6C-91F5-89D594340A41}"/>
                      </a:ext>
                    </a:extLst>
                  </p:cNvPr>
                  <p:cNvSpPr>
                    <a:spLocks noChangeArrowheads="1"/>
                  </p:cNvSpPr>
                  <p:nvPr/>
                </p:nvSpPr>
                <p:spPr bwMode="auto">
                  <a:xfrm>
                    <a:off x="5027034" y="3787887"/>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86</a:t>
                    </a:r>
                  </a:p>
                </p:txBody>
              </p:sp>
              <p:sp>
                <p:nvSpPr>
                  <p:cNvPr id="214" name="Etiquette - 37">
                    <a:extLst>
                      <a:ext uri="{FF2B5EF4-FFF2-40B4-BE49-F238E27FC236}">
                        <a16:creationId xmlns:a16="http://schemas.microsoft.com/office/drawing/2014/main" id="{B7DABE2C-9849-4401-A487-1B3FD06DDD15}"/>
                      </a:ext>
                    </a:extLst>
                  </p:cNvPr>
                  <p:cNvSpPr>
                    <a:spLocks noChangeArrowheads="1"/>
                  </p:cNvSpPr>
                  <p:nvPr/>
                </p:nvSpPr>
                <p:spPr bwMode="auto">
                  <a:xfrm>
                    <a:off x="5102081" y="3393547"/>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37</a:t>
                    </a:r>
                  </a:p>
                </p:txBody>
              </p:sp>
              <p:sp>
                <p:nvSpPr>
                  <p:cNvPr id="215" name="Etiquette - 28">
                    <a:extLst>
                      <a:ext uri="{FF2B5EF4-FFF2-40B4-BE49-F238E27FC236}">
                        <a16:creationId xmlns:a16="http://schemas.microsoft.com/office/drawing/2014/main" id="{9BAACB2E-B533-429E-B7AF-302F3B578E2C}"/>
                      </a:ext>
                    </a:extLst>
                  </p:cNvPr>
                  <p:cNvSpPr>
                    <a:spLocks noChangeArrowheads="1"/>
                  </p:cNvSpPr>
                  <p:nvPr/>
                </p:nvSpPr>
                <p:spPr bwMode="auto">
                  <a:xfrm>
                    <a:off x="5386678" y="2802357"/>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28</a:t>
                    </a:r>
                  </a:p>
                </p:txBody>
              </p:sp>
              <p:sp>
                <p:nvSpPr>
                  <p:cNvPr id="216" name="Etiquette - 60">
                    <a:extLst>
                      <a:ext uri="{FF2B5EF4-FFF2-40B4-BE49-F238E27FC236}">
                        <a16:creationId xmlns:a16="http://schemas.microsoft.com/office/drawing/2014/main" id="{830BA974-1E2C-4C40-83D5-63634D43A9AF}"/>
                      </a:ext>
                    </a:extLst>
                  </p:cNvPr>
                  <p:cNvSpPr>
                    <a:spLocks noChangeArrowheads="1"/>
                  </p:cNvSpPr>
                  <p:nvPr/>
                </p:nvSpPr>
                <p:spPr bwMode="auto">
                  <a:xfrm>
                    <a:off x="5804625" y="2230217"/>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60</a:t>
                    </a:r>
                  </a:p>
                </p:txBody>
              </p:sp>
              <p:sp>
                <p:nvSpPr>
                  <p:cNvPr id="217" name="Etiquette - 59">
                    <a:extLst>
                      <a:ext uri="{FF2B5EF4-FFF2-40B4-BE49-F238E27FC236}">
                        <a16:creationId xmlns:a16="http://schemas.microsoft.com/office/drawing/2014/main" id="{51F52999-A74F-4DE3-8EBA-B93C93379F19}"/>
                      </a:ext>
                    </a:extLst>
                  </p:cNvPr>
                  <p:cNvSpPr>
                    <a:spLocks noChangeArrowheads="1"/>
                  </p:cNvSpPr>
                  <p:nvPr/>
                </p:nvSpPr>
                <p:spPr bwMode="auto">
                  <a:xfrm>
                    <a:off x="6026088" y="1578149"/>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59</a:t>
                    </a:r>
                  </a:p>
                </p:txBody>
              </p:sp>
              <p:sp>
                <p:nvSpPr>
                  <p:cNvPr id="218" name="Etiquette - 2">
                    <a:extLst>
                      <a:ext uri="{FF2B5EF4-FFF2-40B4-BE49-F238E27FC236}">
                        <a16:creationId xmlns:a16="http://schemas.microsoft.com/office/drawing/2014/main" id="{3C923330-91D5-43DC-AFB1-B24064D59A32}"/>
                      </a:ext>
                    </a:extLst>
                  </p:cNvPr>
                  <p:cNvSpPr>
                    <a:spLocks noChangeArrowheads="1"/>
                  </p:cNvSpPr>
                  <p:nvPr/>
                </p:nvSpPr>
                <p:spPr bwMode="auto">
                  <a:xfrm>
                    <a:off x="6247518" y="2108756"/>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2</a:t>
                    </a:r>
                  </a:p>
                </p:txBody>
              </p:sp>
              <p:sp>
                <p:nvSpPr>
                  <p:cNvPr id="219" name="Etiquette - 51">
                    <a:extLst>
                      <a:ext uri="{FF2B5EF4-FFF2-40B4-BE49-F238E27FC236}">
                        <a16:creationId xmlns:a16="http://schemas.microsoft.com/office/drawing/2014/main" id="{D498656F-F837-4104-9044-5CA1F66CA13E}"/>
                      </a:ext>
                    </a:extLst>
                  </p:cNvPr>
                  <p:cNvSpPr>
                    <a:spLocks noChangeArrowheads="1"/>
                  </p:cNvSpPr>
                  <p:nvPr/>
                </p:nvSpPr>
                <p:spPr bwMode="auto">
                  <a:xfrm>
                    <a:off x="6538851" y="2469491"/>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51</a:t>
                    </a:r>
                  </a:p>
                </p:txBody>
              </p:sp>
              <p:sp>
                <p:nvSpPr>
                  <p:cNvPr id="220" name="Etiquette - 55">
                    <a:extLst>
                      <a:ext uri="{FF2B5EF4-FFF2-40B4-BE49-F238E27FC236}">
                        <a16:creationId xmlns:a16="http://schemas.microsoft.com/office/drawing/2014/main" id="{07C3F5F1-B415-4DA1-B5B6-A5423C57FCCA}"/>
                      </a:ext>
                    </a:extLst>
                  </p:cNvPr>
                  <p:cNvSpPr>
                    <a:spLocks noChangeArrowheads="1"/>
                  </p:cNvSpPr>
                  <p:nvPr/>
                </p:nvSpPr>
                <p:spPr bwMode="auto">
                  <a:xfrm>
                    <a:off x="6950136" y="2480718"/>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55</a:t>
                    </a:r>
                  </a:p>
                </p:txBody>
              </p:sp>
              <p:sp>
                <p:nvSpPr>
                  <p:cNvPr id="221" name="Etiquette - 57">
                    <a:extLst>
                      <a:ext uri="{FF2B5EF4-FFF2-40B4-BE49-F238E27FC236}">
                        <a16:creationId xmlns:a16="http://schemas.microsoft.com/office/drawing/2014/main" id="{1F1628BB-E3BE-4F0A-AD7E-24F4DD734A78}"/>
                      </a:ext>
                    </a:extLst>
                  </p:cNvPr>
                  <p:cNvSpPr>
                    <a:spLocks noChangeArrowheads="1"/>
                  </p:cNvSpPr>
                  <p:nvPr/>
                </p:nvSpPr>
                <p:spPr bwMode="auto">
                  <a:xfrm>
                    <a:off x="7522704" y="2575027"/>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57</a:t>
                    </a:r>
                  </a:p>
                </p:txBody>
              </p:sp>
              <p:sp>
                <p:nvSpPr>
                  <p:cNvPr id="222" name="Etiquette - 67">
                    <a:extLst>
                      <a:ext uri="{FF2B5EF4-FFF2-40B4-BE49-F238E27FC236}">
                        <a16:creationId xmlns:a16="http://schemas.microsoft.com/office/drawing/2014/main" id="{3AF798A9-89C1-4F3B-B23B-990C7AA08A53}"/>
                      </a:ext>
                    </a:extLst>
                  </p:cNvPr>
                  <p:cNvSpPr>
                    <a:spLocks noChangeArrowheads="1"/>
                  </p:cNvSpPr>
                  <p:nvPr/>
                </p:nvSpPr>
                <p:spPr bwMode="auto">
                  <a:xfrm>
                    <a:off x="7838699" y="2601686"/>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67</a:t>
                    </a:r>
                  </a:p>
                </p:txBody>
              </p:sp>
              <p:sp>
                <p:nvSpPr>
                  <p:cNvPr id="223" name="Etiquette - 68">
                    <a:extLst>
                      <a:ext uri="{FF2B5EF4-FFF2-40B4-BE49-F238E27FC236}">
                        <a16:creationId xmlns:a16="http://schemas.microsoft.com/office/drawing/2014/main" id="{80493B0C-864A-423C-B758-767673A4F013}"/>
                      </a:ext>
                    </a:extLst>
                  </p:cNvPr>
                  <p:cNvSpPr>
                    <a:spLocks noChangeArrowheads="1"/>
                  </p:cNvSpPr>
                  <p:nvPr/>
                </p:nvSpPr>
                <p:spPr bwMode="auto">
                  <a:xfrm>
                    <a:off x="7745485" y="3068477"/>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68</a:t>
                    </a:r>
                  </a:p>
                </p:txBody>
              </p:sp>
              <p:sp>
                <p:nvSpPr>
                  <p:cNvPr id="224" name="Etiquette - 80">
                    <a:extLst>
                      <a:ext uri="{FF2B5EF4-FFF2-40B4-BE49-F238E27FC236}">
                        <a16:creationId xmlns:a16="http://schemas.microsoft.com/office/drawing/2014/main" id="{61555852-4E0A-4904-B971-2D098021E90F}"/>
                      </a:ext>
                    </a:extLst>
                  </p:cNvPr>
                  <p:cNvSpPr>
                    <a:spLocks noChangeArrowheads="1"/>
                  </p:cNvSpPr>
                  <p:nvPr/>
                </p:nvSpPr>
                <p:spPr bwMode="auto">
                  <a:xfrm>
                    <a:off x="5721605" y="1952084"/>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80</a:t>
                    </a:r>
                  </a:p>
                </p:txBody>
              </p:sp>
              <p:sp>
                <p:nvSpPr>
                  <p:cNvPr id="225" name="Etiquette - 62">
                    <a:extLst>
                      <a:ext uri="{FF2B5EF4-FFF2-40B4-BE49-F238E27FC236}">
                        <a16:creationId xmlns:a16="http://schemas.microsoft.com/office/drawing/2014/main" id="{C093CE53-4DD5-4B3F-B5F5-E44C32E118A1}"/>
                      </a:ext>
                    </a:extLst>
                  </p:cNvPr>
                  <p:cNvSpPr>
                    <a:spLocks noChangeArrowheads="1"/>
                  </p:cNvSpPr>
                  <p:nvPr/>
                </p:nvSpPr>
                <p:spPr bwMode="auto">
                  <a:xfrm>
                    <a:off x="5734403" y="1641368"/>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62</a:t>
                    </a:r>
                  </a:p>
                </p:txBody>
              </p:sp>
              <p:sp>
                <p:nvSpPr>
                  <p:cNvPr id="226" name="Etiquette - 76">
                    <a:extLst>
                      <a:ext uri="{FF2B5EF4-FFF2-40B4-BE49-F238E27FC236}">
                        <a16:creationId xmlns:a16="http://schemas.microsoft.com/office/drawing/2014/main" id="{C811F9C0-85E9-4FF5-B7EE-ABC2E3D5C63B}"/>
                      </a:ext>
                    </a:extLst>
                  </p:cNvPr>
                  <p:cNvSpPr>
                    <a:spLocks noChangeArrowheads="1"/>
                  </p:cNvSpPr>
                  <p:nvPr/>
                </p:nvSpPr>
                <p:spPr bwMode="auto">
                  <a:xfrm>
                    <a:off x="5264960" y="2078234"/>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76</a:t>
                    </a:r>
                  </a:p>
                </p:txBody>
              </p:sp>
              <p:sp>
                <p:nvSpPr>
                  <p:cNvPr id="227" name="Etiquette - 14">
                    <a:extLst>
                      <a:ext uri="{FF2B5EF4-FFF2-40B4-BE49-F238E27FC236}">
                        <a16:creationId xmlns:a16="http://schemas.microsoft.com/office/drawing/2014/main" id="{26D9B2A6-BA65-490A-B4E8-9BADDD62740C}"/>
                      </a:ext>
                    </a:extLst>
                  </p:cNvPr>
                  <p:cNvSpPr>
                    <a:spLocks noChangeArrowheads="1"/>
                  </p:cNvSpPr>
                  <p:nvPr/>
                </p:nvSpPr>
                <p:spPr bwMode="auto">
                  <a:xfrm>
                    <a:off x="4718749" y="2394343"/>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14</a:t>
                    </a:r>
                  </a:p>
                </p:txBody>
              </p:sp>
              <p:sp>
                <p:nvSpPr>
                  <p:cNvPr id="228" name="Etiquette - 50">
                    <a:extLst>
                      <a:ext uri="{FF2B5EF4-FFF2-40B4-BE49-F238E27FC236}">
                        <a16:creationId xmlns:a16="http://schemas.microsoft.com/office/drawing/2014/main" id="{B1A95B50-ED18-4AAB-8E89-D59F76410087}"/>
                      </a:ext>
                    </a:extLst>
                  </p:cNvPr>
                  <p:cNvSpPr>
                    <a:spLocks noChangeArrowheads="1"/>
                  </p:cNvSpPr>
                  <p:nvPr/>
                </p:nvSpPr>
                <p:spPr bwMode="auto">
                  <a:xfrm>
                    <a:off x="4363271" y="2446825"/>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50</a:t>
                    </a:r>
                  </a:p>
                </p:txBody>
              </p:sp>
              <p:sp>
                <p:nvSpPr>
                  <p:cNvPr id="229" name="Etiquette - 61">
                    <a:extLst>
                      <a:ext uri="{FF2B5EF4-FFF2-40B4-BE49-F238E27FC236}">
                        <a16:creationId xmlns:a16="http://schemas.microsoft.com/office/drawing/2014/main" id="{6D7139B5-2B9E-434D-8B3F-9F240295C39E}"/>
                      </a:ext>
                    </a:extLst>
                  </p:cNvPr>
                  <p:cNvSpPr>
                    <a:spLocks noChangeArrowheads="1"/>
                  </p:cNvSpPr>
                  <p:nvPr/>
                </p:nvSpPr>
                <p:spPr bwMode="auto">
                  <a:xfrm>
                    <a:off x="4777791" y="2646100"/>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61</a:t>
                    </a:r>
                  </a:p>
                </p:txBody>
              </p:sp>
              <p:sp>
                <p:nvSpPr>
                  <p:cNvPr id="230" name="Etiquette - 27">
                    <a:extLst>
                      <a:ext uri="{FF2B5EF4-FFF2-40B4-BE49-F238E27FC236}">
                        <a16:creationId xmlns:a16="http://schemas.microsoft.com/office/drawing/2014/main" id="{9352B744-8AD4-4555-A129-06A8369BAFF3}"/>
                      </a:ext>
                    </a:extLst>
                  </p:cNvPr>
                  <p:cNvSpPr>
                    <a:spLocks noChangeArrowheads="1"/>
                  </p:cNvSpPr>
                  <p:nvPr/>
                </p:nvSpPr>
                <p:spPr bwMode="auto">
                  <a:xfrm>
                    <a:off x="5228837" y="2421502"/>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27</a:t>
                    </a:r>
                  </a:p>
                </p:txBody>
              </p:sp>
              <p:sp>
                <p:nvSpPr>
                  <p:cNvPr id="231" name="Etiquette - 8">
                    <a:extLst>
                      <a:ext uri="{FF2B5EF4-FFF2-40B4-BE49-F238E27FC236}">
                        <a16:creationId xmlns:a16="http://schemas.microsoft.com/office/drawing/2014/main" id="{D30F1358-CC0E-44C8-ABBE-A479AC480FAF}"/>
                      </a:ext>
                    </a:extLst>
                  </p:cNvPr>
                  <p:cNvSpPr>
                    <a:spLocks noChangeArrowheads="1"/>
                  </p:cNvSpPr>
                  <p:nvPr/>
                </p:nvSpPr>
                <p:spPr bwMode="auto">
                  <a:xfrm>
                    <a:off x="6669665" y="2123019"/>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8</a:t>
                    </a:r>
                  </a:p>
                </p:txBody>
              </p:sp>
              <p:sp>
                <p:nvSpPr>
                  <p:cNvPr id="232" name="Etiquette - 54">
                    <a:extLst>
                      <a:ext uri="{FF2B5EF4-FFF2-40B4-BE49-F238E27FC236}">
                        <a16:creationId xmlns:a16="http://schemas.microsoft.com/office/drawing/2014/main" id="{14E84D58-E7D4-4BE4-B947-01CCAF266939}"/>
                      </a:ext>
                    </a:extLst>
                  </p:cNvPr>
                  <p:cNvSpPr>
                    <a:spLocks noChangeArrowheads="1"/>
                  </p:cNvSpPr>
                  <p:nvPr/>
                </p:nvSpPr>
                <p:spPr bwMode="auto">
                  <a:xfrm>
                    <a:off x="7270115" y="2629484"/>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54</a:t>
                    </a:r>
                  </a:p>
                </p:txBody>
              </p:sp>
              <p:sp>
                <p:nvSpPr>
                  <p:cNvPr id="233" name="Etiquette - 10">
                    <a:extLst>
                      <a:ext uri="{FF2B5EF4-FFF2-40B4-BE49-F238E27FC236}">
                        <a16:creationId xmlns:a16="http://schemas.microsoft.com/office/drawing/2014/main" id="{37FC4A94-B2D2-4A2E-9FDF-8635502E367A}"/>
                      </a:ext>
                    </a:extLst>
                  </p:cNvPr>
                  <p:cNvSpPr>
                    <a:spLocks noChangeArrowheads="1"/>
                  </p:cNvSpPr>
                  <p:nvPr/>
                </p:nvSpPr>
                <p:spPr bwMode="auto">
                  <a:xfrm>
                    <a:off x="6485707" y="2814940"/>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10</a:t>
                    </a:r>
                  </a:p>
                </p:txBody>
              </p:sp>
              <p:sp>
                <p:nvSpPr>
                  <p:cNvPr id="234" name="Etiquette - 45">
                    <a:extLst>
                      <a:ext uri="{FF2B5EF4-FFF2-40B4-BE49-F238E27FC236}">
                        <a16:creationId xmlns:a16="http://schemas.microsoft.com/office/drawing/2014/main" id="{B6706CBF-8845-4588-A376-5A9D1342B2A0}"/>
                      </a:ext>
                    </a:extLst>
                  </p:cNvPr>
                  <p:cNvSpPr>
                    <a:spLocks noChangeArrowheads="1"/>
                  </p:cNvSpPr>
                  <p:nvPr/>
                </p:nvSpPr>
                <p:spPr bwMode="auto">
                  <a:xfrm>
                    <a:off x="5764027" y="3032307"/>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45</a:t>
                    </a:r>
                  </a:p>
                </p:txBody>
              </p:sp>
              <p:sp>
                <p:nvSpPr>
                  <p:cNvPr id="235" name="Etiquette - 72">
                    <a:extLst>
                      <a:ext uri="{FF2B5EF4-FFF2-40B4-BE49-F238E27FC236}">
                        <a16:creationId xmlns:a16="http://schemas.microsoft.com/office/drawing/2014/main" id="{BCB6CD1A-A4E8-4D44-A085-9F27CDA7B6FE}"/>
                      </a:ext>
                    </a:extLst>
                  </p:cNvPr>
                  <p:cNvSpPr>
                    <a:spLocks noChangeArrowheads="1"/>
                  </p:cNvSpPr>
                  <p:nvPr/>
                </p:nvSpPr>
                <p:spPr bwMode="auto">
                  <a:xfrm>
                    <a:off x="4927253" y="3002194"/>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72</a:t>
                    </a:r>
                  </a:p>
                </p:txBody>
              </p:sp>
              <p:sp>
                <p:nvSpPr>
                  <p:cNvPr id="236" name="Etiquette - 35">
                    <a:extLst>
                      <a:ext uri="{FF2B5EF4-FFF2-40B4-BE49-F238E27FC236}">
                        <a16:creationId xmlns:a16="http://schemas.microsoft.com/office/drawing/2014/main" id="{0F1B839C-E6CB-47EE-BD68-6B0B76948B3E}"/>
                      </a:ext>
                    </a:extLst>
                  </p:cNvPr>
                  <p:cNvSpPr>
                    <a:spLocks noChangeArrowheads="1"/>
                  </p:cNvSpPr>
                  <p:nvPr/>
                </p:nvSpPr>
                <p:spPr bwMode="auto">
                  <a:xfrm>
                    <a:off x="4197363" y="2916073"/>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35</a:t>
                    </a:r>
                  </a:p>
                </p:txBody>
              </p:sp>
              <p:sp>
                <p:nvSpPr>
                  <p:cNvPr id="237" name="Etiquette - 22">
                    <a:extLst>
                      <a:ext uri="{FF2B5EF4-FFF2-40B4-BE49-F238E27FC236}">
                        <a16:creationId xmlns:a16="http://schemas.microsoft.com/office/drawing/2014/main" id="{13DF3C13-0238-4794-8EC9-98C3AB91ED9E}"/>
                      </a:ext>
                    </a:extLst>
                  </p:cNvPr>
                  <p:cNvSpPr>
                    <a:spLocks noChangeArrowheads="1"/>
                  </p:cNvSpPr>
                  <p:nvPr/>
                </p:nvSpPr>
                <p:spPr bwMode="auto">
                  <a:xfrm>
                    <a:off x="3774447" y="2791003"/>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22</a:t>
                    </a:r>
                  </a:p>
                </p:txBody>
              </p:sp>
              <p:sp>
                <p:nvSpPr>
                  <p:cNvPr id="238" name="Etiquette - 29">
                    <a:extLst>
                      <a:ext uri="{FF2B5EF4-FFF2-40B4-BE49-F238E27FC236}">
                        <a16:creationId xmlns:a16="http://schemas.microsoft.com/office/drawing/2014/main" id="{9FE9A604-3FA1-4335-86D2-68E4AD574B39}"/>
                      </a:ext>
                    </a:extLst>
                  </p:cNvPr>
                  <p:cNvSpPr>
                    <a:spLocks noChangeArrowheads="1"/>
                  </p:cNvSpPr>
                  <p:nvPr/>
                </p:nvSpPr>
                <p:spPr bwMode="auto">
                  <a:xfrm>
                    <a:off x="3276794" y="2805710"/>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29</a:t>
                    </a:r>
                  </a:p>
                </p:txBody>
              </p:sp>
              <p:sp>
                <p:nvSpPr>
                  <p:cNvPr id="239" name="Etiquette - 56">
                    <a:extLst>
                      <a:ext uri="{FF2B5EF4-FFF2-40B4-BE49-F238E27FC236}">
                        <a16:creationId xmlns:a16="http://schemas.microsoft.com/office/drawing/2014/main" id="{EC8438F1-4CA2-418A-9850-B5889985F87E}"/>
                      </a:ext>
                    </a:extLst>
                  </p:cNvPr>
                  <p:cNvSpPr>
                    <a:spLocks noChangeArrowheads="1"/>
                  </p:cNvSpPr>
                  <p:nvPr/>
                </p:nvSpPr>
                <p:spPr bwMode="auto">
                  <a:xfrm>
                    <a:off x="3751495" y="3106347"/>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56</a:t>
                    </a:r>
                  </a:p>
                </p:txBody>
              </p:sp>
              <p:sp>
                <p:nvSpPr>
                  <p:cNvPr id="240" name="Etiquette - 44">
                    <a:extLst>
                      <a:ext uri="{FF2B5EF4-FFF2-40B4-BE49-F238E27FC236}">
                        <a16:creationId xmlns:a16="http://schemas.microsoft.com/office/drawing/2014/main" id="{3B365F9D-1B42-43BE-A733-F362467CDB6A}"/>
                      </a:ext>
                    </a:extLst>
                  </p:cNvPr>
                  <p:cNvSpPr>
                    <a:spLocks noChangeArrowheads="1"/>
                  </p:cNvSpPr>
                  <p:nvPr/>
                </p:nvSpPr>
                <p:spPr bwMode="auto">
                  <a:xfrm>
                    <a:off x="4226196" y="3330784"/>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44</a:t>
                    </a:r>
                  </a:p>
                </p:txBody>
              </p:sp>
              <p:sp>
                <p:nvSpPr>
                  <p:cNvPr id="241" name="Etiquette - 79">
                    <a:extLst>
                      <a:ext uri="{FF2B5EF4-FFF2-40B4-BE49-F238E27FC236}">
                        <a16:creationId xmlns:a16="http://schemas.microsoft.com/office/drawing/2014/main" id="{15B873FE-78C2-4225-8E38-2C8FADA37851}"/>
                      </a:ext>
                    </a:extLst>
                  </p:cNvPr>
                  <p:cNvSpPr>
                    <a:spLocks noChangeArrowheads="1"/>
                  </p:cNvSpPr>
                  <p:nvPr/>
                </p:nvSpPr>
                <p:spPr bwMode="auto">
                  <a:xfrm>
                    <a:off x="4705384" y="3880047"/>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79</a:t>
                    </a:r>
                  </a:p>
                </p:txBody>
              </p:sp>
              <p:sp>
                <p:nvSpPr>
                  <p:cNvPr id="242" name="Etiquette - 36">
                    <a:extLst>
                      <a:ext uri="{FF2B5EF4-FFF2-40B4-BE49-F238E27FC236}">
                        <a16:creationId xmlns:a16="http://schemas.microsoft.com/office/drawing/2014/main" id="{B3212A6D-200F-423C-840A-0D9648B69D62}"/>
                      </a:ext>
                    </a:extLst>
                  </p:cNvPr>
                  <p:cNvSpPr>
                    <a:spLocks noChangeArrowheads="1"/>
                  </p:cNvSpPr>
                  <p:nvPr/>
                </p:nvSpPr>
                <p:spPr bwMode="auto">
                  <a:xfrm>
                    <a:off x="5463344" y="3670731"/>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36</a:t>
                    </a:r>
                  </a:p>
                </p:txBody>
              </p:sp>
              <p:sp>
                <p:nvSpPr>
                  <p:cNvPr id="243" name="Etiquette - 58">
                    <a:extLst>
                      <a:ext uri="{FF2B5EF4-FFF2-40B4-BE49-F238E27FC236}">
                        <a16:creationId xmlns:a16="http://schemas.microsoft.com/office/drawing/2014/main" id="{5E4CB47F-995D-4680-826A-344E5E98F1A6}"/>
                      </a:ext>
                    </a:extLst>
                  </p:cNvPr>
                  <p:cNvSpPr>
                    <a:spLocks noChangeArrowheads="1"/>
                  </p:cNvSpPr>
                  <p:nvPr/>
                </p:nvSpPr>
                <p:spPr bwMode="auto">
                  <a:xfrm>
                    <a:off x="6232193" y="3613713"/>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58</a:t>
                    </a:r>
                  </a:p>
                </p:txBody>
              </p:sp>
              <p:sp>
                <p:nvSpPr>
                  <p:cNvPr id="244" name="Etiquette - 89">
                    <a:extLst>
                      <a:ext uri="{FF2B5EF4-FFF2-40B4-BE49-F238E27FC236}">
                        <a16:creationId xmlns:a16="http://schemas.microsoft.com/office/drawing/2014/main" id="{79DE001C-F0EA-49E3-A6B2-B9ACCC333F5D}"/>
                      </a:ext>
                    </a:extLst>
                  </p:cNvPr>
                  <p:cNvSpPr>
                    <a:spLocks noChangeArrowheads="1"/>
                  </p:cNvSpPr>
                  <p:nvPr/>
                </p:nvSpPr>
                <p:spPr bwMode="auto">
                  <a:xfrm>
                    <a:off x="6270997" y="3152038"/>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89</a:t>
                    </a:r>
                  </a:p>
                </p:txBody>
              </p:sp>
              <p:sp>
                <p:nvSpPr>
                  <p:cNvPr id="245" name="Etiquette - 41">
                    <a:extLst>
                      <a:ext uri="{FF2B5EF4-FFF2-40B4-BE49-F238E27FC236}">
                        <a16:creationId xmlns:a16="http://schemas.microsoft.com/office/drawing/2014/main" id="{863A2112-A9C6-42FB-A58E-840D9B70D10C}"/>
                      </a:ext>
                    </a:extLst>
                  </p:cNvPr>
                  <p:cNvSpPr>
                    <a:spLocks noChangeArrowheads="1"/>
                  </p:cNvSpPr>
                  <p:nvPr/>
                </p:nvSpPr>
                <p:spPr bwMode="auto">
                  <a:xfrm>
                    <a:off x="5423525" y="3241926"/>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41</a:t>
                    </a:r>
                  </a:p>
                </p:txBody>
              </p:sp>
              <p:sp>
                <p:nvSpPr>
                  <p:cNvPr id="246" name="Etiquette - 85">
                    <a:extLst>
                      <a:ext uri="{FF2B5EF4-FFF2-40B4-BE49-F238E27FC236}">
                        <a16:creationId xmlns:a16="http://schemas.microsoft.com/office/drawing/2014/main" id="{535962D2-A207-4136-8607-544F20232BA2}"/>
                      </a:ext>
                    </a:extLst>
                  </p:cNvPr>
                  <p:cNvSpPr>
                    <a:spLocks noChangeArrowheads="1"/>
                  </p:cNvSpPr>
                  <p:nvPr/>
                </p:nvSpPr>
                <p:spPr bwMode="auto">
                  <a:xfrm>
                    <a:off x="4307581" y="3781420"/>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85</a:t>
                    </a:r>
                  </a:p>
                </p:txBody>
              </p:sp>
              <p:sp>
                <p:nvSpPr>
                  <p:cNvPr id="247" name="Etiquette - 17">
                    <a:extLst>
                      <a:ext uri="{FF2B5EF4-FFF2-40B4-BE49-F238E27FC236}">
                        <a16:creationId xmlns:a16="http://schemas.microsoft.com/office/drawing/2014/main" id="{C385FC8C-9BB4-47B1-B1CF-693D0FDD8F42}"/>
                      </a:ext>
                    </a:extLst>
                  </p:cNvPr>
                  <p:cNvSpPr>
                    <a:spLocks noChangeArrowheads="1"/>
                  </p:cNvSpPr>
                  <p:nvPr/>
                </p:nvSpPr>
                <p:spPr bwMode="auto">
                  <a:xfrm>
                    <a:off x="4545086" y="4303295"/>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17</a:t>
                    </a:r>
                  </a:p>
                </p:txBody>
              </p:sp>
              <p:sp>
                <p:nvSpPr>
                  <p:cNvPr id="248" name="Etiquette - 47">
                    <a:extLst>
                      <a:ext uri="{FF2B5EF4-FFF2-40B4-BE49-F238E27FC236}">
                        <a16:creationId xmlns:a16="http://schemas.microsoft.com/office/drawing/2014/main" id="{EBEB61AA-C215-4509-91DA-DB2A04EA4BBD}"/>
                      </a:ext>
                    </a:extLst>
                  </p:cNvPr>
                  <p:cNvSpPr>
                    <a:spLocks noChangeArrowheads="1"/>
                  </p:cNvSpPr>
                  <p:nvPr/>
                </p:nvSpPr>
                <p:spPr bwMode="auto">
                  <a:xfrm>
                    <a:off x="5015509" y="4952190"/>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47</a:t>
                    </a:r>
                  </a:p>
                </p:txBody>
              </p:sp>
              <p:sp>
                <p:nvSpPr>
                  <p:cNvPr id="249" name="Etiquette - 24">
                    <a:extLst>
                      <a:ext uri="{FF2B5EF4-FFF2-40B4-BE49-F238E27FC236}">
                        <a16:creationId xmlns:a16="http://schemas.microsoft.com/office/drawing/2014/main" id="{2945E236-3274-431F-8DF9-EC82307741CA}"/>
                      </a:ext>
                    </a:extLst>
                  </p:cNvPr>
                  <p:cNvSpPr>
                    <a:spLocks noChangeArrowheads="1"/>
                  </p:cNvSpPr>
                  <p:nvPr/>
                </p:nvSpPr>
                <p:spPr bwMode="auto">
                  <a:xfrm>
                    <a:off x="5133165" y="4633182"/>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24</a:t>
                    </a:r>
                  </a:p>
                </p:txBody>
              </p:sp>
              <p:sp>
                <p:nvSpPr>
                  <p:cNvPr id="250" name="Etiquette - 82">
                    <a:extLst>
                      <a:ext uri="{FF2B5EF4-FFF2-40B4-BE49-F238E27FC236}">
                        <a16:creationId xmlns:a16="http://schemas.microsoft.com/office/drawing/2014/main" id="{07DFD394-6A49-4776-96A5-3F0AFC8167ED}"/>
                      </a:ext>
                    </a:extLst>
                  </p:cNvPr>
                  <p:cNvSpPr>
                    <a:spLocks noChangeArrowheads="1"/>
                  </p:cNvSpPr>
                  <p:nvPr/>
                </p:nvSpPr>
                <p:spPr bwMode="auto">
                  <a:xfrm>
                    <a:off x="5312137" y="5195318"/>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82</a:t>
                    </a:r>
                  </a:p>
                </p:txBody>
              </p:sp>
              <p:sp>
                <p:nvSpPr>
                  <p:cNvPr id="251" name="Etiquette - 87">
                    <a:extLst>
                      <a:ext uri="{FF2B5EF4-FFF2-40B4-BE49-F238E27FC236}">
                        <a16:creationId xmlns:a16="http://schemas.microsoft.com/office/drawing/2014/main" id="{4B76ABD6-C4D2-4664-A9A3-3B7F4DA77564}"/>
                      </a:ext>
                    </a:extLst>
                  </p:cNvPr>
                  <p:cNvSpPr>
                    <a:spLocks noChangeArrowheads="1"/>
                  </p:cNvSpPr>
                  <p:nvPr/>
                </p:nvSpPr>
                <p:spPr bwMode="auto">
                  <a:xfrm>
                    <a:off x="5332041" y="4175673"/>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87</a:t>
                    </a:r>
                  </a:p>
                </p:txBody>
              </p:sp>
              <p:sp>
                <p:nvSpPr>
                  <p:cNvPr id="252" name="Etiquette - 18">
                    <a:extLst>
                      <a:ext uri="{FF2B5EF4-FFF2-40B4-BE49-F238E27FC236}">
                        <a16:creationId xmlns:a16="http://schemas.microsoft.com/office/drawing/2014/main" id="{272B3B76-5E0E-499E-9469-44178F5788E8}"/>
                      </a:ext>
                    </a:extLst>
                  </p:cNvPr>
                  <p:cNvSpPr>
                    <a:spLocks noChangeArrowheads="1"/>
                  </p:cNvSpPr>
                  <p:nvPr/>
                </p:nvSpPr>
                <p:spPr bwMode="auto">
                  <a:xfrm>
                    <a:off x="5867170" y="3551187"/>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18</a:t>
                    </a:r>
                  </a:p>
                </p:txBody>
              </p:sp>
              <p:sp>
                <p:nvSpPr>
                  <p:cNvPr id="253" name="Etiquette - 49">
                    <a:extLst>
                      <a:ext uri="{FF2B5EF4-FFF2-40B4-BE49-F238E27FC236}">
                        <a16:creationId xmlns:a16="http://schemas.microsoft.com/office/drawing/2014/main" id="{711F6C57-53AF-40A1-9467-7465294A9AC2}"/>
                      </a:ext>
                    </a:extLst>
                  </p:cNvPr>
                  <p:cNvSpPr>
                    <a:spLocks noChangeArrowheads="1"/>
                  </p:cNvSpPr>
                  <p:nvPr/>
                </p:nvSpPr>
                <p:spPr bwMode="auto">
                  <a:xfrm>
                    <a:off x="4667035" y="3355447"/>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49</a:t>
                    </a:r>
                  </a:p>
                </p:txBody>
              </p:sp>
              <p:sp>
                <p:nvSpPr>
                  <p:cNvPr id="254" name="Etiquette - 53">
                    <a:extLst>
                      <a:ext uri="{FF2B5EF4-FFF2-40B4-BE49-F238E27FC236}">
                        <a16:creationId xmlns:a16="http://schemas.microsoft.com/office/drawing/2014/main" id="{BA8BD145-9D47-4158-8E7C-7D288865A95D}"/>
                      </a:ext>
                    </a:extLst>
                  </p:cNvPr>
                  <p:cNvSpPr>
                    <a:spLocks noChangeArrowheads="1"/>
                  </p:cNvSpPr>
                  <p:nvPr/>
                </p:nvSpPr>
                <p:spPr bwMode="auto">
                  <a:xfrm>
                    <a:off x="4573208" y="2962870"/>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53</a:t>
                    </a:r>
                  </a:p>
                </p:txBody>
              </p:sp>
              <p:sp>
                <p:nvSpPr>
                  <p:cNvPr id="255" name="Etiquette - DARK - 90">
                    <a:extLst>
                      <a:ext uri="{FF2B5EF4-FFF2-40B4-BE49-F238E27FC236}">
                        <a16:creationId xmlns:a16="http://schemas.microsoft.com/office/drawing/2014/main" id="{F1A730FF-0AFE-4538-A7ED-0579BD3F7BF8}"/>
                      </a:ext>
                    </a:extLst>
                  </p:cNvPr>
                  <p:cNvSpPr>
                    <a:spLocks noChangeArrowheads="1"/>
                  </p:cNvSpPr>
                  <p:nvPr/>
                </p:nvSpPr>
                <p:spPr bwMode="auto">
                  <a:xfrm>
                    <a:off x="7599891" y="3223685"/>
                    <a:ext cx="2535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90</a:t>
                    </a:r>
                  </a:p>
                </p:txBody>
              </p:sp>
            </p:grpSp>
            <p:grpSp>
              <p:nvGrpSpPr>
                <p:cNvPr id="145" name="GradientColorLegend">
                  <a:extLst>
                    <a:ext uri="{FF2B5EF4-FFF2-40B4-BE49-F238E27FC236}">
                      <a16:creationId xmlns:a16="http://schemas.microsoft.com/office/drawing/2014/main" id="{4D40B4DB-C7E5-4CF5-A2E3-D24151701392}"/>
                    </a:ext>
                  </a:extLst>
                </p:cNvPr>
                <p:cNvGrpSpPr/>
                <p:nvPr/>
              </p:nvGrpSpPr>
              <p:grpSpPr>
                <a:xfrm>
                  <a:off x="9358930" y="915314"/>
                  <a:ext cx="182742" cy="1638793"/>
                  <a:chOff x="1034835" y="2444501"/>
                  <a:chExt cx="182742" cy="1638793"/>
                </a:xfrm>
              </p:grpSpPr>
              <p:sp>
                <p:nvSpPr>
                  <p:cNvPr id="167" name="Etiquette - GradientColorLegend - DARK - Shape" hidden="1">
                    <a:extLst>
                      <a:ext uri="{FF2B5EF4-FFF2-40B4-BE49-F238E27FC236}">
                        <a16:creationId xmlns:a16="http://schemas.microsoft.com/office/drawing/2014/main" id="{6DF3FC4C-3D29-4D1C-A5AD-839461BA9C85}"/>
                      </a:ext>
                    </a:extLst>
                  </p:cNvPr>
                  <p:cNvSpPr/>
                  <p:nvPr/>
                </p:nvSpPr>
                <p:spPr>
                  <a:xfrm>
                    <a:off x="1066170" y="2575168"/>
                    <a:ext cx="120073" cy="1382400"/>
                  </a:xfrm>
                  <a:prstGeom prst="rect">
                    <a:avLst/>
                  </a:prstGeom>
                  <a:gradFill flip="none" rotWithShape="1">
                    <a:gsLst>
                      <a:gs pos="0">
                        <a:srgbClr val="002060"/>
                      </a:gs>
                      <a:gs pos="100000">
                        <a:schemeClr val="accent5">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8" name="Etiquette - GradientColorLegend - DARK - MaxValue" hidden="1">
                    <a:extLst>
                      <a:ext uri="{FF2B5EF4-FFF2-40B4-BE49-F238E27FC236}">
                        <a16:creationId xmlns:a16="http://schemas.microsoft.com/office/drawing/2014/main" id="{2ED687F7-FC85-4BE2-9837-80FF92275669}"/>
                      </a:ext>
                    </a:extLst>
                  </p:cNvPr>
                  <p:cNvSpPr txBox="1"/>
                  <p:nvPr/>
                </p:nvSpPr>
                <p:spPr>
                  <a:xfrm>
                    <a:off x="1034835" y="2444501"/>
                    <a:ext cx="182742" cy="123111"/>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Max</a:t>
                    </a:r>
                  </a:p>
                </p:txBody>
              </p:sp>
              <p:sp>
                <p:nvSpPr>
                  <p:cNvPr id="169" name="Etiquette - GradientColorLegend - DARK - MinValue" hidden="1">
                    <a:extLst>
                      <a:ext uri="{FF2B5EF4-FFF2-40B4-BE49-F238E27FC236}">
                        <a16:creationId xmlns:a16="http://schemas.microsoft.com/office/drawing/2014/main" id="{0E1896EF-320E-4C0E-90CE-507A129B4C36}"/>
                      </a:ext>
                    </a:extLst>
                  </p:cNvPr>
                  <p:cNvSpPr txBox="1"/>
                  <p:nvPr/>
                </p:nvSpPr>
                <p:spPr>
                  <a:xfrm>
                    <a:off x="1042850" y="3960183"/>
                    <a:ext cx="166712"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Min</a:t>
                    </a:r>
                  </a:p>
                </p:txBody>
              </p:sp>
            </p:grpSp>
            <p:grpSp>
              <p:nvGrpSpPr>
                <p:cNvPr id="146" name="RangeColorLegend">
                  <a:extLst>
                    <a:ext uri="{FF2B5EF4-FFF2-40B4-BE49-F238E27FC236}">
                      <a16:creationId xmlns:a16="http://schemas.microsoft.com/office/drawing/2014/main" id="{1D7F17D8-E87A-46F2-BEB8-1D278BEDED0D}"/>
                    </a:ext>
                  </a:extLst>
                </p:cNvPr>
                <p:cNvGrpSpPr/>
                <p:nvPr/>
              </p:nvGrpSpPr>
              <p:grpSpPr>
                <a:xfrm>
                  <a:off x="8885154" y="1033677"/>
                  <a:ext cx="1270800" cy="1538880"/>
                  <a:chOff x="9228362" y="4614964"/>
                  <a:chExt cx="1270800" cy="1538880"/>
                </a:xfrm>
              </p:grpSpPr>
              <p:sp>
                <p:nvSpPr>
                  <p:cNvPr id="147" name="Etiquette - RangeColorLegend - DARK - Color - 2" hidden="1">
                    <a:extLst>
                      <a:ext uri="{FF2B5EF4-FFF2-40B4-BE49-F238E27FC236}">
                        <a16:creationId xmlns:a16="http://schemas.microsoft.com/office/drawing/2014/main" id="{6BB64514-725A-4246-9D64-3E57E635DBD5}"/>
                      </a:ext>
                    </a:extLst>
                  </p:cNvPr>
                  <p:cNvSpPr/>
                  <p:nvPr/>
                </p:nvSpPr>
                <p:spPr>
                  <a:xfrm>
                    <a:off x="9228362" y="4768852"/>
                    <a:ext cx="154800" cy="153888"/>
                  </a:xfrm>
                  <a:prstGeom prst="rect">
                    <a:avLst/>
                  </a:prstGeom>
                  <a:solidFill>
                    <a:srgbClr val="92D050"/>
                  </a:solidFill>
                  <a:ln>
                    <a:solidFill>
                      <a:schemeClr val="tx1"/>
                    </a:solidFill>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8" name="Etiquette - RangeColorLegend - DARK - Color - 1" hidden="1">
                    <a:extLst>
                      <a:ext uri="{FF2B5EF4-FFF2-40B4-BE49-F238E27FC236}">
                        <a16:creationId xmlns:a16="http://schemas.microsoft.com/office/drawing/2014/main" id="{9DBDC674-ECD1-4850-A1BC-DF3D04958D15}"/>
                      </a:ext>
                    </a:extLst>
                  </p:cNvPr>
                  <p:cNvSpPr/>
                  <p:nvPr/>
                </p:nvSpPr>
                <p:spPr>
                  <a:xfrm>
                    <a:off x="9228362" y="4614964"/>
                    <a:ext cx="154800" cy="153888"/>
                  </a:xfrm>
                  <a:prstGeom prst="rect">
                    <a:avLst/>
                  </a:prstGeom>
                  <a:solidFill>
                    <a:srgbClr val="00B050"/>
                  </a:solidFill>
                  <a:ln>
                    <a:solidFill>
                      <a:schemeClr val="tx1"/>
                    </a:solidFill>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9" name="Etiquette - RangeColorLegend - DARK - Number - 2" hidden="1">
                    <a:extLst>
                      <a:ext uri="{FF2B5EF4-FFF2-40B4-BE49-F238E27FC236}">
                        <a16:creationId xmlns:a16="http://schemas.microsoft.com/office/drawing/2014/main" id="{F31C5C52-DB62-4E56-81E1-04592968DA93}"/>
                      </a:ext>
                    </a:extLst>
                  </p:cNvPr>
                  <p:cNvSpPr/>
                  <p:nvPr/>
                </p:nvSpPr>
                <p:spPr>
                  <a:xfrm>
                    <a:off x="9383162" y="4768852"/>
                    <a:ext cx="1116000" cy="153888"/>
                  </a:xfrm>
                  <a:prstGeom prst="rect">
                    <a:avLst/>
                  </a:prstGeom>
                  <a:ln>
                    <a:noFill/>
                  </a:ln>
                </p:spPr>
                <p:txBody>
                  <a:bodyPr wrap="none" lIns="7200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[100 to 200[</a:t>
                    </a:r>
                  </a:p>
                </p:txBody>
              </p:sp>
              <p:sp>
                <p:nvSpPr>
                  <p:cNvPr id="150" name="Etiquette - RangeColorLegend - DARK - Number - 1" hidden="1">
                    <a:extLst>
                      <a:ext uri="{FF2B5EF4-FFF2-40B4-BE49-F238E27FC236}">
                        <a16:creationId xmlns:a16="http://schemas.microsoft.com/office/drawing/2014/main" id="{84CA67BE-0A9C-4808-95A8-18CE0255483C}"/>
                      </a:ext>
                    </a:extLst>
                  </p:cNvPr>
                  <p:cNvSpPr/>
                  <p:nvPr/>
                </p:nvSpPr>
                <p:spPr>
                  <a:xfrm>
                    <a:off x="9383162" y="4614964"/>
                    <a:ext cx="1116000" cy="153888"/>
                  </a:xfrm>
                  <a:prstGeom prst="rect">
                    <a:avLst/>
                  </a:prstGeom>
                  <a:ln>
                    <a:noFill/>
                  </a:ln>
                </p:spPr>
                <p:txBody>
                  <a:bodyPr wrap="none" lIns="7200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[0 to 100[</a:t>
                    </a:r>
                  </a:p>
                </p:txBody>
              </p:sp>
              <p:sp>
                <p:nvSpPr>
                  <p:cNvPr id="151" name="Etiquette - RangeColorLegend - DARK - Color - 4" hidden="1">
                    <a:extLst>
                      <a:ext uri="{FF2B5EF4-FFF2-40B4-BE49-F238E27FC236}">
                        <a16:creationId xmlns:a16="http://schemas.microsoft.com/office/drawing/2014/main" id="{D75E89DB-4CD1-428A-A9A7-EE296E0B99F3}"/>
                      </a:ext>
                    </a:extLst>
                  </p:cNvPr>
                  <p:cNvSpPr/>
                  <p:nvPr/>
                </p:nvSpPr>
                <p:spPr>
                  <a:xfrm>
                    <a:off x="9228362" y="5076628"/>
                    <a:ext cx="154800" cy="153888"/>
                  </a:xfrm>
                  <a:prstGeom prst="rect">
                    <a:avLst/>
                  </a:prstGeom>
                  <a:solidFill>
                    <a:srgbClr val="FFC000"/>
                  </a:solidFill>
                  <a:ln>
                    <a:solidFill>
                      <a:schemeClr val="tx1"/>
                    </a:solidFill>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2" name="Etiquette - RangeColorLegend - DARK - Color - 3" hidden="1">
                    <a:extLst>
                      <a:ext uri="{FF2B5EF4-FFF2-40B4-BE49-F238E27FC236}">
                        <a16:creationId xmlns:a16="http://schemas.microsoft.com/office/drawing/2014/main" id="{3746967F-0C01-46A5-B7C7-CA55FB76EA8C}"/>
                      </a:ext>
                    </a:extLst>
                  </p:cNvPr>
                  <p:cNvSpPr/>
                  <p:nvPr/>
                </p:nvSpPr>
                <p:spPr>
                  <a:xfrm>
                    <a:off x="9228362" y="4922740"/>
                    <a:ext cx="154800" cy="153888"/>
                  </a:xfrm>
                  <a:prstGeom prst="rect">
                    <a:avLst/>
                  </a:prstGeom>
                  <a:solidFill>
                    <a:srgbClr val="FFFF00"/>
                  </a:solidFill>
                  <a:ln>
                    <a:solidFill>
                      <a:schemeClr val="tx1"/>
                    </a:solidFill>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3" name="Etiquette - RangeColorLegend - DARK - Number - 4" hidden="1">
                    <a:extLst>
                      <a:ext uri="{FF2B5EF4-FFF2-40B4-BE49-F238E27FC236}">
                        <a16:creationId xmlns:a16="http://schemas.microsoft.com/office/drawing/2014/main" id="{FF201806-1EF2-401B-9A3E-28DD9591AD8E}"/>
                      </a:ext>
                    </a:extLst>
                  </p:cNvPr>
                  <p:cNvSpPr/>
                  <p:nvPr/>
                </p:nvSpPr>
                <p:spPr>
                  <a:xfrm>
                    <a:off x="9383162" y="5076628"/>
                    <a:ext cx="1116000" cy="153888"/>
                  </a:xfrm>
                  <a:prstGeom prst="rect">
                    <a:avLst/>
                  </a:prstGeom>
                  <a:ln>
                    <a:noFill/>
                  </a:ln>
                </p:spPr>
                <p:txBody>
                  <a:bodyPr wrap="none" lIns="7200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[300 to 400[</a:t>
                    </a:r>
                  </a:p>
                </p:txBody>
              </p:sp>
              <p:sp>
                <p:nvSpPr>
                  <p:cNvPr id="154" name="Etiquette - RangeColorLegend - DARK - Number - 3" hidden="1">
                    <a:extLst>
                      <a:ext uri="{FF2B5EF4-FFF2-40B4-BE49-F238E27FC236}">
                        <a16:creationId xmlns:a16="http://schemas.microsoft.com/office/drawing/2014/main" id="{EA693B4C-DAE3-4D96-934C-D8508AA53460}"/>
                      </a:ext>
                    </a:extLst>
                  </p:cNvPr>
                  <p:cNvSpPr/>
                  <p:nvPr/>
                </p:nvSpPr>
                <p:spPr>
                  <a:xfrm>
                    <a:off x="9383162" y="4922740"/>
                    <a:ext cx="1116000" cy="153888"/>
                  </a:xfrm>
                  <a:prstGeom prst="rect">
                    <a:avLst/>
                  </a:prstGeom>
                  <a:ln>
                    <a:noFill/>
                  </a:ln>
                </p:spPr>
                <p:txBody>
                  <a:bodyPr wrap="none" lIns="7200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 to 300[</a:t>
                    </a:r>
                  </a:p>
                </p:txBody>
              </p:sp>
              <p:sp>
                <p:nvSpPr>
                  <p:cNvPr id="155" name="Etiquette - RangeColorLegend - DARK - Color - 5" hidden="1">
                    <a:extLst>
                      <a:ext uri="{FF2B5EF4-FFF2-40B4-BE49-F238E27FC236}">
                        <a16:creationId xmlns:a16="http://schemas.microsoft.com/office/drawing/2014/main" id="{DC95DE10-4680-4C87-B551-65A400D9F6B5}"/>
                      </a:ext>
                    </a:extLst>
                  </p:cNvPr>
                  <p:cNvSpPr/>
                  <p:nvPr/>
                </p:nvSpPr>
                <p:spPr>
                  <a:xfrm>
                    <a:off x="9228362" y="5230516"/>
                    <a:ext cx="154800" cy="153888"/>
                  </a:xfrm>
                  <a:prstGeom prst="rect">
                    <a:avLst/>
                  </a:prstGeom>
                  <a:solidFill>
                    <a:srgbClr val="FF0000"/>
                  </a:solidFill>
                  <a:ln>
                    <a:solidFill>
                      <a:schemeClr val="tx1"/>
                    </a:solidFill>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6" name="Etiquette - RangeColorLegend - DARK - Number - 5" hidden="1">
                    <a:extLst>
                      <a:ext uri="{FF2B5EF4-FFF2-40B4-BE49-F238E27FC236}">
                        <a16:creationId xmlns:a16="http://schemas.microsoft.com/office/drawing/2014/main" id="{71A9CA7B-4C05-41A6-8A00-C64ABCBD3219}"/>
                      </a:ext>
                    </a:extLst>
                  </p:cNvPr>
                  <p:cNvSpPr/>
                  <p:nvPr/>
                </p:nvSpPr>
                <p:spPr>
                  <a:xfrm>
                    <a:off x="9383162" y="5230516"/>
                    <a:ext cx="1116000" cy="153888"/>
                  </a:xfrm>
                  <a:prstGeom prst="rect">
                    <a:avLst/>
                  </a:prstGeom>
                  <a:ln>
                    <a:noFill/>
                  </a:ln>
                </p:spPr>
                <p:txBody>
                  <a:bodyPr wrap="none" lIns="7200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400+</a:t>
                    </a:r>
                  </a:p>
                </p:txBody>
              </p:sp>
              <p:sp>
                <p:nvSpPr>
                  <p:cNvPr id="157" name="Etiquette - RangeColorLegend - DARK - Color - 6" hidden="1">
                    <a:extLst>
                      <a:ext uri="{FF2B5EF4-FFF2-40B4-BE49-F238E27FC236}">
                        <a16:creationId xmlns:a16="http://schemas.microsoft.com/office/drawing/2014/main" id="{FCF3EE5C-FCCE-4B01-BC71-4703933ED148}"/>
                      </a:ext>
                    </a:extLst>
                  </p:cNvPr>
                  <p:cNvSpPr/>
                  <p:nvPr/>
                </p:nvSpPr>
                <p:spPr>
                  <a:xfrm>
                    <a:off x="9228362" y="5384404"/>
                    <a:ext cx="154800" cy="153888"/>
                  </a:xfrm>
                  <a:prstGeom prst="rect">
                    <a:avLst/>
                  </a:prstGeom>
                  <a:solidFill>
                    <a:srgbClr val="FF0000"/>
                  </a:solidFill>
                  <a:ln>
                    <a:solidFill>
                      <a:schemeClr val="tx1"/>
                    </a:solidFill>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8" name="Etiquette - RangeColorLegend - DARK - Number - 6" hidden="1">
                    <a:extLst>
                      <a:ext uri="{FF2B5EF4-FFF2-40B4-BE49-F238E27FC236}">
                        <a16:creationId xmlns:a16="http://schemas.microsoft.com/office/drawing/2014/main" id="{520B4AA6-D2E7-48FB-A513-1B3B4A81D210}"/>
                      </a:ext>
                    </a:extLst>
                  </p:cNvPr>
                  <p:cNvSpPr/>
                  <p:nvPr/>
                </p:nvSpPr>
                <p:spPr>
                  <a:xfrm>
                    <a:off x="9383162" y="5384404"/>
                    <a:ext cx="1116000" cy="153888"/>
                  </a:xfrm>
                  <a:prstGeom prst="rect">
                    <a:avLst/>
                  </a:prstGeom>
                  <a:ln>
                    <a:noFill/>
                  </a:ln>
                </p:spPr>
                <p:txBody>
                  <a:bodyPr wrap="none" lIns="7200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400+</a:t>
                    </a:r>
                  </a:p>
                </p:txBody>
              </p:sp>
              <p:sp>
                <p:nvSpPr>
                  <p:cNvPr id="159" name="Etiquette - RangeColorLegend - DARK - Color - 7" hidden="1">
                    <a:extLst>
                      <a:ext uri="{FF2B5EF4-FFF2-40B4-BE49-F238E27FC236}">
                        <a16:creationId xmlns:a16="http://schemas.microsoft.com/office/drawing/2014/main" id="{821D7295-64B6-4348-AB1A-F0D368A866CC}"/>
                      </a:ext>
                    </a:extLst>
                  </p:cNvPr>
                  <p:cNvSpPr/>
                  <p:nvPr/>
                </p:nvSpPr>
                <p:spPr>
                  <a:xfrm>
                    <a:off x="9228362" y="5538292"/>
                    <a:ext cx="154800" cy="153888"/>
                  </a:xfrm>
                  <a:prstGeom prst="rect">
                    <a:avLst/>
                  </a:prstGeom>
                  <a:solidFill>
                    <a:srgbClr val="FF0000"/>
                  </a:solidFill>
                  <a:ln>
                    <a:solidFill>
                      <a:schemeClr val="tx1"/>
                    </a:solidFill>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0" name="Etiquette - RangeColorLegend - DARK - Number - 7" hidden="1">
                    <a:extLst>
                      <a:ext uri="{FF2B5EF4-FFF2-40B4-BE49-F238E27FC236}">
                        <a16:creationId xmlns:a16="http://schemas.microsoft.com/office/drawing/2014/main" id="{F856385D-CA0D-4132-8BB6-7B767F7AA963}"/>
                      </a:ext>
                    </a:extLst>
                  </p:cNvPr>
                  <p:cNvSpPr/>
                  <p:nvPr/>
                </p:nvSpPr>
                <p:spPr>
                  <a:xfrm>
                    <a:off x="9383162" y="5538292"/>
                    <a:ext cx="1116000" cy="153888"/>
                  </a:xfrm>
                  <a:prstGeom prst="rect">
                    <a:avLst/>
                  </a:prstGeom>
                  <a:ln>
                    <a:noFill/>
                  </a:ln>
                </p:spPr>
                <p:txBody>
                  <a:bodyPr wrap="none" lIns="7200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400+</a:t>
                    </a:r>
                  </a:p>
                </p:txBody>
              </p:sp>
              <p:sp>
                <p:nvSpPr>
                  <p:cNvPr id="161" name="Etiquette - RangeColorLegend - DARK - Color - 8" hidden="1">
                    <a:extLst>
                      <a:ext uri="{FF2B5EF4-FFF2-40B4-BE49-F238E27FC236}">
                        <a16:creationId xmlns:a16="http://schemas.microsoft.com/office/drawing/2014/main" id="{16CF8310-1F0F-48D9-A27C-1A53ACBA4D04}"/>
                      </a:ext>
                    </a:extLst>
                  </p:cNvPr>
                  <p:cNvSpPr/>
                  <p:nvPr/>
                </p:nvSpPr>
                <p:spPr>
                  <a:xfrm>
                    <a:off x="9228362" y="5692180"/>
                    <a:ext cx="154800" cy="153888"/>
                  </a:xfrm>
                  <a:prstGeom prst="rect">
                    <a:avLst/>
                  </a:prstGeom>
                  <a:solidFill>
                    <a:srgbClr val="FF0000"/>
                  </a:solidFill>
                  <a:ln>
                    <a:solidFill>
                      <a:schemeClr val="tx1"/>
                    </a:solidFill>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2" name="Etiquette - RangeColorLegend - DARK - Number - 8" hidden="1">
                    <a:extLst>
                      <a:ext uri="{FF2B5EF4-FFF2-40B4-BE49-F238E27FC236}">
                        <a16:creationId xmlns:a16="http://schemas.microsoft.com/office/drawing/2014/main" id="{4B0F7604-0628-4A5A-8E2C-9BB36C69A88D}"/>
                      </a:ext>
                    </a:extLst>
                  </p:cNvPr>
                  <p:cNvSpPr/>
                  <p:nvPr/>
                </p:nvSpPr>
                <p:spPr>
                  <a:xfrm>
                    <a:off x="9383162" y="5692180"/>
                    <a:ext cx="1116000" cy="153888"/>
                  </a:xfrm>
                  <a:prstGeom prst="rect">
                    <a:avLst/>
                  </a:prstGeom>
                  <a:ln>
                    <a:noFill/>
                  </a:ln>
                </p:spPr>
                <p:txBody>
                  <a:bodyPr wrap="none" lIns="7200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400+</a:t>
                    </a:r>
                  </a:p>
                </p:txBody>
              </p:sp>
              <p:sp>
                <p:nvSpPr>
                  <p:cNvPr id="163" name="Etiquette - RangeColorLegend - DARK - Color - 9" hidden="1">
                    <a:extLst>
                      <a:ext uri="{FF2B5EF4-FFF2-40B4-BE49-F238E27FC236}">
                        <a16:creationId xmlns:a16="http://schemas.microsoft.com/office/drawing/2014/main" id="{85EE32CA-F817-4EA7-9430-4A48036A037B}"/>
                      </a:ext>
                    </a:extLst>
                  </p:cNvPr>
                  <p:cNvSpPr/>
                  <p:nvPr/>
                </p:nvSpPr>
                <p:spPr>
                  <a:xfrm>
                    <a:off x="9228362" y="5846068"/>
                    <a:ext cx="154800" cy="153888"/>
                  </a:xfrm>
                  <a:prstGeom prst="rect">
                    <a:avLst/>
                  </a:prstGeom>
                  <a:solidFill>
                    <a:srgbClr val="FF0000"/>
                  </a:solidFill>
                  <a:ln>
                    <a:solidFill>
                      <a:schemeClr val="tx1"/>
                    </a:solidFill>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4" name="Etiquette - RangeColorLegend - DARK - Number - 9" hidden="1">
                    <a:extLst>
                      <a:ext uri="{FF2B5EF4-FFF2-40B4-BE49-F238E27FC236}">
                        <a16:creationId xmlns:a16="http://schemas.microsoft.com/office/drawing/2014/main" id="{AB32E426-D7B0-4CE0-A359-C44773F2AA28}"/>
                      </a:ext>
                    </a:extLst>
                  </p:cNvPr>
                  <p:cNvSpPr/>
                  <p:nvPr/>
                </p:nvSpPr>
                <p:spPr>
                  <a:xfrm>
                    <a:off x="9383162" y="5846068"/>
                    <a:ext cx="1116000" cy="153888"/>
                  </a:xfrm>
                  <a:prstGeom prst="rect">
                    <a:avLst/>
                  </a:prstGeom>
                  <a:ln>
                    <a:noFill/>
                  </a:ln>
                </p:spPr>
                <p:txBody>
                  <a:bodyPr wrap="none" lIns="7200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400+</a:t>
                    </a:r>
                  </a:p>
                </p:txBody>
              </p:sp>
              <p:sp>
                <p:nvSpPr>
                  <p:cNvPr id="165" name="Etiquette - RangeColorLegend - DARK - Color - 10" hidden="1">
                    <a:extLst>
                      <a:ext uri="{FF2B5EF4-FFF2-40B4-BE49-F238E27FC236}">
                        <a16:creationId xmlns:a16="http://schemas.microsoft.com/office/drawing/2014/main" id="{10693F1C-F872-43BA-97CE-E1E42DAE6754}"/>
                      </a:ext>
                    </a:extLst>
                  </p:cNvPr>
                  <p:cNvSpPr/>
                  <p:nvPr/>
                </p:nvSpPr>
                <p:spPr>
                  <a:xfrm>
                    <a:off x="9228362" y="5999956"/>
                    <a:ext cx="154800" cy="153888"/>
                  </a:xfrm>
                  <a:prstGeom prst="rect">
                    <a:avLst/>
                  </a:prstGeom>
                  <a:solidFill>
                    <a:srgbClr val="FF0000"/>
                  </a:solidFill>
                  <a:ln>
                    <a:solidFill>
                      <a:schemeClr val="tx1"/>
                    </a:solidFill>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6" name="Etiquette - RangeColorLegend - DARK - Number - 10" hidden="1">
                    <a:extLst>
                      <a:ext uri="{FF2B5EF4-FFF2-40B4-BE49-F238E27FC236}">
                        <a16:creationId xmlns:a16="http://schemas.microsoft.com/office/drawing/2014/main" id="{1C49C666-6966-4DA3-8382-015A02E78CAC}"/>
                      </a:ext>
                    </a:extLst>
                  </p:cNvPr>
                  <p:cNvSpPr/>
                  <p:nvPr/>
                </p:nvSpPr>
                <p:spPr>
                  <a:xfrm>
                    <a:off x="9383162" y="5999956"/>
                    <a:ext cx="1116000" cy="153888"/>
                  </a:xfrm>
                  <a:prstGeom prst="rect">
                    <a:avLst/>
                  </a:prstGeom>
                  <a:ln>
                    <a:noFill/>
                  </a:ln>
                </p:spPr>
                <p:txBody>
                  <a:bodyPr wrap="none" lIns="7200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400+</a:t>
                    </a:r>
                  </a:p>
                </p:txBody>
              </p:sp>
            </p:grpSp>
          </p:grpSp>
          <p:sp>
            <p:nvSpPr>
              <p:cNvPr id="142" name="POWER_USER_DATA_MAP_STORAGE">
                <a:extLst>
                  <a:ext uri="{FF2B5EF4-FFF2-40B4-BE49-F238E27FC236}">
                    <a16:creationId xmlns:a16="http://schemas.microsoft.com/office/drawing/2014/main" id="{997714A0-8969-4BCC-A89C-D347D97D339D}"/>
                  </a:ext>
                </a:extLst>
              </p:cNvPr>
              <p:cNvSpPr/>
              <p:nvPr/>
            </p:nvSpPr>
            <p:spPr>
              <a:xfrm>
                <a:off x="2153805" y="1154581"/>
                <a:ext cx="0" cy="0"/>
              </a:xfrm>
              <a:prstGeom prst="rect">
                <a:avLst/>
              </a:prstGeom>
              <a:solidFill>
                <a:schemeClr val="accent1"/>
              </a:solidFill>
              <a:ln w="12700"/>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 name="Groupe 9">
              <a:extLst>
                <a:ext uri="{FF2B5EF4-FFF2-40B4-BE49-F238E27FC236}">
                  <a16:creationId xmlns:a16="http://schemas.microsoft.com/office/drawing/2014/main" id="{BDDA7E68-4827-44F4-9709-A4F6FECD1FC4}"/>
                </a:ext>
              </a:extLst>
            </p:cNvPr>
            <p:cNvGrpSpPr/>
            <p:nvPr/>
          </p:nvGrpSpPr>
          <p:grpSpPr>
            <a:xfrm>
              <a:off x="4060342" y="786996"/>
              <a:ext cx="4844931" cy="5804616"/>
              <a:chOff x="4060342" y="786996"/>
              <a:chExt cx="4844931" cy="5804616"/>
            </a:xfrm>
          </p:grpSpPr>
          <p:sp>
            <p:nvSpPr>
              <p:cNvPr id="11" name="Etiquette - 88">
                <a:extLst>
                  <a:ext uri="{FF2B5EF4-FFF2-40B4-BE49-F238E27FC236}">
                    <a16:creationId xmlns:a16="http://schemas.microsoft.com/office/drawing/2014/main" id="{FDD769E2-B66D-4FFA-B67B-BD95309F28A6}"/>
                  </a:ext>
                </a:extLst>
              </p:cNvPr>
              <p:cNvSpPr>
                <a:spLocks noChangeArrowheads="1"/>
              </p:cNvSpPr>
              <p:nvPr/>
            </p:nvSpPr>
            <p:spPr bwMode="auto">
              <a:xfrm>
                <a:off x="5830352" y="1696652"/>
                <a:ext cx="40092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95</a:t>
                </a:r>
              </a:p>
            </p:txBody>
          </p:sp>
          <p:sp>
            <p:nvSpPr>
              <p:cNvPr id="12" name="Etiquette - 45">
                <a:extLst>
                  <a:ext uri="{FF2B5EF4-FFF2-40B4-BE49-F238E27FC236}">
                    <a16:creationId xmlns:a16="http://schemas.microsoft.com/office/drawing/2014/main" id="{260BF4BC-43E4-438B-A8C6-7D98E6C33B63}"/>
                  </a:ext>
                </a:extLst>
              </p:cNvPr>
              <p:cNvSpPr>
                <a:spLocks noChangeArrowheads="1"/>
              </p:cNvSpPr>
              <p:nvPr/>
            </p:nvSpPr>
            <p:spPr bwMode="auto">
              <a:xfrm>
                <a:off x="6222542" y="2044782"/>
                <a:ext cx="33134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77</a:t>
                </a:r>
              </a:p>
            </p:txBody>
          </p:sp>
          <p:sp>
            <p:nvSpPr>
              <p:cNvPr id="13" name="Etiquette - 45">
                <a:extLst>
                  <a:ext uri="{FF2B5EF4-FFF2-40B4-BE49-F238E27FC236}">
                    <a16:creationId xmlns:a16="http://schemas.microsoft.com/office/drawing/2014/main" id="{A625F1D9-0E9E-40B0-B03D-11173307B9D8}"/>
                  </a:ext>
                </a:extLst>
              </p:cNvPr>
              <p:cNvSpPr>
                <a:spLocks noChangeArrowheads="1"/>
              </p:cNvSpPr>
              <p:nvPr/>
            </p:nvSpPr>
            <p:spPr bwMode="auto">
              <a:xfrm>
                <a:off x="5858948" y="2123676"/>
                <a:ext cx="33134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91</a:t>
                </a:r>
              </a:p>
            </p:txBody>
          </p:sp>
          <p:sp>
            <p:nvSpPr>
              <p:cNvPr id="14" name="Etiquette - 45">
                <a:extLst>
                  <a:ext uri="{FF2B5EF4-FFF2-40B4-BE49-F238E27FC236}">
                    <a16:creationId xmlns:a16="http://schemas.microsoft.com/office/drawing/2014/main" id="{2AB86DCF-ADE4-465E-8537-764BD2309192}"/>
                  </a:ext>
                </a:extLst>
              </p:cNvPr>
              <p:cNvSpPr>
                <a:spLocks noChangeArrowheads="1"/>
              </p:cNvSpPr>
              <p:nvPr/>
            </p:nvSpPr>
            <p:spPr bwMode="auto">
              <a:xfrm>
                <a:off x="5631712" y="1938743"/>
                <a:ext cx="33134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78</a:t>
                </a:r>
              </a:p>
            </p:txBody>
          </p:sp>
          <p:sp>
            <p:nvSpPr>
              <p:cNvPr id="15" name="Ellipse 14">
                <a:extLst>
                  <a:ext uri="{FF2B5EF4-FFF2-40B4-BE49-F238E27FC236}">
                    <a16:creationId xmlns:a16="http://schemas.microsoft.com/office/drawing/2014/main" id="{3F5F9A1B-040E-45D2-BA10-464C3A09DF4A}"/>
                  </a:ext>
                </a:extLst>
              </p:cNvPr>
              <p:cNvSpPr/>
              <p:nvPr/>
            </p:nvSpPr>
            <p:spPr>
              <a:xfrm>
                <a:off x="7947945" y="3871851"/>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Ellipse 15">
                <a:extLst>
                  <a:ext uri="{FF2B5EF4-FFF2-40B4-BE49-F238E27FC236}">
                    <a16:creationId xmlns:a16="http://schemas.microsoft.com/office/drawing/2014/main" id="{F0F1EE3B-E3F8-44F3-96FA-C80ED8285EE0}"/>
                  </a:ext>
                </a:extLst>
              </p:cNvPr>
              <p:cNvSpPr/>
              <p:nvPr/>
            </p:nvSpPr>
            <p:spPr>
              <a:xfrm>
                <a:off x="6441605" y="3521663"/>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Ellipse 16">
                <a:extLst>
                  <a:ext uri="{FF2B5EF4-FFF2-40B4-BE49-F238E27FC236}">
                    <a16:creationId xmlns:a16="http://schemas.microsoft.com/office/drawing/2014/main" id="{50E8D3AE-EA75-4BA6-952C-D408328D2D46}"/>
                  </a:ext>
                </a:extLst>
              </p:cNvPr>
              <p:cNvSpPr/>
              <p:nvPr/>
            </p:nvSpPr>
            <p:spPr>
              <a:xfrm>
                <a:off x="6225858" y="3778044"/>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Ellipse 17">
                <a:extLst>
                  <a:ext uri="{FF2B5EF4-FFF2-40B4-BE49-F238E27FC236}">
                    <a16:creationId xmlns:a16="http://schemas.microsoft.com/office/drawing/2014/main" id="{CD0EFE6B-9B4A-4CE8-A419-EBD0191DD310}"/>
                  </a:ext>
                </a:extLst>
              </p:cNvPr>
              <p:cNvSpPr/>
              <p:nvPr/>
            </p:nvSpPr>
            <p:spPr>
              <a:xfrm>
                <a:off x="6632725" y="3885260"/>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Ellipse 18">
                <a:extLst>
                  <a:ext uri="{FF2B5EF4-FFF2-40B4-BE49-F238E27FC236}">
                    <a16:creationId xmlns:a16="http://schemas.microsoft.com/office/drawing/2014/main" id="{DE9C127C-C3FF-47E0-B571-717025A9B77C}"/>
                  </a:ext>
                </a:extLst>
              </p:cNvPr>
              <p:cNvSpPr/>
              <p:nvPr/>
            </p:nvSpPr>
            <p:spPr>
              <a:xfrm>
                <a:off x="8160106" y="5362090"/>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Ellipse 19">
                <a:extLst>
                  <a:ext uri="{FF2B5EF4-FFF2-40B4-BE49-F238E27FC236}">
                    <a16:creationId xmlns:a16="http://schemas.microsoft.com/office/drawing/2014/main" id="{9CE5921B-14DB-40B3-9686-0E1147C72B92}"/>
                  </a:ext>
                </a:extLst>
              </p:cNvPr>
              <p:cNvSpPr/>
              <p:nvPr/>
            </p:nvSpPr>
            <p:spPr>
              <a:xfrm>
                <a:off x="7952315" y="5572462"/>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Ellipse 20">
                <a:extLst>
                  <a:ext uri="{FF2B5EF4-FFF2-40B4-BE49-F238E27FC236}">
                    <a16:creationId xmlns:a16="http://schemas.microsoft.com/office/drawing/2014/main" id="{A79AA37A-5B2C-4740-A591-7D6518F758F4}"/>
                  </a:ext>
                </a:extLst>
              </p:cNvPr>
              <p:cNvSpPr/>
              <p:nvPr/>
            </p:nvSpPr>
            <p:spPr>
              <a:xfrm>
                <a:off x="8732379" y="5399973"/>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Ellipse 21">
                <a:extLst>
                  <a:ext uri="{FF2B5EF4-FFF2-40B4-BE49-F238E27FC236}">
                    <a16:creationId xmlns:a16="http://schemas.microsoft.com/office/drawing/2014/main" id="{CEB9406E-4E32-4311-A9B2-517F7E0EFDEB}"/>
                  </a:ext>
                </a:extLst>
              </p:cNvPr>
              <p:cNvSpPr/>
              <p:nvPr/>
            </p:nvSpPr>
            <p:spPr>
              <a:xfrm>
                <a:off x="7083491" y="4929422"/>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Ellipse 22">
                <a:extLst>
                  <a:ext uri="{FF2B5EF4-FFF2-40B4-BE49-F238E27FC236}">
                    <a16:creationId xmlns:a16="http://schemas.microsoft.com/office/drawing/2014/main" id="{F651EDC9-626F-4CB3-9F17-0480F2ECC3A3}"/>
                  </a:ext>
                </a:extLst>
              </p:cNvPr>
              <p:cNvSpPr/>
              <p:nvPr/>
            </p:nvSpPr>
            <p:spPr>
              <a:xfrm>
                <a:off x="6951240" y="4970829"/>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Ellipse 23">
                <a:extLst>
                  <a:ext uri="{FF2B5EF4-FFF2-40B4-BE49-F238E27FC236}">
                    <a16:creationId xmlns:a16="http://schemas.microsoft.com/office/drawing/2014/main" id="{D831C19E-2761-45E1-A0FC-E85D0C7212AD}"/>
                  </a:ext>
                </a:extLst>
              </p:cNvPr>
              <p:cNvSpPr/>
              <p:nvPr/>
            </p:nvSpPr>
            <p:spPr>
              <a:xfrm>
                <a:off x="7149887" y="4923273"/>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Ellipse 24">
                <a:extLst>
                  <a:ext uri="{FF2B5EF4-FFF2-40B4-BE49-F238E27FC236}">
                    <a16:creationId xmlns:a16="http://schemas.microsoft.com/office/drawing/2014/main" id="{E87EAD5B-405C-413F-B656-E8E50B7F6A28}"/>
                  </a:ext>
                </a:extLst>
              </p:cNvPr>
              <p:cNvSpPr/>
              <p:nvPr/>
            </p:nvSpPr>
            <p:spPr>
              <a:xfrm>
                <a:off x="5533157" y="6295987"/>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Ellipse 25">
                <a:extLst>
                  <a:ext uri="{FF2B5EF4-FFF2-40B4-BE49-F238E27FC236}">
                    <a16:creationId xmlns:a16="http://schemas.microsoft.com/office/drawing/2014/main" id="{CA421424-DA36-4584-A04D-B4BAF5AF1782}"/>
                  </a:ext>
                </a:extLst>
              </p:cNvPr>
              <p:cNvSpPr/>
              <p:nvPr/>
            </p:nvSpPr>
            <p:spPr>
              <a:xfrm>
                <a:off x="5802450" y="6360691"/>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Ellipse 26">
                <a:extLst>
                  <a:ext uri="{FF2B5EF4-FFF2-40B4-BE49-F238E27FC236}">
                    <a16:creationId xmlns:a16="http://schemas.microsoft.com/office/drawing/2014/main" id="{D7882216-5D69-4A89-AB05-21F35BA9A739}"/>
                  </a:ext>
                </a:extLst>
              </p:cNvPr>
              <p:cNvSpPr/>
              <p:nvPr/>
            </p:nvSpPr>
            <p:spPr>
              <a:xfrm>
                <a:off x="5688306" y="6246639"/>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Ellipse 27">
                <a:extLst>
                  <a:ext uri="{FF2B5EF4-FFF2-40B4-BE49-F238E27FC236}">
                    <a16:creationId xmlns:a16="http://schemas.microsoft.com/office/drawing/2014/main" id="{D64F63D1-0EE9-4A59-B709-02C49DFA5A75}"/>
                  </a:ext>
                </a:extLst>
              </p:cNvPr>
              <p:cNvSpPr/>
              <p:nvPr/>
            </p:nvSpPr>
            <p:spPr>
              <a:xfrm>
                <a:off x="6066047" y="6193209"/>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Ellipse 28">
                <a:extLst>
                  <a:ext uri="{FF2B5EF4-FFF2-40B4-BE49-F238E27FC236}">
                    <a16:creationId xmlns:a16="http://schemas.microsoft.com/office/drawing/2014/main" id="{83FB59E6-7C6A-42B0-B942-2D6B6A7127FE}"/>
                  </a:ext>
                </a:extLst>
              </p:cNvPr>
              <p:cNvSpPr/>
              <p:nvPr/>
            </p:nvSpPr>
            <p:spPr>
              <a:xfrm>
                <a:off x="6029636" y="5053603"/>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Ellipse 29">
                <a:extLst>
                  <a:ext uri="{FF2B5EF4-FFF2-40B4-BE49-F238E27FC236}">
                    <a16:creationId xmlns:a16="http://schemas.microsoft.com/office/drawing/2014/main" id="{64B91176-84C5-4EFE-A2FC-5B33E24D604F}"/>
                  </a:ext>
                </a:extLst>
              </p:cNvPr>
              <p:cNvSpPr/>
              <p:nvPr/>
            </p:nvSpPr>
            <p:spPr>
              <a:xfrm>
                <a:off x="7781769" y="5936658"/>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Ellipse 30">
                <a:extLst>
                  <a:ext uri="{FF2B5EF4-FFF2-40B4-BE49-F238E27FC236}">
                    <a16:creationId xmlns:a16="http://schemas.microsoft.com/office/drawing/2014/main" id="{9D14F022-3014-40FA-9B6C-402D1DAA5FBF}"/>
                  </a:ext>
                </a:extLst>
              </p:cNvPr>
              <p:cNvSpPr/>
              <p:nvPr/>
            </p:nvSpPr>
            <p:spPr>
              <a:xfrm>
                <a:off x="6409283" y="4807551"/>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Ellipse 31">
                <a:extLst>
                  <a:ext uri="{FF2B5EF4-FFF2-40B4-BE49-F238E27FC236}">
                    <a16:creationId xmlns:a16="http://schemas.microsoft.com/office/drawing/2014/main" id="{71C653D5-3B25-4D26-A32E-9CA3AE0F0C04}"/>
                  </a:ext>
                </a:extLst>
              </p:cNvPr>
              <p:cNvSpPr/>
              <p:nvPr/>
            </p:nvSpPr>
            <p:spPr>
              <a:xfrm>
                <a:off x="4569677" y="4370737"/>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Ellipse 32">
                <a:extLst>
                  <a:ext uri="{FF2B5EF4-FFF2-40B4-BE49-F238E27FC236}">
                    <a16:creationId xmlns:a16="http://schemas.microsoft.com/office/drawing/2014/main" id="{5D0937C3-523D-4E07-B672-AD6777B84566}"/>
                  </a:ext>
                </a:extLst>
              </p:cNvPr>
              <p:cNvSpPr/>
              <p:nvPr/>
            </p:nvSpPr>
            <p:spPr>
              <a:xfrm>
                <a:off x="4313288" y="3999570"/>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Ellipse 33">
                <a:extLst>
                  <a:ext uri="{FF2B5EF4-FFF2-40B4-BE49-F238E27FC236}">
                    <a16:creationId xmlns:a16="http://schemas.microsoft.com/office/drawing/2014/main" id="{CAFD6413-FCF0-4C22-AD9F-C878B3FC51D1}"/>
                  </a:ext>
                </a:extLst>
              </p:cNvPr>
              <p:cNvSpPr/>
              <p:nvPr/>
            </p:nvSpPr>
            <p:spPr>
              <a:xfrm>
                <a:off x="4285649" y="4116535"/>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Ellipse 34">
                <a:extLst>
                  <a:ext uri="{FF2B5EF4-FFF2-40B4-BE49-F238E27FC236}">
                    <a16:creationId xmlns:a16="http://schemas.microsoft.com/office/drawing/2014/main" id="{2C133F7F-B911-480E-858B-4FC203F71582}"/>
                  </a:ext>
                </a:extLst>
              </p:cNvPr>
              <p:cNvSpPr/>
              <p:nvPr/>
            </p:nvSpPr>
            <p:spPr>
              <a:xfrm>
                <a:off x="6121706" y="3867114"/>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Ellipse 35">
                <a:extLst>
                  <a:ext uri="{FF2B5EF4-FFF2-40B4-BE49-F238E27FC236}">
                    <a16:creationId xmlns:a16="http://schemas.microsoft.com/office/drawing/2014/main" id="{469972B1-ECD6-4FF7-A1C2-9274DC6FCC12}"/>
                  </a:ext>
                </a:extLst>
              </p:cNvPr>
              <p:cNvSpPr/>
              <p:nvPr/>
            </p:nvSpPr>
            <p:spPr>
              <a:xfrm>
                <a:off x="7762360" y="5285219"/>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Ellipse 36">
                <a:extLst>
                  <a:ext uri="{FF2B5EF4-FFF2-40B4-BE49-F238E27FC236}">
                    <a16:creationId xmlns:a16="http://schemas.microsoft.com/office/drawing/2014/main" id="{487161F3-FFF2-4346-8A19-DBDBF3F9A478}"/>
                  </a:ext>
                </a:extLst>
              </p:cNvPr>
              <p:cNvSpPr/>
              <p:nvPr/>
            </p:nvSpPr>
            <p:spPr>
              <a:xfrm>
                <a:off x="7048114" y="5292197"/>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Ellipse 37">
                <a:extLst>
                  <a:ext uri="{FF2B5EF4-FFF2-40B4-BE49-F238E27FC236}">
                    <a16:creationId xmlns:a16="http://schemas.microsoft.com/office/drawing/2014/main" id="{7EAA1E65-9225-46A9-A761-093081C3C8EA}"/>
                  </a:ext>
                </a:extLst>
              </p:cNvPr>
              <p:cNvSpPr/>
              <p:nvPr/>
            </p:nvSpPr>
            <p:spPr>
              <a:xfrm>
                <a:off x="5122205" y="6301282"/>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Ellipse 38">
                <a:extLst>
                  <a:ext uri="{FF2B5EF4-FFF2-40B4-BE49-F238E27FC236}">
                    <a16:creationId xmlns:a16="http://schemas.microsoft.com/office/drawing/2014/main" id="{8A24C371-D420-492B-8AC0-EB9571B2E6C0}"/>
                  </a:ext>
                </a:extLst>
              </p:cNvPr>
              <p:cNvSpPr/>
              <p:nvPr/>
            </p:nvSpPr>
            <p:spPr>
              <a:xfrm>
                <a:off x="5318438" y="6077377"/>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Ellipse 39">
                <a:extLst>
                  <a:ext uri="{FF2B5EF4-FFF2-40B4-BE49-F238E27FC236}">
                    <a16:creationId xmlns:a16="http://schemas.microsoft.com/office/drawing/2014/main" id="{AC6F9D34-C3D3-4E54-A3B6-0447D83CFAA1}"/>
                  </a:ext>
                </a:extLst>
              </p:cNvPr>
              <p:cNvSpPr/>
              <p:nvPr/>
            </p:nvSpPr>
            <p:spPr>
              <a:xfrm>
                <a:off x="4806894" y="5484139"/>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Ellipse 40">
                <a:extLst>
                  <a:ext uri="{FF2B5EF4-FFF2-40B4-BE49-F238E27FC236}">
                    <a16:creationId xmlns:a16="http://schemas.microsoft.com/office/drawing/2014/main" id="{28B29191-E57D-4B9C-AB45-422361F740C8}"/>
                  </a:ext>
                </a:extLst>
              </p:cNvPr>
              <p:cNvSpPr/>
              <p:nvPr/>
            </p:nvSpPr>
            <p:spPr>
              <a:xfrm>
                <a:off x="5044124" y="5555988"/>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Ellipse 41">
                <a:extLst>
                  <a:ext uri="{FF2B5EF4-FFF2-40B4-BE49-F238E27FC236}">
                    <a16:creationId xmlns:a16="http://schemas.microsoft.com/office/drawing/2014/main" id="{2283D768-A6FC-41B5-82DD-4A58047BB4DC}"/>
                  </a:ext>
                </a:extLst>
              </p:cNvPr>
              <p:cNvSpPr/>
              <p:nvPr/>
            </p:nvSpPr>
            <p:spPr>
              <a:xfrm>
                <a:off x="5151911" y="5476515"/>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Ellipse 42">
                <a:extLst>
                  <a:ext uri="{FF2B5EF4-FFF2-40B4-BE49-F238E27FC236}">
                    <a16:creationId xmlns:a16="http://schemas.microsoft.com/office/drawing/2014/main" id="{18F2BCC8-0334-49C0-A990-E39B60FCF547}"/>
                  </a:ext>
                </a:extLst>
              </p:cNvPr>
              <p:cNvSpPr/>
              <p:nvPr/>
            </p:nvSpPr>
            <p:spPr>
              <a:xfrm>
                <a:off x="6512684" y="5609384"/>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Ellipse 43">
                <a:extLst>
                  <a:ext uri="{FF2B5EF4-FFF2-40B4-BE49-F238E27FC236}">
                    <a16:creationId xmlns:a16="http://schemas.microsoft.com/office/drawing/2014/main" id="{9CF44FF6-82E5-4439-BD52-19C8A86821C2}"/>
                  </a:ext>
                </a:extLst>
              </p:cNvPr>
              <p:cNvSpPr/>
              <p:nvPr/>
            </p:nvSpPr>
            <p:spPr>
              <a:xfrm>
                <a:off x="6808090" y="5819805"/>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Ellipse 44">
                <a:extLst>
                  <a:ext uri="{FF2B5EF4-FFF2-40B4-BE49-F238E27FC236}">
                    <a16:creationId xmlns:a16="http://schemas.microsoft.com/office/drawing/2014/main" id="{4D715CA5-5D8B-4B6C-AADA-DC93F9C898D2}"/>
                  </a:ext>
                </a:extLst>
              </p:cNvPr>
              <p:cNvSpPr/>
              <p:nvPr/>
            </p:nvSpPr>
            <p:spPr>
              <a:xfrm>
                <a:off x="6446120" y="5734079"/>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Ellipse 45">
                <a:extLst>
                  <a:ext uri="{FF2B5EF4-FFF2-40B4-BE49-F238E27FC236}">
                    <a16:creationId xmlns:a16="http://schemas.microsoft.com/office/drawing/2014/main" id="{545BB1B7-95B0-4CD6-B712-16B14CF92D17}"/>
                  </a:ext>
                </a:extLst>
              </p:cNvPr>
              <p:cNvSpPr/>
              <p:nvPr/>
            </p:nvSpPr>
            <p:spPr>
              <a:xfrm>
                <a:off x="8027058" y="4446887"/>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Ellipse 46">
                <a:extLst>
                  <a:ext uri="{FF2B5EF4-FFF2-40B4-BE49-F238E27FC236}">
                    <a16:creationId xmlns:a16="http://schemas.microsoft.com/office/drawing/2014/main" id="{9462E2AD-61B2-47DC-94FC-FAAD91D520CD}"/>
                  </a:ext>
                </a:extLst>
              </p:cNvPr>
              <p:cNvSpPr/>
              <p:nvPr/>
            </p:nvSpPr>
            <p:spPr>
              <a:xfrm>
                <a:off x="7912387" y="4620405"/>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Ellipse 47">
                <a:extLst>
                  <a:ext uri="{FF2B5EF4-FFF2-40B4-BE49-F238E27FC236}">
                    <a16:creationId xmlns:a16="http://schemas.microsoft.com/office/drawing/2014/main" id="{3C3616DD-C831-4FD3-8BC7-1F987915B920}"/>
                  </a:ext>
                </a:extLst>
              </p:cNvPr>
              <p:cNvSpPr/>
              <p:nvPr/>
            </p:nvSpPr>
            <p:spPr>
              <a:xfrm>
                <a:off x="7733309" y="3523895"/>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Ellipse 48">
                <a:extLst>
                  <a:ext uri="{FF2B5EF4-FFF2-40B4-BE49-F238E27FC236}">
                    <a16:creationId xmlns:a16="http://schemas.microsoft.com/office/drawing/2014/main" id="{E161C4E2-76A3-4784-8692-8253508C2CE6}"/>
                  </a:ext>
                </a:extLst>
              </p:cNvPr>
              <p:cNvSpPr/>
              <p:nvPr/>
            </p:nvSpPr>
            <p:spPr>
              <a:xfrm>
                <a:off x="7920609" y="3331228"/>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Ellipse 49">
                <a:extLst>
                  <a:ext uri="{FF2B5EF4-FFF2-40B4-BE49-F238E27FC236}">
                    <a16:creationId xmlns:a16="http://schemas.microsoft.com/office/drawing/2014/main" id="{8203F8D4-DB65-49DE-9A57-EDE67AA839B9}"/>
                  </a:ext>
                </a:extLst>
              </p:cNvPr>
              <p:cNvSpPr/>
              <p:nvPr/>
            </p:nvSpPr>
            <p:spPr>
              <a:xfrm>
                <a:off x="4256624" y="5624978"/>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Ellipse 50">
                <a:extLst>
                  <a:ext uri="{FF2B5EF4-FFF2-40B4-BE49-F238E27FC236}">
                    <a16:creationId xmlns:a16="http://schemas.microsoft.com/office/drawing/2014/main" id="{D69EF1D2-4D77-4FDF-B8D4-2C2369719B45}"/>
                  </a:ext>
                </a:extLst>
              </p:cNvPr>
              <p:cNvSpPr/>
              <p:nvPr/>
            </p:nvSpPr>
            <p:spPr>
              <a:xfrm>
                <a:off x="4618325" y="5617672"/>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Ellipse 51">
                <a:extLst>
                  <a:ext uri="{FF2B5EF4-FFF2-40B4-BE49-F238E27FC236}">
                    <a16:creationId xmlns:a16="http://schemas.microsoft.com/office/drawing/2014/main" id="{7B712B1D-0FC6-4E57-BDE7-22D4B501D332}"/>
                  </a:ext>
                </a:extLst>
              </p:cNvPr>
              <p:cNvSpPr/>
              <p:nvPr/>
            </p:nvSpPr>
            <p:spPr>
              <a:xfrm>
                <a:off x="4165475" y="5659318"/>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Ellipse 52">
                <a:extLst>
                  <a:ext uri="{FF2B5EF4-FFF2-40B4-BE49-F238E27FC236}">
                    <a16:creationId xmlns:a16="http://schemas.microsoft.com/office/drawing/2014/main" id="{2664CAF2-E581-40EB-AB5B-6A7821687BD4}"/>
                  </a:ext>
                </a:extLst>
              </p:cNvPr>
              <p:cNvSpPr/>
              <p:nvPr/>
            </p:nvSpPr>
            <p:spPr>
              <a:xfrm>
                <a:off x="4333011" y="5552380"/>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Ellipse 53">
                <a:extLst>
                  <a:ext uri="{FF2B5EF4-FFF2-40B4-BE49-F238E27FC236}">
                    <a16:creationId xmlns:a16="http://schemas.microsoft.com/office/drawing/2014/main" id="{C865795C-CFD3-4644-92D3-CA08894F5EFD}"/>
                  </a:ext>
                </a:extLst>
              </p:cNvPr>
              <p:cNvSpPr/>
              <p:nvPr/>
            </p:nvSpPr>
            <p:spPr>
              <a:xfrm>
                <a:off x="4256278" y="5592702"/>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Ellipse 54">
                <a:extLst>
                  <a:ext uri="{FF2B5EF4-FFF2-40B4-BE49-F238E27FC236}">
                    <a16:creationId xmlns:a16="http://schemas.microsoft.com/office/drawing/2014/main" id="{54EA8F29-EACD-4906-98C6-D82F252B8D15}"/>
                  </a:ext>
                </a:extLst>
              </p:cNvPr>
              <p:cNvSpPr/>
              <p:nvPr/>
            </p:nvSpPr>
            <p:spPr>
              <a:xfrm>
                <a:off x="7055396" y="4212010"/>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Ellipse 55">
                <a:extLst>
                  <a:ext uri="{FF2B5EF4-FFF2-40B4-BE49-F238E27FC236}">
                    <a16:creationId xmlns:a16="http://schemas.microsoft.com/office/drawing/2014/main" id="{6C601672-CC76-4A2D-9229-75ECDBBD6AB4}"/>
                  </a:ext>
                </a:extLst>
              </p:cNvPr>
              <p:cNvSpPr/>
              <p:nvPr/>
            </p:nvSpPr>
            <p:spPr>
              <a:xfrm>
                <a:off x="4856171" y="5215931"/>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Ellipse 56">
                <a:extLst>
                  <a:ext uri="{FF2B5EF4-FFF2-40B4-BE49-F238E27FC236}">
                    <a16:creationId xmlns:a16="http://schemas.microsoft.com/office/drawing/2014/main" id="{4CE04F1E-8A97-49DA-A67E-C9879E3DD06A}"/>
                  </a:ext>
                </a:extLst>
              </p:cNvPr>
              <p:cNvSpPr/>
              <p:nvPr/>
            </p:nvSpPr>
            <p:spPr>
              <a:xfrm>
                <a:off x="6768793" y="5003941"/>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Ellipse 57">
                <a:extLst>
                  <a:ext uri="{FF2B5EF4-FFF2-40B4-BE49-F238E27FC236}">
                    <a16:creationId xmlns:a16="http://schemas.microsoft.com/office/drawing/2014/main" id="{F04D3037-B8DA-4552-8AA8-57D5794DC878}"/>
                  </a:ext>
                </a:extLst>
              </p:cNvPr>
              <p:cNvSpPr/>
              <p:nvPr/>
            </p:nvSpPr>
            <p:spPr>
              <a:xfrm>
                <a:off x="6479317" y="4888426"/>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Ellipse 58">
                <a:extLst>
                  <a:ext uri="{FF2B5EF4-FFF2-40B4-BE49-F238E27FC236}">
                    <a16:creationId xmlns:a16="http://schemas.microsoft.com/office/drawing/2014/main" id="{E776FE0E-34BD-4485-92A8-42061E0FE067}"/>
                  </a:ext>
                </a:extLst>
              </p:cNvPr>
              <p:cNvSpPr/>
              <p:nvPr/>
            </p:nvSpPr>
            <p:spPr>
              <a:xfrm>
                <a:off x="7819170" y="2585651"/>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Ellipse 59">
                <a:extLst>
                  <a:ext uri="{FF2B5EF4-FFF2-40B4-BE49-F238E27FC236}">
                    <a16:creationId xmlns:a16="http://schemas.microsoft.com/office/drawing/2014/main" id="{3961E4BB-1D88-4E6E-B2BD-73FB67C5DE23}"/>
                  </a:ext>
                </a:extLst>
              </p:cNvPr>
              <p:cNvSpPr/>
              <p:nvPr/>
            </p:nvSpPr>
            <p:spPr>
              <a:xfrm>
                <a:off x="7981339" y="1633503"/>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Ellipse 60">
                <a:extLst>
                  <a:ext uri="{FF2B5EF4-FFF2-40B4-BE49-F238E27FC236}">
                    <a16:creationId xmlns:a16="http://schemas.microsoft.com/office/drawing/2014/main" id="{66812E7B-3E20-40FA-BA48-D97E49F3D4E3}"/>
                  </a:ext>
                </a:extLst>
              </p:cNvPr>
              <p:cNvSpPr/>
              <p:nvPr/>
            </p:nvSpPr>
            <p:spPr>
              <a:xfrm>
                <a:off x="6836537" y="3339052"/>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Ellipse 61">
                <a:extLst>
                  <a:ext uri="{FF2B5EF4-FFF2-40B4-BE49-F238E27FC236}">
                    <a16:creationId xmlns:a16="http://schemas.microsoft.com/office/drawing/2014/main" id="{58BF359E-AED0-45A0-9188-99EB6490B046}"/>
                  </a:ext>
                </a:extLst>
              </p:cNvPr>
              <p:cNvSpPr/>
              <p:nvPr/>
            </p:nvSpPr>
            <p:spPr>
              <a:xfrm>
                <a:off x="6571006" y="786996"/>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Ellipse 62">
                <a:extLst>
                  <a:ext uri="{FF2B5EF4-FFF2-40B4-BE49-F238E27FC236}">
                    <a16:creationId xmlns:a16="http://schemas.microsoft.com/office/drawing/2014/main" id="{FB2DFE58-E6C0-4A73-917C-52B6209A7301}"/>
                  </a:ext>
                </a:extLst>
              </p:cNvPr>
              <p:cNvSpPr/>
              <p:nvPr/>
            </p:nvSpPr>
            <p:spPr>
              <a:xfrm>
                <a:off x="4579500" y="2120641"/>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Ellipse 63">
                <a:extLst>
                  <a:ext uri="{FF2B5EF4-FFF2-40B4-BE49-F238E27FC236}">
                    <a16:creationId xmlns:a16="http://schemas.microsoft.com/office/drawing/2014/main" id="{38378328-DF7E-4B8C-A36A-6E2DBD732E83}"/>
                  </a:ext>
                </a:extLst>
              </p:cNvPr>
              <p:cNvSpPr/>
              <p:nvPr/>
            </p:nvSpPr>
            <p:spPr>
              <a:xfrm>
                <a:off x="6263061" y="4282593"/>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Ellipse 64">
                <a:extLst>
                  <a:ext uri="{FF2B5EF4-FFF2-40B4-BE49-F238E27FC236}">
                    <a16:creationId xmlns:a16="http://schemas.microsoft.com/office/drawing/2014/main" id="{85868770-3540-409D-AFE9-04EAA768CB8D}"/>
                  </a:ext>
                </a:extLst>
              </p:cNvPr>
              <p:cNvSpPr/>
              <p:nvPr/>
            </p:nvSpPr>
            <p:spPr>
              <a:xfrm>
                <a:off x="6312411" y="3978480"/>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Ellipse 65">
                <a:extLst>
                  <a:ext uri="{FF2B5EF4-FFF2-40B4-BE49-F238E27FC236}">
                    <a16:creationId xmlns:a16="http://schemas.microsoft.com/office/drawing/2014/main" id="{8DF3D14A-2AB9-4137-ADAC-83B838CFA469}"/>
                  </a:ext>
                </a:extLst>
              </p:cNvPr>
              <p:cNvSpPr/>
              <p:nvPr/>
            </p:nvSpPr>
            <p:spPr>
              <a:xfrm>
                <a:off x="6470774" y="4072428"/>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Ellipse 66">
                <a:extLst>
                  <a:ext uri="{FF2B5EF4-FFF2-40B4-BE49-F238E27FC236}">
                    <a16:creationId xmlns:a16="http://schemas.microsoft.com/office/drawing/2014/main" id="{2064B3D4-740C-4A6E-94B9-0F9E8B525B18}"/>
                  </a:ext>
                </a:extLst>
              </p:cNvPr>
              <p:cNvSpPr/>
              <p:nvPr/>
            </p:nvSpPr>
            <p:spPr>
              <a:xfrm>
                <a:off x="6442310" y="4164905"/>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Ellipse 67">
                <a:extLst>
                  <a:ext uri="{FF2B5EF4-FFF2-40B4-BE49-F238E27FC236}">
                    <a16:creationId xmlns:a16="http://schemas.microsoft.com/office/drawing/2014/main" id="{2AD5ABEB-06D1-43ED-9A45-11C3849E0102}"/>
                  </a:ext>
                </a:extLst>
              </p:cNvPr>
              <p:cNvSpPr/>
              <p:nvPr/>
            </p:nvSpPr>
            <p:spPr>
              <a:xfrm>
                <a:off x="6340781" y="4282592"/>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Ellipse 68">
                <a:extLst>
                  <a:ext uri="{FF2B5EF4-FFF2-40B4-BE49-F238E27FC236}">
                    <a16:creationId xmlns:a16="http://schemas.microsoft.com/office/drawing/2014/main" id="{E4606113-A6D5-4B86-8806-F17A273D07EA}"/>
                  </a:ext>
                </a:extLst>
              </p:cNvPr>
              <p:cNvSpPr/>
              <p:nvPr/>
            </p:nvSpPr>
            <p:spPr>
              <a:xfrm>
                <a:off x="4060342" y="5859250"/>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Ellipse 69">
                <a:extLst>
                  <a:ext uri="{FF2B5EF4-FFF2-40B4-BE49-F238E27FC236}">
                    <a16:creationId xmlns:a16="http://schemas.microsoft.com/office/drawing/2014/main" id="{5A2D7351-25DE-43C7-9A1E-877628040BAE}"/>
                  </a:ext>
                </a:extLst>
              </p:cNvPr>
              <p:cNvSpPr/>
              <p:nvPr/>
            </p:nvSpPr>
            <p:spPr>
              <a:xfrm>
                <a:off x="4595465" y="6183611"/>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Ellipse 70">
                <a:extLst>
                  <a:ext uri="{FF2B5EF4-FFF2-40B4-BE49-F238E27FC236}">
                    <a16:creationId xmlns:a16="http://schemas.microsoft.com/office/drawing/2014/main" id="{470CC4AD-179E-4CE1-B658-BBBCD8ED4607}"/>
                  </a:ext>
                </a:extLst>
              </p:cNvPr>
              <p:cNvSpPr/>
              <p:nvPr/>
            </p:nvSpPr>
            <p:spPr>
              <a:xfrm>
                <a:off x="4266487" y="5821152"/>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Ellipse 71">
                <a:extLst>
                  <a:ext uri="{FF2B5EF4-FFF2-40B4-BE49-F238E27FC236}">
                    <a16:creationId xmlns:a16="http://schemas.microsoft.com/office/drawing/2014/main" id="{D1EE24CD-521C-4FED-95B4-FA0EE3B11F5A}"/>
                  </a:ext>
                </a:extLst>
              </p:cNvPr>
              <p:cNvSpPr/>
              <p:nvPr/>
            </p:nvSpPr>
            <p:spPr>
              <a:xfrm>
                <a:off x="4764466" y="6175525"/>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Ellipse 72">
                <a:extLst>
                  <a:ext uri="{FF2B5EF4-FFF2-40B4-BE49-F238E27FC236}">
                    <a16:creationId xmlns:a16="http://schemas.microsoft.com/office/drawing/2014/main" id="{81D55982-CA86-478A-91BF-7B2CEA6C82E2}"/>
                  </a:ext>
                </a:extLst>
              </p:cNvPr>
              <p:cNvSpPr/>
              <p:nvPr/>
            </p:nvSpPr>
            <p:spPr>
              <a:xfrm>
                <a:off x="4906330" y="6136664"/>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Ellipse 73">
                <a:extLst>
                  <a:ext uri="{FF2B5EF4-FFF2-40B4-BE49-F238E27FC236}">
                    <a16:creationId xmlns:a16="http://schemas.microsoft.com/office/drawing/2014/main" id="{0A19909F-B679-4DE9-9FAB-98B5FACC9C67}"/>
                  </a:ext>
                </a:extLst>
              </p:cNvPr>
              <p:cNvSpPr/>
              <p:nvPr/>
            </p:nvSpPr>
            <p:spPr>
              <a:xfrm>
                <a:off x="4826851" y="6284489"/>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Ellipse 74">
                <a:extLst>
                  <a:ext uri="{FF2B5EF4-FFF2-40B4-BE49-F238E27FC236}">
                    <a16:creationId xmlns:a16="http://schemas.microsoft.com/office/drawing/2014/main" id="{575E6E42-6AF7-4E90-BAC6-B09D40A16C9D}"/>
                  </a:ext>
                </a:extLst>
              </p:cNvPr>
              <p:cNvSpPr/>
              <p:nvPr/>
            </p:nvSpPr>
            <p:spPr>
              <a:xfrm>
                <a:off x="5003715" y="6087180"/>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Ellipse 75">
                <a:extLst>
                  <a:ext uri="{FF2B5EF4-FFF2-40B4-BE49-F238E27FC236}">
                    <a16:creationId xmlns:a16="http://schemas.microsoft.com/office/drawing/2014/main" id="{15F7009A-13E8-46E1-93DB-09586932DECD}"/>
                  </a:ext>
                </a:extLst>
              </p:cNvPr>
              <p:cNvSpPr/>
              <p:nvPr/>
            </p:nvSpPr>
            <p:spPr>
              <a:xfrm>
                <a:off x="4754439" y="6253103"/>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Ellipse 76">
                <a:extLst>
                  <a:ext uri="{FF2B5EF4-FFF2-40B4-BE49-F238E27FC236}">
                    <a16:creationId xmlns:a16="http://schemas.microsoft.com/office/drawing/2014/main" id="{895CA8FF-7EEC-4494-8B0C-D1EE36F8BC9C}"/>
                  </a:ext>
                </a:extLst>
              </p:cNvPr>
              <p:cNvSpPr/>
              <p:nvPr/>
            </p:nvSpPr>
            <p:spPr>
              <a:xfrm>
                <a:off x="4849061" y="6231879"/>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Ellipse 77">
                <a:extLst>
                  <a:ext uri="{FF2B5EF4-FFF2-40B4-BE49-F238E27FC236}">
                    <a16:creationId xmlns:a16="http://schemas.microsoft.com/office/drawing/2014/main" id="{1F365750-0C1A-4B27-AA6C-4B2420550C57}"/>
                  </a:ext>
                </a:extLst>
              </p:cNvPr>
              <p:cNvSpPr/>
              <p:nvPr/>
            </p:nvSpPr>
            <p:spPr>
              <a:xfrm>
                <a:off x="4979993" y="6277941"/>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Ellipse 78">
                <a:extLst>
                  <a:ext uri="{FF2B5EF4-FFF2-40B4-BE49-F238E27FC236}">
                    <a16:creationId xmlns:a16="http://schemas.microsoft.com/office/drawing/2014/main" id="{C03589B6-B299-40D7-808D-6F62B9D3271D}"/>
                  </a:ext>
                </a:extLst>
              </p:cNvPr>
              <p:cNvSpPr/>
              <p:nvPr/>
            </p:nvSpPr>
            <p:spPr>
              <a:xfrm>
                <a:off x="6253356" y="6524156"/>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Ellipse 79">
                <a:extLst>
                  <a:ext uri="{FF2B5EF4-FFF2-40B4-BE49-F238E27FC236}">
                    <a16:creationId xmlns:a16="http://schemas.microsoft.com/office/drawing/2014/main" id="{1CC88C7D-7192-4D3F-BA69-11A4406897B6}"/>
                  </a:ext>
                </a:extLst>
              </p:cNvPr>
              <p:cNvSpPr/>
              <p:nvPr/>
            </p:nvSpPr>
            <p:spPr>
              <a:xfrm>
                <a:off x="6355985" y="6468331"/>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Ellipse 80">
                <a:extLst>
                  <a:ext uri="{FF2B5EF4-FFF2-40B4-BE49-F238E27FC236}">
                    <a16:creationId xmlns:a16="http://schemas.microsoft.com/office/drawing/2014/main" id="{6E0D405A-FAE0-444F-90BF-5CD319BEB469}"/>
                  </a:ext>
                </a:extLst>
              </p:cNvPr>
              <p:cNvSpPr/>
              <p:nvPr/>
            </p:nvSpPr>
            <p:spPr>
              <a:xfrm>
                <a:off x="6096225" y="6407231"/>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Ellipse 81">
                <a:extLst>
                  <a:ext uri="{FF2B5EF4-FFF2-40B4-BE49-F238E27FC236}">
                    <a16:creationId xmlns:a16="http://schemas.microsoft.com/office/drawing/2014/main" id="{7006C537-3406-4612-8ACC-117FDDD23F71}"/>
                  </a:ext>
                </a:extLst>
              </p:cNvPr>
              <p:cNvSpPr/>
              <p:nvPr/>
            </p:nvSpPr>
            <p:spPr>
              <a:xfrm>
                <a:off x="6097483" y="6544665"/>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Ellipse 82">
                <a:extLst>
                  <a:ext uri="{FF2B5EF4-FFF2-40B4-BE49-F238E27FC236}">
                    <a16:creationId xmlns:a16="http://schemas.microsoft.com/office/drawing/2014/main" id="{6D0196B8-78C3-4859-8989-BEC8A15DC8E7}"/>
                  </a:ext>
                </a:extLst>
              </p:cNvPr>
              <p:cNvSpPr/>
              <p:nvPr/>
            </p:nvSpPr>
            <p:spPr>
              <a:xfrm>
                <a:off x="6111582" y="6470712"/>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Ellipse 83">
                <a:extLst>
                  <a:ext uri="{FF2B5EF4-FFF2-40B4-BE49-F238E27FC236}">
                    <a16:creationId xmlns:a16="http://schemas.microsoft.com/office/drawing/2014/main" id="{0DDFD70B-F476-4E90-9825-F4BD309183CC}"/>
                  </a:ext>
                </a:extLst>
              </p:cNvPr>
              <p:cNvSpPr/>
              <p:nvPr/>
            </p:nvSpPr>
            <p:spPr>
              <a:xfrm>
                <a:off x="8846196" y="1910558"/>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Ellipse 84">
                <a:extLst>
                  <a:ext uri="{FF2B5EF4-FFF2-40B4-BE49-F238E27FC236}">
                    <a16:creationId xmlns:a16="http://schemas.microsoft.com/office/drawing/2014/main" id="{192B5068-3A70-4A9B-A65D-0281EE90312F}"/>
                  </a:ext>
                </a:extLst>
              </p:cNvPr>
              <p:cNvSpPr/>
              <p:nvPr/>
            </p:nvSpPr>
            <p:spPr>
              <a:xfrm>
                <a:off x="8779031" y="1880347"/>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Ellipse 85">
                <a:extLst>
                  <a:ext uri="{FF2B5EF4-FFF2-40B4-BE49-F238E27FC236}">
                    <a16:creationId xmlns:a16="http://schemas.microsoft.com/office/drawing/2014/main" id="{7D6E9BF6-BED0-48B1-858F-12BE8228C055}"/>
                  </a:ext>
                </a:extLst>
              </p:cNvPr>
              <p:cNvSpPr/>
              <p:nvPr/>
            </p:nvSpPr>
            <p:spPr>
              <a:xfrm>
                <a:off x="8147896" y="2662812"/>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7" name="Ellipse 86">
                <a:extLst>
                  <a:ext uri="{FF2B5EF4-FFF2-40B4-BE49-F238E27FC236}">
                    <a16:creationId xmlns:a16="http://schemas.microsoft.com/office/drawing/2014/main" id="{AB9588E0-6013-4EB7-9EF6-E6C86A60ADA0}"/>
                  </a:ext>
                </a:extLst>
              </p:cNvPr>
              <p:cNvSpPr/>
              <p:nvPr/>
            </p:nvSpPr>
            <p:spPr>
              <a:xfrm>
                <a:off x="6838557" y="3553682"/>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Ellipse 87">
                <a:extLst>
                  <a:ext uri="{FF2B5EF4-FFF2-40B4-BE49-F238E27FC236}">
                    <a16:creationId xmlns:a16="http://schemas.microsoft.com/office/drawing/2014/main" id="{8E9FDFE8-49BC-4425-BBAF-00F8C08600C6}"/>
                  </a:ext>
                </a:extLst>
              </p:cNvPr>
              <p:cNvSpPr/>
              <p:nvPr/>
            </p:nvSpPr>
            <p:spPr>
              <a:xfrm>
                <a:off x="7951077" y="4208330"/>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Ellipse 88">
                <a:extLst>
                  <a:ext uri="{FF2B5EF4-FFF2-40B4-BE49-F238E27FC236}">
                    <a16:creationId xmlns:a16="http://schemas.microsoft.com/office/drawing/2014/main" id="{4901274D-387A-4DF0-97E1-EC012624D1CC}"/>
                  </a:ext>
                </a:extLst>
              </p:cNvPr>
              <p:cNvSpPr/>
              <p:nvPr/>
            </p:nvSpPr>
            <p:spPr>
              <a:xfrm>
                <a:off x="8270635" y="4370737"/>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 name="Ellipse 89">
                <a:extLst>
                  <a:ext uri="{FF2B5EF4-FFF2-40B4-BE49-F238E27FC236}">
                    <a16:creationId xmlns:a16="http://schemas.microsoft.com/office/drawing/2014/main" id="{1A0DE2F6-4EA5-4A0F-B318-4711A93A42D6}"/>
                  </a:ext>
                </a:extLst>
              </p:cNvPr>
              <p:cNvSpPr/>
              <p:nvPr/>
            </p:nvSpPr>
            <p:spPr>
              <a:xfrm>
                <a:off x="7988134" y="4313101"/>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Ellipse 90">
                <a:extLst>
                  <a:ext uri="{FF2B5EF4-FFF2-40B4-BE49-F238E27FC236}">
                    <a16:creationId xmlns:a16="http://schemas.microsoft.com/office/drawing/2014/main" id="{D843FF33-B235-4D12-A6E7-A00EAEC71DB5}"/>
                  </a:ext>
                </a:extLst>
              </p:cNvPr>
              <p:cNvSpPr/>
              <p:nvPr/>
            </p:nvSpPr>
            <p:spPr>
              <a:xfrm>
                <a:off x="8195319" y="4370737"/>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 name="Ellipse 91">
                <a:extLst>
                  <a:ext uri="{FF2B5EF4-FFF2-40B4-BE49-F238E27FC236}">
                    <a16:creationId xmlns:a16="http://schemas.microsoft.com/office/drawing/2014/main" id="{D008C66E-D534-4AF4-91CA-63880CC21876}"/>
                  </a:ext>
                </a:extLst>
              </p:cNvPr>
              <p:cNvSpPr/>
              <p:nvPr/>
            </p:nvSpPr>
            <p:spPr>
              <a:xfrm>
                <a:off x="8284919" y="3714241"/>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Ellipse 92">
                <a:extLst>
                  <a:ext uri="{FF2B5EF4-FFF2-40B4-BE49-F238E27FC236}">
                    <a16:creationId xmlns:a16="http://schemas.microsoft.com/office/drawing/2014/main" id="{C3C1F779-9571-4BCA-A8AD-5201AE7E54FC}"/>
                  </a:ext>
                </a:extLst>
              </p:cNvPr>
              <p:cNvSpPr/>
              <p:nvPr/>
            </p:nvSpPr>
            <p:spPr>
              <a:xfrm>
                <a:off x="8361755" y="4059284"/>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 name="Ellipse 93">
                <a:extLst>
                  <a:ext uri="{FF2B5EF4-FFF2-40B4-BE49-F238E27FC236}">
                    <a16:creationId xmlns:a16="http://schemas.microsoft.com/office/drawing/2014/main" id="{2CC43CE9-58DE-48E3-B491-F6D7BF78F644}"/>
                  </a:ext>
                </a:extLst>
              </p:cNvPr>
              <p:cNvSpPr/>
              <p:nvPr/>
            </p:nvSpPr>
            <p:spPr>
              <a:xfrm>
                <a:off x="8230124" y="3733310"/>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Ellipse 94">
                <a:extLst>
                  <a:ext uri="{FF2B5EF4-FFF2-40B4-BE49-F238E27FC236}">
                    <a16:creationId xmlns:a16="http://schemas.microsoft.com/office/drawing/2014/main" id="{782C110F-312C-4435-B011-065E40B7D2A6}"/>
                  </a:ext>
                </a:extLst>
              </p:cNvPr>
              <p:cNvSpPr/>
              <p:nvPr/>
            </p:nvSpPr>
            <p:spPr>
              <a:xfrm>
                <a:off x="5214093" y="3410277"/>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Ellipse 95">
                <a:extLst>
                  <a:ext uri="{FF2B5EF4-FFF2-40B4-BE49-F238E27FC236}">
                    <a16:creationId xmlns:a16="http://schemas.microsoft.com/office/drawing/2014/main" id="{852B89CB-7F52-43C1-BBED-8C9B9FA22FA3}"/>
                  </a:ext>
                </a:extLst>
              </p:cNvPr>
              <p:cNvSpPr/>
              <p:nvPr/>
            </p:nvSpPr>
            <p:spPr>
              <a:xfrm>
                <a:off x="8098539" y="2543972"/>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Ellipse 96">
                <a:extLst>
                  <a:ext uri="{FF2B5EF4-FFF2-40B4-BE49-F238E27FC236}">
                    <a16:creationId xmlns:a16="http://schemas.microsoft.com/office/drawing/2014/main" id="{EF19F7DC-0688-4845-975E-5A53F8DD392C}"/>
                  </a:ext>
                </a:extLst>
              </p:cNvPr>
              <p:cNvSpPr/>
              <p:nvPr/>
            </p:nvSpPr>
            <p:spPr>
              <a:xfrm>
                <a:off x="7888312" y="2441393"/>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Ellipse 97">
                <a:extLst>
                  <a:ext uri="{FF2B5EF4-FFF2-40B4-BE49-F238E27FC236}">
                    <a16:creationId xmlns:a16="http://schemas.microsoft.com/office/drawing/2014/main" id="{1FBCD06F-DE04-46EA-AF8F-CB68C5BBBCFD}"/>
                  </a:ext>
                </a:extLst>
              </p:cNvPr>
              <p:cNvSpPr/>
              <p:nvPr/>
            </p:nvSpPr>
            <p:spPr>
              <a:xfrm>
                <a:off x="8046141" y="2501637"/>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Ellipse 98">
                <a:extLst>
                  <a:ext uri="{FF2B5EF4-FFF2-40B4-BE49-F238E27FC236}">
                    <a16:creationId xmlns:a16="http://schemas.microsoft.com/office/drawing/2014/main" id="{2CC89960-73AF-4AAA-96DD-E90CD3EB1D6C}"/>
                  </a:ext>
                </a:extLst>
              </p:cNvPr>
              <p:cNvSpPr/>
              <p:nvPr/>
            </p:nvSpPr>
            <p:spPr>
              <a:xfrm>
                <a:off x="7947100" y="2425964"/>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Ellipse 99">
                <a:extLst>
                  <a:ext uri="{FF2B5EF4-FFF2-40B4-BE49-F238E27FC236}">
                    <a16:creationId xmlns:a16="http://schemas.microsoft.com/office/drawing/2014/main" id="{D96F4223-7518-47C8-903C-F4DD98B9B188}"/>
                  </a:ext>
                </a:extLst>
              </p:cNvPr>
              <p:cNvSpPr/>
              <p:nvPr/>
            </p:nvSpPr>
            <p:spPr>
              <a:xfrm>
                <a:off x="6029593" y="1802243"/>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Etiquette - 29">
                <a:extLst>
                  <a:ext uri="{FF2B5EF4-FFF2-40B4-BE49-F238E27FC236}">
                    <a16:creationId xmlns:a16="http://schemas.microsoft.com/office/drawing/2014/main" id="{E19F2731-40D4-43E1-8B6E-2C249D5029DC}"/>
                  </a:ext>
                </a:extLst>
              </p:cNvPr>
              <p:cNvSpPr>
                <a:spLocks noChangeArrowheads="1"/>
              </p:cNvSpPr>
              <p:nvPr/>
            </p:nvSpPr>
            <p:spPr bwMode="auto">
              <a:xfrm>
                <a:off x="6497001" y="918667"/>
                <a:ext cx="331345" cy="138499"/>
              </a:xfrm>
              <a:prstGeom prst="rect">
                <a:avLst/>
              </a:prstGeom>
              <a:solidFill>
                <a:schemeClr val="accent2">
                  <a:lumMod val="40000"/>
                  <a:lumOff val="6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1,7 %</a:t>
                </a:r>
              </a:p>
            </p:txBody>
          </p:sp>
          <p:sp>
            <p:nvSpPr>
              <p:cNvPr id="102" name="Etiquette - 29">
                <a:extLst>
                  <a:ext uri="{FF2B5EF4-FFF2-40B4-BE49-F238E27FC236}">
                    <a16:creationId xmlns:a16="http://schemas.microsoft.com/office/drawing/2014/main" id="{2AC5AB05-0F45-4C2A-B020-99B17084D9BE}"/>
                  </a:ext>
                </a:extLst>
              </p:cNvPr>
              <p:cNvSpPr>
                <a:spLocks noChangeArrowheads="1"/>
              </p:cNvSpPr>
              <p:nvPr/>
            </p:nvSpPr>
            <p:spPr bwMode="auto">
              <a:xfrm>
                <a:off x="4894225" y="2077933"/>
                <a:ext cx="331345" cy="138499"/>
              </a:xfrm>
              <a:prstGeom prst="rect">
                <a:avLst/>
              </a:prstGeom>
              <a:solidFill>
                <a:schemeClr val="accent2">
                  <a:lumMod val="60000"/>
                  <a:lumOff val="4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2,3 %</a:t>
                </a:r>
              </a:p>
            </p:txBody>
          </p:sp>
          <p:sp>
            <p:nvSpPr>
              <p:cNvPr id="103" name="Etiquette - 29">
                <a:extLst>
                  <a:ext uri="{FF2B5EF4-FFF2-40B4-BE49-F238E27FC236}">
                    <a16:creationId xmlns:a16="http://schemas.microsoft.com/office/drawing/2014/main" id="{4C7F9570-FA0D-49EE-930B-FB6235C00A5C}"/>
                  </a:ext>
                </a:extLst>
              </p:cNvPr>
              <p:cNvSpPr>
                <a:spLocks noChangeArrowheads="1"/>
              </p:cNvSpPr>
              <p:nvPr/>
            </p:nvSpPr>
            <p:spPr bwMode="auto">
              <a:xfrm>
                <a:off x="5611611" y="1704058"/>
                <a:ext cx="331345" cy="138499"/>
              </a:xfrm>
              <a:prstGeom prst="rect">
                <a:avLst/>
              </a:prstGeom>
              <a:solidFill>
                <a:schemeClr val="accent2">
                  <a:lumMod val="20000"/>
                  <a:lumOff val="8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0,1 %</a:t>
                </a:r>
              </a:p>
            </p:txBody>
          </p:sp>
          <p:sp>
            <p:nvSpPr>
              <p:cNvPr id="104" name="Etiquette - 29">
                <a:extLst>
                  <a:ext uri="{FF2B5EF4-FFF2-40B4-BE49-F238E27FC236}">
                    <a16:creationId xmlns:a16="http://schemas.microsoft.com/office/drawing/2014/main" id="{F2441749-F94A-4F0C-BF0F-A965B4A7C420}"/>
                  </a:ext>
                </a:extLst>
              </p:cNvPr>
              <p:cNvSpPr>
                <a:spLocks noChangeArrowheads="1"/>
              </p:cNvSpPr>
              <p:nvPr/>
            </p:nvSpPr>
            <p:spPr bwMode="auto">
              <a:xfrm>
                <a:off x="8086139" y="1732993"/>
                <a:ext cx="331345" cy="138499"/>
              </a:xfrm>
              <a:prstGeom prst="rect">
                <a:avLst/>
              </a:prstGeom>
              <a:solidFill>
                <a:schemeClr val="accent2">
                  <a:lumMod val="60000"/>
                  <a:lumOff val="4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2,8 %</a:t>
                </a:r>
              </a:p>
            </p:txBody>
          </p:sp>
          <p:sp>
            <p:nvSpPr>
              <p:cNvPr id="105" name="Etiquette - 29">
                <a:extLst>
                  <a:ext uri="{FF2B5EF4-FFF2-40B4-BE49-F238E27FC236}">
                    <a16:creationId xmlns:a16="http://schemas.microsoft.com/office/drawing/2014/main" id="{AEC89E45-E28F-48C2-9A02-E305938080B9}"/>
                  </a:ext>
                </a:extLst>
              </p:cNvPr>
              <p:cNvSpPr>
                <a:spLocks noChangeArrowheads="1"/>
              </p:cNvSpPr>
              <p:nvPr/>
            </p:nvSpPr>
            <p:spPr bwMode="auto">
              <a:xfrm>
                <a:off x="8573928" y="2170286"/>
                <a:ext cx="331345" cy="138499"/>
              </a:xfrm>
              <a:prstGeom prst="rect">
                <a:avLst/>
              </a:prstGeom>
              <a:solidFill>
                <a:schemeClr val="accent2">
                  <a:lumMod val="40000"/>
                  <a:lumOff val="6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1,3 %</a:t>
                </a:r>
              </a:p>
            </p:txBody>
          </p:sp>
          <p:sp>
            <p:nvSpPr>
              <p:cNvPr id="106" name="Etiquette - 29">
                <a:extLst>
                  <a:ext uri="{FF2B5EF4-FFF2-40B4-BE49-F238E27FC236}">
                    <a16:creationId xmlns:a16="http://schemas.microsoft.com/office/drawing/2014/main" id="{EBF807C0-6082-4F77-BB01-8B941F78C828}"/>
                  </a:ext>
                </a:extLst>
              </p:cNvPr>
              <p:cNvSpPr>
                <a:spLocks noChangeArrowheads="1"/>
              </p:cNvSpPr>
              <p:nvPr/>
            </p:nvSpPr>
            <p:spPr bwMode="auto">
              <a:xfrm>
                <a:off x="8167284" y="2395967"/>
                <a:ext cx="331345" cy="138499"/>
              </a:xfrm>
              <a:prstGeom prst="rect">
                <a:avLst/>
              </a:prstGeom>
              <a:solidFill>
                <a:schemeClr val="accent2">
                  <a:lumMod val="60000"/>
                  <a:lumOff val="4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2,5 %</a:t>
                </a:r>
              </a:p>
            </p:txBody>
          </p:sp>
          <p:sp>
            <p:nvSpPr>
              <p:cNvPr id="107" name="Etiquette - 29">
                <a:extLst>
                  <a:ext uri="{FF2B5EF4-FFF2-40B4-BE49-F238E27FC236}">
                    <a16:creationId xmlns:a16="http://schemas.microsoft.com/office/drawing/2014/main" id="{89C58F96-6DB1-451D-BC9F-FB3DBCDB2542}"/>
                  </a:ext>
                </a:extLst>
              </p:cNvPr>
              <p:cNvSpPr>
                <a:spLocks noChangeArrowheads="1"/>
              </p:cNvSpPr>
              <p:nvPr/>
            </p:nvSpPr>
            <p:spPr bwMode="auto">
              <a:xfrm>
                <a:off x="7447683" y="2480448"/>
                <a:ext cx="331345" cy="138499"/>
              </a:xfrm>
              <a:prstGeom prst="rect">
                <a:avLst/>
              </a:prstGeom>
              <a:solidFill>
                <a:schemeClr val="accent2">
                  <a:lumMod val="40000"/>
                  <a:lumOff val="6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1,3 %</a:t>
                </a:r>
              </a:p>
            </p:txBody>
          </p:sp>
          <p:sp>
            <p:nvSpPr>
              <p:cNvPr id="108" name="Etiquette - 29">
                <a:extLst>
                  <a:ext uri="{FF2B5EF4-FFF2-40B4-BE49-F238E27FC236}">
                    <a16:creationId xmlns:a16="http://schemas.microsoft.com/office/drawing/2014/main" id="{5225F62E-177C-44A6-B91B-3D9275A3AD1B}"/>
                  </a:ext>
                </a:extLst>
              </p:cNvPr>
              <p:cNvSpPr>
                <a:spLocks noChangeArrowheads="1"/>
              </p:cNvSpPr>
              <p:nvPr/>
            </p:nvSpPr>
            <p:spPr bwMode="auto">
              <a:xfrm>
                <a:off x="7758128" y="2849391"/>
                <a:ext cx="331345" cy="138499"/>
              </a:xfrm>
              <a:prstGeom prst="rect">
                <a:avLst/>
              </a:prstGeom>
              <a:solidFill>
                <a:schemeClr val="accent2">
                  <a:lumMod val="40000"/>
                  <a:lumOff val="6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1,0 %</a:t>
                </a:r>
              </a:p>
            </p:txBody>
          </p:sp>
          <p:sp>
            <p:nvSpPr>
              <p:cNvPr id="109" name="Etiquette - 29">
                <a:extLst>
                  <a:ext uri="{FF2B5EF4-FFF2-40B4-BE49-F238E27FC236}">
                    <a16:creationId xmlns:a16="http://schemas.microsoft.com/office/drawing/2014/main" id="{3508721F-ABDE-4A3D-A1C8-9E2E3B645451}"/>
                  </a:ext>
                </a:extLst>
              </p:cNvPr>
              <p:cNvSpPr>
                <a:spLocks noChangeArrowheads="1"/>
              </p:cNvSpPr>
              <p:nvPr/>
            </p:nvSpPr>
            <p:spPr bwMode="auto">
              <a:xfrm>
                <a:off x="6522464" y="3068564"/>
                <a:ext cx="331345" cy="138499"/>
              </a:xfrm>
              <a:prstGeom prst="rect">
                <a:avLst/>
              </a:prstGeom>
              <a:solidFill>
                <a:schemeClr val="accent2">
                  <a:lumMod val="20000"/>
                  <a:lumOff val="8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0,4 %</a:t>
                </a:r>
              </a:p>
            </p:txBody>
          </p:sp>
          <p:sp>
            <p:nvSpPr>
              <p:cNvPr id="110" name="Etiquette - 29">
                <a:extLst>
                  <a:ext uri="{FF2B5EF4-FFF2-40B4-BE49-F238E27FC236}">
                    <a16:creationId xmlns:a16="http://schemas.microsoft.com/office/drawing/2014/main" id="{21F61FD0-1987-4E8C-B370-2D7115EA753D}"/>
                  </a:ext>
                </a:extLst>
              </p:cNvPr>
              <p:cNvSpPr>
                <a:spLocks noChangeArrowheads="1"/>
              </p:cNvSpPr>
              <p:nvPr/>
            </p:nvSpPr>
            <p:spPr bwMode="auto">
              <a:xfrm>
                <a:off x="4971758" y="3679952"/>
                <a:ext cx="331345" cy="138499"/>
              </a:xfrm>
              <a:prstGeom prst="rect">
                <a:avLst/>
              </a:prstGeom>
              <a:solidFill>
                <a:schemeClr val="accent2">
                  <a:lumMod val="40000"/>
                  <a:lumOff val="6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1,2 %</a:t>
                </a:r>
              </a:p>
            </p:txBody>
          </p:sp>
          <p:sp>
            <p:nvSpPr>
              <p:cNvPr id="111" name="Etiquette - 29">
                <a:extLst>
                  <a:ext uri="{FF2B5EF4-FFF2-40B4-BE49-F238E27FC236}">
                    <a16:creationId xmlns:a16="http://schemas.microsoft.com/office/drawing/2014/main" id="{5FC4A467-35D0-43F4-9A1D-CB8EA2696CD8}"/>
                  </a:ext>
                </a:extLst>
              </p:cNvPr>
              <p:cNvSpPr>
                <a:spLocks noChangeArrowheads="1"/>
              </p:cNvSpPr>
              <p:nvPr/>
            </p:nvSpPr>
            <p:spPr bwMode="auto">
              <a:xfrm>
                <a:off x="4403841" y="3974373"/>
                <a:ext cx="331345" cy="138499"/>
              </a:xfrm>
              <a:prstGeom prst="rect">
                <a:avLst/>
              </a:prstGeom>
              <a:solidFill>
                <a:schemeClr val="accent2">
                  <a:lumMod val="75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7,0 %</a:t>
                </a:r>
              </a:p>
            </p:txBody>
          </p:sp>
          <p:sp>
            <p:nvSpPr>
              <p:cNvPr id="112" name="Etiquette - 29">
                <a:extLst>
                  <a:ext uri="{FF2B5EF4-FFF2-40B4-BE49-F238E27FC236}">
                    <a16:creationId xmlns:a16="http://schemas.microsoft.com/office/drawing/2014/main" id="{E9FFBF52-5AF8-438E-B3B3-E0423F5DF7D8}"/>
                  </a:ext>
                </a:extLst>
              </p:cNvPr>
              <p:cNvSpPr>
                <a:spLocks noChangeArrowheads="1"/>
              </p:cNvSpPr>
              <p:nvPr/>
            </p:nvSpPr>
            <p:spPr bwMode="auto">
              <a:xfrm>
                <a:off x="7037254" y="3605153"/>
                <a:ext cx="331345" cy="138499"/>
              </a:xfrm>
              <a:prstGeom prst="rect">
                <a:avLst/>
              </a:prstGeom>
              <a:solidFill>
                <a:schemeClr val="accent2">
                  <a:lumMod val="20000"/>
                  <a:lumOff val="8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0 %</a:t>
                </a:r>
              </a:p>
            </p:txBody>
          </p:sp>
          <p:sp>
            <p:nvSpPr>
              <p:cNvPr id="113" name="Etiquette - 29">
                <a:extLst>
                  <a:ext uri="{FF2B5EF4-FFF2-40B4-BE49-F238E27FC236}">
                    <a16:creationId xmlns:a16="http://schemas.microsoft.com/office/drawing/2014/main" id="{489D2BAD-843B-4964-A78F-0CAD3914A97D}"/>
                  </a:ext>
                </a:extLst>
              </p:cNvPr>
              <p:cNvSpPr>
                <a:spLocks noChangeArrowheads="1"/>
              </p:cNvSpPr>
              <p:nvPr/>
            </p:nvSpPr>
            <p:spPr bwMode="auto">
              <a:xfrm>
                <a:off x="7681618" y="3626659"/>
                <a:ext cx="331345" cy="138499"/>
              </a:xfrm>
              <a:prstGeom prst="rect">
                <a:avLst/>
              </a:prstGeom>
              <a:solidFill>
                <a:schemeClr val="accent2">
                  <a:lumMod val="20000"/>
                  <a:lumOff val="8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0,6 %</a:t>
                </a:r>
              </a:p>
            </p:txBody>
          </p:sp>
          <p:sp>
            <p:nvSpPr>
              <p:cNvPr id="114" name="Etiquette - 29">
                <a:extLst>
                  <a:ext uri="{FF2B5EF4-FFF2-40B4-BE49-F238E27FC236}">
                    <a16:creationId xmlns:a16="http://schemas.microsoft.com/office/drawing/2014/main" id="{A09AA0C7-C88B-4EC6-880E-26B8B0383161}"/>
                  </a:ext>
                </a:extLst>
              </p:cNvPr>
              <p:cNvSpPr>
                <a:spLocks noChangeArrowheads="1"/>
              </p:cNvSpPr>
              <p:nvPr/>
            </p:nvSpPr>
            <p:spPr bwMode="auto">
              <a:xfrm>
                <a:off x="6537503" y="3695909"/>
                <a:ext cx="331345" cy="138499"/>
              </a:xfrm>
              <a:prstGeom prst="rect">
                <a:avLst/>
              </a:prstGeom>
              <a:solidFill>
                <a:schemeClr val="accent2">
                  <a:lumMod val="60000"/>
                  <a:lumOff val="4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3,5 %</a:t>
                </a:r>
              </a:p>
            </p:txBody>
          </p:sp>
          <p:sp>
            <p:nvSpPr>
              <p:cNvPr id="115" name="Etiquette - 29">
                <a:extLst>
                  <a:ext uri="{FF2B5EF4-FFF2-40B4-BE49-F238E27FC236}">
                    <a16:creationId xmlns:a16="http://schemas.microsoft.com/office/drawing/2014/main" id="{B5FFAF0E-E461-4EC3-A4A7-24225C3F7638}"/>
                  </a:ext>
                </a:extLst>
              </p:cNvPr>
              <p:cNvSpPr>
                <a:spLocks noChangeArrowheads="1"/>
              </p:cNvSpPr>
              <p:nvPr/>
            </p:nvSpPr>
            <p:spPr bwMode="auto">
              <a:xfrm>
                <a:off x="5770824" y="3970134"/>
                <a:ext cx="331345" cy="138499"/>
              </a:xfrm>
              <a:prstGeom prst="rect">
                <a:avLst/>
              </a:prstGeom>
              <a:solidFill>
                <a:schemeClr val="accent2">
                  <a:lumMod val="20000"/>
                  <a:lumOff val="8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0,6 %</a:t>
                </a:r>
              </a:p>
            </p:txBody>
          </p:sp>
          <p:sp>
            <p:nvSpPr>
              <p:cNvPr id="116" name="Etiquette - 29">
                <a:extLst>
                  <a:ext uri="{FF2B5EF4-FFF2-40B4-BE49-F238E27FC236}">
                    <a16:creationId xmlns:a16="http://schemas.microsoft.com/office/drawing/2014/main" id="{830A835D-D288-46E8-9477-A7BFAE04C220}"/>
                  </a:ext>
                </a:extLst>
              </p:cNvPr>
              <p:cNvSpPr>
                <a:spLocks noChangeArrowheads="1"/>
              </p:cNvSpPr>
              <p:nvPr/>
            </p:nvSpPr>
            <p:spPr bwMode="auto">
              <a:xfrm>
                <a:off x="6497723" y="4237762"/>
                <a:ext cx="331345" cy="138499"/>
              </a:xfrm>
              <a:prstGeom prst="rect">
                <a:avLst/>
              </a:prstGeom>
              <a:solidFill>
                <a:schemeClr val="accent2"/>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4,8 %</a:t>
                </a:r>
              </a:p>
            </p:txBody>
          </p:sp>
          <p:sp>
            <p:nvSpPr>
              <p:cNvPr id="117" name="Etiquette - 29">
                <a:extLst>
                  <a:ext uri="{FF2B5EF4-FFF2-40B4-BE49-F238E27FC236}">
                    <a16:creationId xmlns:a16="http://schemas.microsoft.com/office/drawing/2014/main" id="{FB4BAA09-D474-4412-AD03-AF2AA3FE2161}"/>
                  </a:ext>
                </a:extLst>
              </p:cNvPr>
              <p:cNvSpPr>
                <a:spLocks noChangeArrowheads="1"/>
              </p:cNvSpPr>
              <p:nvPr/>
            </p:nvSpPr>
            <p:spPr bwMode="auto">
              <a:xfrm>
                <a:off x="7505891" y="3956097"/>
                <a:ext cx="331345" cy="138499"/>
              </a:xfrm>
              <a:prstGeom prst="rect">
                <a:avLst/>
              </a:prstGeom>
              <a:solidFill>
                <a:schemeClr val="accent2">
                  <a:lumMod val="20000"/>
                  <a:lumOff val="8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0,2 %</a:t>
                </a:r>
              </a:p>
            </p:txBody>
          </p:sp>
          <p:sp>
            <p:nvSpPr>
              <p:cNvPr id="118" name="Etiquette - 29">
                <a:extLst>
                  <a:ext uri="{FF2B5EF4-FFF2-40B4-BE49-F238E27FC236}">
                    <a16:creationId xmlns:a16="http://schemas.microsoft.com/office/drawing/2014/main" id="{C82E1825-849C-413F-9E99-BDC68E77CD5E}"/>
                  </a:ext>
                </a:extLst>
              </p:cNvPr>
              <p:cNvSpPr>
                <a:spLocks noChangeArrowheads="1"/>
              </p:cNvSpPr>
              <p:nvPr/>
            </p:nvSpPr>
            <p:spPr bwMode="auto">
              <a:xfrm>
                <a:off x="7967578" y="3999123"/>
                <a:ext cx="331345" cy="138499"/>
              </a:xfrm>
              <a:prstGeom prst="rect">
                <a:avLst/>
              </a:prstGeom>
              <a:solidFill>
                <a:schemeClr val="accent2">
                  <a:lumMod val="40000"/>
                  <a:lumOff val="6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1,0 %</a:t>
                </a:r>
              </a:p>
            </p:txBody>
          </p:sp>
          <p:sp>
            <p:nvSpPr>
              <p:cNvPr id="119" name="Etiquette - 29">
                <a:extLst>
                  <a:ext uri="{FF2B5EF4-FFF2-40B4-BE49-F238E27FC236}">
                    <a16:creationId xmlns:a16="http://schemas.microsoft.com/office/drawing/2014/main" id="{21BC5251-2E8C-4170-916E-4B1D19AC29AE}"/>
                  </a:ext>
                </a:extLst>
              </p:cNvPr>
              <p:cNvSpPr>
                <a:spLocks noChangeArrowheads="1"/>
              </p:cNvSpPr>
              <p:nvPr/>
            </p:nvSpPr>
            <p:spPr bwMode="auto">
              <a:xfrm>
                <a:off x="6961932" y="4299882"/>
                <a:ext cx="331345" cy="138499"/>
              </a:xfrm>
              <a:prstGeom prst="rect">
                <a:avLst/>
              </a:prstGeom>
              <a:solidFill>
                <a:schemeClr val="accent2">
                  <a:lumMod val="20000"/>
                  <a:lumOff val="8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0,6 %</a:t>
                </a:r>
              </a:p>
            </p:txBody>
          </p:sp>
          <p:sp>
            <p:nvSpPr>
              <p:cNvPr id="120" name="Etiquette - 29">
                <a:extLst>
                  <a:ext uri="{FF2B5EF4-FFF2-40B4-BE49-F238E27FC236}">
                    <a16:creationId xmlns:a16="http://schemas.microsoft.com/office/drawing/2014/main" id="{9D86526C-C228-4760-B3F9-BAC892777052}"/>
                  </a:ext>
                </a:extLst>
              </p:cNvPr>
              <p:cNvSpPr>
                <a:spLocks noChangeArrowheads="1"/>
              </p:cNvSpPr>
              <p:nvPr/>
            </p:nvSpPr>
            <p:spPr bwMode="auto">
              <a:xfrm>
                <a:off x="7555962" y="4388731"/>
                <a:ext cx="331345" cy="138499"/>
              </a:xfrm>
              <a:prstGeom prst="rect">
                <a:avLst/>
              </a:prstGeom>
              <a:solidFill>
                <a:schemeClr val="accent2">
                  <a:lumMod val="40000"/>
                  <a:lumOff val="6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1,5 %</a:t>
                </a:r>
              </a:p>
            </p:txBody>
          </p:sp>
          <p:sp>
            <p:nvSpPr>
              <p:cNvPr id="121" name="Etiquette - 29">
                <a:extLst>
                  <a:ext uri="{FF2B5EF4-FFF2-40B4-BE49-F238E27FC236}">
                    <a16:creationId xmlns:a16="http://schemas.microsoft.com/office/drawing/2014/main" id="{A58EA510-4E81-4A2A-A5C1-1A1AD837A441}"/>
                  </a:ext>
                </a:extLst>
              </p:cNvPr>
              <p:cNvSpPr>
                <a:spLocks noChangeArrowheads="1"/>
              </p:cNvSpPr>
              <p:nvPr/>
            </p:nvSpPr>
            <p:spPr bwMode="auto">
              <a:xfrm>
                <a:off x="5945516" y="4670315"/>
                <a:ext cx="331345" cy="138499"/>
              </a:xfrm>
              <a:prstGeom prst="rect">
                <a:avLst/>
              </a:prstGeom>
              <a:solidFill>
                <a:schemeClr val="accent2">
                  <a:lumMod val="20000"/>
                  <a:lumOff val="8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0,4 %</a:t>
                </a:r>
              </a:p>
            </p:txBody>
          </p:sp>
          <p:sp>
            <p:nvSpPr>
              <p:cNvPr id="122" name="Etiquette - 29">
                <a:extLst>
                  <a:ext uri="{FF2B5EF4-FFF2-40B4-BE49-F238E27FC236}">
                    <a16:creationId xmlns:a16="http://schemas.microsoft.com/office/drawing/2014/main" id="{32500F00-B007-4D1D-A6C3-7DE923177607}"/>
                  </a:ext>
                </a:extLst>
              </p:cNvPr>
              <p:cNvSpPr>
                <a:spLocks noChangeArrowheads="1"/>
              </p:cNvSpPr>
              <p:nvPr/>
            </p:nvSpPr>
            <p:spPr bwMode="auto">
              <a:xfrm>
                <a:off x="8184561" y="4468532"/>
                <a:ext cx="331345" cy="138499"/>
              </a:xfrm>
              <a:prstGeom prst="rect">
                <a:avLst/>
              </a:prstGeom>
              <a:solidFill>
                <a:schemeClr val="accent2"/>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6,7 %</a:t>
                </a:r>
              </a:p>
            </p:txBody>
          </p:sp>
          <p:sp>
            <p:nvSpPr>
              <p:cNvPr id="123" name="Etiquette - 29">
                <a:extLst>
                  <a:ext uri="{FF2B5EF4-FFF2-40B4-BE49-F238E27FC236}">
                    <a16:creationId xmlns:a16="http://schemas.microsoft.com/office/drawing/2014/main" id="{C118A871-EFD2-4E1D-8CC8-034B0E103C6D}"/>
                  </a:ext>
                </a:extLst>
              </p:cNvPr>
              <p:cNvSpPr>
                <a:spLocks noChangeArrowheads="1"/>
              </p:cNvSpPr>
              <p:nvPr/>
            </p:nvSpPr>
            <p:spPr bwMode="auto">
              <a:xfrm>
                <a:off x="7012023" y="5014081"/>
                <a:ext cx="331345" cy="138499"/>
              </a:xfrm>
              <a:prstGeom prst="rect">
                <a:avLst/>
              </a:prstGeom>
              <a:solidFill>
                <a:schemeClr val="accent2">
                  <a:lumMod val="40000"/>
                  <a:lumOff val="6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1,6 %</a:t>
                </a:r>
              </a:p>
            </p:txBody>
          </p:sp>
          <p:sp>
            <p:nvSpPr>
              <p:cNvPr id="124" name="Etiquette - 29">
                <a:extLst>
                  <a:ext uri="{FF2B5EF4-FFF2-40B4-BE49-F238E27FC236}">
                    <a16:creationId xmlns:a16="http://schemas.microsoft.com/office/drawing/2014/main" id="{8091101F-598D-4471-9F04-78B2372944AC}"/>
                  </a:ext>
                </a:extLst>
              </p:cNvPr>
              <p:cNvSpPr>
                <a:spLocks noChangeArrowheads="1"/>
              </p:cNvSpPr>
              <p:nvPr/>
            </p:nvSpPr>
            <p:spPr bwMode="auto">
              <a:xfrm>
                <a:off x="4974962" y="5208634"/>
                <a:ext cx="331345" cy="138499"/>
              </a:xfrm>
              <a:prstGeom prst="rect">
                <a:avLst/>
              </a:prstGeom>
              <a:solidFill>
                <a:schemeClr val="accent2">
                  <a:lumMod val="20000"/>
                  <a:lumOff val="8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0,5 %</a:t>
                </a:r>
              </a:p>
            </p:txBody>
          </p:sp>
          <p:sp>
            <p:nvSpPr>
              <p:cNvPr id="125" name="Etiquette - 29">
                <a:extLst>
                  <a:ext uri="{FF2B5EF4-FFF2-40B4-BE49-F238E27FC236}">
                    <a16:creationId xmlns:a16="http://schemas.microsoft.com/office/drawing/2014/main" id="{809CEB72-5ABA-4C9B-9335-10B47FE6EA34}"/>
                  </a:ext>
                </a:extLst>
              </p:cNvPr>
              <p:cNvSpPr>
                <a:spLocks noChangeArrowheads="1"/>
              </p:cNvSpPr>
              <p:nvPr/>
            </p:nvSpPr>
            <p:spPr bwMode="auto">
              <a:xfrm>
                <a:off x="7440231" y="4930568"/>
                <a:ext cx="331345" cy="138499"/>
              </a:xfrm>
              <a:prstGeom prst="rect">
                <a:avLst/>
              </a:prstGeom>
              <a:solidFill>
                <a:schemeClr val="accent2">
                  <a:lumMod val="20000"/>
                  <a:lumOff val="8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0,5 %</a:t>
                </a:r>
              </a:p>
            </p:txBody>
          </p:sp>
          <p:sp>
            <p:nvSpPr>
              <p:cNvPr id="126" name="Etiquette - 29">
                <a:extLst>
                  <a:ext uri="{FF2B5EF4-FFF2-40B4-BE49-F238E27FC236}">
                    <a16:creationId xmlns:a16="http://schemas.microsoft.com/office/drawing/2014/main" id="{4CE3B1EE-DBF3-40E2-B9D6-43EC16D32F4E}"/>
                  </a:ext>
                </a:extLst>
              </p:cNvPr>
              <p:cNvSpPr>
                <a:spLocks noChangeArrowheads="1"/>
              </p:cNvSpPr>
              <p:nvPr/>
            </p:nvSpPr>
            <p:spPr bwMode="auto">
              <a:xfrm>
                <a:off x="6576391" y="5115571"/>
                <a:ext cx="331345" cy="138499"/>
              </a:xfrm>
              <a:prstGeom prst="rect">
                <a:avLst/>
              </a:prstGeom>
              <a:solidFill>
                <a:schemeClr val="accent2">
                  <a:lumMod val="20000"/>
                  <a:lumOff val="8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0,2 %</a:t>
                </a:r>
              </a:p>
            </p:txBody>
          </p:sp>
          <p:sp>
            <p:nvSpPr>
              <p:cNvPr id="127" name="Etiquette - 29">
                <a:extLst>
                  <a:ext uri="{FF2B5EF4-FFF2-40B4-BE49-F238E27FC236}">
                    <a16:creationId xmlns:a16="http://schemas.microsoft.com/office/drawing/2014/main" id="{A5D82D67-51FC-4738-8999-47FB3BE0519E}"/>
                  </a:ext>
                </a:extLst>
              </p:cNvPr>
              <p:cNvSpPr>
                <a:spLocks noChangeArrowheads="1"/>
              </p:cNvSpPr>
              <p:nvPr/>
            </p:nvSpPr>
            <p:spPr bwMode="auto">
              <a:xfrm>
                <a:off x="4255707" y="5239404"/>
                <a:ext cx="331345" cy="138499"/>
              </a:xfrm>
              <a:prstGeom prst="rect">
                <a:avLst/>
              </a:prstGeom>
              <a:solidFill>
                <a:schemeClr val="accent2">
                  <a:lumMod val="5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white"/>
                    </a:solidFill>
                    <a:effectLst/>
                    <a:uLnTx/>
                    <a:uFillTx/>
                    <a:latin typeface="Calibri" panose="020F0502020204030204"/>
                    <a:ea typeface="+mn-ea"/>
                    <a:cs typeface="Arial" pitchFamily="34" charset="0"/>
                  </a:rPr>
                  <a:t>13,0 %</a:t>
                </a:r>
              </a:p>
            </p:txBody>
          </p:sp>
          <p:sp>
            <p:nvSpPr>
              <p:cNvPr id="128" name="Etiquette - 29">
                <a:extLst>
                  <a:ext uri="{FF2B5EF4-FFF2-40B4-BE49-F238E27FC236}">
                    <a16:creationId xmlns:a16="http://schemas.microsoft.com/office/drawing/2014/main" id="{1AF060B3-E47F-40D0-96AD-E23F964F62F0}"/>
                  </a:ext>
                </a:extLst>
              </p:cNvPr>
              <p:cNvSpPr>
                <a:spLocks noChangeArrowheads="1"/>
              </p:cNvSpPr>
              <p:nvPr/>
            </p:nvSpPr>
            <p:spPr bwMode="auto">
              <a:xfrm>
                <a:off x="6188941" y="5304635"/>
                <a:ext cx="331345" cy="138499"/>
              </a:xfrm>
              <a:prstGeom prst="rect">
                <a:avLst/>
              </a:prstGeom>
              <a:solidFill>
                <a:schemeClr val="accent2">
                  <a:lumMod val="40000"/>
                  <a:lumOff val="6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0,9 %</a:t>
                </a:r>
              </a:p>
            </p:txBody>
          </p:sp>
          <p:sp>
            <p:nvSpPr>
              <p:cNvPr id="129" name="Etiquette - 29">
                <a:extLst>
                  <a:ext uri="{FF2B5EF4-FFF2-40B4-BE49-F238E27FC236}">
                    <a16:creationId xmlns:a16="http://schemas.microsoft.com/office/drawing/2014/main" id="{F49D7CAB-3AFA-408E-9D09-EA835283F628}"/>
                  </a:ext>
                </a:extLst>
              </p:cNvPr>
              <p:cNvSpPr>
                <a:spLocks noChangeArrowheads="1"/>
              </p:cNvSpPr>
              <p:nvPr/>
            </p:nvSpPr>
            <p:spPr bwMode="auto">
              <a:xfrm>
                <a:off x="5071799" y="5668987"/>
                <a:ext cx="331345" cy="138499"/>
              </a:xfrm>
              <a:prstGeom prst="rect">
                <a:avLst/>
              </a:prstGeom>
              <a:solidFill>
                <a:schemeClr val="accent2">
                  <a:lumMod val="60000"/>
                  <a:lumOff val="4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2,9 %</a:t>
                </a:r>
              </a:p>
            </p:txBody>
          </p:sp>
          <p:sp>
            <p:nvSpPr>
              <p:cNvPr id="130" name="Etiquette - 29">
                <a:extLst>
                  <a:ext uri="{FF2B5EF4-FFF2-40B4-BE49-F238E27FC236}">
                    <a16:creationId xmlns:a16="http://schemas.microsoft.com/office/drawing/2014/main" id="{8CC234EA-C468-431E-AA0B-A1864FD144BB}"/>
                  </a:ext>
                </a:extLst>
              </p:cNvPr>
              <p:cNvSpPr>
                <a:spLocks noChangeArrowheads="1"/>
              </p:cNvSpPr>
              <p:nvPr/>
            </p:nvSpPr>
            <p:spPr bwMode="auto">
              <a:xfrm>
                <a:off x="7003809" y="5376197"/>
                <a:ext cx="331345" cy="138499"/>
              </a:xfrm>
              <a:prstGeom prst="rect">
                <a:avLst/>
              </a:prstGeom>
              <a:solidFill>
                <a:schemeClr val="accent2">
                  <a:lumMod val="20000"/>
                  <a:lumOff val="8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0,4 %</a:t>
                </a:r>
              </a:p>
            </p:txBody>
          </p:sp>
          <p:sp>
            <p:nvSpPr>
              <p:cNvPr id="131" name="Etiquette - 29">
                <a:extLst>
                  <a:ext uri="{FF2B5EF4-FFF2-40B4-BE49-F238E27FC236}">
                    <a16:creationId xmlns:a16="http://schemas.microsoft.com/office/drawing/2014/main" id="{68EE4091-0682-46DB-9D77-45C92C3A3DC8}"/>
                  </a:ext>
                </a:extLst>
              </p:cNvPr>
              <p:cNvSpPr>
                <a:spLocks noChangeArrowheads="1"/>
              </p:cNvSpPr>
              <p:nvPr/>
            </p:nvSpPr>
            <p:spPr bwMode="auto">
              <a:xfrm>
                <a:off x="8050456" y="5451027"/>
                <a:ext cx="331345" cy="138499"/>
              </a:xfrm>
              <a:prstGeom prst="rect">
                <a:avLst/>
              </a:prstGeom>
              <a:solidFill>
                <a:schemeClr val="accent2">
                  <a:lumMod val="75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7,0 %</a:t>
                </a:r>
              </a:p>
            </p:txBody>
          </p:sp>
          <p:sp>
            <p:nvSpPr>
              <p:cNvPr id="132" name="Etiquette - 29">
                <a:extLst>
                  <a:ext uri="{FF2B5EF4-FFF2-40B4-BE49-F238E27FC236}">
                    <a16:creationId xmlns:a16="http://schemas.microsoft.com/office/drawing/2014/main" id="{D3C611B5-8CE1-4E2F-A191-334B4A703B12}"/>
                  </a:ext>
                </a:extLst>
              </p:cNvPr>
              <p:cNvSpPr>
                <a:spLocks noChangeArrowheads="1"/>
              </p:cNvSpPr>
              <p:nvPr/>
            </p:nvSpPr>
            <p:spPr bwMode="auto">
              <a:xfrm>
                <a:off x="8535830" y="5551546"/>
                <a:ext cx="331345" cy="138499"/>
              </a:xfrm>
              <a:prstGeom prst="rect">
                <a:avLst/>
              </a:prstGeom>
              <a:solidFill>
                <a:schemeClr val="accent2">
                  <a:lumMod val="20000"/>
                  <a:lumOff val="8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0,3 %</a:t>
                </a:r>
              </a:p>
            </p:txBody>
          </p:sp>
          <p:sp>
            <p:nvSpPr>
              <p:cNvPr id="133" name="Etiquette - 29">
                <a:extLst>
                  <a:ext uri="{FF2B5EF4-FFF2-40B4-BE49-F238E27FC236}">
                    <a16:creationId xmlns:a16="http://schemas.microsoft.com/office/drawing/2014/main" id="{F1E9635B-417E-410A-A576-75AFB001D107}"/>
                  </a:ext>
                </a:extLst>
              </p:cNvPr>
              <p:cNvSpPr>
                <a:spLocks noChangeArrowheads="1"/>
              </p:cNvSpPr>
              <p:nvPr/>
            </p:nvSpPr>
            <p:spPr bwMode="auto">
              <a:xfrm>
                <a:off x="7339854" y="5637015"/>
                <a:ext cx="331345" cy="138499"/>
              </a:xfrm>
              <a:prstGeom prst="rect">
                <a:avLst/>
              </a:prstGeom>
              <a:solidFill>
                <a:schemeClr val="accent2">
                  <a:lumMod val="20000"/>
                  <a:lumOff val="8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0,5 %</a:t>
                </a:r>
              </a:p>
            </p:txBody>
          </p:sp>
          <p:sp>
            <p:nvSpPr>
              <p:cNvPr id="134" name="Etiquette - 29">
                <a:extLst>
                  <a:ext uri="{FF2B5EF4-FFF2-40B4-BE49-F238E27FC236}">
                    <a16:creationId xmlns:a16="http://schemas.microsoft.com/office/drawing/2014/main" id="{7275AE15-47F8-4FF7-B61A-58F0201211EF}"/>
                  </a:ext>
                </a:extLst>
              </p:cNvPr>
              <p:cNvSpPr>
                <a:spLocks noChangeArrowheads="1"/>
              </p:cNvSpPr>
              <p:nvPr/>
            </p:nvSpPr>
            <p:spPr bwMode="auto">
              <a:xfrm>
                <a:off x="6653249" y="5609412"/>
                <a:ext cx="331345" cy="138499"/>
              </a:xfrm>
              <a:prstGeom prst="rect">
                <a:avLst/>
              </a:prstGeom>
              <a:solidFill>
                <a:schemeClr val="accent2">
                  <a:lumMod val="5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white"/>
                    </a:solidFill>
                    <a:effectLst/>
                    <a:uLnTx/>
                    <a:uFillTx/>
                    <a:latin typeface="Calibri" panose="020F0502020204030204"/>
                    <a:ea typeface="+mn-ea"/>
                    <a:cs typeface="Arial" pitchFamily="34" charset="0"/>
                  </a:rPr>
                  <a:t>11,8 %</a:t>
                </a:r>
              </a:p>
            </p:txBody>
          </p:sp>
          <p:sp>
            <p:nvSpPr>
              <p:cNvPr id="135" name="Etiquette - 29">
                <a:extLst>
                  <a:ext uri="{FF2B5EF4-FFF2-40B4-BE49-F238E27FC236}">
                    <a16:creationId xmlns:a16="http://schemas.microsoft.com/office/drawing/2014/main" id="{4B26A621-8120-4484-9550-C94FE3303C56}"/>
                  </a:ext>
                </a:extLst>
              </p:cNvPr>
              <p:cNvSpPr>
                <a:spLocks noChangeArrowheads="1"/>
              </p:cNvSpPr>
              <p:nvPr/>
            </p:nvSpPr>
            <p:spPr bwMode="auto">
              <a:xfrm>
                <a:off x="6135678" y="6041907"/>
                <a:ext cx="331345" cy="138499"/>
              </a:xfrm>
              <a:prstGeom prst="rect">
                <a:avLst/>
              </a:prstGeom>
              <a:solidFill>
                <a:schemeClr val="accent2">
                  <a:lumMod val="20000"/>
                  <a:lumOff val="8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0,2 %</a:t>
                </a:r>
              </a:p>
            </p:txBody>
          </p:sp>
          <p:sp>
            <p:nvSpPr>
              <p:cNvPr id="136" name="Etiquette - 29">
                <a:extLst>
                  <a:ext uri="{FF2B5EF4-FFF2-40B4-BE49-F238E27FC236}">
                    <a16:creationId xmlns:a16="http://schemas.microsoft.com/office/drawing/2014/main" id="{2B5B9CC8-497F-4B63-9209-AC1590B1C2AD}"/>
                  </a:ext>
                </a:extLst>
              </p:cNvPr>
              <p:cNvSpPr>
                <a:spLocks noChangeArrowheads="1"/>
              </p:cNvSpPr>
              <p:nvPr/>
            </p:nvSpPr>
            <p:spPr bwMode="auto">
              <a:xfrm>
                <a:off x="5507226" y="5730375"/>
                <a:ext cx="331345" cy="138499"/>
              </a:xfrm>
              <a:prstGeom prst="rect">
                <a:avLst/>
              </a:prstGeom>
              <a:solidFill>
                <a:schemeClr val="accent2">
                  <a:lumMod val="60000"/>
                  <a:lumOff val="4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2,1 %</a:t>
                </a:r>
              </a:p>
            </p:txBody>
          </p:sp>
          <p:sp>
            <p:nvSpPr>
              <p:cNvPr id="137" name="Etiquette - 29">
                <a:extLst>
                  <a:ext uri="{FF2B5EF4-FFF2-40B4-BE49-F238E27FC236}">
                    <a16:creationId xmlns:a16="http://schemas.microsoft.com/office/drawing/2014/main" id="{24B193AF-587B-44D0-A9E9-1607FD616CDE}"/>
                  </a:ext>
                </a:extLst>
              </p:cNvPr>
              <p:cNvSpPr>
                <a:spLocks noChangeArrowheads="1"/>
              </p:cNvSpPr>
              <p:nvPr/>
            </p:nvSpPr>
            <p:spPr bwMode="auto">
              <a:xfrm>
                <a:off x="4184342" y="5947433"/>
                <a:ext cx="331345" cy="138499"/>
              </a:xfrm>
              <a:prstGeom prst="rect">
                <a:avLst/>
              </a:prstGeom>
              <a:solidFill>
                <a:schemeClr val="accent2"/>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3,6 %</a:t>
                </a:r>
              </a:p>
            </p:txBody>
          </p:sp>
          <p:sp>
            <p:nvSpPr>
              <p:cNvPr id="138" name="Etiquette - 29">
                <a:extLst>
                  <a:ext uri="{FF2B5EF4-FFF2-40B4-BE49-F238E27FC236}">
                    <a16:creationId xmlns:a16="http://schemas.microsoft.com/office/drawing/2014/main" id="{8A2E5BDE-8B8E-4CB8-9F38-37A869BF4073}"/>
                  </a:ext>
                </a:extLst>
              </p:cNvPr>
              <p:cNvSpPr>
                <a:spLocks noChangeArrowheads="1"/>
              </p:cNvSpPr>
              <p:nvPr/>
            </p:nvSpPr>
            <p:spPr bwMode="auto">
              <a:xfrm>
                <a:off x="4815879" y="5926224"/>
                <a:ext cx="331345" cy="138499"/>
              </a:xfrm>
              <a:prstGeom prst="rect">
                <a:avLst/>
              </a:prstGeom>
              <a:solidFill>
                <a:schemeClr val="accent2"/>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4,7 %</a:t>
                </a:r>
              </a:p>
            </p:txBody>
          </p:sp>
          <p:sp>
            <p:nvSpPr>
              <p:cNvPr id="139" name="Etiquette - 29">
                <a:extLst>
                  <a:ext uri="{FF2B5EF4-FFF2-40B4-BE49-F238E27FC236}">
                    <a16:creationId xmlns:a16="http://schemas.microsoft.com/office/drawing/2014/main" id="{AA2EC28D-C650-4818-8C46-49C2CBA6FC74}"/>
                  </a:ext>
                </a:extLst>
              </p:cNvPr>
              <p:cNvSpPr>
                <a:spLocks noChangeArrowheads="1"/>
              </p:cNvSpPr>
              <p:nvPr/>
            </p:nvSpPr>
            <p:spPr bwMode="auto">
              <a:xfrm>
                <a:off x="5403293" y="6095652"/>
                <a:ext cx="331345" cy="138499"/>
              </a:xfrm>
              <a:prstGeom prst="rect">
                <a:avLst/>
              </a:prstGeom>
              <a:solidFill>
                <a:schemeClr val="accent2">
                  <a:lumMod val="40000"/>
                  <a:lumOff val="6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1,4 %</a:t>
                </a:r>
              </a:p>
            </p:txBody>
          </p:sp>
          <p:sp>
            <p:nvSpPr>
              <p:cNvPr id="140" name="Etiquette - 29">
                <a:extLst>
                  <a:ext uri="{FF2B5EF4-FFF2-40B4-BE49-F238E27FC236}">
                    <a16:creationId xmlns:a16="http://schemas.microsoft.com/office/drawing/2014/main" id="{99D2E8FC-3D93-414B-8496-CF129FCBA462}"/>
                  </a:ext>
                </a:extLst>
              </p:cNvPr>
              <p:cNvSpPr>
                <a:spLocks noChangeArrowheads="1"/>
              </p:cNvSpPr>
              <p:nvPr/>
            </p:nvSpPr>
            <p:spPr bwMode="auto">
              <a:xfrm>
                <a:off x="6200264" y="6297784"/>
                <a:ext cx="331345" cy="138499"/>
              </a:xfrm>
              <a:prstGeom prst="rect">
                <a:avLst/>
              </a:prstGeom>
              <a:solidFill>
                <a:schemeClr val="accent2">
                  <a:lumMod val="75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7,2 %</a:t>
                </a:r>
              </a:p>
            </p:txBody>
          </p:sp>
        </p:grpSp>
      </p:grpSp>
      <p:sp>
        <p:nvSpPr>
          <p:cNvPr id="395" name="ZoneTexte 394">
            <a:extLst>
              <a:ext uri="{FF2B5EF4-FFF2-40B4-BE49-F238E27FC236}">
                <a16:creationId xmlns:a16="http://schemas.microsoft.com/office/drawing/2014/main" id="{8744D9E9-D751-4D07-B9C1-D1362B1A05B8}"/>
              </a:ext>
            </a:extLst>
          </p:cNvPr>
          <p:cNvSpPr txBox="1"/>
          <p:nvPr/>
        </p:nvSpPr>
        <p:spPr>
          <a:xfrm>
            <a:off x="3737004" y="3322845"/>
            <a:ext cx="1137427" cy="307777"/>
          </a:xfrm>
          <a:prstGeom prst="rect">
            <a:avLst/>
          </a:prstGeom>
          <a:noFill/>
        </p:spPr>
        <p:txBody>
          <a:bodyPr wrap="none" rtlCol="0">
            <a:spAutoFit/>
          </a:bodyPr>
          <a:lstStyle/>
          <a:p>
            <a:r>
              <a:rPr lang="fr-FR" sz="1400" b="1" u="sng" dirty="0"/>
              <a:t>LÉGENDE</a:t>
            </a:r>
            <a:r>
              <a:rPr lang="fr-FR" sz="1400" b="1" dirty="0"/>
              <a:t>** :</a:t>
            </a:r>
          </a:p>
        </p:txBody>
      </p:sp>
      <p:sp>
        <p:nvSpPr>
          <p:cNvPr id="396" name="Rectangle 395">
            <a:extLst>
              <a:ext uri="{FF2B5EF4-FFF2-40B4-BE49-F238E27FC236}">
                <a16:creationId xmlns:a16="http://schemas.microsoft.com/office/drawing/2014/main" id="{048CBB33-AAC9-4E80-88C9-DFD67BE11036}"/>
              </a:ext>
            </a:extLst>
          </p:cNvPr>
          <p:cNvSpPr/>
          <p:nvPr/>
        </p:nvSpPr>
        <p:spPr>
          <a:xfrm>
            <a:off x="3737004" y="4339348"/>
            <a:ext cx="536895" cy="20670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2" name="Rectangle 401">
            <a:extLst>
              <a:ext uri="{FF2B5EF4-FFF2-40B4-BE49-F238E27FC236}">
                <a16:creationId xmlns:a16="http://schemas.microsoft.com/office/drawing/2014/main" id="{C9DD6D58-DD7A-4D27-A84D-3534F7681C97}"/>
              </a:ext>
            </a:extLst>
          </p:cNvPr>
          <p:cNvSpPr/>
          <p:nvPr/>
        </p:nvSpPr>
        <p:spPr>
          <a:xfrm>
            <a:off x="3737004" y="4642563"/>
            <a:ext cx="536895" cy="20670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3" name="Rectangle 402">
            <a:extLst>
              <a:ext uri="{FF2B5EF4-FFF2-40B4-BE49-F238E27FC236}">
                <a16:creationId xmlns:a16="http://schemas.microsoft.com/office/drawing/2014/main" id="{2BEF6E0D-5CB5-4350-BB6C-F8498AD6896B}"/>
              </a:ext>
            </a:extLst>
          </p:cNvPr>
          <p:cNvSpPr/>
          <p:nvPr/>
        </p:nvSpPr>
        <p:spPr>
          <a:xfrm>
            <a:off x="3737004" y="4945778"/>
            <a:ext cx="536895" cy="20670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4" name="Rectangle 403">
            <a:extLst>
              <a:ext uri="{FF2B5EF4-FFF2-40B4-BE49-F238E27FC236}">
                <a16:creationId xmlns:a16="http://schemas.microsoft.com/office/drawing/2014/main" id="{627C5700-0DD4-4662-8E8D-A5FB80F2832B}"/>
              </a:ext>
            </a:extLst>
          </p:cNvPr>
          <p:cNvSpPr/>
          <p:nvPr/>
        </p:nvSpPr>
        <p:spPr>
          <a:xfrm>
            <a:off x="3737004" y="5248993"/>
            <a:ext cx="536895" cy="2067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6" name="Rectangle 405">
            <a:extLst>
              <a:ext uri="{FF2B5EF4-FFF2-40B4-BE49-F238E27FC236}">
                <a16:creationId xmlns:a16="http://schemas.microsoft.com/office/drawing/2014/main" id="{D570BF3E-36DE-4EF2-85EC-DDC0386457EF}"/>
              </a:ext>
            </a:extLst>
          </p:cNvPr>
          <p:cNvSpPr/>
          <p:nvPr/>
        </p:nvSpPr>
        <p:spPr>
          <a:xfrm>
            <a:off x="3737004" y="5552208"/>
            <a:ext cx="536895" cy="20670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7" name="Rectangle 406">
            <a:extLst>
              <a:ext uri="{FF2B5EF4-FFF2-40B4-BE49-F238E27FC236}">
                <a16:creationId xmlns:a16="http://schemas.microsoft.com/office/drawing/2014/main" id="{677BF675-457D-4DFB-BC67-FE3EB9267EBA}"/>
              </a:ext>
            </a:extLst>
          </p:cNvPr>
          <p:cNvSpPr/>
          <p:nvPr/>
        </p:nvSpPr>
        <p:spPr>
          <a:xfrm>
            <a:off x="3737637" y="5855424"/>
            <a:ext cx="536895" cy="20670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8" name="ZoneTexte 407">
            <a:extLst>
              <a:ext uri="{FF2B5EF4-FFF2-40B4-BE49-F238E27FC236}">
                <a16:creationId xmlns:a16="http://schemas.microsoft.com/office/drawing/2014/main" id="{140987A4-A0EE-42FD-9F35-C89C83625F83}"/>
              </a:ext>
            </a:extLst>
          </p:cNvPr>
          <p:cNvSpPr txBox="1"/>
          <p:nvPr/>
        </p:nvSpPr>
        <p:spPr>
          <a:xfrm>
            <a:off x="4321039" y="4272598"/>
            <a:ext cx="727892" cy="276999"/>
          </a:xfrm>
          <a:prstGeom prst="rect">
            <a:avLst/>
          </a:prstGeom>
          <a:noFill/>
        </p:spPr>
        <p:txBody>
          <a:bodyPr wrap="none" rtlCol="0">
            <a:spAutoFit/>
          </a:bodyPr>
          <a:lstStyle/>
          <a:p>
            <a:r>
              <a:rPr lang="fr-FR" sz="1200" dirty="0"/>
              <a:t>1 station</a:t>
            </a:r>
          </a:p>
        </p:txBody>
      </p:sp>
      <p:sp>
        <p:nvSpPr>
          <p:cNvPr id="409" name="Rectangle 408">
            <a:extLst>
              <a:ext uri="{FF2B5EF4-FFF2-40B4-BE49-F238E27FC236}">
                <a16:creationId xmlns:a16="http://schemas.microsoft.com/office/drawing/2014/main" id="{F7E13F6D-30C5-4E11-ABF6-345B84EC793B}"/>
              </a:ext>
            </a:extLst>
          </p:cNvPr>
          <p:cNvSpPr/>
          <p:nvPr/>
        </p:nvSpPr>
        <p:spPr>
          <a:xfrm>
            <a:off x="3737004" y="4036133"/>
            <a:ext cx="536895" cy="206707"/>
          </a:xfrm>
          <a:prstGeom prst="rect">
            <a:avLst/>
          </a:prstGeom>
          <a:no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10" name="ZoneTexte 409">
            <a:extLst>
              <a:ext uri="{FF2B5EF4-FFF2-40B4-BE49-F238E27FC236}">
                <a16:creationId xmlns:a16="http://schemas.microsoft.com/office/drawing/2014/main" id="{78F4BA8E-9661-481A-A86C-C54ADA97DB1A}"/>
              </a:ext>
            </a:extLst>
          </p:cNvPr>
          <p:cNvSpPr txBox="1"/>
          <p:nvPr/>
        </p:nvSpPr>
        <p:spPr>
          <a:xfrm>
            <a:off x="4321039" y="3965841"/>
            <a:ext cx="727892" cy="276999"/>
          </a:xfrm>
          <a:prstGeom prst="rect">
            <a:avLst/>
          </a:prstGeom>
          <a:noFill/>
        </p:spPr>
        <p:txBody>
          <a:bodyPr wrap="none" rtlCol="0">
            <a:spAutoFit/>
          </a:bodyPr>
          <a:lstStyle/>
          <a:p>
            <a:r>
              <a:rPr lang="fr-FR" sz="1200" dirty="0"/>
              <a:t>0 station</a:t>
            </a:r>
          </a:p>
        </p:txBody>
      </p:sp>
      <p:sp>
        <p:nvSpPr>
          <p:cNvPr id="411" name="ZoneTexte 410">
            <a:extLst>
              <a:ext uri="{FF2B5EF4-FFF2-40B4-BE49-F238E27FC236}">
                <a16:creationId xmlns:a16="http://schemas.microsoft.com/office/drawing/2014/main" id="{07446820-C504-449F-AC47-5AC0564EF2E7}"/>
              </a:ext>
            </a:extLst>
          </p:cNvPr>
          <p:cNvSpPr txBox="1"/>
          <p:nvPr/>
        </p:nvSpPr>
        <p:spPr>
          <a:xfrm>
            <a:off x="4321039" y="4579355"/>
            <a:ext cx="788806" cy="276999"/>
          </a:xfrm>
          <a:prstGeom prst="rect">
            <a:avLst/>
          </a:prstGeom>
          <a:noFill/>
        </p:spPr>
        <p:txBody>
          <a:bodyPr wrap="none" rtlCol="0">
            <a:spAutoFit/>
          </a:bodyPr>
          <a:lstStyle/>
          <a:p>
            <a:r>
              <a:rPr lang="fr-FR" sz="1200" dirty="0"/>
              <a:t>2 stations</a:t>
            </a:r>
          </a:p>
        </p:txBody>
      </p:sp>
      <p:sp>
        <p:nvSpPr>
          <p:cNvPr id="412" name="ZoneTexte 411">
            <a:extLst>
              <a:ext uri="{FF2B5EF4-FFF2-40B4-BE49-F238E27FC236}">
                <a16:creationId xmlns:a16="http://schemas.microsoft.com/office/drawing/2014/main" id="{B67DAFA1-1876-4089-9D56-D0DAB429657D}"/>
              </a:ext>
            </a:extLst>
          </p:cNvPr>
          <p:cNvSpPr txBox="1"/>
          <p:nvPr/>
        </p:nvSpPr>
        <p:spPr>
          <a:xfrm>
            <a:off x="4321039" y="4886112"/>
            <a:ext cx="788806" cy="276999"/>
          </a:xfrm>
          <a:prstGeom prst="rect">
            <a:avLst/>
          </a:prstGeom>
          <a:noFill/>
        </p:spPr>
        <p:txBody>
          <a:bodyPr wrap="none" rtlCol="0">
            <a:spAutoFit/>
          </a:bodyPr>
          <a:lstStyle/>
          <a:p>
            <a:r>
              <a:rPr lang="fr-FR" sz="1200" dirty="0"/>
              <a:t>3 stations</a:t>
            </a:r>
          </a:p>
        </p:txBody>
      </p:sp>
      <p:sp>
        <p:nvSpPr>
          <p:cNvPr id="413" name="ZoneTexte 412">
            <a:extLst>
              <a:ext uri="{FF2B5EF4-FFF2-40B4-BE49-F238E27FC236}">
                <a16:creationId xmlns:a16="http://schemas.microsoft.com/office/drawing/2014/main" id="{A5828804-60AC-48C2-BB3B-816D2D767120}"/>
              </a:ext>
            </a:extLst>
          </p:cNvPr>
          <p:cNvSpPr txBox="1"/>
          <p:nvPr/>
        </p:nvSpPr>
        <p:spPr>
          <a:xfrm>
            <a:off x="4321039" y="5192869"/>
            <a:ext cx="788806" cy="276999"/>
          </a:xfrm>
          <a:prstGeom prst="rect">
            <a:avLst/>
          </a:prstGeom>
          <a:noFill/>
        </p:spPr>
        <p:txBody>
          <a:bodyPr wrap="none" rtlCol="0">
            <a:spAutoFit/>
          </a:bodyPr>
          <a:lstStyle/>
          <a:p>
            <a:r>
              <a:rPr lang="fr-FR" sz="1200" dirty="0"/>
              <a:t>4 stations</a:t>
            </a:r>
          </a:p>
        </p:txBody>
      </p:sp>
      <p:sp>
        <p:nvSpPr>
          <p:cNvPr id="414" name="ZoneTexte 413">
            <a:extLst>
              <a:ext uri="{FF2B5EF4-FFF2-40B4-BE49-F238E27FC236}">
                <a16:creationId xmlns:a16="http://schemas.microsoft.com/office/drawing/2014/main" id="{29E80C74-6BB3-4E30-919B-8DA4FB7C82D6}"/>
              </a:ext>
            </a:extLst>
          </p:cNvPr>
          <p:cNvSpPr txBox="1"/>
          <p:nvPr/>
        </p:nvSpPr>
        <p:spPr>
          <a:xfrm>
            <a:off x="4321039" y="5499626"/>
            <a:ext cx="788806" cy="276999"/>
          </a:xfrm>
          <a:prstGeom prst="rect">
            <a:avLst/>
          </a:prstGeom>
          <a:noFill/>
        </p:spPr>
        <p:txBody>
          <a:bodyPr wrap="none" rtlCol="0">
            <a:spAutoFit/>
          </a:bodyPr>
          <a:lstStyle/>
          <a:p>
            <a:r>
              <a:rPr lang="fr-FR" sz="1200" dirty="0"/>
              <a:t>5 stations</a:t>
            </a:r>
          </a:p>
        </p:txBody>
      </p:sp>
      <p:sp>
        <p:nvSpPr>
          <p:cNvPr id="415" name="ZoneTexte 414">
            <a:extLst>
              <a:ext uri="{FF2B5EF4-FFF2-40B4-BE49-F238E27FC236}">
                <a16:creationId xmlns:a16="http://schemas.microsoft.com/office/drawing/2014/main" id="{3C4A9CDA-F1AC-4206-A18B-C1F0E4F1E640}"/>
              </a:ext>
            </a:extLst>
          </p:cNvPr>
          <p:cNvSpPr txBox="1"/>
          <p:nvPr/>
        </p:nvSpPr>
        <p:spPr>
          <a:xfrm>
            <a:off x="4321039" y="5806382"/>
            <a:ext cx="788806" cy="276999"/>
          </a:xfrm>
          <a:prstGeom prst="rect">
            <a:avLst/>
          </a:prstGeom>
          <a:noFill/>
        </p:spPr>
        <p:txBody>
          <a:bodyPr wrap="none" rtlCol="0">
            <a:spAutoFit/>
          </a:bodyPr>
          <a:lstStyle/>
          <a:p>
            <a:r>
              <a:rPr lang="fr-FR" sz="1200" dirty="0"/>
              <a:t>7 stations</a:t>
            </a:r>
          </a:p>
        </p:txBody>
      </p:sp>
      <p:sp>
        <p:nvSpPr>
          <p:cNvPr id="416" name="Ellipse 415">
            <a:extLst>
              <a:ext uri="{FF2B5EF4-FFF2-40B4-BE49-F238E27FC236}">
                <a16:creationId xmlns:a16="http://schemas.microsoft.com/office/drawing/2014/main" id="{7B923E3B-79DA-4F9A-9E07-7C4F420FBDF3}"/>
              </a:ext>
            </a:extLst>
          </p:cNvPr>
          <p:cNvSpPr/>
          <p:nvPr/>
        </p:nvSpPr>
        <p:spPr>
          <a:xfrm>
            <a:off x="3763119" y="3793097"/>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17" name="ZoneTexte 416">
            <a:extLst>
              <a:ext uri="{FF2B5EF4-FFF2-40B4-BE49-F238E27FC236}">
                <a16:creationId xmlns:a16="http://schemas.microsoft.com/office/drawing/2014/main" id="{68226B3F-9BEE-4C93-A8A3-ED96407626DB}"/>
              </a:ext>
            </a:extLst>
          </p:cNvPr>
          <p:cNvSpPr txBox="1"/>
          <p:nvPr/>
        </p:nvSpPr>
        <p:spPr>
          <a:xfrm>
            <a:off x="3817483" y="3686852"/>
            <a:ext cx="1231363" cy="276999"/>
          </a:xfrm>
          <a:prstGeom prst="rect">
            <a:avLst/>
          </a:prstGeom>
          <a:noFill/>
        </p:spPr>
        <p:txBody>
          <a:bodyPr wrap="none" rtlCol="0">
            <a:spAutoFit/>
          </a:bodyPr>
          <a:lstStyle/>
          <a:p>
            <a:r>
              <a:rPr lang="fr-FR" sz="1200" dirty="0"/>
              <a:t>Station thermale</a:t>
            </a:r>
          </a:p>
        </p:txBody>
      </p:sp>
      <p:sp>
        <p:nvSpPr>
          <p:cNvPr id="418" name="Etiquette - 29">
            <a:extLst>
              <a:ext uri="{FF2B5EF4-FFF2-40B4-BE49-F238E27FC236}">
                <a16:creationId xmlns:a16="http://schemas.microsoft.com/office/drawing/2014/main" id="{28D2D5CA-A04F-42D3-9FB5-0ED79A2E2EE1}"/>
              </a:ext>
            </a:extLst>
          </p:cNvPr>
          <p:cNvSpPr>
            <a:spLocks noChangeArrowheads="1"/>
          </p:cNvSpPr>
          <p:nvPr/>
        </p:nvSpPr>
        <p:spPr bwMode="auto">
          <a:xfrm>
            <a:off x="5251453" y="4364489"/>
            <a:ext cx="331345" cy="138499"/>
          </a:xfrm>
          <a:prstGeom prst="rect">
            <a:avLst/>
          </a:prstGeom>
          <a:solidFill>
            <a:schemeClr val="accent2">
              <a:lumMod val="20000"/>
              <a:lumOff val="8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r>
              <a:rPr lang="en-US" altLang="fr-FR" sz="900" b="1" dirty="0">
                <a:solidFill>
                  <a:prstClr val="black"/>
                </a:solidFill>
                <a:latin typeface="+mn-lt"/>
              </a:rPr>
              <a:t>xx %</a:t>
            </a:r>
          </a:p>
        </p:txBody>
      </p:sp>
      <p:sp>
        <p:nvSpPr>
          <p:cNvPr id="419" name="ZoneTexte 418">
            <a:extLst>
              <a:ext uri="{FF2B5EF4-FFF2-40B4-BE49-F238E27FC236}">
                <a16:creationId xmlns:a16="http://schemas.microsoft.com/office/drawing/2014/main" id="{CCBA6EFC-1EBD-4F05-8C7E-2BB32D713E94}"/>
              </a:ext>
            </a:extLst>
          </p:cNvPr>
          <p:cNvSpPr txBox="1"/>
          <p:nvPr/>
        </p:nvSpPr>
        <p:spPr>
          <a:xfrm>
            <a:off x="5641081" y="4305350"/>
            <a:ext cx="760144" cy="276999"/>
          </a:xfrm>
          <a:prstGeom prst="rect">
            <a:avLst/>
          </a:prstGeom>
          <a:noFill/>
        </p:spPr>
        <p:txBody>
          <a:bodyPr wrap="none" rtlCol="0">
            <a:spAutoFit/>
          </a:bodyPr>
          <a:lstStyle/>
          <a:p>
            <a:r>
              <a:rPr lang="fr-FR" sz="1200" dirty="0"/>
              <a:t>0 – 5 000</a:t>
            </a:r>
          </a:p>
        </p:txBody>
      </p:sp>
      <p:sp>
        <p:nvSpPr>
          <p:cNvPr id="420" name="ZoneTexte 419">
            <a:extLst>
              <a:ext uri="{FF2B5EF4-FFF2-40B4-BE49-F238E27FC236}">
                <a16:creationId xmlns:a16="http://schemas.microsoft.com/office/drawing/2014/main" id="{991B7948-795B-4BA2-8F4A-3769E86C8A72}"/>
              </a:ext>
            </a:extLst>
          </p:cNvPr>
          <p:cNvSpPr txBox="1"/>
          <p:nvPr/>
        </p:nvSpPr>
        <p:spPr>
          <a:xfrm>
            <a:off x="5641081" y="4605556"/>
            <a:ext cx="1109599" cy="276999"/>
          </a:xfrm>
          <a:prstGeom prst="rect">
            <a:avLst/>
          </a:prstGeom>
          <a:noFill/>
        </p:spPr>
        <p:txBody>
          <a:bodyPr wrap="none" rtlCol="0">
            <a:spAutoFit/>
          </a:bodyPr>
          <a:lstStyle/>
          <a:p>
            <a:r>
              <a:rPr lang="fr-FR" sz="1200" dirty="0"/>
              <a:t>5 000 – 10 000</a:t>
            </a:r>
          </a:p>
        </p:txBody>
      </p:sp>
      <p:sp>
        <p:nvSpPr>
          <p:cNvPr id="421" name="ZoneTexte 420">
            <a:extLst>
              <a:ext uri="{FF2B5EF4-FFF2-40B4-BE49-F238E27FC236}">
                <a16:creationId xmlns:a16="http://schemas.microsoft.com/office/drawing/2014/main" id="{0D7F74E9-8F65-4C83-94D8-219C249674A3}"/>
              </a:ext>
            </a:extLst>
          </p:cNvPr>
          <p:cNvSpPr txBox="1"/>
          <p:nvPr/>
        </p:nvSpPr>
        <p:spPr>
          <a:xfrm>
            <a:off x="5641081" y="4905762"/>
            <a:ext cx="1188146" cy="276999"/>
          </a:xfrm>
          <a:prstGeom prst="rect">
            <a:avLst/>
          </a:prstGeom>
          <a:noFill/>
        </p:spPr>
        <p:txBody>
          <a:bodyPr wrap="none" rtlCol="0">
            <a:spAutoFit/>
          </a:bodyPr>
          <a:lstStyle/>
          <a:p>
            <a:r>
              <a:rPr lang="fr-FR" sz="1200" dirty="0"/>
              <a:t>10 000 – 20 000</a:t>
            </a:r>
          </a:p>
        </p:txBody>
      </p:sp>
      <p:sp>
        <p:nvSpPr>
          <p:cNvPr id="422" name="ZoneTexte 421">
            <a:extLst>
              <a:ext uri="{FF2B5EF4-FFF2-40B4-BE49-F238E27FC236}">
                <a16:creationId xmlns:a16="http://schemas.microsoft.com/office/drawing/2014/main" id="{7C4C9CDC-6909-4F21-9BC1-A0170CE9C796}"/>
              </a:ext>
            </a:extLst>
          </p:cNvPr>
          <p:cNvSpPr txBox="1"/>
          <p:nvPr/>
        </p:nvSpPr>
        <p:spPr>
          <a:xfrm>
            <a:off x="5641081" y="5205968"/>
            <a:ext cx="1188146" cy="276999"/>
          </a:xfrm>
          <a:prstGeom prst="rect">
            <a:avLst/>
          </a:prstGeom>
          <a:noFill/>
        </p:spPr>
        <p:txBody>
          <a:bodyPr wrap="none" rtlCol="0">
            <a:spAutoFit/>
          </a:bodyPr>
          <a:lstStyle/>
          <a:p>
            <a:r>
              <a:rPr lang="fr-FR" sz="1200" dirty="0"/>
              <a:t>20 000 – 40 000</a:t>
            </a:r>
          </a:p>
        </p:txBody>
      </p:sp>
      <p:sp>
        <p:nvSpPr>
          <p:cNvPr id="423" name="ZoneTexte 422">
            <a:extLst>
              <a:ext uri="{FF2B5EF4-FFF2-40B4-BE49-F238E27FC236}">
                <a16:creationId xmlns:a16="http://schemas.microsoft.com/office/drawing/2014/main" id="{52301093-EECA-4E4D-86D7-CE5C7B7D0209}"/>
              </a:ext>
            </a:extLst>
          </p:cNvPr>
          <p:cNvSpPr txBox="1"/>
          <p:nvPr/>
        </p:nvSpPr>
        <p:spPr>
          <a:xfrm>
            <a:off x="5641081" y="5506174"/>
            <a:ext cx="1188146" cy="276999"/>
          </a:xfrm>
          <a:prstGeom prst="rect">
            <a:avLst/>
          </a:prstGeom>
          <a:noFill/>
        </p:spPr>
        <p:txBody>
          <a:bodyPr wrap="none" rtlCol="0">
            <a:spAutoFit/>
          </a:bodyPr>
          <a:lstStyle/>
          <a:p>
            <a:r>
              <a:rPr lang="fr-FR" sz="1200" dirty="0"/>
              <a:t>40 000 – 50 000</a:t>
            </a:r>
          </a:p>
        </p:txBody>
      </p:sp>
      <p:sp>
        <p:nvSpPr>
          <p:cNvPr id="424" name="ZoneTexte 423">
            <a:extLst>
              <a:ext uri="{FF2B5EF4-FFF2-40B4-BE49-F238E27FC236}">
                <a16:creationId xmlns:a16="http://schemas.microsoft.com/office/drawing/2014/main" id="{64D6CB10-C2BB-426D-880B-58CC3C867725}"/>
              </a:ext>
            </a:extLst>
          </p:cNvPr>
          <p:cNvSpPr txBox="1"/>
          <p:nvPr/>
        </p:nvSpPr>
        <p:spPr>
          <a:xfrm>
            <a:off x="5641839" y="5806382"/>
            <a:ext cx="724878" cy="276999"/>
          </a:xfrm>
          <a:prstGeom prst="rect">
            <a:avLst/>
          </a:prstGeom>
          <a:noFill/>
        </p:spPr>
        <p:txBody>
          <a:bodyPr wrap="none" rtlCol="0">
            <a:spAutoFit/>
          </a:bodyPr>
          <a:lstStyle/>
          <a:p>
            <a:r>
              <a:rPr lang="fr-FR" sz="1200" dirty="0"/>
              <a:t>&gt; 50 000</a:t>
            </a:r>
          </a:p>
        </p:txBody>
      </p:sp>
      <p:sp>
        <p:nvSpPr>
          <p:cNvPr id="425" name="Etiquette - 29">
            <a:extLst>
              <a:ext uri="{FF2B5EF4-FFF2-40B4-BE49-F238E27FC236}">
                <a16:creationId xmlns:a16="http://schemas.microsoft.com/office/drawing/2014/main" id="{C0E56C0B-75EE-4878-AAD0-B1175263B004}"/>
              </a:ext>
            </a:extLst>
          </p:cNvPr>
          <p:cNvSpPr>
            <a:spLocks noChangeArrowheads="1"/>
          </p:cNvSpPr>
          <p:nvPr/>
        </p:nvSpPr>
        <p:spPr bwMode="auto">
          <a:xfrm>
            <a:off x="5251453" y="4668801"/>
            <a:ext cx="331345" cy="138499"/>
          </a:xfrm>
          <a:prstGeom prst="rect">
            <a:avLst/>
          </a:prstGeom>
          <a:solidFill>
            <a:schemeClr val="accent2">
              <a:lumMod val="40000"/>
              <a:lumOff val="6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r>
              <a:rPr lang="en-US" altLang="fr-FR" sz="900" b="1" dirty="0">
                <a:solidFill>
                  <a:prstClr val="black"/>
                </a:solidFill>
                <a:latin typeface="+mn-lt"/>
              </a:rPr>
              <a:t>xx %</a:t>
            </a:r>
          </a:p>
        </p:txBody>
      </p:sp>
      <p:sp>
        <p:nvSpPr>
          <p:cNvPr id="426" name="Etiquette - 29">
            <a:extLst>
              <a:ext uri="{FF2B5EF4-FFF2-40B4-BE49-F238E27FC236}">
                <a16:creationId xmlns:a16="http://schemas.microsoft.com/office/drawing/2014/main" id="{62A7CC13-47C3-41C9-8945-EFA0F1BE74E9}"/>
              </a:ext>
            </a:extLst>
          </p:cNvPr>
          <p:cNvSpPr>
            <a:spLocks noChangeArrowheads="1"/>
          </p:cNvSpPr>
          <p:nvPr/>
        </p:nvSpPr>
        <p:spPr bwMode="auto">
          <a:xfrm>
            <a:off x="5251453" y="4973113"/>
            <a:ext cx="331345" cy="138499"/>
          </a:xfrm>
          <a:prstGeom prst="rect">
            <a:avLst/>
          </a:prstGeom>
          <a:solidFill>
            <a:schemeClr val="accent2">
              <a:lumMod val="60000"/>
              <a:lumOff val="4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r>
              <a:rPr lang="en-US" altLang="fr-FR" sz="900" b="1" dirty="0">
                <a:solidFill>
                  <a:prstClr val="black"/>
                </a:solidFill>
                <a:latin typeface="+mn-lt"/>
              </a:rPr>
              <a:t>xx %</a:t>
            </a:r>
          </a:p>
        </p:txBody>
      </p:sp>
      <p:sp>
        <p:nvSpPr>
          <p:cNvPr id="427" name="Etiquette - 29">
            <a:extLst>
              <a:ext uri="{FF2B5EF4-FFF2-40B4-BE49-F238E27FC236}">
                <a16:creationId xmlns:a16="http://schemas.microsoft.com/office/drawing/2014/main" id="{6D305294-8B37-4BA7-82CE-957FF77F261F}"/>
              </a:ext>
            </a:extLst>
          </p:cNvPr>
          <p:cNvSpPr>
            <a:spLocks noChangeArrowheads="1"/>
          </p:cNvSpPr>
          <p:nvPr/>
        </p:nvSpPr>
        <p:spPr bwMode="auto">
          <a:xfrm>
            <a:off x="5251453" y="5277699"/>
            <a:ext cx="331345" cy="138499"/>
          </a:xfrm>
          <a:prstGeom prst="rect">
            <a:avLst/>
          </a:prstGeom>
          <a:solidFill>
            <a:schemeClr val="accent2"/>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r>
              <a:rPr lang="en-US" altLang="fr-FR" sz="900" b="1" dirty="0">
                <a:solidFill>
                  <a:prstClr val="black"/>
                </a:solidFill>
                <a:latin typeface="+mn-lt"/>
              </a:rPr>
              <a:t>xx %</a:t>
            </a:r>
          </a:p>
        </p:txBody>
      </p:sp>
      <p:sp>
        <p:nvSpPr>
          <p:cNvPr id="428" name="Etiquette - 29">
            <a:extLst>
              <a:ext uri="{FF2B5EF4-FFF2-40B4-BE49-F238E27FC236}">
                <a16:creationId xmlns:a16="http://schemas.microsoft.com/office/drawing/2014/main" id="{6FB7E810-3898-4270-9652-E6A0055CE962}"/>
              </a:ext>
            </a:extLst>
          </p:cNvPr>
          <p:cNvSpPr>
            <a:spLocks noChangeArrowheads="1"/>
          </p:cNvSpPr>
          <p:nvPr/>
        </p:nvSpPr>
        <p:spPr bwMode="auto">
          <a:xfrm>
            <a:off x="5251453" y="5581737"/>
            <a:ext cx="331345" cy="138499"/>
          </a:xfrm>
          <a:prstGeom prst="rect">
            <a:avLst/>
          </a:prstGeom>
          <a:solidFill>
            <a:schemeClr val="accent2">
              <a:lumMod val="75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r>
              <a:rPr lang="en-US" altLang="fr-FR" sz="900" b="1" dirty="0">
                <a:solidFill>
                  <a:prstClr val="black"/>
                </a:solidFill>
                <a:latin typeface="+mn-lt"/>
              </a:rPr>
              <a:t>xx %</a:t>
            </a:r>
          </a:p>
        </p:txBody>
      </p:sp>
      <p:sp>
        <p:nvSpPr>
          <p:cNvPr id="429" name="Etiquette - 29">
            <a:extLst>
              <a:ext uri="{FF2B5EF4-FFF2-40B4-BE49-F238E27FC236}">
                <a16:creationId xmlns:a16="http://schemas.microsoft.com/office/drawing/2014/main" id="{F2342088-CD0E-43B7-AC8B-C7B4EDE5DE86}"/>
              </a:ext>
            </a:extLst>
          </p:cNvPr>
          <p:cNvSpPr>
            <a:spLocks noChangeArrowheads="1"/>
          </p:cNvSpPr>
          <p:nvPr/>
        </p:nvSpPr>
        <p:spPr bwMode="auto">
          <a:xfrm>
            <a:off x="5251453" y="5886047"/>
            <a:ext cx="331345" cy="138499"/>
          </a:xfrm>
          <a:prstGeom prst="rect">
            <a:avLst/>
          </a:prstGeom>
          <a:solidFill>
            <a:schemeClr val="accent2">
              <a:lumMod val="5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r>
              <a:rPr lang="en-US" altLang="fr-FR" sz="900" b="1" dirty="0">
                <a:solidFill>
                  <a:schemeClr val="bg1"/>
                </a:solidFill>
                <a:latin typeface="+mn-lt"/>
              </a:rPr>
              <a:t>xx %</a:t>
            </a:r>
          </a:p>
        </p:txBody>
      </p:sp>
      <p:sp>
        <p:nvSpPr>
          <p:cNvPr id="430" name="ZoneTexte 429">
            <a:extLst>
              <a:ext uri="{FF2B5EF4-FFF2-40B4-BE49-F238E27FC236}">
                <a16:creationId xmlns:a16="http://schemas.microsoft.com/office/drawing/2014/main" id="{89511CAB-3DAD-4DBD-AB80-BB873D03EBB4}"/>
              </a:ext>
            </a:extLst>
          </p:cNvPr>
          <p:cNvSpPr txBox="1"/>
          <p:nvPr/>
        </p:nvSpPr>
        <p:spPr>
          <a:xfrm>
            <a:off x="5181268" y="3592329"/>
            <a:ext cx="1914013" cy="769441"/>
          </a:xfrm>
          <a:prstGeom prst="rect">
            <a:avLst/>
          </a:prstGeom>
          <a:noFill/>
        </p:spPr>
        <p:txBody>
          <a:bodyPr wrap="square" rtlCol="0">
            <a:spAutoFit/>
          </a:bodyPr>
          <a:lstStyle/>
          <a:p>
            <a:r>
              <a:rPr lang="fr-FR" sz="1100" b="1" dirty="0"/>
              <a:t>Nombre de curistes conventionnés accueillis en 2019 et proportion (en %) sur le total national :</a:t>
            </a:r>
          </a:p>
        </p:txBody>
      </p:sp>
      <p:sp>
        <p:nvSpPr>
          <p:cNvPr id="431" name="ZoneTexte 430">
            <a:extLst>
              <a:ext uri="{FF2B5EF4-FFF2-40B4-BE49-F238E27FC236}">
                <a16:creationId xmlns:a16="http://schemas.microsoft.com/office/drawing/2014/main" id="{BBA87A2E-65CB-45C9-852C-BC736010283B}"/>
              </a:ext>
            </a:extLst>
          </p:cNvPr>
          <p:cNvSpPr txBox="1"/>
          <p:nvPr/>
        </p:nvSpPr>
        <p:spPr>
          <a:xfrm>
            <a:off x="3645908" y="6151768"/>
            <a:ext cx="3013477" cy="2462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000" b="1" i="1" u="none" strike="noStrike" kern="1200" cap="none" spc="0" normalizeH="0" baseline="0" noProof="0" dirty="0">
                <a:ln>
                  <a:noFill/>
                </a:ln>
                <a:effectLst/>
                <a:uLnTx/>
                <a:uFillTx/>
                <a:ea typeface="Times New Roman" panose="02020603050405020304" pitchFamily="18" charset="0"/>
                <a:cs typeface="+mn-cs"/>
              </a:rPr>
              <a:t>** </a:t>
            </a:r>
            <a:r>
              <a:rPr kumimoji="0" lang="fr-FR" sz="1000" b="0" i="1" u="none" strike="noStrike" kern="1200" cap="none" spc="0" normalizeH="0" baseline="0" noProof="0" dirty="0">
                <a:ln>
                  <a:noFill/>
                </a:ln>
                <a:solidFill>
                  <a:srgbClr val="44546A"/>
                </a:solidFill>
                <a:effectLst/>
                <a:uLnTx/>
                <a:uFillTx/>
                <a:ea typeface="Times New Roman" panose="02020603050405020304" pitchFamily="18" charset="0"/>
                <a:cs typeface="+mn-cs"/>
              </a:rPr>
              <a:t>Les données utilisées sont celles de l’année 2019</a:t>
            </a:r>
            <a:endParaRPr kumimoji="0" lang="fr-FR" sz="1000" b="0" i="1" u="none" strike="noStrike" kern="1200" cap="none" spc="0" normalizeH="0" baseline="0" noProof="0" dirty="0">
              <a:ln>
                <a:noFill/>
              </a:ln>
              <a:solidFill>
                <a:srgbClr val="44546A"/>
              </a:solidFill>
              <a:effectLst/>
              <a:highlight>
                <a:srgbClr val="FFFF00"/>
              </a:highlight>
              <a:uLnTx/>
              <a:uFillTx/>
              <a:ea typeface="Times New Roman" panose="02020603050405020304" pitchFamily="18" charset="0"/>
              <a:cs typeface="+mn-cs"/>
            </a:endParaRPr>
          </a:p>
        </p:txBody>
      </p:sp>
      <p:sp>
        <p:nvSpPr>
          <p:cNvPr id="432" name="Ellipse 431">
            <a:extLst>
              <a:ext uri="{FF2B5EF4-FFF2-40B4-BE49-F238E27FC236}">
                <a16:creationId xmlns:a16="http://schemas.microsoft.com/office/drawing/2014/main" id="{D7AB0297-32AE-45CD-8391-2FC21A729559}"/>
              </a:ext>
            </a:extLst>
          </p:cNvPr>
          <p:cNvSpPr/>
          <p:nvPr/>
        </p:nvSpPr>
        <p:spPr>
          <a:xfrm>
            <a:off x="3763119" y="3793097"/>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3" name="Rectangle 432">
            <a:extLst>
              <a:ext uri="{FF2B5EF4-FFF2-40B4-BE49-F238E27FC236}">
                <a16:creationId xmlns:a16="http://schemas.microsoft.com/office/drawing/2014/main" id="{FBA76052-8280-407C-9DEB-48D93119B1AB}"/>
              </a:ext>
            </a:extLst>
          </p:cNvPr>
          <p:cNvSpPr/>
          <p:nvPr/>
        </p:nvSpPr>
        <p:spPr>
          <a:xfrm>
            <a:off x="-10983" y="1079316"/>
            <a:ext cx="3530910" cy="5356334"/>
          </a:xfrm>
          <a:prstGeom prst="rect">
            <a:avLst/>
          </a:prstGeom>
          <a:solidFill>
            <a:srgbClr val="3EBFB7">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ea typeface="+mn-ea"/>
              <a:cs typeface="+mn-cs"/>
            </a:endParaRPr>
          </a:p>
        </p:txBody>
      </p:sp>
      <p:sp>
        <p:nvSpPr>
          <p:cNvPr id="434" name="ZoneTexte 433">
            <a:extLst>
              <a:ext uri="{FF2B5EF4-FFF2-40B4-BE49-F238E27FC236}">
                <a16:creationId xmlns:a16="http://schemas.microsoft.com/office/drawing/2014/main" id="{87167944-5F26-482B-B734-57E5E0082932}"/>
              </a:ext>
            </a:extLst>
          </p:cNvPr>
          <p:cNvSpPr txBox="1"/>
          <p:nvPr/>
        </p:nvSpPr>
        <p:spPr>
          <a:xfrm>
            <a:off x="90144" y="1180900"/>
            <a:ext cx="1517595" cy="338554"/>
          </a:xfrm>
          <a:prstGeom prst="rect">
            <a:avLst/>
          </a:prstGeom>
          <a:noFill/>
        </p:spPr>
        <p:txBody>
          <a:bodyPr wrap="none" rtlCol="0">
            <a:spAutoFit/>
          </a:bodyPr>
          <a:lstStyle/>
          <a:p>
            <a:r>
              <a:rPr lang="fr-FR" sz="1600" b="1" u="sng" dirty="0"/>
              <a:t>CHIFFRES CLES</a:t>
            </a:r>
            <a:r>
              <a:rPr lang="fr-FR" sz="1600" b="1" dirty="0"/>
              <a:t> :</a:t>
            </a:r>
          </a:p>
        </p:txBody>
      </p:sp>
      <p:sp>
        <p:nvSpPr>
          <p:cNvPr id="435" name="ZoneTexte 434">
            <a:extLst>
              <a:ext uri="{FF2B5EF4-FFF2-40B4-BE49-F238E27FC236}">
                <a16:creationId xmlns:a16="http://schemas.microsoft.com/office/drawing/2014/main" id="{19D8E5D6-AA8D-4D8E-AE7E-27B0C9310FEA}"/>
              </a:ext>
            </a:extLst>
          </p:cNvPr>
          <p:cNvSpPr txBox="1"/>
          <p:nvPr/>
        </p:nvSpPr>
        <p:spPr>
          <a:xfrm>
            <a:off x="331108" y="1506626"/>
            <a:ext cx="495649" cy="461665"/>
          </a:xfrm>
          <a:prstGeom prst="rect">
            <a:avLst/>
          </a:prstGeom>
          <a:noFill/>
        </p:spPr>
        <p:txBody>
          <a:bodyPr wrap="none" rtlCol="0">
            <a:spAutoFit/>
          </a:bodyPr>
          <a:lstStyle/>
          <a:p>
            <a:r>
              <a:rPr lang="fr-FR" sz="2400" b="1" dirty="0">
                <a:solidFill>
                  <a:schemeClr val="accent1"/>
                </a:solidFill>
              </a:rPr>
              <a:t>87</a:t>
            </a:r>
          </a:p>
        </p:txBody>
      </p:sp>
      <p:sp>
        <p:nvSpPr>
          <p:cNvPr id="436" name="ZoneTexte 435">
            <a:extLst>
              <a:ext uri="{FF2B5EF4-FFF2-40B4-BE49-F238E27FC236}">
                <a16:creationId xmlns:a16="http://schemas.microsoft.com/office/drawing/2014/main" id="{BBAB5060-68BB-4B32-8C3D-33148917222A}"/>
              </a:ext>
            </a:extLst>
          </p:cNvPr>
          <p:cNvSpPr txBox="1"/>
          <p:nvPr/>
        </p:nvSpPr>
        <p:spPr>
          <a:xfrm>
            <a:off x="1105000" y="1495422"/>
            <a:ext cx="2455187" cy="523220"/>
          </a:xfrm>
          <a:prstGeom prst="rect">
            <a:avLst/>
          </a:prstGeom>
          <a:noFill/>
        </p:spPr>
        <p:txBody>
          <a:bodyPr wrap="square" rtlCol="0">
            <a:spAutoFit/>
          </a:bodyPr>
          <a:lstStyle/>
          <a:p>
            <a:r>
              <a:rPr lang="fr-FR" sz="1400" dirty="0"/>
              <a:t>Stations thermales en activité en France en 2019 *</a:t>
            </a:r>
          </a:p>
        </p:txBody>
      </p:sp>
      <p:sp>
        <p:nvSpPr>
          <p:cNvPr id="437" name="ZoneTexte 436">
            <a:extLst>
              <a:ext uri="{FF2B5EF4-FFF2-40B4-BE49-F238E27FC236}">
                <a16:creationId xmlns:a16="http://schemas.microsoft.com/office/drawing/2014/main" id="{330BCEF1-28BC-4BAE-B267-B1B814D03391}"/>
              </a:ext>
            </a:extLst>
          </p:cNvPr>
          <p:cNvSpPr txBox="1"/>
          <p:nvPr/>
        </p:nvSpPr>
        <p:spPr>
          <a:xfrm>
            <a:off x="90143" y="1999678"/>
            <a:ext cx="1024639" cy="461665"/>
          </a:xfrm>
          <a:prstGeom prst="rect">
            <a:avLst/>
          </a:prstGeom>
          <a:noFill/>
        </p:spPr>
        <p:txBody>
          <a:bodyPr wrap="none" rtlCol="0">
            <a:spAutoFit/>
          </a:bodyPr>
          <a:lstStyle/>
          <a:p>
            <a:r>
              <a:rPr lang="fr-FR" sz="2400" b="1" dirty="0">
                <a:solidFill>
                  <a:schemeClr val="accent1"/>
                </a:solidFill>
              </a:rPr>
              <a:t>70,5 %</a:t>
            </a:r>
          </a:p>
        </p:txBody>
      </p:sp>
      <p:sp>
        <p:nvSpPr>
          <p:cNvPr id="438" name="ZoneTexte 437">
            <a:extLst>
              <a:ext uri="{FF2B5EF4-FFF2-40B4-BE49-F238E27FC236}">
                <a16:creationId xmlns:a16="http://schemas.microsoft.com/office/drawing/2014/main" id="{6225BE7F-A8A8-4B94-806E-2BEED503C49E}"/>
              </a:ext>
            </a:extLst>
          </p:cNvPr>
          <p:cNvSpPr txBox="1"/>
          <p:nvPr/>
        </p:nvSpPr>
        <p:spPr>
          <a:xfrm>
            <a:off x="1085615" y="1990557"/>
            <a:ext cx="2515880" cy="523220"/>
          </a:xfrm>
          <a:prstGeom prst="rect">
            <a:avLst/>
          </a:prstGeom>
          <a:noFill/>
        </p:spPr>
        <p:txBody>
          <a:bodyPr wrap="square" rtlCol="0">
            <a:spAutoFit/>
          </a:bodyPr>
          <a:lstStyle/>
          <a:p>
            <a:r>
              <a:rPr lang="fr-FR" sz="1400" dirty="0"/>
              <a:t>Des stations comptent &lt; 5 000 habitants</a:t>
            </a:r>
          </a:p>
        </p:txBody>
      </p:sp>
      <p:sp>
        <p:nvSpPr>
          <p:cNvPr id="439" name="ZoneTexte 438">
            <a:extLst>
              <a:ext uri="{FF2B5EF4-FFF2-40B4-BE49-F238E27FC236}">
                <a16:creationId xmlns:a16="http://schemas.microsoft.com/office/drawing/2014/main" id="{50AE2195-C788-42D0-AB04-93A56C60A519}"/>
              </a:ext>
            </a:extLst>
          </p:cNvPr>
          <p:cNvSpPr txBox="1"/>
          <p:nvPr/>
        </p:nvSpPr>
        <p:spPr>
          <a:xfrm>
            <a:off x="1" y="2584590"/>
            <a:ext cx="3489524" cy="523220"/>
          </a:xfrm>
          <a:prstGeom prst="rect">
            <a:avLst/>
          </a:prstGeom>
          <a:noFill/>
        </p:spPr>
        <p:txBody>
          <a:bodyPr wrap="square" rtlCol="0">
            <a:spAutoFit/>
          </a:bodyPr>
          <a:lstStyle/>
          <a:p>
            <a:pPr algn="ctr"/>
            <a:r>
              <a:rPr lang="fr-FR" sz="1400" b="1" dirty="0"/>
              <a:t>Répartition des stations selon les catégories de ville définies par l’INSEE :</a:t>
            </a:r>
            <a:endParaRPr lang="fr-FR" sz="1400" dirty="0"/>
          </a:p>
        </p:txBody>
      </p:sp>
      <p:graphicFrame>
        <p:nvGraphicFramePr>
          <p:cNvPr id="440" name="Graphique 439">
            <a:extLst>
              <a:ext uri="{FF2B5EF4-FFF2-40B4-BE49-F238E27FC236}">
                <a16:creationId xmlns:a16="http://schemas.microsoft.com/office/drawing/2014/main" id="{843D76C8-25CD-4486-8EA5-39D72B8EE6F4}"/>
              </a:ext>
            </a:extLst>
          </p:cNvPr>
          <p:cNvGraphicFramePr/>
          <p:nvPr>
            <p:extLst>
              <p:ext uri="{D42A27DB-BD31-4B8C-83A1-F6EECF244321}">
                <p14:modId xmlns:p14="http://schemas.microsoft.com/office/powerpoint/2010/main" val="3110968989"/>
              </p:ext>
            </p:extLst>
          </p:nvPr>
        </p:nvGraphicFramePr>
        <p:xfrm>
          <a:off x="-230030" y="3079986"/>
          <a:ext cx="3959936" cy="2502241"/>
        </p:xfrm>
        <a:graphic>
          <a:graphicData uri="http://schemas.openxmlformats.org/drawingml/2006/chart">
            <c:chart xmlns:c="http://schemas.openxmlformats.org/drawingml/2006/chart" xmlns:r="http://schemas.openxmlformats.org/officeDocument/2006/relationships" r:id="rId3"/>
          </a:graphicData>
        </a:graphic>
      </p:graphicFrame>
      <p:sp>
        <p:nvSpPr>
          <p:cNvPr id="441" name="ZoneTexte 440">
            <a:extLst>
              <a:ext uri="{FF2B5EF4-FFF2-40B4-BE49-F238E27FC236}">
                <a16:creationId xmlns:a16="http://schemas.microsoft.com/office/drawing/2014/main" id="{6B68A806-6465-4D6E-887C-F9B61D67221E}"/>
              </a:ext>
            </a:extLst>
          </p:cNvPr>
          <p:cNvSpPr txBox="1"/>
          <p:nvPr/>
        </p:nvSpPr>
        <p:spPr>
          <a:xfrm>
            <a:off x="7498" y="5852592"/>
            <a:ext cx="3503412" cy="553998"/>
          </a:xfrm>
          <a:prstGeom prst="rect">
            <a:avLst/>
          </a:prstGeom>
          <a:noFill/>
        </p:spPr>
        <p:txBody>
          <a:bodyPr wrap="square">
            <a:spAutoFit/>
          </a:bodyPr>
          <a:lstStyle/>
          <a:p>
            <a:pPr marL="0" marR="0" lvl="0" indent="0" algn="just" defTabSz="914400" rtl="0" eaLnBrk="1" fontAlgn="auto" latinLnBrk="0" hangingPunct="1">
              <a:lnSpc>
                <a:spcPct val="100000"/>
              </a:lnSpc>
              <a:spcBef>
                <a:spcPts val="800"/>
              </a:spcBef>
              <a:buClrTx/>
              <a:buSzTx/>
              <a:buFontTx/>
              <a:buNone/>
              <a:tabLst/>
              <a:defRPr/>
            </a:pPr>
            <a:r>
              <a:rPr kumimoji="0" lang="fr-FR" sz="1000" b="0" i="1" u="none" strike="noStrike" kern="1200" cap="none" spc="0" normalizeH="0" baseline="0" noProof="0" dirty="0">
                <a:ln>
                  <a:noFill/>
                </a:ln>
                <a:solidFill>
                  <a:srgbClr val="44546A"/>
                </a:solidFill>
                <a:effectLst/>
                <a:uLnTx/>
                <a:uFillTx/>
                <a:ea typeface="Times New Roman" panose="02020603050405020304" pitchFamily="18" charset="0"/>
                <a:cs typeface="+mn-cs"/>
              </a:rPr>
              <a:t>* La station de Santenay (département de la Côte d’Or)  n’a pas été intégrée aux résultats de l’OESTh cette année car l’établissement thermal n’a ouvert qu’en 2021.</a:t>
            </a:r>
          </a:p>
        </p:txBody>
      </p:sp>
      <p:pic>
        <p:nvPicPr>
          <p:cNvPr id="442" name="Graphique 441" descr="Scène en banlieue contour">
            <a:extLst>
              <a:ext uri="{FF2B5EF4-FFF2-40B4-BE49-F238E27FC236}">
                <a16:creationId xmlns:a16="http://schemas.microsoft.com/office/drawing/2014/main" id="{6D684836-97B5-4D7D-9C29-B020047F66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7209" y="3747636"/>
            <a:ext cx="432000" cy="432000"/>
          </a:xfrm>
          <a:prstGeom prst="rect">
            <a:avLst/>
          </a:prstGeom>
        </p:spPr>
      </p:pic>
      <p:pic>
        <p:nvPicPr>
          <p:cNvPr id="443" name="Graphique 442" descr="Ville contour">
            <a:extLst>
              <a:ext uri="{FF2B5EF4-FFF2-40B4-BE49-F238E27FC236}">
                <a16:creationId xmlns:a16="http://schemas.microsoft.com/office/drawing/2014/main" id="{6B93C6B4-213C-4EC7-B819-2346692064F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19284" y="4919515"/>
            <a:ext cx="504000" cy="504000"/>
          </a:xfrm>
          <a:prstGeom prst="rect">
            <a:avLst/>
          </a:prstGeom>
        </p:spPr>
      </p:pic>
      <p:pic>
        <p:nvPicPr>
          <p:cNvPr id="444" name="Graphique 443" descr="Agriculture avec un remplissage uni">
            <a:extLst>
              <a:ext uri="{FF2B5EF4-FFF2-40B4-BE49-F238E27FC236}">
                <a16:creationId xmlns:a16="http://schemas.microsoft.com/office/drawing/2014/main" id="{0E2D281A-3918-4210-A273-8F8DBBF6C2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9809" y="3861780"/>
            <a:ext cx="491726" cy="491726"/>
          </a:xfrm>
          <a:prstGeom prst="rect">
            <a:avLst/>
          </a:prstGeom>
        </p:spPr>
      </p:pic>
      <p:sp>
        <p:nvSpPr>
          <p:cNvPr id="445" name="ZoneTexte 444">
            <a:extLst>
              <a:ext uri="{FF2B5EF4-FFF2-40B4-BE49-F238E27FC236}">
                <a16:creationId xmlns:a16="http://schemas.microsoft.com/office/drawing/2014/main" id="{CF2197D0-1356-4975-8468-EA625547B41C}"/>
              </a:ext>
            </a:extLst>
          </p:cNvPr>
          <p:cNvSpPr txBox="1"/>
          <p:nvPr/>
        </p:nvSpPr>
        <p:spPr>
          <a:xfrm>
            <a:off x="300350" y="4315975"/>
            <a:ext cx="999219" cy="261610"/>
          </a:xfrm>
          <a:prstGeom prst="rect">
            <a:avLst/>
          </a:prstGeom>
          <a:noFill/>
        </p:spPr>
        <p:txBody>
          <a:bodyPr wrap="square">
            <a:spAutoFit/>
          </a:bodyPr>
          <a:lstStyle/>
          <a:p>
            <a:r>
              <a:rPr lang="fr-FR" sz="1100" dirty="0">
                <a:solidFill>
                  <a:srgbClr val="2A827C"/>
                </a:solidFill>
              </a:rPr>
              <a:t>R : Rural</a:t>
            </a:r>
          </a:p>
        </p:txBody>
      </p:sp>
      <p:sp>
        <p:nvSpPr>
          <p:cNvPr id="446" name="ZoneTexte 445">
            <a:extLst>
              <a:ext uri="{FF2B5EF4-FFF2-40B4-BE49-F238E27FC236}">
                <a16:creationId xmlns:a16="http://schemas.microsoft.com/office/drawing/2014/main" id="{361EB8A9-8E5A-449C-9DCE-08B84B53757C}"/>
              </a:ext>
            </a:extLst>
          </p:cNvPr>
          <p:cNvSpPr txBox="1"/>
          <p:nvPr/>
        </p:nvSpPr>
        <p:spPr>
          <a:xfrm>
            <a:off x="1424747" y="5432270"/>
            <a:ext cx="1303797" cy="261610"/>
          </a:xfrm>
          <a:prstGeom prst="rect">
            <a:avLst/>
          </a:prstGeom>
          <a:noFill/>
        </p:spPr>
        <p:txBody>
          <a:bodyPr wrap="square">
            <a:spAutoFit/>
          </a:bodyPr>
          <a:lstStyle/>
          <a:p>
            <a:r>
              <a:rPr lang="fr-FR" sz="1100" dirty="0">
                <a:solidFill>
                  <a:srgbClr val="3FBFB6"/>
                </a:solidFill>
              </a:rPr>
              <a:t>C : Ville-centre</a:t>
            </a:r>
          </a:p>
        </p:txBody>
      </p:sp>
      <p:sp>
        <p:nvSpPr>
          <p:cNvPr id="447" name="ZoneTexte 446">
            <a:extLst>
              <a:ext uri="{FF2B5EF4-FFF2-40B4-BE49-F238E27FC236}">
                <a16:creationId xmlns:a16="http://schemas.microsoft.com/office/drawing/2014/main" id="{2B7CFDFA-B6C0-4912-8323-88960D04463F}"/>
              </a:ext>
            </a:extLst>
          </p:cNvPr>
          <p:cNvSpPr txBox="1"/>
          <p:nvPr/>
        </p:nvSpPr>
        <p:spPr>
          <a:xfrm>
            <a:off x="2571694" y="3168839"/>
            <a:ext cx="999219" cy="261610"/>
          </a:xfrm>
          <a:prstGeom prst="rect">
            <a:avLst/>
          </a:prstGeom>
          <a:noFill/>
        </p:spPr>
        <p:txBody>
          <a:bodyPr wrap="square">
            <a:spAutoFit/>
          </a:bodyPr>
          <a:lstStyle/>
          <a:p>
            <a:r>
              <a:rPr lang="fr-FR" sz="1100" dirty="0">
                <a:solidFill>
                  <a:srgbClr val="37CBFF"/>
                </a:solidFill>
              </a:rPr>
              <a:t>B : Banlieue</a:t>
            </a:r>
          </a:p>
        </p:txBody>
      </p:sp>
      <p:sp>
        <p:nvSpPr>
          <p:cNvPr id="448" name="ZoneTexte 447">
            <a:extLst>
              <a:ext uri="{FF2B5EF4-FFF2-40B4-BE49-F238E27FC236}">
                <a16:creationId xmlns:a16="http://schemas.microsoft.com/office/drawing/2014/main" id="{E2F1D3F0-F7CD-40B3-9EDE-59A81F00CDF0}"/>
              </a:ext>
            </a:extLst>
          </p:cNvPr>
          <p:cNvSpPr txBox="1"/>
          <p:nvPr/>
        </p:nvSpPr>
        <p:spPr>
          <a:xfrm>
            <a:off x="2568157" y="4149357"/>
            <a:ext cx="1066109" cy="261610"/>
          </a:xfrm>
          <a:prstGeom prst="rect">
            <a:avLst/>
          </a:prstGeom>
          <a:noFill/>
        </p:spPr>
        <p:txBody>
          <a:bodyPr wrap="square">
            <a:spAutoFit/>
          </a:bodyPr>
          <a:lstStyle/>
          <a:p>
            <a:r>
              <a:rPr lang="fr-FR" sz="1100" dirty="0">
                <a:solidFill>
                  <a:srgbClr val="009ED6"/>
                </a:solidFill>
              </a:rPr>
              <a:t>I : Ville isolée</a:t>
            </a:r>
          </a:p>
        </p:txBody>
      </p:sp>
      <p:pic>
        <p:nvPicPr>
          <p:cNvPr id="449" name="Graphique 448" descr="Quartier avec un remplissage uni">
            <a:extLst>
              <a:ext uri="{FF2B5EF4-FFF2-40B4-BE49-F238E27FC236}">
                <a16:creationId xmlns:a16="http://schemas.microsoft.com/office/drawing/2014/main" id="{1E12E5E1-B2D4-4B2C-91C9-A4FFF1B9FA8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39327" y="3104866"/>
            <a:ext cx="432000" cy="432000"/>
          </a:xfrm>
          <a:prstGeom prst="rect">
            <a:avLst/>
          </a:prstGeom>
        </p:spPr>
      </p:pic>
      <p:sp>
        <p:nvSpPr>
          <p:cNvPr id="450" name="Ellipse 449">
            <a:extLst>
              <a:ext uri="{FF2B5EF4-FFF2-40B4-BE49-F238E27FC236}">
                <a16:creationId xmlns:a16="http://schemas.microsoft.com/office/drawing/2014/main" id="{099828F5-92E3-40F1-8156-01E7100FAECB}"/>
              </a:ext>
            </a:extLst>
          </p:cNvPr>
          <p:cNvSpPr/>
          <p:nvPr/>
        </p:nvSpPr>
        <p:spPr>
          <a:xfrm>
            <a:off x="7516529" y="6027649"/>
            <a:ext cx="45719" cy="4694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51" name="ZoneTexte 450">
            <a:extLst>
              <a:ext uri="{FF2B5EF4-FFF2-40B4-BE49-F238E27FC236}">
                <a16:creationId xmlns:a16="http://schemas.microsoft.com/office/drawing/2014/main" id="{1EAC2029-9014-4687-ACEC-CAD56F7C5115}"/>
              </a:ext>
            </a:extLst>
          </p:cNvPr>
          <p:cNvSpPr txBox="1"/>
          <p:nvPr/>
        </p:nvSpPr>
        <p:spPr>
          <a:xfrm>
            <a:off x="3599546" y="1086638"/>
            <a:ext cx="3799082" cy="538609"/>
          </a:xfrm>
          <a:prstGeom prst="rect">
            <a:avLst/>
          </a:prstGeom>
          <a:noFill/>
        </p:spPr>
        <p:txBody>
          <a:bodyPr wrap="square" rtlCol="0">
            <a:spAutoFit/>
          </a:bodyPr>
          <a:lstStyle/>
          <a:p>
            <a:pPr algn="ctr"/>
            <a:r>
              <a:rPr lang="fr-FR" sz="1600" b="1" u="sng" dirty="0"/>
              <a:t>REPARTITION DES STATIONS FRANCAISES</a:t>
            </a:r>
            <a:r>
              <a:rPr lang="fr-FR" sz="1600" b="1" dirty="0"/>
              <a:t> :</a:t>
            </a:r>
          </a:p>
          <a:p>
            <a:pPr algn="ctr"/>
            <a:r>
              <a:rPr lang="fr-FR" sz="1300" dirty="0"/>
              <a:t>Approche départementale</a:t>
            </a:r>
          </a:p>
        </p:txBody>
      </p:sp>
    </p:spTree>
    <p:extLst>
      <p:ext uri="{BB962C8B-B14F-4D97-AF65-F5344CB8AC3E}">
        <p14:creationId xmlns:p14="http://schemas.microsoft.com/office/powerpoint/2010/main" val="506165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750514-E68E-43E3-A2DE-ECE06B0A0C0C}"/>
              </a:ext>
            </a:extLst>
          </p:cNvPr>
          <p:cNvSpPr/>
          <p:nvPr/>
        </p:nvSpPr>
        <p:spPr>
          <a:xfrm>
            <a:off x="5581" y="820910"/>
            <a:ext cx="5671174" cy="5503122"/>
          </a:xfrm>
          <a:prstGeom prst="rect">
            <a:avLst/>
          </a:prstGeom>
          <a:solidFill>
            <a:srgbClr val="3EBFB7">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ea typeface="+mn-ea"/>
              <a:cs typeface="+mn-cs"/>
            </a:endParaRPr>
          </a:p>
        </p:txBody>
      </p:sp>
      <p:sp>
        <p:nvSpPr>
          <p:cNvPr id="4" name="Espace réservé du numéro de diapositive 3">
            <a:extLst>
              <a:ext uri="{FF2B5EF4-FFF2-40B4-BE49-F238E27FC236}">
                <a16:creationId xmlns:a16="http://schemas.microsoft.com/office/drawing/2014/main" id="{AEDBE68C-2068-43A2-863E-E123A6933D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1973A-491D-4F21-9500-AEA459A2B14A}" type="slidenum">
              <a:rPr kumimoji="0" lang="fr-FR"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ZoneTexte 90">
            <a:extLst>
              <a:ext uri="{FF2B5EF4-FFF2-40B4-BE49-F238E27FC236}">
                <a16:creationId xmlns:a16="http://schemas.microsoft.com/office/drawing/2014/main" id="{14408721-4823-41A2-A637-EDAC8D8AC6AE}"/>
              </a:ext>
            </a:extLst>
          </p:cNvPr>
          <p:cNvSpPr txBox="1"/>
          <p:nvPr/>
        </p:nvSpPr>
        <p:spPr>
          <a:xfrm>
            <a:off x="5803435" y="4569085"/>
            <a:ext cx="113742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sng" strike="noStrike" kern="1200" cap="none" spc="0" normalizeH="0" baseline="0" noProof="0" dirty="0">
                <a:ln>
                  <a:noFill/>
                </a:ln>
                <a:solidFill>
                  <a:prstClr val="black"/>
                </a:solidFill>
                <a:effectLst/>
                <a:uLnTx/>
                <a:uFillTx/>
                <a:ea typeface="+mn-ea"/>
                <a:cs typeface="+mn-cs"/>
              </a:rPr>
              <a:t>LÉGENDE</a:t>
            </a:r>
            <a:r>
              <a:rPr kumimoji="0" lang="fr-FR" sz="1400" b="1" i="0" strike="noStrike" kern="1200" cap="none" spc="0" normalizeH="0" baseline="0" noProof="0" dirty="0">
                <a:ln>
                  <a:noFill/>
                </a:ln>
                <a:solidFill>
                  <a:prstClr val="black"/>
                </a:solidFill>
                <a:effectLst/>
                <a:uLnTx/>
                <a:uFillTx/>
                <a:ea typeface="+mn-ea"/>
                <a:cs typeface="+mn-cs"/>
              </a:rPr>
              <a:t>**</a:t>
            </a:r>
            <a:r>
              <a:rPr kumimoji="0" lang="fr-FR" sz="1400" b="1" i="0" u="none" strike="noStrike" kern="1200" cap="none" spc="0" normalizeH="0" baseline="0" noProof="0" dirty="0">
                <a:ln>
                  <a:noFill/>
                </a:ln>
                <a:solidFill>
                  <a:prstClr val="black"/>
                </a:solidFill>
                <a:effectLst/>
                <a:uLnTx/>
                <a:uFillTx/>
                <a:ea typeface="+mn-ea"/>
                <a:cs typeface="+mn-cs"/>
              </a:rPr>
              <a:t> :</a:t>
            </a:r>
          </a:p>
        </p:txBody>
      </p:sp>
      <p:sp>
        <p:nvSpPr>
          <p:cNvPr id="92" name="Rectangle 91">
            <a:extLst>
              <a:ext uri="{FF2B5EF4-FFF2-40B4-BE49-F238E27FC236}">
                <a16:creationId xmlns:a16="http://schemas.microsoft.com/office/drawing/2014/main" id="{8EA9B11C-0537-4E25-B890-687B839C829D}"/>
              </a:ext>
            </a:extLst>
          </p:cNvPr>
          <p:cNvSpPr/>
          <p:nvPr/>
        </p:nvSpPr>
        <p:spPr>
          <a:xfrm>
            <a:off x="5881086" y="5187487"/>
            <a:ext cx="536895" cy="20670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ea typeface="+mn-ea"/>
              <a:cs typeface="+mn-cs"/>
            </a:endParaRPr>
          </a:p>
        </p:txBody>
      </p:sp>
      <p:sp>
        <p:nvSpPr>
          <p:cNvPr id="93" name="Rectangle 92">
            <a:extLst>
              <a:ext uri="{FF2B5EF4-FFF2-40B4-BE49-F238E27FC236}">
                <a16:creationId xmlns:a16="http://schemas.microsoft.com/office/drawing/2014/main" id="{91849E91-7FDA-467F-B4EB-D9A2E8DA7C1C}"/>
              </a:ext>
            </a:extLst>
          </p:cNvPr>
          <p:cNvSpPr/>
          <p:nvPr/>
        </p:nvSpPr>
        <p:spPr>
          <a:xfrm>
            <a:off x="5881086" y="5476331"/>
            <a:ext cx="536895" cy="20670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ea typeface="+mn-ea"/>
              <a:cs typeface="+mn-cs"/>
            </a:endParaRPr>
          </a:p>
        </p:txBody>
      </p:sp>
      <p:sp>
        <p:nvSpPr>
          <p:cNvPr id="94" name="Rectangle 93">
            <a:extLst>
              <a:ext uri="{FF2B5EF4-FFF2-40B4-BE49-F238E27FC236}">
                <a16:creationId xmlns:a16="http://schemas.microsoft.com/office/drawing/2014/main" id="{AA40CFAE-49C3-4FCC-B747-A2235B0ED8E6}"/>
              </a:ext>
            </a:extLst>
          </p:cNvPr>
          <p:cNvSpPr/>
          <p:nvPr/>
        </p:nvSpPr>
        <p:spPr>
          <a:xfrm>
            <a:off x="5881086" y="5764593"/>
            <a:ext cx="536895" cy="2067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ea typeface="+mn-ea"/>
              <a:cs typeface="+mn-cs"/>
            </a:endParaRPr>
          </a:p>
        </p:txBody>
      </p:sp>
      <p:sp>
        <p:nvSpPr>
          <p:cNvPr id="95" name="Rectangle 94">
            <a:extLst>
              <a:ext uri="{FF2B5EF4-FFF2-40B4-BE49-F238E27FC236}">
                <a16:creationId xmlns:a16="http://schemas.microsoft.com/office/drawing/2014/main" id="{92B78DA7-07F7-4EE6-A2EF-2D5C3B7BFAE1}"/>
              </a:ext>
            </a:extLst>
          </p:cNvPr>
          <p:cNvSpPr/>
          <p:nvPr/>
        </p:nvSpPr>
        <p:spPr>
          <a:xfrm>
            <a:off x="5881086" y="6054018"/>
            <a:ext cx="536895" cy="20670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ea typeface="+mn-ea"/>
              <a:cs typeface="+mn-cs"/>
            </a:endParaRPr>
          </a:p>
        </p:txBody>
      </p:sp>
      <p:sp>
        <p:nvSpPr>
          <p:cNvPr id="97" name="Rectangle 96">
            <a:extLst>
              <a:ext uri="{FF2B5EF4-FFF2-40B4-BE49-F238E27FC236}">
                <a16:creationId xmlns:a16="http://schemas.microsoft.com/office/drawing/2014/main" id="{9FF579F1-7461-48B0-8DFF-FA8901B70D28}"/>
              </a:ext>
            </a:extLst>
          </p:cNvPr>
          <p:cNvSpPr/>
          <p:nvPr/>
        </p:nvSpPr>
        <p:spPr>
          <a:xfrm>
            <a:off x="5881086" y="4898643"/>
            <a:ext cx="536895" cy="206707"/>
          </a:xfrm>
          <a:prstGeom prst="rect">
            <a:avLst/>
          </a:prstGeom>
          <a:no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ea typeface="+mn-ea"/>
              <a:cs typeface="+mn-cs"/>
            </a:endParaRPr>
          </a:p>
        </p:txBody>
      </p:sp>
      <p:sp>
        <p:nvSpPr>
          <p:cNvPr id="100" name="ZoneTexte 99">
            <a:extLst>
              <a:ext uri="{FF2B5EF4-FFF2-40B4-BE49-F238E27FC236}">
                <a16:creationId xmlns:a16="http://schemas.microsoft.com/office/drawing/2014/main" id="{E2C96F6F-E304-47E4-9F23-0B210EF35535}"/>
              </a:ext>
            </a:extLst>
          </p:cNvPr>
          <p:cNvSpPr txBox="1"/>
          <p:nvPr/>
        </p:nvSpPr>
        <p:spPr>
          <a:xfrm>
            <a:off x="6487802" y="5725231"/>
            <a:ext cx="1578381" cy="276999"/>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ea typeface="+mn-ea"/>
                <a:cs typeface="+mn-cs"/>
              </a:rPr>
              <a:t>6 – 10 établissements</a:t>
            </a:r>
          </a:p>
        </p:txBody>
      </p:sp>
      <p:sp>
        <p:nvSpPr>
          <p:cNvPr id="101" name="ZoneTexte 100">
            <a:extLst>
              <a:ext uri="{FF2B5EF4-FFF2-40B4-BE49-F238E27FC236}">
                <a16:creationId xmlns:a16="http://schemas.microsoft.com/office/drawing/2014/main" id="{DD4ABD88-35DE-4225-8BFB-E789B3FED2E0}"/>
              </a:ext>
            </a:extLst>
          </p:cNvPr>
          <p:cNvSpPr txBox="1"/>
          <p:nvPr/>
        </p:nvSpPr>
        <p:spPr>
          <a:xfrm>
            <a:off x="6487802" y="6021562"/>
            <a:ext cx="1429302" cy="276999"/>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ea typeface="+mn-ea"/>
                <a:cs typeface="+mn-cs"/>
              </a:rPr>
              <a:t>&gt; 20 établissements</a:t>
            </a:r>
          </a:p>
        </p:txBody>
      </p:sp>
      <p:sp>
        <p:nvSpPr>
          <p:cNvPr id="102" name="Etiquette - 29">
            <a:extLst>
              <a:ext uri="{FF2B5EF4-FFF2-40B4-BE49-F238E27FC236}">
                <a16:creationId xmlns:a16="http://schemas.microsoft.com/office/drawing/2014/main" id="{A651602A-3E57-4848-8687-67D2C3298E6C}"/>
              </a:ext>
            </a:extLst>
          </p:cNvPr>
          <p:cNvSpPr>
            <a:spLocks noChangeArrowheads="1"/>
          </p:cNvSpPr>
          <p:nvPr/>
        </p:nvSpPr>
        <p:spPr bwMode="auto">
          <a:xfrm>
            <a:off x="8253210" y="5609932"/>
            <a:ext cx="331345" cy="138499"/>
          </a:xfrm>
          <a:prstGeom prst="rect">
            <a:avLst/>
          </a:prstGeom>
          <a:solidFill>
            <a:schemeClr val="accent2">
              <a:lumMod val="20000"/>
              <a:lumOff val="8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mn-lt"/>
                <a:ea typeface="+mn-ea"/>
                <a:cs typeface="Arial" pitchFamily="34" charset="0"/>
              </a:rPr>
              <a:t>0,08 %</a:t>
            </a:r>
          </a:p>
        </p:txBody>
      </p:sp>
      <p:sp>
        <p:nvSpPr>
          <p:cNvPr id="103" name="ZoneTexte 102">
            <a:extLst>
              <a:ext uri="{FF2B5EF4-FFF2-40B4-BE49-F238E27FC236}">
                <a16:creationId xmlns:a16="http://schemas.microsoft.com/office/drawing/2014/main" id="{BDA7BFA9-B49A-4ACA-A37E-1B75C3D240E2}"/>
              </a:ext>
            </a:extLst>
          </p:cNvPr>
          <p:cNvSpPr txBox="1"/>
          <p:nvPr/>
        </p:nvSpPr>
        <p:spPr>
          <a:xfrm>
            <a:off x="8647193" y="5550793"/>
            <a:ext cx="42030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ea typeface="+mn-ea"/>
                <a:cs typeface="+mn-cs"/>
              </a:rPr>
              <a:t>484</a:t>
            </a:r>
          </a:p>
        </p:txBody>
      </p:sp>
      <p:sp>
        <p:nvSpPr>
          <p:cNvPr id="104" name="ZoneTexte 103">
            <a:extLst>
              <a:ext uri="{FF2B5EF4-FFF2-40B4-BE49-F238E27FC236}">
                <a16:creationId xmlns:a16="http://schemas.microsoft.com/office/drawing/2014/main" id="{404F3D52-FD7D-4E88-A398-92CCF6F17576}"/>
              </a:ext>
            </a:extLst>
          </p:cNvPr>
          <p:cNvSpPr txBox="1"/>
          <p:nvPr/>
        </p:nvSpPr>
        <p:spPr>
          <a:xfrm>
            <a:off x="8647193" y="5845182"/>
            <a:ext cx="110959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ea typeface="+mn-ea"/>
                <a:cs typeface="+mn-cs"/>
              </a:rPr>
              <a:t>9 000 – 14 000</a:t>
            </a:r>
          </a:p>
        </p:txBody>
      </p:sp>
      <p:sp>
        <p:nvSpPr>
          <p:cNvPr id="105" name="ZoneTexte 104">
            <a:extLst>
              <a:ext uri="{FF2B5EF4-FFF2-40B4-BE49-F238E27FC236}">
                <a16:creationId xmlns:a16="http://schemas.microsoft.com/office/drawing/2014/main" id="{F64982A8-DDEB-4462-A052-71916FAFF04C}"/>
              </a:ext>
            </a:extLst>
          </p:cNvPr>
          <p:cNvSpPr txBox="1"/>
          <p:nvPr/>
        </p:nvSpPr>
        <p:spPr>
          <a:xfrm>
            <a:off x="8647193" y="6139571"/>
            <a:ext cx="118814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ea typeface="+mn-ea"/>
                <a:cs typeface="+mn-cs"/>
              </a:rPr>
              <a:t>45 000 – 46 000</a:t>
            </a:r>
          </a:p>
        </p:txBody>
      </p:sp>
      <p:sp>
        <p:nvSpPr>
          <p:cNvPr id="106" name="ZoneTexte 105">
            <a:extLst>
              <a:ext uri="{FF2B5EF4-FFF2-40B4-BE49-F238E27FC236}">
                <a16:creationId xmlns:a16="http://schemas.microsoft.com/office/drawing/2014/main" id="{9E41B644-2F50-48CC-AE5D-A77D09C46263}"/>
              </a:ext>
            </a:extLst>
          </p:cNvPr>
          <p:cNvSpPr txBox="1"/>
          <p:nvPr/>
        </p:nvSpPr>
        <p:spPr>
          <a:xfrm>
            <a:off x="10275646" y="5550793"/>
            <a:ext cx="691215" cy="276999"/>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ea typeface="+mn-ea"/>
                <a:cs typeface="+mn-cs"/>
              </a:rPr>
              <a:t>119 747</a:t>
            </a:r>
          </a:p>
        </p:txBody>
      </p:sp>
      <p:sp>
        <p:nvSpPr>
          <p:cNvPr id="107" name="ZoneTexte 106">
            <a:extLst>
              <a:ext uri="{FF2B5EF4-FFF2-40B4-BE49-F238E27FC236}">
                <a16:creationId xmlns:a16="http://schemas.microsoft.com/office/drawing/2014/main" id="{41EC172F-06FF-4D07-97A2-A7681ED699CD}"/>
              </a:ext>
            </a:extLst>
          </p:cNvPr>
          <p:cNvSpPr txBox="1"/>
          <p:nvPr/>
        </p:nvSpPr>
        <p:spPr>
          <a:xfrm>
            <a:off x="10275646" y="5853236"/>
            <a:ext cx="691215" cy="276999"/>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ea typeface="+mn-ea"/>
                <a:cs typeface="+mn-cs"/>
              </a:rPr>
              <a:t>149 562</a:t>
            </a:r>
          </a:p>
        </p:txBody>
      </p:sp>
      <p:sp>
        <p:nvSpPr>
          <p:cNvPr id="108" name="ZoneTexte 107">
            <a:extLst>
              <a:ext uri="{FF2B5EF4-FFF2-40B4-BE49-F238E27FC236}">
                <a16:creationId xmlns:a16="http://schemas.microsoft.com/office/drawing/2014/main" id="{792342A0-F560-4D54-8B35-940A842852C2}"/>
              </a:ext>
            </a:extLst>
          </p:cNvPr>
          <p:cNvSpPr txBox="1"/>
          <p:nvPr/>
        </p:nvSpPr>
        <p:spPr>
          <a:xfrm>
            <a:off x="10276404" y="6155679"/>
            <a:ext cx="691215" cy="276999"/>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ea typeface="+mn-ea"/>
                <a:cs typeface="+mn-cs"/>
              </a:rPr>
              <a:t>183 291</a:t>
            </a:r>
          </a:p>
        </p:txBody>
      </p:sp>
      <p:sp>
        <p:nvSpPr>
          <p:cNvPr id="109" name="Etiquette - 29">
            <a:extLst>
              <a:ext uri="{FF2B5EF4-FFF2-40B4-BE49-F238E27FC236}">
                <a16:creationId xmlns:a16="http://schemas.microsoft.com/office/drawing/2014/main" id="{EF32C606-75A0-4743-B806-1E9694DCB465}"/>
              </a:ext>
            </a:extLst>
          </p:cNvPr>
          <p:cNvSpPr>
            <a:spLocks noChangeArrowheads="1"/>
          </p:cNvSpPr>
          <p:nvPr/>
        </p:nvSpPr>
        <p:spPr bwMode="auto">
          <a:xfrm>
            <a:off x="8253210" y="5909377"/>
            <a:ext cx="331345" cy="138499"/>
          </a:xfrm>
          <a:prstGeom prst="rect">
            <a:avLst/>
          </a:prstGeom>
          <a:solidFill>
            <a:schemeClr val="accent2">
              <a:lumMod val="40000"/>
              <a:lumOff val="6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mn-lt"/>
                <a:ea typeface="+mn-ea"/>
                <a:cs typeface="Arial" pitchFamily="34" charset="0"/>
              </a:rPr>
              <a:t>2 %</a:t>
            </a:r>
          </a:p>
        </p:txBody>
      </p:sp>
      <p:sp>
        <p:nvSpPr>
          <p:cNvPr id="110" name="Etiquette - 29">
            <a:extLst>
              <a:ext uri="{FF2B5EF4-FFF2-40B4-BE49-F238E27FC236}">
                <a16:creationId xmlns:a16="http://schemas.microsoft.com/office/drawing/2014/main" id="{AB20AC56-4DA3-40F0-A5DD-F7D3D4406B0D}"/>
              </a:ext>
            </a:extLst>
          </p:cNvPr>
          <p:cNvSpPr>
            <a:spLocks noChangeArrowheads="1"/>
          </p:cNvSpPr>
          <p:nvPr/>
        </p:nvSpPr>
        <p:spPr bwMode="auto">
          <a:xfrm>
            <a:off x="8253210" y="6208822"/>
            <a:ext cx="331345" cy="138499"/>
          </a:xfrm>
          <a:prstGeom prst="rect">
            <a:avLst/>
          </a:prstGeom>
          <a:solidFill>
            <a:schemeClr val="accent2">
              <a:lumMod val="60000"/>
              <a:lumOff val="4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mn-lt"/>
                <a:ea typeface="+mn-ea"/>
                <a:cs typeface="Arial" pitchFamily="34" charset="0"/>
              </a:rPr>
              <a:t>8 %</a:t>
            </a:r>
          </a:p>
        </p:txBody>
      </p:sp>
      <p:sp>
        <p:nvSpPr>
          <p:cNvPr id="111" name="Etiquette - 29">
            <a:extLst>
              <a:ext uri="{FF2B5EF4-FFF2-40B4-BE49-F238E27FC236}">
                <a16:creationId xmlns:a16="http://schemas.microsoft.com/office/drawing/2014/main" id="{DA20BD17-5B3C-4CDB-B675-127CEA8E279A}"/>
              </a:ext>
            </a:extLst>
          </p:cNvPr>
          <p:cNvSpPr>
            <a:spLocks noChangeArrowheads="1"/>
          </p:cNvSpPr>
          <p:nvPr/>
        </p:nvSpPr>
        <p:spPr bwMode="auto">
          <a:xfrm>
            <a:off x="9886018" y="5626996"/>
            <a:ext cx="331345" cy="138499"/>
          </a:xfrm>
          <a:prstGeom prst="rect">
            <a:avLst/>
          </a:prstGeom>
          <a:solidFill>
            <a:schemeClr val="accent2"/>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mn-lt"/>
                <a:ea typeface="+mn-ea"/>
                <a:cs typeface="Arial" pitchFamily="34" charset="0"/>
              </a:rPr>
              <a:t>21 %</a:t>
            </a:r>
          </a:p>
        </p:txBody>
      </p:sp>
      <p:sp>
        <p:nvSpPr>
          <p:cNvPr id="112" name="Etiquette - 29">
            <a:extLst>
              <a:ext uri="{FF2B5EF4-FFF2-40B4-BE49-F238E27FC236}">
                <a16:creationId xmlns:a16="http://schemas.microsoft.com/office/drawing/2014/main" id="{D72FFBBA-F8A8-408E-B445-DCA5400AC284}"/>
              </a:ext>
            </a:extLst>
          </p:cNvPr>
          <p:cNvSpPr>
            <a:spLocks noChangeArrowheads="1"/>
          </p:cNvSpPr>
          <p:nvPr/>
        </p:nvSpPr>
        <p:spPr bwMode="auto">
          <a:xfrm>
            <a:off x="9886018" y="5931170"/>
            <a:ext cx="331345" cy="138499"/>
          </a:xfrm>
          <a:prstGeom prst="rect">
            <a:avLst/>
          </a:prstGeom>
          <a:solidFill>
            <a:schemeClr val="accent2">
              <a:lumMod val="75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mn-lt"/>
                <a:ea typeface="+mn-ea"/>
                <a:cs typeface="Arial" pitchFamily="34" charset="0"/>
              </a:rPr>
              <a:t>26 %</a:t>
            </a:r>
          </a:p>
        </p:txBody>
      </p:sp>
      <p:sp>
        <p:nvSpPr>
          <p:cNvPr id="113" name="Etiquette - 29">
            <a:extLst>
              <a:ext uri="{FF2B5EF4-FFF2-40B4-BE49-F238E27FC236}">
                <a16:creationId xmlns:a16="http://schemas.microsoft.com/office/drawing/2014/main" id="{F0AE761D-FE9B-43F5-94D6-C9C31436474D}"/>
              </a:ext>
            </a:extLst>
          </p:cNvPr>
          <p:cNvSpPr>
            <a:spLocks noChangeArrowheads="1"/>
          </p:cNvSpPr>
          <p:nvPr/>
        </p:nvSpPr>
        <p:spPr bwMode="auto">
          <a:xfrm>
            <a:off x="9886018" y="6235344"/>
            <a:ext cx="331345" cy="138499"/>
          </a:xfrm>
          <a:prstGeom prst="rect">
            <a:avLst/>
          </a:prstGeom>
          <a:solidFill>
            <a:schemeClr val="accent2">
              <a:lumMod val="5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white"/>
                </a:solidFill>
                <a:effectLst/>
                <a:uLnTx/>
                <a:uFillTx/>
                <a:latin typeface="+mn-lt"/>
                <a:ea typeface="+mn-ea"/>
                <a:cs typeface="Arial" pitchFamily="34" charset="0"/>
              </a:rPr>
              <a:t>32 %</a:t>
            </a:r>
          </a:p>
        </p:txBody>
      </p:sp>
      <p:sp>
        <p:nvSpPr>
          <p:cNvPr id="114" name="ZoneTexte 113">
            <a:extLst>
              <a:ext uri="{FF2B5EF4-FFF2-40B4-BE49-F238E27FC236}">
                <a16:creationId xmlns:a16="http://schemas.microsoft.com/office/drawing/2014/main" id="{443551DB-35D0-457E-91CF-3FCAAB633A30}"/>
              </a:ext>
            </a:extLst>
          </p:cNvPr>
          <p:cNvSpPr txBox="1"/>
          <p:nvPr/>
        </p:nvSpPr>
        <p:spPr>
          <a:xfrm>
            <a:off x="8174754" y="5127503"/>
            <a:ext cx="37479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ea typeface="+mn-ea"/>
                <a:cs typeface="+mn-cs"/>
              </a:rPr>
              <a:t>Nombre de curistes conventionnés accueillis en 2019 (à l’échelle de la région) :</a:t>
            </a:r>
          </a:p>
        </p:txBody>
      </p:sp>
      <p:sp>
        <p:nvSpPr>
          <p:cNvPr id="119" name="ZoneTexte 118">
            <a:extLst>
              <a:ext uri="{FF2B5EF4-FFF2-40B4-BE49-F238E27FC236}">
                <a16:creationId xmlns:a16="http://schemas.microsoft.com/office/drawing/2014/main" id="{809F3444-A096-4C11-A44B-5DCC94A1DE81}"/>
              </a:ext>
            </a:extLst>
          </p:cNvPr>
          <p:cNvSpPr txBox="1"/>
          <p:nvPr/>
        </p:nvSpPr>
        <p:spPr>
          <a:xfrm>
            <a:off x="6487802" y="5132571"/>
            <a:ext cx="1177630" cy="276999"/>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ea typeface="+mn-ea"/>
                <a:cs typeface="+mn-cs"/>
              </a:rPr>
              <a:t>1 établissement</a:t>
            </a:r>
          </a:p>
        </p:txBody>
      </p:sp>
      <p:sp>
        <p:nvSpPr>
          <p:cNvPr id="127" name="ZoneTexte 126">
            <a:extLst>
              <a:ext uri="{FF2B5EF4-FFF2-40B4-BE49-F238E27FC236}">
                <a16:creationId xmlns:a16="http://schemas.microsoft.com/office/drawing/2014/main" id="{F04E2899-3F93-4554-B2F3-A7FCDEDAD2C2}"/>
              </a:ext>
            </a:extLst>
          </p:cNvPr>
          <p:cNvSpPr txBox="1"/>
          <p:nvPr/>
        </p:nvSpPr>
        <p:spPr>
          <a:xfrm>
            <a:off x="6487802" y="4836241"/>
            <a:ext cx="1177630" cy="276999"/>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ea typeface="+mn-ea"/>
                <a:cs typeface="+mn-cs"/>
              </a:rPr>
              <a:t>0 établissement</a:t>
            </a:r>
          </a:p>
        </p:txBody>
      </p:sp>
      <p:sp>
        <p:nvSpPr>
          <p:cNvPr id="128" name="ZoneTexte 127">
            <a:extLst>
              <a:ext uri="{FF2B5EF4-FFF2-40B4-BE49-F238E27FC236}">
                <a16:creationId xmlns:a16="http://schemas.microsoft.com/office/drawing/2014/main" id="{CB3F3891-1488-4444-A733-01894DF51620}"/>
              </a:ext>
            </a:extLst>
          </p:cNvPr>
          <p:cNvSpPr txBox="1"/>
          <p:nvPr/>
        </p:nvSpPr>
        <p:spPr>
          <a:xfrm>
            <a:off x="6487802" y="5428901"/>
            <a:ext cx="1464568" cy="276999"/>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ea typeface="+mn-ea"/>
                <a:cs typeface="+mn-cs"/>
              </a:rPr>
              <a:t>2 – 5 établissements</a:t>
            </a:r>
          </a:p>
        </p:txBody>
      </p:sp>
      <p:sp>
        <p:nvSpPr>
          <p:cNvPr id="130" name="ZoneTexte 129">
            <a:extLst>
              <a:ext uri="{FF2B5EF4-FFF2-40B4-BE49-F238E27FC236}">
                <a16:creationId xmlns:a16="http://schemas.microsoft.com/office/drawing/2014/main" id="{06EF9427-C8CF-448A-B046-0163575FD06D}"/>
              </a:ext>
            </a:extLst>
          </p:cNvPr>
          <p:cNvSpPr txBox="1"/>
          <p:nvPr/>
        </p:nvSpPr>
        <p:spPr>
          <a:xfrm>
            <a:off x="5772786" y="6292218"/>
            <a:ext cx="3013477" cy="2462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000" b="1" i="1" u="none" strike="noStrike" kern="1200" cap="none" spc="0" normalizeH="0" baseline="0" noProof="0" dirty="0">
                <a:ln>
                  <a:noFill/>
                </a:ln>
                <a:effectLst/>
                <a:uLnTx/>
                <a:uFillTx/>
                <a:ea typeface="Times New Roman" panose="02020603050405020304" pitchFamily="18" charset="0"/>
                <a:cs typeface="+mn-cs"/>
              </a:rPr>
              <a:t>** </a:t>
            </a:r>
            <a:r>
              <a:rPr kumimoji="0" lang="fr-FR" sz="1000" b="0" i="1" u="none" strike="noStrike" kern="1200" cap="none" spc="0" normalizeH="0" baseline="0" noProof="0" dirty="0">
                <a:ln>
                  <a:noFill/>
                </a:ln>
                <a:solidFill>
                  <a:srgbClr val="44546A"/>
                </a:solidFill>
                <a:effectLst/>
                <a:uLnTx/>
                <a:uFillTx/>
                <a:ea typeface="Times New Roman" panose="02020603050405020304" pitchFamily="18" charset="0"/>
                <a:cs typeface="+mn-cs"/>
              </a:rPr>
              <a:t>Echelle de la Région.</a:t>
            </a:r>
          </a:p>
        </p:txBody>
      </p:sp>
      <p:grpSp>
        <p:nvGrpSpPr>
          <p:cNvPr id="225" name="Groupe 224">
            <a:extLst>
              <a:ext uri="{FF2B5EF4-FFF2-40B4-BE49-F238E27FC236}">
                <a16:creationId xmlns:a16="http://schemas.microsoft.com/office/drawing/2014/main" id="{D712DCD9-3EB8-49BB-9926-63A1FE9A235A}"/>
              </a:ext>
            </a:extLst>
          </p:cNvPr>
          <p:cNvGrpSpPr/>
          <p:nvPr/>
        </p:nvGrpSpPr>
        <p:grpSpPr>
          <a:xfrm>
            <a:off x="5400941" y="315022"/>
            <a:ext cx="6438384" cy="4868170"/>
            <a:chOff x="5200057" y="293726"/>
            <a:chExt cx="6438384" cy="4868170"/>
          </a:xfrm>
        </p:grpSpPr>
        <p:grpSp>
          <p:nvGrpSpPr>
            <p:cNvPr id="226" name="Groupe 225">
              <a:extLst>
                <a:ext uri="{FF2B5EF4-FFF2-40B4-BE49-F238E27FC236}">
                  <a16:creationId xmlns:a16="http://schemas.microsoft.com/office/drawing/2014/main" id="{09D0D6A6-188B-481B-8C91-AC4038D10720}"/>
                </a:ext>
              </a:extLst>
            </p:cNvPr>
            <p:cNvGrpSpPr/>
            <p:nvPr/>
          </p:nvGrpSpPr>
          <p:grpSpPr>
            <a:xfrm>
              <a:off x="5200057" y="293726"/>
              <a:ext cx="6438384" cy="4868170"/>
              <a:chOff x="4699916" y="1505086"/>
              <a:chExt cx="6438384" cy="4868170"/>
            </a:xfrm>
          </p:grpSpPr>
          <p:grpSp>
            <p:nvGrpSpPr>
              <p:cNvPr id="236" name="Groupe 235">
                <a:extLst>
                  <a:ext uri="{FF2B5EF4-FFF2-40B4-BE49-F238E27FC236}">
                    <a16:creationId xmlns:a16="http://schemas.microsoft.com/office/drawing/2014/main" id="{8815F5CD-67B4-43D0-B721-58E1D3DCB18D}"/>
                  </a:ext>
                </a:extLst>
              </p:cNvPr>
              <p:cNvGrpSpPr/>
              <p:nvPr/>
            </p:nvGrpSpPr>
            <p:grpSpPr>
              <a:xfrm>
                <a:off x="4699916" y="1505086"/>
                <a:ext cx="6438384" cy="4868170"/>
                <a:chOff x="5066069" y="1120775"/>
                <a:chExt cx="6438384" cy="4868170"/>
              </a:xfrm>
            </p:grpSpPr>
            <p:grpSp>
              <p:nvGrpSpPr>
                <p:cNvPr id="238" name="POWER_USER_DATA_MAP" descr="{&quot;IsGrandientColor&quot;:true,&quot;GradientColor&quot;:&quot;#D9D9D9&quot;,&quot;IsRangesColor&quot;:false,&quot;RangesSettings&quot;:null,&quot;RangeName&quot;:&quot;POWER_USER_EXCEL_MAP_48543182_9648_4E96_83DF_A0F4E77EDBD3&quot;,&quot;Version&quot;:&quot;1.6.1179.0&quot;}">
                  <a:extLst>
                    <a:ext uri="{FF2B5EF4-FFF2-40B4-BE49-F238E27FC236}">
                      <a16:creationId xmlns:a16="http://schemas.microsoft.com/office/drawing/2014/main" id="{260AD03F-1483-4E71-A58B-2EA0120A6DAB}"/>
                    </a:ext>
                  </a:extLst>
                </p:cNvPr>
                <p:cNvGrpSpPr>
                  <a:grpSpLocks noChangeAspect="1"/>
                </p:cNvGrpSpPr>
                <p:nvPr/>
              </p:nvGrpSpPr>
              <p:grpSpPr>
                <a:xfrm>
                  <a:off x="5066069" y="1120775"/>
                  <a:ext cx="6438384" cy="4868170"/>
                  <a:chOff x="2322869" y="1506461"/>
                  <a:chExt cx="6438384" cy="4868170"/>
                </a:xfrm>
              </p:grpSpPr>
              <p:grpSp>
                <p:nvGrpSpPr>
                  <p:cNvPr id="250" name="France_13_Regions">
                    <a:extLst>
                      <a:ext uri="{FF2B5EF4-FFF2-40B4-BE49-F238E27FC236}">
                        <a16:creationId xmlns:a16="http://schemas.microsoft.com/office/drawing/2014/main" id="{8EF7F745-050D-4893-9A7A-378598A744A4}"/>
                      </a:ext>
                    </a:extLst>
                  </p:cNvPr>
                  <p:cNvGrpSpPr>
                    <a:grpSpLocks noChangeAspect="1"/>
                  </p:cNvGrpSpPr>
                  <p:nvPr/>
                </p:nvGrpSpPr>
                <p:grpSpPr>
                  <a:xfrm>
                    <a:off x="2322869" y="1506461"/>
                    <a:ext cx="6438384" cy="4868170"/>
                    <a:chOff x="1815576" y="1345881"/>
                    <a:chExt cx="6438384" cy="4868170"/>
                  </a:xfrm>
                </p:grpSpPr>
                <p:grpSp>
                  <p:nvGrpSpPr>
                    <p:cNvPr id="252" name="France_13_Regions">
                      <a:extLst>
                        <a:ext uri="{FF2B5EF4-FFF2-40B4-BE49-F238E27FC236}">
                          <a16:creationId xmlns:a16="http://schemas.microsoft.com/office/drawing/2014/main" id="{94B7BA78-332E-43B3-B44A-7335ABBF4682}"/>
                        </a:ext>
                      </a:extLst>
                    </p:cNvPr>
                    <p:cNvGrpSpPr/>
                    <p:nvPr/>
                  </p:nvGrpSpPr>
                  <p:grpSpPr>
                    <a:xfrm>
                      <a:off x="3131702" y="1345881"/>
                      <a:ext cx="5000926" cy="4868170"/>
                      <a:chOff x="3131702" y="1345881"/>
                      <a:chExt cx="5000926" cy="4868170"/>
                    </a:xfrm>
                  </p:grpSpPr>
                  <p:sp>
                    <p:nvSpPr>
                      <p:cNvPr id="291" name="Centre-Val de Loire" descr="{&quot;Key&quot;:&quot;centre-val de loire&quot;,&quot;Name&quot;:&quot;Centre-Val de Loire&quot;,&quot;Value&quot;:1.0,&quot;Formula&quot;:&quot;&quot;,&quot;Text&quot;:&quot;&quot;,&quot;OfficeApplication&quot;:1,&quot;HasValue&quot;:true}">
                        <a:extLst>
                          <a:ext uri="{FF2B5EF4-FFF2-40B4-BE49-F238E27FC236}">
                            <a16:creationId xmlns:a16="http://schemas.microsoft.com/office/drawing/2014/main" id="{B62A46AC-3449-4EE9-A57E-38B222F94E1A}"/>
                          </a:ext>
                        </a:extLst>
                      </p:cNvPr>
                      <p:cNvSpPr>
                        <a:spLocks/>
                      </p:cNvSpPr>
                      <p:nvPr/>
                    </p:nvSpPr>
                    <p:spPr bwMode="auto">
                      <a:xfrm>
                        <a:off x="4958391" y="2540983"/>
                        <a:ext cx="1216963" cy="1440037"/>
                      </a:xfrm>
                      <a:custGeom>
                        <a:avLst/>
                        <a:gdLst>
                          <a:gd name="T0" fmla="*/ 219 w 237"/>
                          <a:gd name="T1" fmla="*/ 184 h 296"/>
                          <a:gd name="T2" fmla="*/ 229 w 237"/>
                          <a:gd name="T3" fmla="*/ 199 h 296"/>
                          <a:gd name="T4" fmla="*/ 235 w 237"/>
                          <a:gd name="T5" fmla="*/ 218 h 296"/>
                          <a:gd name="T6" fmla="*/ 233 w 237"/>
                          <a:gd name="T7" fmla="*/ 241 h 296"/>
                          <a:gd name="T8" fmla="*/ 219 w 237"/>
                          <a:gd name="T9" fmla="*/ 248 h 296"/>
                          <a:gd name="T10" fmla="*/ 206 w 237"/>
                          <a:gd name="T11" fmla="*/ 254 h 296"/>
                          <a:gd name="T12" fmla="*/ 195 w 237"/>
                          <a:gd name="T13" fmla="*/ 261 h 296"/>
                          <a:gd name="T14" fmla="*/ 193 w 237"/>
                          <a:gd name="T15" fmla="*/ 277 h 296"/>
                          <a:gd name="T16" fmla="*/ 175 w 237"/>
                          <a:gd name="T17" fmla="*/ 283 h 296"/>
                          <a:gd name="T18" fmla="*/ 158 w 237"/>
                          <a:gd name="T19" fmla="*/ 290 h 296"/>
                          <a:gd name="T20" fmla="*/ 141 w 237"/>
                          <a:gd name="T21" fmla="*/ 287 h 296"/>
                          <a:gd name="T22" fmla="*/ 128 w 237"/>
                          <a:gd name="T23" fmla="*/ 292 h 296"/>
                          <a:gd name="T24" fmla="*/ 116 w 237"/>
                          <a:gd name="T25" fmla="*/ 290 h 296"/>
                          <a:gd name="T26" fmla="*/ 104 w 237"/>
                          <a:gd name="T27" fmla="*/ 296 h 296"/>
                          <a:gd name="T28" fmla="*/ 93 w 237"/>
                          <a:gd name="T29" fmla="*/ 293 h 296"/>
                          <a:gd name="T30" fmla="*/ 89 w 237"/>
                          <a:gd name="T31" fmla="*/ 286 h 296"/>
                          <a:gd name="T32" fmla="*/ 74 w 237"/>
                          <a:gd name="T33" fmla="*/ 275 h 296"/>
                          <a:gd name="T34" fmla="*/ 65 w 237"/>
                          <a:gd name="T35" fmla="*/ 259 h 296"/>
                          <a:gd name="T36" fmla="*/ 59 w 237"/>
                          <a:gd name="T37" fmla="*/ 245 h 296"/>
                          <a:gd name="T38" fmla="*/ 51 w 237"/>
                          <a:gd name="T39" fmla="*/ 234 h 296"/>
                          <a:gd name="T40" fmla="*/ 43 w 237"/>
                          <a:gd name="T41" fmla="*/ 220 h 296"/>
                          <a:gd name="T42" fmla="*/ 28 w 237"/>
                          <a:gd name="T43" fmla="*/ 228 h 296"/>
                          <a:gd name="T44" fmla="*/ 18 w 237"/>
                          <a:gd name="T45" fmla="*/ 217 h 296"/>
                          <a:gd name="T46" fmla="*/ 10 w 237"/>
                          <a:gd name="T47" fmla="*/ 208 h 296"/>
                          <a:gd name="T48" fmla="*/ 0 w 237"/>
                          <a:gd name="T49" fmla="*/ 198 h 296"/>
                          <a:gd name="T50" fmla="*/ 10 w 237"/>
                          <a:gd name="T51" fmla="*/ 176 h 296"/>
                          <a:gd name="T52" fmla="*/ 14 w 237"/>
                          <a:gd name="T53" fmla="*/ 154 h 296"/>
                          <a:gd name="T54" fmla="*/ 26 w 237"/>
                          <a:gd name="T55" fmla="*/ 146 h 296"/>
                          <a:gd name="T56" fmla="*/ 43 w 237"/>
                          <a:gd name="T57" fmla="*/ 142 h 296"/>
                          <a:gd name="T58" fmla="*/ 56 w 237"/>
                          <a:gd name="T59" fmla="*/ 125 h 296"/>
                          <a:gd name="T60" fmla="*/ 62 w 237"/>
                          <a:gd name="T61" fmla="*/ 112 h 296"/>
                          <a:gd name="T62" fmla="*/ 62 w 237"/>
                          <a:gd name="T63" fmla="*/ 95 h 296"/>
                          <a:gd name="T64" fmla="*/ 61 w 237"/>
                          <a:gd name="T65" fmla="*/ 82 h 296"/>
                          <a:gd name="T66" fmla="*/ 58 w 237"/>
                          <a:gd name="T67" fmla="*/ 68 h 296"/>
                          <a:gd name="T68" fmla="*/ 72 w 237"/>
                          <a:gd name="T69" fmla="*/ 62 h 296"/>
                          <a:gd name="T70" fmla="*/ 71 w 237"/>
                          <a:gd name="T71" fmla="*/ 44 h 296"/>
                          <a:gd name="T72" fmla="*/ 63 w 237"/>
                          <a:gd name="T73" fmla="*/ 29 h 296"/>
                          <a:gd name="T74" fmla="*/ 82 w 237"/>
                          <a:gd name="T75" fmla="*/ 21 h 296"/>
                          <a:gd name="T76" fmla="*/ 94 w 237"/>
                          <a:gd name="T77" fmla="*/ 20 h 296"/>
                          <a:gd name="T78" fmla="*/ 103 w 237"/>
                          <a:gd name="T79" fmla="*/ 12 h 296"/>
                          <a:gd name="T80" fmla="*/ 111 w 237"/>
                          <a:gd name="T81" fmla="*/ 1 h 296"/>
                          <a:gd name="T82" fmla="*/ 118 w 237"/>
                          <a:gd name="T83" fmla="*/ 7 h 296"/>
                          <a:gd name="T84" fmla="*/ 120 w 237"/>
                          <a:gd name="T85" fmla="*/ 15 h 296"/>
                          <a:gd name="T86" fmla="*/ 120 w 237"/>
                          <a:gd name="T87" fmla="*/ 28 h 296"/>
                          <a:gd name="T88" fmla="*/ 130 w 237"/>
                          <a:gd name="T89" fmla="*/ 38 h 296"/>
                          <a:gd name="T90" fmla="*/ 139 w 237"/>
                          <a:gd name="T91" fmla="*/ 54 h 296"/>
                          <a:gd name="T92" fmla="*/ 149 w 237"/>
                          <a:gd name="T93" fmla="*/ 62 h 296"/>
                          <a:gd name="T94" fmla="*/ 156 w 237"/>
                          <a:gd name="T95" fmla="*/ 76 h 296"/>
                          <a:gd name="T96" fmla="*/ 167 w 237"/>
                          <a:gd name="T97" fmla="*/ 69 h 296"/>
                          <a:gd name="T98" fmla="*/ 179 w 237"/>
                          <a:gd name="T99" fmla="*/ 72 h 296"/>
                          <a:gd name="T100" fmla="*/ 191 w 237"/>
                          <a:gd name="T101" fmla="*/ 85 h 296"/>
                          <a:gd name="T102" fmla="*/ 195 w 237"/>
                          <a:gd name="T103" fmla="*/ 92 h 296"/>
                          <a:gd name="T104" fmla="*/ 212 w 237"/>
                          <a:gd name="T105" fmla="*/ 88 h 296"/>
                          <a:gd name="T106" fmla="*/ 227 w 237"/>
                          <a:gd name="T107" fmla="*/ 90 h 296"/>
                          <a:gd name="T108" fmla="*/ 236 w 237"/>
                          <a:gd name="T109" fmla="*/ 104 h 296"/>
                          <a:gd name="T110" fmla="*/ 233 w 237"/>
                          <a:gd name="T111" fmla="*/ 116 h 296"/>
                          <a:gd name="T112" fmla="*/ 231 w 237"/>
                          <a:gd name="T113" fmla="*/ 125 h 296"/>
                          <a:gd name="T114" fmla="*/ 217 w 237"/>
                          <a:gd name="T115" fmla="*/ 141 h 296"/>
                          <a:gd name="T116" fmla="*/ 223 w 237"/>
                          <a:gd name="T117" fmla="*/ 149 h 296"/>
                          <a:gd name="T118" fmla="*/ 218 w 237"/>
                          <a:gd name="T119" fmla="*/ 16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7" h="296">
                            <a:moveTo>
                              <a:pt x="219" y="162"/>
                            </a:moveTo>
                            <a:lnTo>
                              <a:pt x="219" y="164"/>
                            </a:lnTo>
                            <a:lnTo>
                              <a:pt x="220" y="167"/>
                            </a:lnTo>
                            <a:lnTo>
                              <a:pt x="222" y="168"/>
                            </a:lnTo>
                            <a:lnTo>
                              <a:pt x="222" y="169"/>
                            </a:lnTo>
                            <a:lnTo>
                              <a:pt x="223" y="169"/>
                            </a:lnTo>
                            <a:lnTo>
                              <a:pt x="223" y="172"/>
                            </a:lnTo>
                            <a:lnTo>
                              <a:pt x="222" y="175"/>
                            </a:lnTo>
                            <a:lnTo>
                              <a:pt x="220" y="180"/>
                            </a:lnTo>
                            <a:lnTo>
                              <a:pt x="219" y="182"/>
                            </a:lnTo>
                            <a:lnTo>
                              <a:pt x="219" y="184"/>
                            </a:lnTo>
                            <a:lnTo>
                              <a:pt x="219" y="185"/>
                            </a:lnTo>
                            <a:lnTo>
                              <a:pt x="221" y="186"/>
                            </a:lnTo>
                            <a:lnTo>
                              <a:pt x="222" y="186"/>
                            </a:lnTo>
                            <a:lnTo>
                              <a:pt x="223" y="187"/>
                            </a:lnTo>
                            <a:lnTo>
                              <a:pt x="226" y="190"/>
                            </a:lnTo>
                            <a:lnTo>
                              <a:pt x="226" y="191"/>
                            </a:lnTo>
                            <a:lnTo>
                              <a:pt x="226" y="192"/>
                            </a:lnTo>
                            <a:lnTo>
                              <a:pt x="227" y="193"/>
                            </a:lnTo>
                            <a:lnTo>
                              <a:pt x="226" y="195"/>
                            </a:lnTo>
                            <a:lnTo>
                              <a:pt x="228" y="198"/>
                            </a:lnTo>
                            <a:lnTo>
                              <a:pt x="229" y="199"/>
                            </a:lnTo>
                            <a:lnTo>
                              <a:pt x="230" y="203"/>
                            </a:lnTo>
                            <a:lnTo>
                              <a:pt x="230" y="206"/>
                            </a:lnTo>
                            <a:lnTo>
                              <a:pt x="231" y="207"/>
                            </a:lnTo>
                            <a:lnTo>
                              <a:pt x="231" y="207"/>
                            </a:lnTo>
                            <a:lnTo>
                              <a:pt x="231" y="210"/>
                            </a:lnTo>
                            <a:lnTo>
                              <a:pt x="231" y="212"/>
                            </a:lnTo>
                            <a:lnTo>
                              <a:pt x="231" y="213"/>
                            </a:lnTo>
                            <a:lnTo>
                              <a:pt x="231" y="214"/>
                            </a:lnTo>
                            <a:lnTo>
                              <a:pt x="233" y="216"/>
                            </a:lnTo>
                            <a:lnTo>
                              <a:pt x="234" y="216"/>
                            </a:lnTo>
                            <a:lnTo>
                              <a:pt x="235" y="218"/>
                            </a:lnTo>
                            <a:lnTo>
                              <a:pt x="235" y="220"/>
                            </a:lnTo>
                            <a:lnTo>
                              <a:pt x="234" y="221"/>
                            </a:lnTo>
                            <a:lnTo>
                              <a:pt x="233" y="224"/>
                            </a:lnTo>
                            <a:lnTo>
                              <a:pt x="236" y="226"/>
                            </a:lnTo>
                            <a:lnTo>
                              <a:pt x="234" y="229"/>
                            </a:lnTo>
                            <a:lnTo>
                              <a:pt x="234" y="229"/>
                            </a:lnTo>
                            <a:lnTo>
                              <a:pt x="233" y="231"/>
                            </a:lnTo>
                            <a:lnTo>
                              <a:pt x="233" y="234"/>
                            </a:lnTo>
                            <a:lnTo>
                              <a:pt x="234" y="234"/>
                            </a:lnTo>
                            <a:lnTo>
                              <a:pt x="234" y="238"/>
                            </a:lnTo>
                            <a:lnTo>
                              <a:pt x="233" y="241"/>
                            </a:lnTo>
                            <a:lnTo>
                              <a:pt x="233" y="242"/>
                            </a:lnTo>
                            <a:lnTo>
                              <a:pt x="232" y="243"/>
                            </a:lnTo>
                            <a:lnTo>
                              <a:pt x="231" y="245"/>
                            </a:lnTo>
                            <a:lnTo>
                              <a:pt x="226" y="245"/>
                            </a:lnTo>
                            <a:lnTo>
                              <a:pt x="226" y="245"/>
                            </a:lnTo>
                            <a:lnTo>
                              <a:pt x="224" y="245"/>
                            </a:lnTo>
                            <a:lnTo>
                              <a:pt x="223" y="245"/>
                            </a:lnTo>
                            <a:lnTo>
                              <a:pt x="222" y="245"/>
                            </a:lnTo>
                            <a:lnTo>
                              <a:pt x="222" y="247"/>
                            </a:lnTo>
                            <a:lnTo>
                              <a:pt x="221" y="247"/>
                            </a:lnTo>
                            <a:lnTo>
                              <a:pt x="219" y="248"/>
                            </a:lnTo>
                            <a:lnTo>
                              <a:pt x="219" y="249"/>
                            </a:lnTo>
                            <a:lnTo>
                              <a:pt x="218" y="252"/>
                            </a:lnTo>
                            <a:lnTo>
                              <a:pt x="218" y="253"/>
                            </a:lnTo>
                            <a:lnTo>
                              <a:pt x="216" y="253"/>
                            </a:lnTo>
                            <a:lnTo>
                              <a:pt x="216" y="252"/>
                            </a:lnTo>
                            <a:lnTo>
                              <a:pt x="213" y="252"/>
                            </a:lnTo>
                            <a:lnTo>
                              <a:pt x="212" y="254"/>
                            </a:lnTo>
                            <a:lnTo>
                              <a:pt x="210" y="254"/>
                            </a:lnTo>
                            <a:lnTo>
                              <a:pt x="208" y="252"/>
                            </a:lnTo>
                            <a:lnTo>
                              <a:pt x="206" y="252"/>
                            </a:lnTo>
                            <a:lnTo>
                              <a:pt x="206" y="254"/>
                            </a:lnTo>
                            <a:lnTo>
                              <a:pt x="204" y="254"/>
                            </a:lnTo>
                            <a:lnTo>
                              <a:pt x="204" y="254"/>
                            </a:lnTo>
                            <a:lnTo>
                              <a:pt x="204" y="255"/>
                            </a:lnTo>
                            <a:lnTo>
                              <a:pt x="202" y="257"/>
                            </a:lnTo>
                            <a:lnTo>
                              <a:pt x="200" y="257"/>
                            </a:lnTo>
                            <a:lnTo>
                              <a:pt x="199" y="259"/>
                            </a:lnTo>
                            <a:lnTo>
                              <a:pt x="200" y="260"/>
                            </a:lnTo>
                            <a:lnTo>
                              <a:pt x="200" y="261"/>
                            </a:lnTo>
                            <a:lnTo>
                              <a:pt x="199" y="261"/>
                            </a:lnTo>
                            <a:lnTo>
                              <a:pt x="199" y="260"/>
                            </a:lnTo>
                            <a:lnTo>
                              <a:pt x="195" y="261"/>
                            </a:lnTo>
                            <a:lnTo>
                              <a:pt x="195" y="262"/>
                            </a:lnTo>
                            <a:lnTo>
                              <a:pt x="198" y="262"/>
                            </a:lnTo>
                            <a:lnTo>
                              <a:pt x="198" y="266"/>
                            </a:lnTo>
                            <a:lnTo>
                              <a:pt x="195" y="267"/>
                            </a:lnTo>
                            <a:lnTo>
                              <a:pt x="197" y="269"/>
                            </a:lnTo>
                            <a:lnTo>
                              <a:pt x="198" y="269"/>
                            </a:lnTo>
                            <a:lnTo>
                              <a:pt x="199" y="270"/>
                            </a:lnTo>
                            <a:lnTo>
                              <a:pt x="199" y="272"/>
                            </a:lnTo>
                            <a:lnTo>
                              <a:pt x="195" y="275"/>
                            </a:lnTo>
                            <a:lnTo>
                              <a:pt x="193" y="277"/>
                            </a:lnTo>
                            <a:lnTo>
                              <a:pt x="193" y="277"/>
                            </a:lnTo>
                            <a:lnTo>
                              <a:pt x="193" y="276"/>
                            </a:lnTo>
                            <a:lnTo>
                              <a:pt x="191" y="276"/>
                            </a:lnTo>
                            <a:lnTo>
                              <a:pt x="191" y="276"/>
                            </a:lnTo>
                            <a:lnTo>
                              <a:pt x="190" y="277"/>
                            </a:lnTo>
                            <a:lnTo>
                              <a:pt x="189" y="275"/>
                            </a:lnTo>
                            <a:lnTo>
                              <a:pt x="185" y="276"/>
                            </a:lnTo>
                            <a:lnTo>
                              <a:pt x="180" y="277"/>
                            </a:lnTo>
                            <a:lnTo>
                              <a:pt x="180" y="277"/>
                            </a:lnTo>
                            <a:lnTo>
                              <a:pt x="177" y="280"/>
                            </a:lnTo>
                            <a:lnTo>
                              <a:pt x="177" y="281"/>
                            </a:lnTo>
                            <a:lnTo>
                              <a:pt x="175" y="283"/>
                            </a:lnTo>
                            <a:lnTo>
                              <a:pt x="175" y="282"/>
                            </a:lnTo>
                            <a:lnTo>
                              <a:pt x="172" y="288"/>
                            </a:lnTo>
                            <a:lnTo>
                              <a:pt x="171" y="288"/>
                            </a:lnTo>
                            <a:lnTo>
                              <a:pt x="170" y="288"/>
                            </a:lnTo>
                            <a:lnTo>
                              <a:pt x="168" y="289"/>
                            </a:lnTo>
                            <a:lnTo>
                              <a:pt x="166" y="288"/>
                            </a:lnTo>
                            <a:lnTo>
                              <a:pt x="164" y="288"/>
                            </a:lnTo>
                            <a:lnTo>
                              <a:pt x="164" y="288"/>
                            </a:lnTo>
                            <a:lnTo>
                              <a:pt x="161" y="289"/>
                            </a:lnTo>
                            <a:lnTo>
                              <a:pt x="159" y="288"/>
                            </a:lnTo>
                            <a:lnTo>
                              <a:pt x="158" y="290"/>
                            </a:lnTo>
                            <a:lnTo>
                              <a:pt x="157" y="290"/>
                            </a:lnTo>
                            <a:lnTo>
                              <a:pt x="156" y="289"/>
                            </a:lnTo>
                            <a:lnTo>
                              <a:pt x="153" y="288"/>
                            </a:lnTo>
                            <a:lnTo>
                              <a:pt x="151" y="288"/>
                            </a:lnTo>
                            <a:lnTo>
                              <a:pt x="150" y="287"/>
                            </a:lnTo>
                            <a:lnTo>
                              <a:pt x="149" y="286"/>
                            </a:lnTo>
                            <a:lnTo>
                              <a:pt x="147" y="286"/>
                            </a:lnTo>
                            <a:lnTo>
                              <a:pt x="144" y="287"/>
                            </a:lnTo>
                            <a:lnTo>
                              <a:pt x="143" y="286"/>
                            </a:lnTo>
                            <a:lnTo>
                              <a:pt x="141" y="286"/>
                            </a:lnTo>
                            <a:lnTo>
                              <a:pt x="141" y="287"/>
                            </a:lnTo>
                            <a:lnTo>
                              <a:pt x="138" y="287"/>
                            </a:lnTo>
                            <a:lnTo>
                              <a:pt x="138" y="288"/>
                            </a:lnTo>
                            <a:lnTo>
                              <a:pt x="136" y="287"/>
                            </a:lnTo>
                            <a:lnTo>
                              <a:pt x="134" y="285"/>
                            </a:lnTo>
                            <a:lnTo>
                              <a:pt x="130" y="285"/>
                            </a:lnTo>
                            <a:lnTo>
                              <a:pt x="130" y="285"/>
                            </a:lnTo>
                            <a:lnTo>
                              <a:pt x="131" y="286"/>
                            </a:lnTo>
                            <a:lnTo>
                              <a:pt x="131" y="287"/>
                            </a:lnTo>
                            <a:lnTo>
                              <a:pt x="130" y="290"/>
                            </a:lnTo>
                            <a:lnTo>
                              <a:pt x="129" y="292"/>
                            </a:lnTo>
                            <a:lnTo>
                              <a:pt x="128" y="292"/>
                            </a:lnTo>
                            <a:lnTo>
                              <a:pt x="126" y="289"/>
                            </a:lnTo>
                            <a:lnTo>
                              <a:pt x="125" y="289"/>
                            </a:lnTo>
                            <a:lnTo>
                              <a:pt x="124" y="290"/>
                            </a:lnTo>
                            <a:lnTo>
                              <a:pt x="123" y="292"/>
                            </a:lnTo>
                            <a:lnTo>
                              <a:pt x="122" y="292"/>
                            </a:lnTo>
                            <a:lnTo>
                              <a:pt x="121" y="292"/>
                            </a:lnTo>
                            <a:lnTo>
                              <a:pt x="120" y="290"/>
                            </a:lnTo>
                            <a:lnTo>
                              <a:pt x="121" y="289"/>
                            </a:lnTo>
                            <a:lnTo>
                              <a:pt x="120" y="288"/>
                            </a:lnTo>
                            <a:lnTo>
                              <a:pt x="118" y="290"/>
                            </a:lnTo>
                            <a:lnTo>
                              <a:pt x="116" y="290"/>
                            </a:lnTo>
                            <a:lnTo>
                              <a:pt x="114" y="290"/>
                            </a:lnTo>
                            <a:lnTo>
                              <a:pt x="114" y="288"/>
                            </a:lnTo>
                            <a:lnTo>
                              <a:pt x="113" y="288"/>
                            </a:lnTo>
                            <a:lnTo>
                              <a:pt x="111" y="290"/>
                            </a:lnTo>
                            <a:lnTo>
                              <a:pt x="110" y="290"/>
                            </a:lnTo>
                            <a:lnTo>
                              <a:pt x="110" y="290"/>
                            </a:lnTo>
                            <a:lnTo>
                              <a:pt x="109" y="290"/>
                            </a:lnTo>
                            <a:lnTo>
                              <a:pt x="108" y="293"/>
                            </a:lnTo>
                            <a:lnTo>
                              <a:pt x="106" y="293"/>
                            </a:lnTo>
                            <a:lnTo>
                              <a:pt x="106" y="295"/>
                            </a:lnTo>
                            <a:lnTo>
                              <a:pt x="104" y="296"/>
                            </a:lnTo>
                            <a:lnTo>
                              <a:pt x="103" y="293"/>
                            </a:lnTo>
                            <a:lnTo>
                              <a:pt x="102" y="292"/>
                            </a:lnTo>
                            <a:lnTo>
                              <a:pt x="101" y="290"/>
                            </a:lnTo>
                            <a:lnTo>
                              <a:pt x="100" y="290"/>
                            </a:lnTo>
                            <a:lnTo>
                              <a:pt x="100" y="290"/>
                            </a:lnTo>
                            <a:lnTo>
                              <a:pt x="100" y="290"/>
                            </a:lnTo>
                            <a:lnTo>
                              <a:pt x="97" y="290"/>
                            </a:lnTo>
                            <a:lnTo>
                              <a:pt x="97" y="292"/>
                            </a:lnTo>
                            <a:lnTo>
                              <a:pt x="96" y="293"/>
                            </a:lnTo>
                            <a:lnTo>
                              <a:pt x="94" y="293"/>
                            </a:lnTo>
                            <a:lnTo>
                              <a:pt x="93" y="293"/>
                            </a:lnTo>
                            <a:lnTo>
                              <a:pt x="92" y="293"/>
                            </a:lnTo>
                            <a:lnTo>
                              <a:pt x="90" y="293"/>
                            </a:lnTo>
                            <a:lnTo>
                              <a:pt x="89" y="293"/>
                            </a:lnTo>
                            <a:lnTo>
                              <a:pt x="89" y="292"/>
                            </a:lnTo>
                            <a:lnTo>
                              <a:pt x="89" y="290"/>
                            </a:lnTo>
                            <a:lnTo>
                              <a:pt x="87" y="293"/>
                            </a:lnTo>
                            <a:lnTo>
                              <a:pt x="85" y="292"/>
                            </a:lnTo>
                            <a:lnTo>
                              <a:pt x="88" y="290"/>
                            </a:lnTo>
                            <a:lnTo>
                              <a:pt x="87" y="289"/>
                            </a:lnTo>
                            <a:lnTo>
                              <a:pt x="89" y="286"/>
                            </a:lnTo>
                            <a:lnTo>
                              <a:pt x="89" y="286"/>
                            </a:lnTo>
                            <a:lnTo>
                              <a:pt x="86" y="287"/>
                            </a:lnTo>
                            <a:lnTo>
                              <a:pt x="86" y="285"/>
                            </a:lnTo>
                            <a:lnTo>
                              <a:pt x="85" y="285"/>
                            </a:lnTo>
                            <a:lnTo>
                              <a:pt x="84" y="285"/>
                            </a:lnTo>
                            <a:lnTo>
                              <a:pt x="83" y="282"/>
                            </a:lnTo>
                            <a:lnTo>
                              <a:pt x="84" y="282"/>
                            </a:lnTo>
                            <a:lnTo>
                              <a:pt x="83" y="279"/>
                            </a:lnTo>
                            <a:lnTo>
                              <a:pt x="84" y="278"/>
                            </a:lnTo>
                            <a:lnTo>
                              <a:pt x="82" y="276"/>
                            </a:lnTo>
                            <a:lnTo>
                              <a:pt x="79" y="275"/>
                            </a:lnTo>
                            <a:lnTo>
                              <a:pt x="74" y="275"/>
                            </a:lnTo>
                            <a:lnTo>
                              <a:pt x="74" y="272"/>
                            </a:lnTo>
                            <a:lnTo>
                              <a:pt x="73" y="270"/>
                            </a:lnTo>
                            <a:lnTo>
                              <a:pt x="71" y="270"/>
                            </a:lnTo>
                            <a:lnTo>
                              <a:pt x="71" y="270"/>
                            </a:lnTo>
                            <a:lnTo>
                              <a:pt x="67" y="269"/>
                            </a:lnTo>
                            <a:lnTo>
                              <a:pt x="67" y="267"/>
                            </a:lnTo>
                            <a:lnTo>
                              <a:pt x="65" y="267"/>
                            </a:lnTo>
                            <a:lnTo>
                              <a:pt x="65" y="265"/>
                            </a:lnTo>
                            <a:lnTo>
                              <a:pt x="64" y="262"/>
                            </a:lnTo>
                            <a:lnTo>
                              <a:pt x="65" y="262"/>
                            </a:lnTo>
                            <a:lnTo>
                              <a:pt x="65" y="259"/>
                            </a:lnTo>
                            <a:lnTo>
                              <a:pt x="65" y="258"/>
                            </a:lnTo>
                            <a:lnTo>
                              <a:pt x="66" y="256"/>
                            </a:lnTo>
                            <a:lnTo>
                              <a:pt x="66" y="255"/>
                            </a:lnTo>
                            <a:lnTo>
                              <a:pt x="65" y="252"/>
                            </a:lnTo>
                            <a:lnTo>
                              <a:pt x="64" y="252"/>
                            </a:lnTo>
                            <a:lnTo>
                              <a:pt x="62" y="252"/>
                            </a:lnTo>
                            <a:lnTo>
                              <a:pt x="62" y="249"/>
                            </a:lnTo>
                            <a:lnTo>
                              <a:pt x="61" y="249"/>
                            </a:lnTo>
                            <a:lnTo>
                              <a:pt x="61" y="248"/>
                            </a:lnTo>
                            <a:lnTo>
                              <a:pt x="61" y="248"/>
                            </a:lnTo>
                            <a:lnTo>
                              <a:pt x="59" y="245"/>
                            </a:lnTo>
                            <a:lnTo>
                              <a:pt x="58" y="245"/>
                            </a:lnTo>
                            <a:lnTo>
                              <a:pt x="58" y="242"/>
                            </a:lnTo>
                            <a:lnTo>
                              <a:pt x="58" y="241"/>
                            </a:lnTo>
                            <a:lnTo>
                              <a:pt x="56" y="239"/>
                            </a:lnTo>
                            <a:lnTo>
                              <a:pt x="57" y="238"/>
                            </a:lnTo>
                            <a:lnTo>
                              <a:pt x="55" y="238"/>
                            </a:lnTo>
                            <a:lnTo>
                              <a:pt x="55" y="237"/>
                            </a:lnTo>
                            <a:lnTo>
                              <a:pt x="54" y="236"/>
                            </a:lnTo>
                            <a:lnTo>
                              <a:pt x="53" y="236"/>
                            </a:lnTo>
                            <a:lnTo>
                              <a:pt x="51" y="235"/>
                            </a:lnTo>
                            <a:lnTo>
                              <a:pt x="51" y="234"/>
                            </a:lnTo>
                            <a:lnTo>
                              <a:pt x="49" y="231"/>
                            </a:lnTo>
                            <a:lnTo>
                              <a:pt x="49" y="231"/>
                            </a:lnTo>
                            <a:lnTo>
                              <a:pt x="49" y="229"/>
                            </a:lnTo>
                            <a:lnTo>
                              <a:pt x="49" y="226"/>
                            </a:lnTo>
                            <a:lnTo>
                              <a:pt x="49" y="224"/>
                            </a:lnTo>
                            <a:lnTo>
                              <a:pt x="49" y="224"/>
                            </a:lnTo>
                            <a:lnTo>
                              <a:pt x="46" y="224"/>
                            </a:lnTo>
                            <a:lnTo>
                              <a:pt x="46" y="223"/>
                            </a:lnTo>
                            <a:lnTo>
                              <a:pt x="44" y="223"/>
                            </a:lnTo>
                            <a:lnTo>
                              <a:pt x="43" y="221"/>
                            </a:lnTo>
                            <a:lnTo>
                              <a:pt x="43" y="220"/>
                            </a:lnTo>
                            <a:lnTo>
                              <a:pt x="41" y="220"/>
                            </a:lnTo>
                            <a:lnTo>
                              <a:pt x="38" y="220"/>
                            </a:lnTo>
                            <a:lnTo>
                              <a:pt x="38" y="221"/>
                            </a:lnTo>
                            <a:lnTo>
                              <a:pt x="38" y="223"/>
                            </a:lnTo>
                            <a:lnTo>
                              <a:pt x="41" y="224"/>
                            </a:lnTo>
                            <a:lnTo>
                              <a:pt x="41" y="224"/>
                            </a:lnTo>
                            <a:lnTo>
                              <a:pt x="41" y="225"/>
                            </a:lnTo>
                            <a:lnTo>
                              <a:pt x="37" y="225"/>
                            </a:lnTo>
                            <a:lnTo>
                              <a:pt x="34" y="225"/>
                            </a:lnTo>
                            <a:lnTo>
                              <a:pt x="33" y="226"/>
                            </a:lnTo>
                            <a:lnTo>
                              <a:pt x="28" y="228"/>
                            </a:lnTo>
                            <a:lnTo>
                              <a:pt x="28" y="228"/>
                            </a:lnTo>
                            <a:lnTo>
                              <a:pt x="26" y="228"/>
                            </a:lnTo>
                            <a:lnTo>
                              <a:pt x="24" y="226"/>
                            </a:lnTo>
                            <a:lnTo>
                              <a:pt x="23" y="226"/>
                            </a:lnTo>
                            <a:lnTo>
                              <a:pt x="22" y="228"/>
                            </a:lnTo>
                            <a:lnTo>
                              <a:pt x="19" y="228"/>
                            </a:lnTo>
                            <a:lnTo>
                              <a:pt x="18" y="225"/>
                            </a:lnTo>
                            <a:lnTo>
                              <a:pt x="18" y="224"/>
                            </a:lnTo>
                            <a:lnTo>
                              <a:pt x="17" y="221"/>
                            </a:lnTo>
                            <a:lnTo>
                              <a:pt x="18" y="220"/>
                            </a:lnTo>
                            <a:lnTo>
                              <a:pt x="18" y="217"/>
                            </a:lnTo>
                            <a:lnTo>
                              <a:pt x="19" y="217"/>
                            </a:lnTo>
                            <a:lnTo>
                              <a:pt x="18" y="214"/>
                            </a:lnTo>
                            <a:lnTo>
                              <a:pt x="15" y="214"/>
                            </a:lnTo>
                            <a:lnTo>
                              <a:pt x="15" y="213"/>
                            </a:lnTo>
                            <a:lnTo>
                              <a:pt x="13" y="212"/>
                            </a:lnTo>
                            <a:lnTo>
                              <a:pt x="10" y="214"/>
                            </a:lnTo>
                            <a:lnTo>
                              <a:pt x="10" y="213"/>
                            </a:lnTo>
                            <a:lnTo>
                              <a:pt x="8" y="213"/>
                            </a:lnTo>
                            <a:lnTo>
                              <a:pt x="8" y="212"/>
                            </a:lnTo>
                            <a:lnTo>
                              <a:pt x="10" y="210"/>
                            </a:lnTo>
                            <a:lnTo>
                              <a:pt x="10" y="208"/>
                            </a:lnTo>
                            <a:lnTo>
                              <a:pt x="10" y="207"/>
                            </a:lnTo>
                            <a:lnTo>
                              <a:pt x="7" y="208"/>
                            </a:lnTo>
                            <a:lnTo>
                              <a:pt x="6" y="207"/>
                            </a:lnTo>
                            <a:lnTo>
                              <a:pt x="6" y="206"/>
                            </a:lnTo>
                            <a:lnTo>
                              <a:pt x="4" y="205"/>
                            </a:lnTo>
                            <a:lnTo>
                              <a:pt x="3" y="206"/>
                            </a:lnTo>
                            <a:lnTo>
                              <a:pt x="2" y="206"/>
                            </a:lnTo>
                            <a:lnTo>
                              <a:pt x="1" y="203"/>
                            </a:lnTo>
                            <a:lnTo>
                              <a:pt x="0" y="203"/>
                            </a:lnTo>
                            <a:lnTo>
                              <a:pt x="0" y="200"/>
                            </a:lnTo>
                            <a:lnTo>
                              <a:pt x="0" y="198"/>
                            </a:lnTo>
                            <a:lnTo>
                              <a:pt x="0" y="197"/>
                            </a:lnTo>
                            <a:lnTo>
                              <a:pt x="0" y="195"/>
                            </a:lnTo>
                            <a:lnTo>
                              <a:pt x="1" y="193"/>
                            </a:lnTo>
                            <a:lnTo>
                              <a:pt x="1" y="189"/>
                            </a:lnTo>
                            <a:lnTo>
                              <a:pt x="2" y="188"/>
                            </a:lnTo>
                            <a:lnTo>
                              <a:pt x="3" y="185"/>
                            </a:lnTo>
                            <a:lnTo>
                              <a:pt x="5" y="182"/>
                            </a:lnTo>
                            <a:lnTo>
                              <a:pt x="6" y="181"/>
                            </a:lnTo>
                            <a:lnTo>
                              <a:pt x="6" y="178"/>
                            </a:lnTo>
                            <a:lnTo>
                              <a:pt x="8" y="178"/>
                            </a:lnTo>
                            <a:lnTo>
                              <a:pt x="10" y="176"/>
                            </a:lnTo>
                            <a:lnTo>
                              <a:pt x="8" y="175"/>
                            </a:lnTo>
                            <a:lnTo>
                              <a:pt x="8" y="174"/>
                            </a:lnTo>
                            <a:lnTo>
                              <a:pt x="10" y="172"/>
                            </a:lnTo>
                            <a:lnTo>
                              <a:pt x="10" y="168"/>
                            </a:lnTo>
                            <a:lnTo>
                              <a:pt x="11" y="166"/>
                            </a:lnTo>
                            <a:lnTo>
                              <a:pt x="11" y="164"/>
                            </a:lnTo>
                            <a:lnTo>
                              <a:pt x="13" y="162"/>
                            </a:lnTo>
                            <a:lnTo>
                              <a:pt x="13" y="160"/>
                            </a:lnTo>
                            <a:lnTo>
                              <a:pt x="11" y="159"/>
                            </a:lnTo>
                            <a:lnTo>
                              <a:pt x="13" y="155"/>
                            </a:lnTo>
                            <a:lnTo>
                              <a:pt x="14" y="154"/>
                            </a:lnTo>
                            <a:lnTo>
                              <a:pt x="14" y="150"/>
                            </a:lnTo>
                            <a:lnTo>
                              <a:pt x="16" y="150"/>
                            </a:lnTo>
                            <a:lnTo>
                              <a:pt x="18" y="152"/>
                            </a:lnTo>
                            <a:lnTo>
                              <a:pt x="21" y="152"/>
                            </a:lnTo>
                            <a:lnTo>
                              <a:pt x="23" y="153"/>
                            </a:lnTo>
                            <a:lnTo>
                              <a:pt x="23" y="154"/>
                            </a:lnTo>
                            <a:lnTo>
                              <a:pt x="26" y="155"/>
                            </a:lnTo>
                            <a:lnTo>
                              <a:pt x="27" y="154"/>
                            </a:lnTo>
                            <a:lnTo>
                              <a:pt x="27" y="152"/>
                            </a:lnTo>
                            <a:lnTo>
                              <a:pt x="25" y="148"/>
                            </a:lnTo>
                            <a:lnTo>
                              <a:pt x="26" y="146"/>
                            </a:lnTo>
                            <a:lnTo>
                              <a:pt x="28" y="146"/>
                            </a:lnTo>
                            <a:lnTo>
                              <a:pt x="30" y="150"/>
                            </a:lnTo>
                            <a:lnTo>
                              <a:pt x="32" y="149"/>
                            </a:lnTo>
                            <a:lnTo>
                              <a:pt x="33" y="146"/>
                            </a:lnTo>
                            <a:lnTo>
                              <a:pt x="36" y="146"/>
                            </a:lnTo>
                            <a:lnTo>
                              <a:pt x="41" y="145"/>
                            </a:lnTo>
                            <a:lnTo>
                              <a:pt x="41" y="144"/>
                            </a:lnTo>
                            <a:lnTo>
                              <a:pt x="43" y="145"/>
                            </a:lnTo>
                            <a:lnTo>
                              <a:pt x="44" y="142"/>
                            </a:lnTo>
                            <a:lnTo>
                              <a:pt x="44" y="141"/>
                            </a:lnTo>
                            <a:lnTo>
                              <a:pt x="43" y="142"/>
                            </a:lnTo>
                            <a:lnTo>
                              <a:pt x="41" y="139"/>
                            </a:lnTo>
                            <a:lnTo>
                              <a:pt x="44" y="138"/>
                            </a:lnTo>
                            <a:lnTo>
                              <a:pt x="45" y="135"/>
                            </a:lnTo>
                            <a:lnTo>
                              <a:pt x="47" y="135"/>
                            </a:lnTo>
                            <a:lnTo>
                              <a:pt x="49" y="133"/>
                            </a:lnTo>
                            <a:lnTo>
                              <a:pt x="51" y="133"/>
                            </a:lnTo>
                            <a:lnTo>
                              <a:pt x="51" y="131"/>
                            </a:lnTo>
                            <a:lnTo>
                              <a:pt x="51" y="131"/>
                            </a:lnTo>
                            <a:lnTo>
                              <a:pt x="54" y="129"/>
                            </a:lnTo>
                            <a:lnTo>
                              <a:pt x="56" y="125"/>
                            </a:lnTo>
                            <a:lnTo>
                              <a:pt x="56" y="125"/>
                            </a:lnTo>
                            <a:lnTo>
                              <a:pt x="57" y="124"/>
                            </a:lnTo>
                            <a:lnTo>
                              <a:pt x="56" y="123"/>
                            </a:lnTo>
                            <a:lnTo>
                              <a:pt x="56" y="118"/>
                            </a:lnTo>
                            <a:lnTo>
                              <a:pt x="56" y="117"/>
                            </a:lnTo>
                            <a:lnTo>
                              <a:pt x="58" y="117"/>
                            </a:lnTo>
                            <a:lnTo>
                              <a:pt x="60" y="118"/>
                            </a:lnTo>
                            <a:lnTo>
                              <a:pt x="61" y="118"/>
                            </a:lnTo>
                            <a:lnTo>
                              <a:pt x="61" y="117"/>
                            </a:lnTo>
                            <a:lnTo>
                              <a:pt x="61" y="114"/>
                            </a:lnTo>
                            <a:lnTo>
                              <a:pt x="62" y="113"/>
                            </a:lnTo>
                            <a:lnTo>
                              <a:pt x="62" y="112"/>
                            </a:lnTo>
                            <a:lnTo>
                              <a:pt x="61" y="110"/>
                            </a:lnTo>
                            <a:lnTo>
                              <a:pt x="61" y="109"/>
                            </a:lnTo>
                            <a:lnTo>
                              <a:pt x="62" y="105"/>
                            </a:lnTo>
                            <a:lnTo>
                              <a:pt x="62" y="104"/>
                            </a:lnTo>
                            <a:lnTo>
                              <a:pt x="59" y="103"/>
                            </a:lnTo>
                            <a:lnTo>
                              <a:pt x="58" y="99"/>
                            </a:lnTo>
                            <a:lnTo>
                              <a:pt x="62" y="98"/>
                            </a:lnTo>
                            <a:lnTo>
                              <a:pt x="62" y="97"/>
                            </a:lnTo>
                            <a:lnTo>
                              <a:pt x="61" y="97"/>
                            </a:lnTo>
                            <a:lnTo>
                              <a:pt x="61" y="95"/>
                            </a:lnTo>
                            <a:lnTo>
                              <a:pt x="62" y="95"/>
                            </a:lnTo>
                            <a:lnTo>
                              <a:pt x="63" y="93"/>
                            </a:lnTo>
                            <a:lnTo>
                              <a:pt x="64" y="92"/>
                            </a:lnTo>
                            <a:lnTo>
                              <a:pt x="68" y="90"/>
                            </a:lnTo>
                            <a:lnTo>
                              <a:pt x="68" y="90"/>
                            </a:lnTo>
                            <a:lnTo>
                              <a:pt x="68" y="90"/>
                            </a:lnTo>
                            <a:lnTo>
                              <a:pt x="66" y="88"/>
                            </a:lnTo>
                            <a:lnTo>
                              <a:pt x="62" y="88"/>
                            </a:lnTo>
                            <a:lnTo>
                              <a:pt x="61" y="87"/>
                            </a:lnTo>
                            <a:lnTo>
                              <a:pt x="59" y="85"/>
                            </a:lnTo>
                            <a:lnTo>
                              <a:pt x="61" y="84"/>
                            </a:lnTo>
                            <a:lnTo>
                              <a:pt x="61" y="82"/>
                            </a:lnTo>
                            <a:lnTo>
                              <a:pt x="61" y="81"/>
                            </a:lnTo>
                            <a:lnTo>
                              <a:pt x="61" y="80"/>
                            </a:lnTo>
                            <a:lnTo>
                              <a:pt x="59" y="76"/>
                            </a:lnTo>
                            <a:lnTo>
                              <a:pt x="59" y="76"/>
                            </a:lnTo>
                            <a:lnTo>
                              <a:pt x="61" y="73"/>
                            </a:lnTo>
                            <a:lnTo>
                              <a:pt x="58" y="72"/>
                            </a:lnTo>
                            <a:lnTo>
                              <a:pt x="58" y="73"/>
                            </a:lnTo>
                            <a:lnTo>
                              <a:pt x="57" y="73"/>
                            </a:lnTo>
                            <a:lnTo>
                              <a:pt x="58" y="69"/>
                            </a:lnTo>
                            <a:lnTo>
                              <a:pt x="58" y="69"/>
                            </a:lnTo>
                            <a:lnTo>
                              <a:pt x="58" y="68"/>
                            </a:lnTo>
                            <a:lnTo>
                              <a:pt x="60" y="67"/>
                            </a:lnTo>
                            <a:lnTo>
                              <a:pt x="61" y="66"/>
                            </a:lnTo>
                            <a:lnTo>
                              <a:pt x="62" y="67"/>
                            </a:lnTo>
                            <a:lnTo>
                              <a:pt x="64" y="66"/>
                            </a:lnTo>
                            <a:lnTo>
                              <a:pt x="65" y="66"/>
                            </a:lnTo>
                            <a:lnTo>
                              <a:pt x="65" y="66"/>
                            </a:lnTo>
                            <a:lnTo>
                              <a:pt x="66" y="66"/>
                            </a:lnTo>
                            <a:lnTo>
                              <a:pt x="67" y="65"/>
                            </a:lnTo>
                            <a:lnTo>
                              <a:pt x="68" y="65"/>
                            </a:lnTo>
                            <a:lnTo>
                              <a:pt x="70" y="63"/>
                            </a:lnTo>
                            <a:lnTo>
                              <a:pt x="72" y="62"/>
                            </a:lnTo>
                            <a:lnTo>
                              <a:pt x="72" y="59"/>
                            </a:lnTo>
                            <a:lnTo>
                              <a:pt x="74" y="56"/>
                            </a:lnTo>
                            <a:lnTo>
                              <a:pt x="72" y="55"/>
                            </a:lnTo>
                            <a:lnTo>
                              <a:pt x="71" y="52"/>
                            </a:lnTo>
                            <a:lnTo>
                              <a:pt x="72" y="52"/>
                            </a:lnTo>
                            <a:lnTo>
                              <a:pt x="72" y="51"/>
                            </a:lnTo>
                            <a:lnTo>
                              <a:pt x="72" y="49"/>
                            </a:lnTo>
                            <a:lnTo>
                              <a:pt x="73" y="48"/>
                            </a:lnTo>
                            <a:lnTo>
                              <a:pt x="72" y="46"/>
                            </a:lnTo>
                            <a:lnTo>
                              <a:pt x="70" y="45"/>
                            </a:lnTo>
                            <a:lnTo>
                              <a:pt x="71" y="44"/>
                            </a:lnTo>
                            <a:lnTo>
                              <a:pt x="70" y="43"/>
                            </a:lnTo>
                            <a:lnTo>
                              <a:pt x="68" y="43"/>
                            </a:lnTo>
                            <a:lnTo>
                              <a:pt x="68" y="41"/>
                            </a:lnTo>
                            <a:lnTo>
                              <a:pt x="65" y="41"/>
                            </a:lnTo>
                            <a:lnTo>
                              <a:pt x="64" y="40"/>
                            </a:lnTo>
                            <a:lnTo>
                              <a:pt x="64" y="37"/>
                            </a:lnTo>
                            <a:lnTo>
                              <a:pt x="62" y="37"/>
                            </a:lnTo>
                            <a:lnTo>
                              <a:pt x="63" y="34"/>
                            </a:lnTo>
                            <a:lnTo>
                              <a:pt x="62" y="32"/>
                            </a:lnTo>
                            <a:lnTo>
                              <a:pt x="62" y="31"/>
                            </a:lnTo>
                            <a:lnTo>
                              <a:pt x="63" y="29"/>
                            </a:lnTo>
                            <a:lnTo>
                              <a:pt x="65" y="29"/>
                            </a:lnTo>
                            <a:lnTo>
                              <a:pt x="66" y="28"/>
                            </a:lnTo>
                            <a:lnTo>
                              <a:pt x="66" y="25"/>
                            </a:lnTo>
                            <a:lnTo>
                              <a:pt x="68" y="25"/>
                            </a:lnTo>
                            <a:lnTo>
                              <a:pt x="70" y="25"/>
                            </a:lnTo>
                            <a:lnTo>
                              <a:pt x="75" y="24"/>
                            </a:lnTo>
                            <a:lnTo>
                              <a:pt x="75" y="24"/>
                            </a:lnTo>
                            <a:lnTo>
                              <a:pt x="78" y="24"/>
                            </a:lnTo>
                            <a:lnTo>
                              <a:pt x="79" y="24"/>
                            </a:lnTo>
                            <a:lnTo>
                              <a:pt x="80" y="21"/>
                            </a:lnTo>
                            <a:lnTo>
                              <a:pt x="82" y="21"/>
                            </a:lnTo>
                            <a:lnTo>
                              <a:pt x="82" y="21"/>
                            </a:lnTo>
                            <a:lnTo>
                              <a:pt x="83" y="21"/>
                            </a:lnTo>
                            <a:lnTo>
                              <a:pt x="85" y="21"/>
                            </a:lnTo>
                            <a:lnTo>
                              <a:pt x="85" y="20"/>
                            </a:lnTo>
                            <a:lnTo>
                              <a:pt x="85" y="17"/>
                            </a:lnTo>
                            <a:lnTo>
                              <a:pt x="88" y="17"/>
                            </a:lnTo>
                            <a:lnTo>
                              <a:pt x="89" y="20"/>
                            </a:lnTo>
                            <a:lnTo>
                              <a:pt x="91" y="20"/>
                            </a:lnTo>
                            <a:lnTo>
                              <a:pt x="93" y="21"/>
                            </a:lnTo>
                            <a:lnTo>
                              <a:pt x="93" y="20"/>
                            </a:lnTo>
                            <a:lnTo>
                              <a:pt x="94" y="20"/>
                            </a:lnTo>
                            <a:lnTo>
                              <a:pt x="96" y="21"/>
                            </a:lnTo>
                            <a:lnTo>
                              <a:pt x="97" y="20"/>
                            </a:lnTo>
                            <a:lnTo>
                              <a:pt x="100" y="20"/>
                            </a:lnTo>
                            <a:lnTo>
                              <a:pt x="100" y="21"/>
                            </a:lnTo>
                            <a:lnTo>
                              <a:pt x="102" y="21"/>
                            </a:lnTo>
                            <a:lnTo>
                              <a:pt x="103" y="19"/>
                            </a:lnTo>
                            <a:lnTo>
                              <a:pt x="104" y="18"/>
                            </a:lnTo>
                            <a:lnTo>
                              <a:pt x="104" y="16"/>
                            </a:lnTo>
                            <a:lnTo>
                              <a:pt x="103" y="15"/>
                            </a:lnTo>
                            <a:lnTo>
                              <a:pt x="103" y="14"/>
                            </a:lnTo>
                            <a:lnTo>
                              <a:pt x="103" y="12"/>
                            </a:lnTo>
                            <a:lnTo>
                              <a:pt x="106" y="11"/>
                            </a:lnTo>
                            <a:lnTo>
                              <a:pt x="106" y="9"/>
                            </a:lnTo>
                            <a:lnTo>
                              <a:pt x="108" y="9"/>
                            </a:lnTo>
                            <a:lnTo>
                              <a:pt x="110" y="8"/>
                            </a:lnTo>
                            <a:lnTo>
                              <a:pt x="111" y="8"/>
                            </a:lnTo>
                            <a:lnTo>
                              <a:pt x="111" y="6"/>
                            </a:lnTo>
                            <a:lnTo>
                              <a:pt x="112" y="4"/>
                            </a:lnTo>
                            <a:lnTo>
                              <a:pt x="111" y="4"/>
                            </a:lnTo>
                            <a:lnTo>
                              <a:pt x="111" y="4"/>
                            </a:lnTo>
                            <a:lnTo>
                              <a:pt x="111" y="2"/>
                            </a:lnTo>
                            <a:lnTo>
                              <a:pt x="111" y="1"/>
                            </a:lnTo>
                            <a:lnTo>
                              <a:pt x="111" y="0"/>
                            </a:lnTo>
                            <a:lnTo>
                              <a:pt x="113" y="0"/>
                            </a:lnTo>
                            <a:lnTo>
                              <a:pt x="114" y="0"/>
                            </a:lnTo>
                            <a:lnTo>
                              <a:pt x="116" y="2"/>
                            </a:lnTo>
                            <a:lnTo>
                              <a:pt x="116" y="2"/>
                            </a:lnTo>
                            <a:lnTo>
                              <a:pt x="117" y="2"/>
                            </a:lnTo>
                            <a:lnTo>
                              <a:pt x="118" y="4"/>
                            </a:lnTo>
                            <a:lnTo>
                              <a:pt x="117" y="4"/>
                            </a:lnTo>
                            <a:lnTo>
                              <a:pt x="119" y="6"/>
                            </a:lnTo>
                            <a:lnTo>
                              <a:pt x="118" y="6"/>
                            </a:lnTo>
                            <a:lnTo>
                              <a:pt x="118" y="7"/>
                            </a:lnTo>
                            <a:lnTo>
                              <a:pt x="118" y="9"/>
                            </a:lnTo>
                            <a:lnTo>
                              <a:pt x="120" y="9"/>
                            </a:lnTo>
                            <a:lnTo>
                              <a:pt x="120" y="9"/>
                            </a:lnTo>
                            <a:lnTo>
                              <a:pt x="120" y="11"/>
                            </a:lnTo>
                            <a:lnTo>
                              <a:pt x="121" y="11"/>
                            </a:lnTo>
                            <a:lnTo>
                              <a:pt x="121" y="11"/>
                            </a:lnTo>
                            <a:lnTo>
                              <a:pt x="121" y="12"/>
                            </a:lnTo>
                            <a:lnTo>
                              <a:pt x="120" y="13"/>
                            </a:lnTo>
                            <a:lnTo>
                              <a:pt x="120" y="13"/>
                            </a:lnTo>
                            <a:lnTo>
                              <a:pt x="121" y="14"/>
                            </a:lnTo>
                            <a:lnTo>
                              <a:pt x="120" y="15"/>
                            </a:lnTo>
                            <a:lnTo>
                              <a:pt x="120" y="19"/>
                            </a:lnTo>
                            <a:lnTo>
                              <a:pt x="121" y="19"/>
                            </a:lnTo>
                            <a:lnTo>
                              <a:pt x="121" y="20"/>
                            </a:lnTo>
                            <a:lnTo>
                              <a:pt x="121" y="21"/>
                            </a:lnTo>
                            <a:lnTo>
                              <a:pt x="121" y="21"/>
                            </a:lnTo>
                            <a:lnTo>
                              <a:pt x="123" y="21"/>
                            </a:lnTo>
                            <a:lnTo>
                              <a:pt x="123" y="23"/>
                            </a:lnTo>
                            <a:lnTo>
                              <a:pt x="123" y="24"/>
                            </a:lnTo>
                            <a:lnTo>
                              <a:pt x="121" y="26"/>
                            </a:lnTo>
                            <a:lnTo>
                              <a:pt x="121" y="27"/>
                            </a:lnTo>
                            <a:lnTo>
                              <a:pt x="120" y="28"/>
                            </a:lnTo>
                            <a:lnTo>
                              <a:pt x="122" y="29"/>
                            </a:lnTo>
                            <a:lnTo>
                              <a:pt x="122" y="31"/>
                            </a:lnTo>
                            <a:lnTo>
                              <a:pt x="122" y="31"/>
                            </a:lnTo>
                            <a:lnTo>
                              <a:pt x="122" y="32"/>
                            </a:lnTo>
                            <a:lnTo>
                              <a:pt x="125" y="33"/>
                            </a:lnTo>
                            <a:lnTo>
                              <a:pt x="125" y="35"/>
                            </a:lnTo>
                            <a:lnTo>
                              <a:pt x="125" y="35"/>
                            </a:lnTo>
                            <a:lnTo>
                              <a:pt x="127" y="37"/>
                            </a:lnTo>
                            <a:lnTo>
                              <a:pt x="129" y="37"/>
                            </a:lnTo>
                            <a:lnTo>
                              <a:pt x="129" y="38"/>
                            </a:lnTo>
                            <a:lnTo>
                              <a:pt x="130" y="38"/>
                            </a:lnTo>
                            <a:lnTo>
                              <a:pt x="130" y="38"/>
                            </a:lnTo>
                            <a:lnTo>
                              <a:pt x="130" y="41"/>
                            </a:lnTo>
                            <a:lnTo>
                              <a:pt x="130" y="42"/>
                            </a:lnTo>
                            <a:lnTo>
                              <a:pt x="133" y="42"/>
                            </a:lnTo>
                            <a:lnTo>
                              <a:pt x="134" y="44"/>
                            </a:lnTo>
                            <a:lnTo>
                              <a:pt x="135" y="44"/>
                            </a:lnTo>
                            <a:lnTo>
                              <a:pt x="134" y="49"/>
                            </a:lnTo>
                            <a:lnTo>
                              <a:pt x="135" y="52"/>
                            </a:lnTo>
                            <a:lnTo>
                              <a:pt x="136" y="52"/>
                            </a:lnTo>
                            <a:lnTo>
                              <a:pt x="137" y="54"/>
                            </a:lnTo>
                            <a:lnTo>
                              <a:pt x="139" y="54"/>
                            </a:lnTo>
                            <a:lnTo>
                              <a:pt x="139" y="55"/>
                            </a:lnTo>
                            <a:lnTo>
                              <a:pt x="140" y="56"/>
                            </a:lnTo>
                            <a:lnTo>
                              <a:pt x="141" y="57"/>
                            </a:lnTo>
                            <a:lnTo>
                              <a:pt x="143" y="57"/>
                            </a:lnTo>
                            <a:lnTo>
                              <a:pt x="144" y="57"/>
                            </a:lnTo>
                            <a:lnTo>
                              <a:pt x="146" y="56"/>
                            </a:lnTo>
                            <a:lnTo>
                              <a:pt x="146" y="56"/>
                            </a:lnTo>
                            <a:lnTo>
                              <a:pt x="147" y="57"/>
                            </a:lnTo>
                            <a:lnTo>
                              <a:pt x="146" y="60"/>
                            </a:lnTo>
                            <a:lnTo>
                              <a:pt x="146" y="62"/>
                            </a:lnTo>
                            <a:lnTo>
                              <a:pt x="149" y="62"/>
                            </a:lnTo>
                            <a:lnTo>
                              <a:pt x="150" y="62"/>
                            </a:lnTo>
                            <a:lnTo>
                              <a:pt x="149" y="64"/>
                            </a:lnTo>
                            <a:lnTo>
                              <a:pt x="151" y="66"/>
                            </a:lnTo>
                            <a:lnTo>
                              <a:pt x="150" y="66"/>
                            </a:lnTo>
                            <a:lnTo>
                              <a:pt x="150" y="69"/>
                            </a:lnTo>
                            <a:lnTo>
                              <a:pt x="147" y="73"/>
                            </a:lnTo>
                            <a:lnTo>
                              <a:pt x="149" y="73"/>
                            </a:lnTo>
                            <a:lnTo>
                              <a:pt x="149" y="74"/>
                            </a:lnTo>
                            <a:lnTo>
                              <a:pt x="150" y="76"/>
                            </a:lnTo>
                            <a:lnTo>
                              <a:pt x="151" y="76"/>
                            </a:lnTo>
                            <a:lnTo>
                              <a:pt x="156" y="76"/>
                            </a:lnTo>
                            <a:lnTo>
                              <a:pt x="156" y="74"/>
                            </a:lnTo>
                            <a:lnTo>
                              <a:pt x="158" y="74"/>
                            </a:lnTo>
                            <a:lnTo>
                              <a:pt x="159" y="73"/>
                            </a:lnTo>
                            <a:lnTo>
                              <a:pt x="159" y="73"/>
                            </a:lnTo>
                            <a:lnTo>
                              <a:pt x="160" y="73"/>
                            </a:lnTo>
                            <a:lnTo>
                              <a:pt x="164" y="73"/>
                            </a:lnTo>
                            <a:lnTo>
                              <a:pt x="163" y="72"/>
                            </a:lnTo>
                            <a:lnTo>
                              <a:pt x="164" y="72"/>
                            </a:lnTo>
                            <a:lnTo>
                              <a:pt x="165" y="72"/>
                            </a:lnTo>
                            <a:lnTo>
                              <a:pt x="166" y="69"/>
                            </a:lnTo>
                            <a:lnTo>
                              <a:pt x="167" y="69"/>
                            </a:lnTo>
                            <a:lnTo>
                              <a:pt x="170" y="71"/>
                            </a:lnTo>
                            <a:lnTo>
                              <a:pt x="170" y="72"/>
                            </a:lnTo>
                            <a:lnTo>
                              <a:pt x="170" y="72"/>
                            </a:lnTo>
                            <a:lnTo>
                              <a:pt x="170" y="73"/>
                            </a:lnTo>
                            <a:lnTo>
                              <a:pt x="171" y="73"/>
                            </a:lnTo>
                            <a:lnTo>
                              <a:pt x="172" y="72"/>
                            </a:lnTo>
                            <a:lnTo>
                              <a:pt x="174" y="73"/>
                            </a:lnTo>
                            <a:lnTo>
                              <a:pt x="175" y="71"/>
                            </a:lnTo>
                            <a:lnTo>
                              <a:pt x="177" y="69"/>
                            </a:lnTo>
                            <a:lnTo>
                              <a:pt x="179" y="73"/>
                            </a:lnTo>
                            <a:lnTo>
                              <a:pt x="179" y="72"/>
                            </a:lnTo>
                            <a:lnTo>
                              <a:pt x="182" y="72"/>
                            </a:lnTo>
                            <a:lnTo>
                              <a:pt x="182" y="73"/>
                            </a:lnTo>
                            <a:lnTo>
                              <a:pt x="184" y="73"/>
                            </a:lnTo>
                            <a:lnTo>
                              <a:pt x="184" y="77"/>
                            </a:lnTo>
                            <a:lnTo>
                              <a:pt x="184" y="77"/>
                            </a:lnTo>
                            <a:lnTo>
                              <a:pt x="185" y="78"/>
                            </a:lnTo>
                            <a:lnTo>
                              <a:pt x="187" y="78"/>
                            </a:lnTo>
                            <a:lnTo>
                              <a:pt x="188" y="80"/>
                            </a:lnTo>
                            <a:lnTo>
                              <a:pt x="190" y="80"/>
                            </a:lnTo>
                            <a:lnTo>
                              <a:pt x="191" y="83"/>
                            </a:lnTo>
                            <a:lnTo>
                              <a:pt x="191" y="85"/>
                            </a:lnTo>
                            <a:lnTo>
                              <a:pt x="191" y="86"/>
                            </a:lnTo>
                            <a:lnTo>
                              <a:pt x="190" y="87"/>
                            </a:lnTo>
                            <a:lnTo>
                              <a:pt x="191" y="88"/>
                            </a:lnTo>
                            <a:lnTo>
                              <a:pt x="190" y="90"/>
                            </a:lnTo>
                            <a:lnTo>
                              <a:pt x="188" y="89"/>
                            </a:lnTo>
                            <a:lnTo>
                              <a:pt x="188" y="90"/>
                            </a:lnTo>
                            <a:lnTo>
                              <a:pt x="186" y="93"/>
                            </a:lnTo>
                            <a:lnTo>
                              <a:pt x="187" y="93"/>
                            </a:lnTo>
                            <a:lnTo>
                              <a:pt x="191" y="93"/>
                            </a:lnTo>
                            <a:lnTo>
                              <a:pt x="193" y="92"/>
                            </a:lnTo>
                            <a:lnTo>
                              <a:pt x="195" y="92"/>
                            </a:lnTo>
                            <a:lnTo>
                              <a:pt x="195" y="93"/>
                            </a:lnTo>
                            <a:lnTo>
                              <a:pt x="200" y="92"/>
                            </a:lnTo>
                            <a:lnTo>
                              <a:pt x="202" y="94"/>
                            </a:lnTo>
                            <a:lnTo>
                              <a:pt x="203" y="94"/>
                            </a:lnTo>
                            <a:lnTo>
                              <a:pt x="205" y="93"/>
                            </a:lnTo>
                            <a:lnTo>
                              <a:pt x="206" y="93"/>
                            </a:lnTo>
                            <a:lnTo>
                              <a:pt x="209" y="90"/>
                            </a:lnTo>
                            <a:lnTo>
                              <a:pt x="208" y="89"/>
                            </a:lnTo>
                            <a:lnTo>
                              <a:pt x="209" y="88"/>
                            </a:lnTo>
                            <a:lnTo>
                              <a:pt x="209" y="90"/>
                            </a:lnTo>
                            <a:lnTo>
                              <a:pt x="212" y="88"/>
                            </a:lnTo>
                            <a:lnTo>
                              <a:pt x="213" y="90"/>
                            </a:lnTo>
                            <a:lnTo>
                              <a:pt x="212" y="92"/>
                            </a:lnTo>
                            <a:lnTo>
                              <a:pt x="215" y="93"/>
                            </a:lnTo>
                            <a:lnTo>
                              <a:pt x="218" y="90"/>
                            </a:lnTo>
                            <a:lnTo>
                              <a:pt x="218" y="90"/>
                            </a:lnTo>
                            <a:lnTo>
                              <a:pt x="221" y="90"/>
                            </a:lnTo>
                            <a:lnTo>
                              <a:pt x="222" y="89"/>
                            </a:lnTo>
                            <a:lnTo>
                              <a:pt x="223" y="89"/>
                            </a:lnTo>
                            <a:lnTo>
                              <a:pt x="224" y="89"/>
                            </a:lnTo>
                            <a:lnTo>
                              <a:pt x="225" y="90"/>
                            </a:lnTo>
                            <a:lnTo>
                              <a:pt x="227" y="90"/>
                            </a:lnTo>
                            <a:lnTo>
                              <a:pt x="228" y="90"/>
                            </a:lnTo>
                            <a:lnTo>
                              <a:pt x="229" y="90"/>
                            </a:lnTo>
                            <a:lnTo>
                              <a:pt x="230" y="92"/>
                            </a:lnTo>
                            <a:lnTo>
                              <a:pt x="230" y="94"/>
                            </a:lnTo>
                            <a:lnTo>
                              <a:pt x="231" y="95"/>
                            </a:lnTo>
                            <a:lnTo>
                              <a:pt x="231" y="97"/>
                            </a:lnTo>
                            <a:lnTo>
                              <a:pt x="232" y="97"/>
                            </a:lnTo>
                            <a:lnTo>
                              <a:pt x="232" y="100"/>
                            </a:lnTo>
                            <a:lnTo>
                              <a:pt x="236" y="101"/>
                            </a:lnTo>
                            <a:lnTo>
                              <a:pt x="235" y="103"/>
                            </a:lnTo>
                            <a:lnTo>
                              <a:pt x="236" y="104"/>
                            </a:lnTo>
                            <a:lnTo>
                              <a:pt x="236" y="105"/>
                            </a:lnTo>
                            <a:lnTo>
                              <a:pt x="236" y="106"/>
                            </a:lnTo>
                            <a:lnTo>
                              <a:pt x="236" y="105"/>
                            </a:lnTo>
                            <a:lnTo>
                              <a:pt x="237" y="106"/>
                            </a:lnTo>
                            <a:lnTo>
                              <a:pt x="236" y="108"/>
                            </a:lnTo>
                            <a:lnTo>
                              <a:pt x="237" y="109"/>
                            </a:lnTo>
                            <a:lnTo>
                              <a:pt x="237" y="111"/>
                            </a:lnTo>
                            <a:lnTo>
                              <a:pt x="236" y="112"/>
                            </a:lnTo>
                            <a:lnTo>
                              <a:pt x="236" y="114"/>
                            </a:lnTo>
                            <a:lnTo>
                              <a:pt x="235" y="114"/>
                            </a:lnTo>
                            <a:lnTo>
                              <a:pt x="233" y="116"/>
                            </a:lnTo>
                            <a:lnTo>
                              <a:pt x="232" y="116"/>
                            </a:lnTo>
                            <a:lnTo>
                              <a:pt x="232" y="117"/>
                            </a:lnTo>
                            <a:lnTo>
                              <a:pt x="231" y="117"/>
                            </a:lnTo>
                            <a:lnTo>
                              <a:pt x="230" y="117"/>
                            </a:lnTo>
                            <a:lnTo>
                              <a:pt x="229" y="118"/>
                            </a:lnTo>
                            <a:lnTo>
                              <a:pt x="229" y="118"/>
                            </a:lnTo>
                            <a:lnTo>
                              <a:pt x="229" y="119"/>
                            </a:lnTo>
                            <a:lnTo>
                              <a:pt x="229" y="121"/>
                            </a:lnTo>
                            <a:lnTo>
                              <a:pt x="228" y="123"/>
                            </a:lnTo>
                            <a:lnTo>
                              <a:pt x="230" y="124"/>
                            </a:lnTo>
                            <a:lnTo>
                              <a:pt x="231" y="125"/>
                            </a:lnTo>
                            <a:lnTo>
                              <a:pt x="230" y="126"/>
                            </a:lnTo>
                            <a:lnTo>
                              <a:pt x="229" y="127"/>
                            </a:lnTo>
                            <a:lnTo>
                              <a:pt x="230" y="129"/>
                            </a:lnTo>
                            <a:lnTo>
                              <a:pt x="230" y="129"/>
                            </a:lnTo>
                            <a:lnTo>
                              <a:pt x="230" y="132"/>
                            </a:lnTo>
                            <a:lnTo>
                              <a:pt x="226" y="132"/>
                            </a:lnTo>
                            <a:lnTo>
                              <a:pt x="223" y="135"/>
                            </a:lnTo>
                            <a:lnTo>
                              <a:pt x="222" y="134"/>
                            </a:lnTo>
                            <a:lnTo>
                              <a:pt x="218" y="135"/>
                            </a:lnTo>
                            <a:lnTo>
                              <a:pt x="217" y="138"/>
                            </a:lnTo>
                            <a:lnTo>
                              <a:pt x="217" y="141"/>
                            </a:lnTo>
                            <a:lnTo>
                              <a:pt x="218" y="141"/>
                            </a:lnTo>
                            <a:lnTo>
                              <a:pt x="218" y="139"/>
                            </a:lnTo>
                            <a:lnTo>
                              <a:pt x="219" y="140"/>
                            </a:lnTo>
                            <a:lnTo>
                              <a:pt x="219" y="141"/>
                            </a:lnTo>
                            <a:lnTo>
                              <a:pt x="220" y="141"/>
                            </a:lnTo>
                            <a:lnTo>
                              <a:pt x="223" y="144"/>
                            </a:lnTo>
                            <a:lnTo>
                              <a:pt x="222" y="145"/>
                            </a:lnTo>
                            <a:lnTo>
                              <a:pt x="223" y="146"/>
                            </a:lnTo>
                            <a:lnTo>
                              <a:pt x="223" y="146"/>
                            </a:lnTo>
                            <a:lnTo>
                              <a:pt x="224" y="148"/>
                            </a:lnTo>
                            <a:lnTo>
                              <a:pt x="223" y="149"/>
                            </a:lnTo>
                            <a:lnTo>
                              <a:pt x="223" y="151"/>
                            </a:lnTo>
                            <a:lnTo>
                              <a:pt x="224" y="152"/>
                            </a:lnTo>
                            <a:lnTo>
                              <a:pt x="223" y="153"/>
                            </a:lnTo>
                            <a:lnTo>
                              <a:pt x="226" y="157"/>
                            </a:lnTo>
                            <a:lnTo>
                              <a:pt x="226" y="158"/>
                            </a:lnTo>
                            <a:lnTo>
                              <a:pt x="222" y="157"/>
                            </a:lnTo>
                            <a:lnTo>
                              <a:pt x="222" y="158"/>
                            </a:lnTo>
                            <a:lnTo>
                              <a:pt x="219" y="159"/>
                            </a:lnTo>
                            <a:lnTo>
                              <a:pt x="219" y="159"/>
                            </a:lnTo>
                            <a:lnTo>
                              <a:pt x="219" y="159"/>
                            </a:lnTo>
                            <a:lnTo>
                              <a:pt x="218" y="160"/>
                            </a:lnTo>
                            <a:lnTo>
                              <a:pt x="218" y="159"/>
                            </a:lnTo>
                            <a:lnTo>
                              <a:pt x="218" y="159"/>
                            </a:lnTo>
                            <a:lnTo>
                              <a:pt x="217" y="160"/>
                            </a:lnTo>
                            <a:lnTo>
                              <a:pt x="218" y="161"/>
                            </a:lnTo>
                            <a:lnTo>
                              <a:pt x="219" y="162"/>
                            </a:lnTo>
                            <a:lnTo>
                              <a:pt x="219" y="162"/>
                            </a:lnTo>
                            <a:lnTo>
                              <a:pt x="219" y="162"/>
                            </a:lnTo>
                            <a:lnTo>
                              <a:pt x="219" y="162"/>
                            </a:lnTo>
                            <a:lnTo>
                              <a:pt x="219" y="162"/>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ea typeface="+mn-ea"/>
                          <a:cs typeface="+mn-cs"/>
                        </a:endParaRPr>
                      </a:p>
                    </p:txBody>
                  </p:sp>
                  <p:sp>
                    <p:nvSpPr>
                      <p:cNvPr id="292" name="Bretagne" descr="{&quot;Key&quot;:&quot;bretagne&quot;,&quot;Name&quot;:&quot;Bretagne&quot;,&quot;Value&quot;:1.0,&quot;Formula&quot;:&quot;&quot;,&quot;Text&quot;:&quot;&quot;,&quot;OfficeApplication&quot;:1,&quot;HasValue&quot;:true}">
                        <a:extLst>
                          <a:ext uri="{FF2B5EF4-FFF2-40B4-BE49-F238E27FC236}">
                            <a16:creationId xmlns:a16="http://schemas.microsoft.com/office/drawing/2014/main" id="{C9F8873C-8B54-4077-ABA6-9782CD493529}"/>
                          </a:ext>
                        </a:extLst>
                      </p:cNvPr>
                      <p:cNvSpPr>
                        <a:spLocks/>
                      </p:cNvSpPr>
                      <p:nvPr/>
                    </p:nvSpPr>
                    <p:spPr bwMode="auto">
                      <a:xfrm>
                        <a:off x="3131702" y="2506929"/>
                        <a:ext cx="1439447" cy="812455"/>
                      </a:xfrm>
                      <a:custGeom>
                        <a:avLst/>
                        <a:gdLst>
                          <a:gd name="T0" fmla="*/ 193 w 286"/>
                          <a:gd name="T1" fmla="*/ 32 h 167"/>
                          <a:gd name="T2" fmla="*/ 200 w 286"/>
                          <a:gd name="T3" fmla="*/ 36 h 167"/>
                          <a:gd name="T4" fmla="*/ 206 w 286"/>
                          <a:gd name="T5" fmla="*/ 32 h 167"/>
                          <a:gd name="T6" fmla="*/ 217 w 286"/>
                          <a:gd name="T7" fmla="*/ 27 h 167"/>
                          <a:gd name="T8" fmla="*/ 229 w 286"/>
                          <a:gd name="T9" fmla="*/ 38 h 167"/>
                          <a:gd name="T10" fmla="*/ 249 w 286"/>
                          <a:gd name="T11" fmla="*/ 41 h 167"/>
                          <a:gd name="T12" fmla="*/ 255 w 286"/>
                          <a:gd name="T13" fmla="*/ 53 h 167"/>
                          <a:gd name="T14" fmla="*/ 267 w 286"/>
                          <a:gd name="T15" fmla="*/ 50 h 167"/>
                          <a:gd name="T16" fmla="*/ 279 w 286"/>
                          <a:gd name="T17" fmla="*/ 50 h 167"/>
                          <a:gd name="T18" fmla="*/ 282 w 286"/>
                          <a:gd name="T19" fmla="*/ 62 h 167"/>
                          <a:gd name="T20" fmla="*/ 281 w 286"/>
                          <a:gd name="T21" fmla="*/ 78 h 167"/>
                          <a:gd name="T22" fmla="*/ 282 w 286"/>
                          <a:gd name="T23" fmla="*/ 97 h 167"/>
                          <a:gd name="T24" fmla="*/ 276 w 286"/>
                          <a:gd name="T25" fmla="*/ 112 h 167"/>
                          <a:gd name="T26" fmla="*/ 269 w 286"/>
                          <a:gd name="T27" fmla="*/ 124 h 167"/>
                          <a:gd name="T28" fmla="*/ 255 w 286"/>
                          <a:gd name="T29" fmla="*/ 128 h 167"/>
                          <a:gd name="T30" fmla="*/ 235 w 286"/>
                          <a:gd name="T31" fmla="*/ 139 h 167"/>
                          <a:gd name="T32" fmla="*/ 220 w 286"/>
                          <a:gd name="T33" fmla="*/ 140 h 167"/>
                          <a:gd name="T34" fmla="*/ 202 w 286"/>
                          <a:gd name="T35" fmla="*/ 145 h 167"/>
                          <a:gd name="T36" fmla="*/ 193 w 286"/>
                          <a:gd name="T37" fmla="*/ 163 h 167"/>
                          <a:gd name="T38" fmla="*/ 174 w 286"/>
                          <a:gd name="T39" fmla="*/ 166 h 167"/>
                          <a:gd name="T40" fmla="*/ 174 w 286"/>
                          <a:gd name="T41" fmla="*/ 162 h 167"/>
                          <a:gd name="T42" fmla="*/ 158 w 286"/>
                          <a:gd name="T43" fmla="*/ 159 h 167"/>
                          <a:gd name="T44" fmla="*/ 137 w 286"/>
                          <a:gd name="T45" fmla="*/ 154 h 167"/>
                          <a:gd name="T46" fmla="*/ 155 w 286"/>
                          <a:gd name="T47" fmla="*/ 146 h 167"/>
                          <a:gd name="T48" fmla="*/ 136 w 286"/>
                          <a:gd name="T49" fmla="*/ 148 h 167"/>
                          <a:gd name="T50" fmla="*/ 122 w 286"/>
                          <a:gd name="T51" fmla="*/ 150 h 167"/>
                          <a:gd name="T52" fmla="*/ 118 w 286"/>
                          <a:gd name="T53" fmla="*/ 158 h 167"/>
                          <a:gd name="T54" fmla="*/ 104 w 286"/>
                          <a:gd name="T55" fmla="*/ 135 h 167"/>
                          <a:gd name="T56" fmla="*/ 97 w 286"/>
                          <a:gd name="T57" fmla="*/ 133 h 167"/>
                          <a:gd name="T58" fmla="*/ 73 w 286"/>
                          <a:gd name="T59" fmla="*/ 121 h 167"/>
                          <a:gd name="T60" fmla="*/ 56 w 286"/>
                          <a:gd name="T61" fmla="*/ 107 h 167"/>
                          <a:gd name="T62" fmla="*/ 39 w 286"/>
                          <a:gd name="T63" fmla="*/ 118 h 167"/>
                          <a:gd name="T64" fmla="*/ 26 w 286"/>
                          <a:gd name="T65" fmla="*/ 104 h 167"/>
                          <a:gd name="T66" fmla="*/ 8 w 286"/>
                          <a:gd name="T67" fmla="*/ 88 h 167"/>
                          <a:gd name="T68" fmla="*/ 28 w 286"/>
                          <a:gd name="T69" fmla="*/ 81 h 167"/>
                          <a:gd name="T70" fmla="*/ 28 w 286"/>
                          <a:gd name="T71" fmla="*/ 68 h 167"/>
                          <a:gd name="T72" fmla="*/ 17 w 286"/>
                          <a:gd name="T73" fmla="*/ 62 h 167"/>
                          <a:gd name="T74" fmla="*/ 18 w 286"/>
                          <a:gd name="T75" fmla="*/ 53 h 167"/>
                          <a:gd name="T76" fmla="*/ 28 w 286"/>
                          <a:gd name="T77" fmla="*/ 59 h 167"/>
                          <a:gd name="T78" fmla="*/ 35 w 286"/>
                          <a:gd name="T79" fmla="*/ 55 h 167"/>
                          <a:gd name="T80" fmla="*/ 29 w 286"/>
                          <a:gd name="T81" fmla="*/ 49 h 167"/>
                          <a:gd name="T82" fmla="*/ 6 w 286"/>
                          <a:gd name="T83" fmla="*/ 53 h 167"/>
                          <a:gd name="T84" fmla="*/ 2 w 286"/>
                          <a:gd name="T85" fmla="*/ 40 h 167"/>
                          <a:gd name="T86" fmla="*/ 14 w 286"/>
                          <a:gd name="T87" fmla="*/ 26 h 167"/>
                          <a:gd name="T88" fmla="*/ 30 w 286"/>
                          <a:gd name="T89" fmla="*/ 18 h 167"/>
                          <a:gd name="T90" fmla="*/ 42 w 286"/>
                          <a:gd name="T91" fmla="*/ 19 h 167"/>
                          <a:gd name="T92" fmla="*/ 63 w 286"/>
                          <a:gd name="T93" fmla="*/ 12 h 167"/>
                          <a:gd name="T94" fmla="*/ 69 w 286"/>
                          <a:gd name="T95" fmla="*/ 19 h 167"/>
                          <a:gd name="T96" fmla="*/ 76 w 286"/>
                          <a:gd name="T97" fmla="*/ 16 h 167"/>
                          <a:gd name="T98" fmla="*/ 89 w 286"/>
                          <a:gd name="T99" fmla="*/ 19 h 167"/>
                          <a:gd name="T100" fmla="*/ 97 w 286"/>
                          <a:gd name="T101" fmla="*/ 13 h 167"/>
                          <a:gd name="T102" fmla="*/ 107 w 286"/>
                          <a:gd name="T103" fmla="*/ 4 h 167"/>
                          <a:gd name="T104" fmla="*/ 124 w 286"/>
                          <a:gd name="T105" fmla="*/ 5 h 167"/>
                          <a:gd name="T106" fmla="*/ 138 w 286"/>
                          <a:gd name="T107" fmla="*/ 8 h 167"/>
                          <a:gd name="T108" fmla="*/ 147 w 286"/>
                          <a:gd name="T109" fmla="*/ 22 h 167"/>
                          <a:gd name="T110" fmla="*/ 152 w 286"/>
                          <a:gd name="T111" fmla="*/ 33 h 167"/>
                          <a:gd name="T112" fmla="*/ 162 w 286"/>
                          <a:gd name="T113" fmla="*/ 42 h 167"/>
                          <a:gd name="T114" fmla="*/ 177 w 286"/>
                          <a:gd name="T115" fmla="*/ 31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6" h="167">
                            <a:moveTo>
                              <a:pt x="183" y="31"/>
                            </a:moveTo>
                            <a:lnTo>
                              <a:pt x="190" y="28"/>
                            </a:lnTo>
                            <a:lnTo>
                              <a:pt x="190" y="26"/>
                            </a:lnTo>
                            <a:lnTo>
                              <a:pt x="190" y="27"/>
                            </a:lnTo>
                            <a:lnTo>
                              <a:pt x="190" y="28"/>
                            </a:lnTo>
                            <a:lnTo>
                              <a:pt x="193" y="28"/>
                            </a:lnTo>
                            <a:lnTo>
                              <a:pt x="189" y="33"/>
                            </a:lnTo>
                            <a:lnTo>
                              <a:pt x="190" y="35"/>
                            </a:lnTo>
                            <a:lnTo>
                              <a:pt x="192" y="33"/>
                            </a:lnTo>
                            <a:lnTo>
                              <a:pt x="193" y="32"/>
                            </a:lnTo>
                            <a:lnTo>
                              <a:pt x="194" y="31"/>
                            </a:lnTo>
                            <a:lnTo>
                              <a:pt x="195" y="31"/>
                            </a:lnTo>
                            <a:lnTo>
                              <a:pt x="195" y="32"/>
                            </a:lnTo>
                            <a:lnTo>
                              <a:pt x="194" y="32"/>
                            </a:lnTo>
                            <a:lnTo>
                              <a:pt x="197" y="36"/>
                            </a:lnTo>
                            <a:lnTo>
                              <a:pt x="197" y="39"/>
                            </a:lnTo>
                            <a:lnTo>
                              <a:pt x="198" y="39"/>
                            </a:lnTo>
                            <a:lnTo>
                              <a:pt x="198" y="36"/>
                            </a:lnTo>
                            <a:lnTo>
                              <a:pt x="199" y="35"/>
                            </a:lnTo>
                            <a:lnTo>
                              <a:pt x="200" y="36"/>
                            </a:lnTo>
                            <a:lnTo>
                              <a:pt x="200" y="38"/>
                            </a:lnTo>
                            <a:lnTo>
                              <a:pt x="200" y="39"/>
                            </a:lnTo>
                            <a:lnTo>
                              <a:pt x="202" y="38"/>
                            </a:lnTo>
                            <a:lnTo>
                              <a:pt x="200" y="36"/>
                            </a:lnTo>
                            <a:lnTo>
                              <a:pt x="202" y="35"/>
                            </a:lnTo>
                            <a:lnTo>
                              <a:pt x="203" y="35"/>
                            </a:lnTo>
                            <a:lnTo>
                              <a:pt x="204" y="36"/>
                            </a:lnTo>
                            <a:lnTo>
                              <a:pt x="203" y="33"/>
                            </a:lnTo>
                            <a:lnTo>
                              <a:pt x="204" y="32"/>
                            </a:lnTo>
                            <a:lnTo>
                              <a:pt x="206" y="32"/>
                            </a:lnTo>
                            <a:lnTo>
                              <a:pt x="207" y="32"/>
                            </a:lnTo>
                            <a:lnTo>
                              <a:pt x="207" y="32"/>
                            </a:lnTo>
                            <a:lnTo>
                              <a:pt x="209" y="32"/>
                            </a:lnTo>
                            <a:lnTo>
                              <a:pt x="210" y="32"/>
                            </a:lnTo>
                            <a:lnTo>
                              <a:pt x="215" y="30"/>
                            </a:lnTo>
                            <a:lnTo>
                              <a:pt x="215" y="28"/>
                            </a:lnTo>
                            <a:lnTo>
                              <a:pt x="216" y="28"/>
                            </a:lnTo>
                            <a:lnTo>
                              <a:pt x="217" y="28"/>
                            </a:lnTo>
                            <a:lnTo>
                              <a:pt x="217" y="28"/>
                            </a:lnTo>
                            <a:lnTo>
                              <a:pt x="217" y="27"/>
                            </a:lnTo>
                            <a:lnTo>
                              <a:pt x="220" y="27"/>
                            </a:lnTo>
                            <a:lnTo>
                              <a:pt x="222" y="27"/>
                            </a:lnTo>
                            <a:lnTo>
                              <a:pt x="226" y="25"/>
                            </a:lnTo>
                            <a:lnTo>
                              <a:pt x="227" y="26"/>
                            </a:lnTo>
                            <a:lnTo>
                              <a:pt x="227" y="28"/>
                            </a:lnTo>
                            <a:lnTo>
                              <a:pt x="224" y="31"/>
                            </a:lnTo>
                            <a:lnTo>
                              <a:pt x="224" y="32"/>
                            </a:lnTo>
                            <a:lnTo>
                              <a:pt x="224" y="35"/>
                            </a:lnTo>
                            <a:lnTo>
                              <a:pt x="225" y="36"/>
                            </a:lnTo>
                            <a:lnTo>
                              <a:pt x="229" y="38"/>
                            </a:lnTo>
                            <a:lnTo>
                              <a:pt x="231" y="38"/>
                            </a:lnTo>
                            <a:lnTo>
                              <a:pt x="238" y="38"/>
                            </a:lnTo>
                            <a:lnTo>
                              <a:pt x="242" y="37"/>
                            </a:lnTo>
                            <a:lnTo>
                              <a:pt x="244" y="35"/>
                            </a:lnTo>
                            <a:lnTo>
                              <a:pt x="246" y="35"/>
                            </a:lnTo>
                            <a:lnTo>
                              <a:pt x="246" y="37"/>
                            </a:lnTo>
                            <a:lnTo>
                              <a:pt x="248" y="38"/>
                            </a:lnTo>
                            <a:lnTo>
                              <a:pt x="248" y="39"/>
                            </a:lnTo>
                            <a:lnTo>
                              <a:pt x="248" y="41"/>
                            </a:lnTo>
                            <a:lnTo>
                              <a:pt x="249" y="41"/>
                            </a:lnTo>
                            <a:lnTo>
                              <a:pt x="250" y="43"/>
                            </a:lnTo>
                            <a:lnTo>
                              <a:pt x="249" y="44"/>
                            </a:lnTo>
                            <a:lnTo>
                              <a:pt x="249" y="45"/>
                            </a:lnTo>
                            <a:lnTo>
                              <a:pt x="250" y="47"/>
                            </a:lnTo>
                            <a:lnTo>
                              <a:pt x="250" y="47"/>
                            </a:lnTo>
                            <a:lnTo>
                              <a:pt x="251" y="50"/>
                            </a:lnTo>
                            <a:lnTo>
                              <a:pt x="252" y="52"/>
                            </a:lnTo>
                            <a:lnTo>
                              <a:pt x="253" y="52"/>
                            </a:lnTo>
                            <a:lnTo>
                              <a:pt x="255" y="52"/>
                            </a:lnTo>
                            <a:lnTo>
                              <a:pt x="255" y="53"/>
                            </a:lnTo>
                            <a:lnTo>
                              <a:pt x="256" y="56"/>
                            </a:lnTo>
                            <a:lnTo>
                              <a:pt x="258" y="56"/>
                            </a:lnTo>
                            <a:lnTo>
                              <a:pt x="260" y="56"/>
                            </a:lnTo>
                            <a:lnTo>
                              <a:pt x="262" y="55"/>
                            </a:lnTo>
                            <a:lnTo>
                              <a:pt x="262" y="53"/>
                            </a:lnTo>
                            <a:lnTo>
                              <a:pt x="262" y="52"/>
                            </a:lnTo>
                            <a:lnTo>
                              <a:pt x="265" y="52"/>
                            </a:lnTo>
                            <a:lnTo>
                              <a:pt x="265" y="51"/>
                            </a:lnTo>
                            <a:lnTo>
                              <a:pt x="266" y="51"/>
                            </a:lnTo>
                            <a:lnTo>
                              <a:pt x="267" y="50"/>
                            </a:lnTo>
                            <a:lnTo>
                              <a:pt x="268" y="50"/>
                            </a:lnTo>
                            <a:lnTo>
                              <a:pt x="269" y="49"/>
                            </a:lnTo>
                            <a:lnTo>
                              <a:pt x="269" y="47"/>
                            </a:lnTo>
                            <a:lnTo>
                              <a:pt x="271" y="46"/>
                            </a:lnTo>
                            <a:lnTo>
                              <a:pt x="272" y="48"/>
                            </a:lnTo>
                            <a:lnTo>
                              <a:pt x="274" y="47"/>
                            </a:lnTo>
                            <a:lnTo>
                              <a:pt x="275" y="49"/>
                            </a:lnTo>
                            <a:lnTo>
                              <a:pt x="276" y="49"/>
                            </a:lnTo>
                            <a:lnTo>
                              <a:pt x="277" y="50"/>
                            </a:lnTo>
                            <a:lnTo>
                              <a:pt x="279" y="50"/>
                            </a:lnTo>
                            <a:lnTo>
                              <a:pt x="280" y="50"/>
                            </a:lnTo>
                            <a:lnTo>
                              <a:pt x="282" y="51"/>
                            </a:lnTo>
                            <a:lnTo>
                              <a:pt x="284" y="51"/>
                            </a:lnTo>
                            <a:lnTo>
                              <a:pt x="283" y="53"/>
                            </a:lnTo>
                            <a:lnTo>
                              <a:pt x="284" y="55"/>
                            </a:lnTo>
                            <a:lnTo>
                              <a:pt x="284" y="56"/>
                            </a:lnTo>
                            <a:lnTo>
                              <a:pt x="284" y="58"/>
                            </a:lnTo>
                            <a:lnTo>
                              <a:pt x="282" y="59"/>
                            </a:lnTo>
                            <a:lnTo>
                              <a:pt x="282" y="61"/>
                            </a:lnTo>
                            <a:lnTo>
                              <a:pt x="282" y="62"/>
                            </a:lnTo>
                            <a:lnTo>
                              <a:pt x="284" y="63"/>
                            </a:lnTo>
                            <a:lnTo>
                              <a:pt x="284" y="66"/>
                            </a:lnTo>
                            <a:lnTo>
                              <a:pt x="283" y="68"/>
                            </a:lnTo>
                            <a:lnTo>
                              <a:pt x="285" y="68"/>
                            </a:lnTo>
                            <a:lnTo>
                              <a:pt x="284" y="70"/>
                            </a:lnTo>
                            <a:lnTo>
                              <a:pt x="285" y="73"/>
                            </a:lnTo>
                            <a:lnTo>
                              <a:pt x="283" y="73"/>
                            </a:lnTo>
                            <a:lnTo>
                              <a:pt x="282" y="73"/>
                            </a:lnTo>
                            <a:lnTo>
                              <a:pt x="281" y="76"/>
                            </a:lnTo>
                            <a:lnTo>
                              <a:pt x="281" y="78"/>
                            </a:lnTo>
                            <a:lnTo>
                              <a:pt x="280" y="79"/>
                            </a:lnTo>
                            <a:lnTo>
                              <a:pt x="280" y="83"/>
                            </a:lnTo>
                            <a:lnTo>
                              <a:pt x="281" y="84"/>
                            </a:lnTo>
                            <a:lnTo>
                              <a:pt x="280" y="85"/>
                            </a:lnTo>
                            <a:lnTo>
                              <a:pt x="281" y="86"/>
                            </a:lnTo>
                            <a:lnTo>
                              <a:pt x="282" y="87"/>
                            </a:lnTo>
                            <a:lnTo>
                              <a:pt x="281" y="88"/>
                            </a:lnTo>
                            <a:lnTo>
                              <a:pt x="282" y="91"/>
                            </a:lnTo>
                            <a:lnTo>
                              <a:pt x="282" y="95"/>
                            </a:lnTo>
                            <a:lnTo>
                              <a:pt x="282" y="97"/>
                            </a:lnTo>
                            <a:lnTo>
                              <a:pt x="283" y="100"/>
                            </a:lnTo>
                            <a:lnTo>
                              <a:pt x="285" y="102"/>
                            </a:lnTo>
                            <a:lnTo>
                              <a:pt x="284" y="105"/>
                            </a:lnTo>
                            <a:lnTo>
                              <a:pt x="286" y="108"/>
                            </a:lnTo>
                            <a:lnTo>
                              <a:pt x="284" y="110"/>
                            </a:lnTo>
                            <a:lnTo>
                              <a:pt x="281" y="111"/>
                            </a:lnTo>
                            <a:lnTo>
                              <a:pt x="280" y="111"/>
                            </a:lnTo>
                            <a:lnTo>
                              <a:pt x="279" y="111"/>
                            </a:lnTo>
                            <a:lnTo>
                              <a:pt x="277" y="111"/>
                            </a:lnTo>
                            <a:lnTo>
                              <a:pt x="276" y="112"/>
                            </a:lnTo>
                            <a:lnTo>
                              <a:pt x="275" y="113"/>
                            </a:lnTo>
                            <a:lnTo>
                              <a:pt x="274" y="114"/>
                            </a:lnTo>
                            <a:lnTo>
                              <a:pt x="274" y="116"/>
                            </a:lnTo>
                            <a:lnTo>
                              <a:pt x="272" y="116"/>
                            </a:lnTo>
                            <a:lnTo>
                              <a:pt x="272" y="120"/>
                            </a:lnTo>
                            <a:lnTo>
                              <a:pt x="271" y="122"/>
                            </a:lnTo>
                            <a:lnTo>
                              <a:pt x="271" y="124"/>
                            </a:lnTo>
                            <a:lnTo>
                              <a:pt x="270" y="124"/>
                            </a:lnTo>
                            <a:lnTo>
                              <a:pt x="269" y="124"/>
                            </a:lnTo>
                            <a:lnTo>
                              <a:pt x="269" y="124"/>
                            </a:lnTo>
                            <a:lnTo>
                              <a:pt x="269" y="128"/>
                            </a:lnTo>
                            <a:lnTo>
                              <a:pt x="268" y="129"/>
                            </a:lnTo>
                            <a:lnTo>
                              <a:pt x="267" y="131"/>
                            </a:lnTo>
                            <a:lnTo>
                              <a:pt x="267" y="131"/>
                            </a:lnTo>
                            <a:lnTo>
                              <a:pt x="266" y="131"/>
                            </a:lnTo>
                            <a:lnTo>
                              <a:pt x="265" y="135"/>
                            </a:lnTo>
                            <a:lnTo>
                              <a:pt x="259" y="132"/>
                            </a:lnTo>
                            <a:lnTo>
                              <a:pt x="258" y="132"/>
                            </a:lnTo>
                            <a:lnTo>
                              <a:pt x="256" y="128"/>
                            </a:lnTo>
                            <a:lnTo>
                              <a:pt x="255" y="128"/>
                            </a:lnTo>
                            <a:lnTo>
                              <a:pt x="254" y="128"/>
                            </a:lnTo>
                            <a:lnTo>
                              <a:pt x="249" y="126"/>
                            </a:lnTo>
                            <a:lnTo>
                              <a:pt x="250" y="130"/>
                            </a:lnTo>
                            <a:lnTo>
                              <a:pt x="246" y="131"/>
                            </a:lnTo>
                            <a:lnTo>
                              <a:pt x="244" y="132"/>
                            </a:lnTo>
                            <a:lnTo>
                              <a:pt x="241" y="133"/>
                            </a:lnTo>
                            <a:lnTo>
                              <a:pt x="239" y="133"/>
                            </a:lnTo>
                            <a:lnTo>
                              <a:pt x="239" y="135"/>
                            </a:lnTo>
                            <a:lnTo>
                              <a:pt x="237" y="135"/>
                            </a:lnTo>
                            <a:lnTo>
                              <a:pt x="235" y="139"/>
                            </a:lnTo>
                            <a:lnTo>
                              <a:pt x="235" y="139"/>
                            </a:lnTo>
                            <a:lnTo>
                              <a:pt x="234" y="140"/>
                            </a:lnTo>
                            <a:lnTo>
                              <a:pt x="230" y="140"/>
                            </a:lnTo>
                            <a:lnTo>
                              <a:pt x="230" y="142"/>
                            </a:lnTo>
                            <a:lnTo>
                              <a:pt x="229" y="142"/>
                            </a:lnTo>
                            <a:lnTo>
                              <a:pt x="227" y="141"/>
                            </a:lnTo>
                            <a:lnTo>
                              <a:pt x="226" y="142"/>
                            </a:lnTo>
                            <a:lnTo>
                              <a:pt x="224" y="141"/>
                            </a:lnTo>
                            <a:lnTo>
                              <a:pt x="220" y="139"/>
                            </a:lnTo>
                            <a:lnTo>
                              <a:pt x="220" y="140"/>
                            </a:lnTo>
                            <a:lnTo>
                              <a:pt x="217" y="142"/>
                            </a:lnTo>
                            <a:lnTo>
                              <a:pt x="214" y="142"/>
                            </a:lnTo>
                            <a:lnTo>
                              <a:pt x="212" y="143"/>
                            </a:lnTo>
                            <a:lnTo>
                              <a:pt x="210" y="143"/>
                            </a:lnTo>
                            <a:lnTo>
                              <a:pt x="210" y="141"/>
                            </a:lnTo>
                            <a:lnTo>
                              <a:pt x="207" y="142"/>
                            </a:lnTo>
                            <a:lnTo>
                              <a:pt x="207" y="144"/>
                            </a:lnTo>
                            <a:lnTo>
                              <a:pt x="204" y="144"/>
                            </a:lnTo>
                            <a:lnTo>
                              <a:pt x="203" y="145"/>
                            </a:lnTo>
                            <a:lnTo>
                              <a:pt x="202" y="145"/>
                            </a:lnTo>
                            <a:lnTo>
                              <a:pt x="200" y="148"/>
                            </a:lnTo>
                            <a:lnTo>
                              <a:pt x="202" y="148"/>
                            </a:lnTo>
                            <a:lnTo>
                              <a:pt x="200" y="151"/>
                            </a:lnTo>
                            <a:lnTo>
                              <a:pt x="199" y="153"/>
                            </a:lnTo>
                            <a:lnTo>
                              <a:pt x="200" y="154"/>
                            </a:lnTo>
                            <a:lnTo>
                              <a:pt x="199" y="159"/>
                            </a:lnTo>
                            <a:lnTo>
                              <a:pt x="196" y="159"/>
                            </a:lnTo>
                            <a:lnTo>
                              <a:pt x="195" y="160"/>
                            </a:lnTo>
                            <a:lnTo>
                              <a:pt x="194" y="162"/>
                            </a:lnTo>
                            <a:lnTo>
                              <a:pt x="193" y="163"/>
                            </a:lnTo>
                            <a:lnTo>
                              <a:pt x="192" y="161"/>
                            </a:lnTo>
                            <a:lnTo>
                              <a:pt x="192" y="160"/>
                            </a:lnTo>
                            <a:lnTo>
                              <a:pt x="187" y="162"/>
                            </a:lnTo>
                            <a:lnTo>
                              <a:pt x="187" y="162"/>
                            </a:lnTo>
                            <a:lnTo>
                              <a:pt x="187" y="160"/>
                            </a:lnTo>
                            <a:lnTo>
                              <a:pt x="184" y="160"/>
                            </a:lnTo>
                            <a:lnTo>
                              <a:pt x="183" y="166"/>
                            </a:lnTo>
                            <a:lnTo>
                              <a:pt x="179" y="166"/>
                            </a:lnTo>
                            <a:lnTo>
                              <a:pt x="177" y="166"/>
                            </a:lnTo>
                            <a:lnTo>
                              <a:pt x="174" y="166"/>
                            </a:lnTo>
                            <a:lnTo>
                              <a:pt x="174" y="165"/>
                            </a:lnTo>
                            <a:lnTo>
                              <a:pt x="174" y="164"/>
                            </a:lnTo>
                            <a:lnTo>
                              <a:pt x="172" y="166"/>
                            </a:lnTo>
                            <a:lnTo>
                              <a:pt x="170" y="167"/>
                            </a:lnTo>
                            <a:lnTo>
                              <a:pt x="169" y="167"/>
                            </a:lnTo>
                            <a:lnTo>
                              <a:pt x="168" y="162"/>
                            </a:lnTo>
                            <a:lnTo>
                              <a:pt x="167" y="162"/>
                            </a:lnTo>
                            <a:lnTo>
                              <a:pt x="169" y="161"/>
                            </a:lnTo>
                            <a:lnTo>
                              <a:pt x="170" y="162"/>
                            </a:lnTo>
                            <a:lnTo>
                              <a:pt x="174" y="162"/>
                            </a:lnTo>
                            <a:lnTo>
                              <a:pt x="174" y="161"/>
                            </a:lnTo>
                            <a:lnTo>
                              <a:pt x="172" y="160"/>
                            </a:lnTo>
                            <a:lnTo>
                              <a:pt x="170" y="160"/>
                            </a:lnTo>
                            <a:lnTo>
                              <a:pt x="169" y="159"/>
                            </a:lnTo>
                            <a:lnTo>
                              <a:pt x="168" y="159"/>
                            </a:lnTo>
                            <a:lnTo>
                              <a:pt x="165" y="159"/>
                            </a:lnTo>
                            <a:lnTo>
                              <a:pt x="164" y="159"/>
                            </a:lnTo>
                            <a:lnTo>
                              <a:pt x="160" y="159"/>
                            </a:lnTo>
                            <a:lnTo>
                              <a:pt x="159" y="160"/>
                            </a:lnTo>
                            <a:lnTo>
                              <a:pt x="158" y="159"/>
                            </a:lnTo>
                            <a:lnTo>
                              <a:pt x="158" y="159"/>
                            </a:lnTo>
                            <a:lnTo>
                              <a:pt x="155" y="159"/>
                            </a:lnTo>
                            <a:lnTo>
                              <a:pt x="154" y="160"/>
                            </a:lnTo>
                            <a:lnTo>
                              <a:pt x="151" y="159"/>
                            </a:lnTo>
                            <a:lnTo>
                              <a:pt x="145" y="161"/>
                            </a:lnTo>
                            <a:lnTo>
                              <a:pt x="145" y="160"/>
                            </a:lnTo>
                            <a:lnTo>
                              <a:pt x="141" y="159"/>
                            </a:lnTo>
                            <a:lnTo>
                              <a:pt x="141" y="158"/>
                            </a:lnTo>
                            <a:lnTo>
                              <a:pt x="140" y="155"/>
                            </a:lnTo>
                            <a:lnTo>
                              <a:pt x="137" y="154"/>
                            </a:lnTo>
                            <a:lnTo>
                              <a:pt x="136" y="153"/>
                            </a:lnTo>
                            <a:lnTo>
                              <a:pt x="136" y="152"/>
                            </a:lnTo>
                            <a:lnTo>
                              <a:pt x="138" y="152"/>
                            </a:lnTo>
                            <a:lnTo>
                              <a:pt x="141" y="153"/>
                            </a:lnTo>
                            <a:lnTo>
                              <a:pt x="151" y="154"/>
                            </a:lnTo>
                            <a:lnTo>
                              <a:pt x="151" y="154"/>
                            </a:lnTo>
                            <a:lnTo>
                              <a:pt x="152" y="152"/>
                            </a:lnTo>
                            <a:lnTo>
                              <a:pt x="154" y="150"/>
                            </a:lnTo>
                            <a:lnTo>
                              <a:pt x="155" y="148"/>
                            </a:lnTo>
                            <a:lnTo>
                              <a:pt x="155" y="146"/>
                            </a:lnTo>
                            <a:lnTo>
                              <a:pt x="154" y="145"/>
                            </a:lnTo>
                            <a:lnTo>
                              <a:pt x="153" y="144"/>
                            </a:lnTo>
                            <a:lnTo>
                              <a:pt x="152" y="148"/>
                            </a:lnTo>
                            <a:lnTo>
                              <a:pt x="148" y="145"/>
                            </a:lnTo>
                            <a:lnTo>
                              <a:pt x="147" y="145"/>
                            </a:lnTo>
                            <a:lnTo>
                              <a:pt x="141" y="145"/>
                            </a:lnTo>
                            <a:lnTo>
                              <a:pt x="138" y="147"/>
                            </a:lnTo>
                            <a:lnTo>
                              <a:pt x="137" y="148"/>
                            </a:lnTo>
                            <a:lnTo>
                              <a:pt x="136" y="148"/>
                            </a:lnTo>
                            <a:lnTo>
                              <a:pt x="136" y="148"/>
                            </a:lnTo>
                            <a:lnTo>
                              <a:pt x="135" y="144"/>
                            </a:lnTo>
                            <a:lnTo>
                              <a:pt x="135" y="143"/>
                            </a:lnTo>
                            <a:lnTo>
                              <a:pt x="134" y="143"/>
                            </a:lnTo>
                            <a:lnTo>
                              <a:pt x="133" y="146"/>
                            </a:lnTo>
                            <a:lnTo>
                              <a:pt x="135" y="152"/>
                            </a:lnTo>
                            <a:lnTo>
                              <a:pt x="135" y="152"/>
                            </a:lnTo>
                            <a:lnTo>
                              <a:pt x="131" y="152"/>
                            </a:lnTo>
                            <a:lnTo>
                              <a:pt x="128" y="151"/>
                            </a:lnTo>
                            <a:lnTo>
                              <a:pt x="126" y="150"/>
                            </a:lnTo>
                            <a:lnTo>
                              <a:pt x="122" y="150"/>
                            </a:lnTo>
                            <a:lnTo>
                              <a:pt x="122" y="148"/>
                            </a:lnTo>
                            <a:lnTo>
                              <a:pt x="121" y="147"/>
                            </a:lnTo>
                            <a:lnTo>
                              <a:pt x="120" y="147"/>
                            </a:lnTo>
                            <a:lnTo>
                              <a:pt x="119" y="151"/>
                            </a:lnTo>
                            <a:lnTo>
                              <a:pt x="119" y="155"/>
                            </a:lnTo>
                            <a:lnTo>
                              <a:pt x="120" y="158"/>
                            </a:lnTo>
                            <a:lnTo>
                              <a:pt x="122" y="159"/>
                            </a:lnTo>
                            <a:lnTo>
                              <a:pt x="123" y="161"/>
                            </a:lnTo>
                            <a:lnTo>
                              <a:pt x="119" y="160"/>
                            </a:lnTo>
                            <a:lnTo>
                              <a:pt x="118" y="158"/>
                            </a:lnTo>
                            <a:lnTo>
                              <a:pt x="117" y="154"/>
                            </a:lnTo>
                            <a:lnTo>
                              <a:pt x="118" y="153"/>
                            </a:lnTo>
                            <a:lnTo>
                              <a:pt x="119" y="151"/>
                            </a:lnTo>
                            <a:lnTo>
                              <a:pt x="119" y="148"/>
                            </a:lnTo>
                            <a:lnTo>
                              <a:pt x="118" y="145"/>
                            </a:lnTo>
                            <a:lnTo>
                              <a:pt x="114" y="141"/>
                            </a:lnTo>
                            <a:lnTo>
                              <a:pt x="110" y="136"/>
                            </a:lnTo>
                            <a:lnTo>
                              <a:pt x="108" y="135"/>
                            </a:lnTo>
                            <a:lnTo>
                              <a:pt x="104" y="135"/>
                            </a:lnTo>
                            <a:lnTo>
                              <a:pt x="104" y="135"/>
                            </a:lnTo>
                            <a:lnTo>
                              <a:pt x="104" y="135"/>
                            </a:lnTo>
                            <a:lnTo>
                              <a:pt x="104" y="134"/>
                            </a:lnTo>
                            <a:lnTo>
                              <a:pt x="108" y="135"/>
                            </a:lnTo>
                            <a:lnTo>
                              <a:pt x="109" y="135"/>
                            </a:lnTo>
                            <a:lnTo>
                              <a:pt x="109" y="134"/>
                            </a:lnTo>
                            <a:lnTo>
                              <a:pt x="104" y="133"/>
                            </a:lnTo>
                            <a:lnTo>
                              <a:pt x="104" y="133"/>
                            </a:lnTo>
                            <a:lnTo>
                              <a:pt x="103" y="133"/>
                            </a:lnTo>
                            <a:lnTo>
                              <a:pt x="99" y="133"/>
                            </a:lnTo>
                            <a:lnTo>
                              <a:pt x="97" y="133"/>
                            </a:lnTo>
                            <a:lnTo>
                              <a:pt x="96" y="133"/>
                            </a:lnTo>
                            <a:lnTo>
                              <a:pt x="93" y="128"/>
                            </a:lnTo>
                            <a:lnTo>
                              <a:pt x="90" y="124"/>
                            </a:lnTo>
                            <a:lnTo>
                              <a:pt x="84" y="124"/>
                            </a:lnTo>
                            <a:lnTo>
                              <a:pt x="80" y="123"/>
                            </a:lnTo>
                            <a:lnTo>
                              <a:pt x="80" y="123"/>
                            </a:lnTo>
                            <a:lnTo>
                              <a:pt x="80" y="124"/>
                            </a:lnTo>
                            <a:lnTo>
                              <a:pt x="76" y="120"/>
                            </a:lnTo>
                            <a:lnTo>
                              <a:pt x="75" y="120"/>
                            </a:lnTo>
                            <a:lnTo>
                              <a:pt x="73" y="121"/>
                            </a:lnTo>
                            <a:lnTo>
                              <a:pt x="69" y="120"/>
                            </a:lnTo>
                            <a:lnTo>
                              <a:pt x="66" y="120"/>
                            </a:lnTo>
                            <a:lnTo>
                              <a:pt x="63" y="114"/>
                            </a:lnTo>
                            <a:lnTo>
                              <a:pt x="63" y="112"/>
                            </a:lnTo>
                            <a:lnTo>
                              <a:pt x="63" y="111"/>
                            </a:lnTo>
                            <a:lnTo>
                              <a:pt x="63" y="111"/>
                            </a:lnTo>
                            <a:lnTo>
                              <a:pt x="61" y="111"/>
                            </a:lnTo>
                            <a:lnTo>
                              <a:pt x="59" y="107"/>
                            </a:lnTo>
                            <a:lnTo>
                              <a:pt x="58" y="107"/>
                            </a:lnTo>
                            <a:lnTo>
                              <a:pt x="56" y="107"/>
                            </a:lnTo>
                            <a:lnTo>
                              <a:pt x="56" y="112"/>
                            </a:lnTo>
                            <a:lnTo>
                              <a:pt x="52" y="112"/>
                            </a:lnTo>
                            <a:lnTo>
                              <a:pt x="52" y="113"/>
                            </a:lnTo>
                            <a:lnTo>
                              <a:pt x="49" y="111"/>
                            </a:lnTo>
                            <a:lnTo>
                              <a:pt x="49" y="111"/>
                            </a:lnTo>
                            <a:lnTo>
                              <a:pt x="47" y="111"/>
                            </a:lnTo>
                            <a:lnTo>
                              <a:pt x="43" y="111"/>
                            </a:lnTo>
                            <a:lnTo>
                              <a:pt x="42" y="113"/>
                            </a:lnTo>
                            <a:lnTo>
                              <a:pt x="42" y="117"/>
                            </a:lnTo>
                            <a:lnTo>
                              <a:pt x="39" y="118"/>
                            </a:lnTo>
                            <a:lnTo>
                              <a:pt x="36" y="118"/>
                            </a:lnTo>
                            <a:lnTo>
                              <a:pt x="33" y="118"/>
                            </a:lnTo>
                            <a:lnTo>
                              <a:pt x="32" y="117"/>
                            </a:lnTo>
                            <a:lnTo>
                              <a:pt x="26" y="116"/>
                            </a:lnTo>
                            <a:lnTo>
                              <a:pt x="26" y="114"/>
                            </a:lnTo>
                            <a:lnTo>
                              <a:pt x="28" y="113"/>
                            </a:lnTo>
                            <a:lnTo>
                              <a:pt x="28" y="111"/>
                            </a:lnTo>
                            <a:lnTo>
                              <a:pt x="28" y="109"/>
                            </a:lnTo>
                            <a:lnTo>
                              <a:pt x="27" y="106"/>
                            </a:lnTo>
                            <a:lnTo>
                              <a:pt x="26" y="104"/>
                            </a:lnTo>
                            <a:lnTo>
                              <a:pt x="25" y="100"/>
                            </a:lnTo>
                            <a:lnTo>
                              <a:pt x="24" y="99"/>
                            </a:lnTo>
                            <a:lnTo>
                              <a:pt x="21" y="94"/>
                            </a:lnTo>
                            <a:lnTo>
                              <a:pt x="15" y="91"/>
                            </a:lnTo>
                            <a:lnTo>
                              <a:pt x="14" y="91"/>
                            </a:lnTo>
                            <a:lnTo>
                              <a:pt x="13" y="92"/>
                            </a:lnTo>
                            <a:lnTo>
                              <a:pt x="11" y="90"/>
                            </a:lnTo>
                            <a:lnTo>
                              <a:pt x="9" y="89"/>
                            </a:lnTo>
                            <a:lnTo>
                              <a:pt x="8" y="88"/>
                            </a:lnTo>
                            <a:lnTo>
                              <a:pt x="8" y="88"/>
                            </a:lnTo>
                            <a:lnTo>
                              <a:pt x="7" y="89"/>
                            </a:lnTo>
                            <a:lnTo>
                              <a:pt x="0" y="87"/>
                            </a:lnTo>
                            <a:lnTo>
                              <a:pt x="1" y="86"/>
                            </a:lnTo>
                            <a:lnTo>
                              <a:pt x="3" y="87"/>
                            </a:lnTo>
                            <a:lnTo>
                              <a:pt x="3" y="86"/>
                            </a:lnTo>
                            <a:lnTo>
                              <a:pt x="2" y="83"/>
                            </a:lnTo>
                            <a:lnTo>
                              <a:pt x="10" y="83"/>
                            </a:lnTo>
                            <a:lnTo>
                              <a:pt x="13" y="83"/>
                            </a:lnTo>
                            <a:lnTo>
                              <a:pt x="22" y="81"/>
                            </a:lnTo>
                            <a:lnTo>
                              <a:pt x="28" y="81"/>
                            </a:lnTo>
                            <a:lnTo>
                              <a:pt x="35" y="83"/>
                            </a:lnTo>
                            <a:lnTo>
                              <a:pt x="35" y="81"/>
                            </a:lnTo>
                            <a:lnTo>
                              <a:pt x="37" y="76"/>
                            </a:lnTo>
                            <a:lnTo>
                              <a:pt x="37" y="76"/>
                            </a:lnTo>
                            <a:lnTo>
                              <a:pt x="35" y="76"/>
                            </a:lnTo>
                            <a:lnTo>
                              <a:pt x="35" y="73"/>
                            </a:lnTo>
                            <a:lnTo>
                              <a:pt x="35" y="70"/>
                            </a:lnTo>
                            <a:lnTo>
                              <a:pt x="33" y="69"/>
                            </a:lnTo>
                            <a:lnTo>
                              <a:pt x="30" y="69"/>
                            </a:lnTo>
                            <a:lnTo>
                              <a:pt x="28" y="68"/>
                            </a:lnTo>
                            <a:lnTo>
                              <a:pt x="25" y="67"/>
                            </a:lnTo>
                            <a:lnTo>
                              <a:pt x="25" y="66"/>
                            </a:lnTo>
                            <a:lnTo>
                              <a:pt x="21" y="66"/>
                            </a:lnTo>
                            <a:lnTo>
                              <a:pt x="17" y="73"/>
                            </a:lnTo>
                            <a:lnTo>
                              <a:pt x="15" y="73"/>
                            </a:lnTo>
                            <a:lnTo>
                              <a:pt x="16" y="67"/>
                            </a:lnTo>
                            <a:lnTo>
                              <a:pt x="15" y="66"/>
                            </a:lnTo>
                            <a:lnTo>
                              <a:pt x="15" y="66"/>
                            </a:lnTo>
                            <a:lnTo>
                              <a:pt x="18" y="64"/>
                            </a:lnTo>
                            <a:lnTo>
                              <a:pt x="17" y="62"/>
                            </a:lnTo>
                            <a:lnTo>
                              <a:pt x="14" y="63"/>
                            </a:lnTo>
                            <a:lnTo>
                              <a:pt x="11" y="62"/>
                            </a:lnTo>
                            <a:lnTo>
                              <a:pt x="12" y="60"/>
                            </a:lnTo>
                            <a:lnTo>
                              <a:pt x="11" y="59"/>
                            </a:lnTo>
                            <a:lnTo>
                              <a:pt x="14" y="59"/>
                            </a:lnTo>
                            <a:lnTo>
                              <a:pt x="14" y="59"/>
                            </a:lnTo>
                            <a:lnTo>
                              <a:pt x="16" y="59"/>
                            </a:lnTo>
                            <a:lnTo>
                              <a:pt x="16" y="59"/>
                            </a:lnTo>
                            <a:lnTo>
                              <a:pt x="15" y="55"/>
                            </a:lnTo>
                            <a:lnTo>
                              <a:pt x="18" y="53"/>
                            </a:lnTo>
                            <a:lnTo>
                              <a:pt x="19" y="53"/>
                            </a:lnTo>
                            <a:lnTo>
                              <a:pt x="18" y="59"/>
                            </a:lnTo>
                            <a:lnTo>
                              <a:pt x="18" y="59"/>
                            </a:lnTo>
                            <a:lnTo>
                              <a:pt x="21" y="56"/>
                            </a:lnTo>
                            <a:lnTo>
                              <a:pt x="21" y="57"/>
                            </a:lnTo>
                            <a:lnTo>
                              <a:pt x="21" y="58"/>
                            </a:lnTo>
                            <a:lnTo>
                              <a:pt x="21" y="59"/>
                            </a:lnTo>
                            <a:lnTo>
                              <a:pt x="21" y="59"/>
                            </a:lnTo>
                            <a:lnTo>
                              <a:pt x="24" y="59"/>
                            </a:lnTo>
                            <a:lnTo>
                              <a:pt x="28" y="59"/>
                            </a:lnTo>
                            <a:lnTo>
                              <a:pt x="28" y="60"/>
                            </a:lnTo>
                            <a:lnTo>
                              <a:pt x="30" y="61"/>
                            </a:lnTo>
                            <a:lnTo>
                              <a:pt x="31" y="61"/>
                            </a:lnTo>
                            <a:lnTo>
                              <a:pt x="33" y="60"/>
                            </a:lnTo>
                            <a:lnTo>
                              <a:pt x="35" y="60"/>
                            </a:lnTo>
                            <a:lnTo>
                              <a:pt x="35" y="59"/>
                            </a:lnTo>
                            <a:lnTo>
                              <a:pt x="35" y="59"/>
                            </a:lnTo>
                            <a:lnTo>
                              <a:pt x="35" y="57"/>
                            </a:lnTo>
                            <a:lnTo>
                              <a:pt x="35" y="56"/>
                            </a:lnTo>
                            <a:lnTo>
                              <a:pt x="35" y="55"/>
                            </a:lnTo>
                            <a:lnTo>
                              <a:pt x="32" y="55"/>
                            </a:lnTo>
                            <a:lnTo>
                              <a:pt x="31" y="56"/>
                            </a:lnTo>
                            <a:lnTo>
                              <a:pt x="28" y="56"/>
                            </a:lnTo>
                            <a:lnTo>
                              <a:pt x="28" y="56"/>
                            </a:lnTo>
                            <a:lnTo>
                              <a:pt x="29" y="55"/>
                            </a:lnTo>
                            <a:lnTo>
                              <a:pt x="28" y="55"/>
                            </a:lnTo>
                            <a:lnTo>
                              <a:pt x="26" y="56"/>
                            </a:lnTo>
                            <a:lnTo>
                              <a:pt x="25" y="55"/>
                            </a:lnTo>
                            <a:lnTo>
                              <a:pt x="28" y="51"/>
                            </a:lnTo>
                            <a:lnTo>
                              <a:pt x="29" y="49"/>
                            </a:lnTo>
                            <a:lnTo>
                              <a:pt x="28" y="48"/>
                            </a:lnTo>
                            <a:lnTo>
                              <a:pt x="27" y="48"/>
                            </a:lnTo>
                            <a:lnTo>
                              <a:pt x="23" y="50"/>
                            </a:lnTo>
                            <a:lnTo>
                              <a:pt x="18" y="51"/>
                            </a:lnTo>
                            <a:lnTo>
                              <a:pt x="14" y="53"/>
                            </a:lnTo>
                            <a:lnTo>
                              <a:pt x="12" y="52"/>
                            </a:lnTo>
                            <a:lnTo>
                              <a:pt x="9" y="51"/>
                            </a:lnTo>
                            <a:lnTo>
                              <a:pt x="7" y="51"/>
                            </a:lnTo>
                            <a:lnTo>
                              <a:pt x="7" y="52"/>
                            </a:lnTo>
                            <a:lnTo>
                              <a:pt x="6" y="53"/>
                            </a:lnTo>
                            <a:lnTo>
                              <a:pt x="1" y="53"/>
                            </a:lnTo>
                            <a:lnTo>
                              <a:pt x="1" y="52"/>
                            </a:lnTo>
                            <a:lnTo>
                              <a:pt x="1" y="50"/>
                            </a:lnTo>
                            <a:lnTo>
                              <a:pt x="1" y="49"/>
                            </a:lnTo>
                            <a:lnTo>
                              <a:pt x="1" y="48"/>
                            </a:lnTo>
                            <a:lnTo>
                              <a:pt x="2" y="49"/>
                            </a:lnTo>
                            <a:lnTo>
                              <a:pt x="2" y="47"/>
                            </a:lnTo>
                            <a:lnTo>
                              <a:pt x="2" y="45"/>
                            </a:lnTo>
                            <a:lnTo>
                              <a:pt x="0" y="42"/>
                            </a:lnTo>
                            <a:lnTo>
                              <a:pt x="2" y="40"/>
                            </a:lnTo>
                            <a:lnTo>
                              <a:pt x="3" y="37"/>
                            </a:lnTo>
                            <a:lnTo>
                              <a:pt x="3" y="35"/>
                            </a:lnTo>
                            <a:lnTo>
                              <a:pt x="2" y="32"/>
                            </a:lnTo>
                            <a:lnTo>
                              <a:pt x="4" y="31"/>
                            </a:lnTo>
                            <a:lnTo>
                              <a:pt x="4" y="30"/>
                            </a:lnTo>
                            <a:lnTo>
                              <a:pt x="7" y="27"/>
                            </a:lnTo>
                            <a:lnTo>
                              <a:pt x="9" y="28"/>
                            </a:lnTo>
                            <a:lnTo>
                              <a:pt x="9" y="26"/>
                            </a:lnTo>
                            <a:lnTo>
                              <a:pt x="11" y="26"/>
                            </a:lnTo>
                            <a:lnTo>
                              <a:pt x="14" y="26"/>
                            </a:lnTo>
                            <a:lnTo>
                              <a:pt x="15" y="26"/>
                            </a:lnTo>
                            <a:lnTo>
                              <a:pt x="17" y="25"/>
                            </a:lnTo>
                            <a:lnTo>
                              <a:pt x="16" y="23"/>
                            </a:lnTo>
                            <a:lnTo>
                              <a:pt x="18" y="22"/>
                            </a:lnTo>
                            <a:lnTo>
                              <a:pt x="22" y="19"/>
                            </a:lnTo>
                            <a:lnTo>
                              <a:pt x="22" y="20"/>
                            </a:lnTo>
                            <a:lnTo>
                              <a:pt x="25" y="21"/>
                            </a:lnTo>
                            <a:lnTo>
                              <a:pt x="28" y="21"/>
                            </a:lnTo>
                            <a:lnTo>
                              <a:pt x="30" y="19"/>
                            </a:lnTo>
                            <a:lnTo>
                              <a:pt x="30" y="18"/>
                            </a:lnTo>
                            <a:lnTo>
                              <a:pt x="33" y="18"/>
                            </a:lnTo>
                            <a:lnTo>
                              <a:pt x="36" y="16"/>
                            </a:lnTo>
                            <a:lnTo>
                              <a:pt x="38" y="16"/>
                            </a:lnTo>
                            <a:lnTo>
                              <a:pt x="39" y="17"/>
                            </a:lnTo>
                            <a:lnTo>
                              <a:pt x="39" y="18"/>
                            </a:lnTo>
                            <a:lnTo>
                              <a:pt x="41" y="18"/>
                            </a:lnTo>
                            <a:lnTo>
                              <a:pt x="39" y="20"/>
                            </a:lnTo>
                            <a:lnTo>
                              <a:pt x="39" y="21"/>
                            </a:lnTo>
                            <a:lnTo>
                              <a:pt x="40" y="21"/>
                            </a:lnTo>
                            <a:lnTo>
                              <a:pt x="42" y="19"/>
                            </a:lnTo>
                            <a:lnTo>
                              <a:pt x="44" y="20"/>
                            </a:lnTo>
                            <a:lnTo>
                              <a:pt x="45" y="19"/>
                            </a:lnTo>
                            <a:lnTo>
                              <a:pt x="49" y="17"/>
                            </a:lnTo>
                            <a:lnTo>
                              <a:pt x="51" y="16"/>
                            </a:lnTo>
                            <a:lnTo>
                              <a:pt x="56" y="16"/>
                            </a:lnTo>
                            <a:lnTo>
                              <a:pt x="57" y="17"/>
                            </a:lnTo>
                            <a:lnTo>
                              <a:pt x="59" y="17"/>
                            </a:lnTo>
                            <a:lnTo>
                              <a:pt x="59" y="15"/>
                            </a:lnTo>
                            <a:lnTo>
                              <a:pt x="63" y="13"/>
                            </a:lnTo>
                            <a:lnTo>
                              <a:pt x="63" y="12"/>
                            </a:lnTo>
                            <a:lnTo>
                              <a:pt x="63" y="13"/>
                            </a:lnTo>
                            <a:lnTo>
                              <a:pt x="63" y="13"/>
                            </a:lnTo>
                            <a:lnTo>
                              <a:pt x="63" y="13"/>
                            </a:lnTo>
                            <a:lnTo>
                              <a:pt x="63" y="12"/>
                            </a:lnTo>
                            <a:lnTo>
                              <a:pt x="66" y="13"/>
                            </a:lnTo>
                            <a:lnTo>
                              <a:pt x="65" y="15"/>
                            </a:lnTo>
                            <a:lnTo>
                              <a:pt x="67" y="21"/>
                            </a:lnTo>
                            <a:lnTo>
                              <a:pt x="67" y="21"/>
                            </a:lnTo>
                            <a:lnTo>
                              <a:pt x="68" y="21"/>
                            </a:lnTo>
                            <a:lnTo>
                              <a:pt x="69" y="19"/>
                            </a:lnTo>
                            <a:lnTo>
                              <a:pt x="71" y="19"/>
                            </a:lnTo>
                            <a:lnTo>
                              <a:pt x="71" y="20"/>
                            </a:lnTo>
                            <a:lnTo>
                              <a:pt x="70" y="21"/>
                            </a:lnTo>
                            <a:lnTo>
                              <a:pt x="71" y="23"/>
                            </a:lnTo>
                            <a:lnTo>
                              <a:pt x="71" y="23"/>
                            </a:lnTo>
                            <a:lnTo>
                              <a:pt x="73" y="24"/>
                            </a:lnTo>
                            <a:lnTo>
                              <a:pt x="73" y="24"/>
                            </a:lnTo>
                            <a:lnTo>
                              <a:pt x="73" y="21"/>
                            </a:lnTo>
                            <a:lnTo>
                              <a:pt x="76" y="16"/>
                            </a:lnTo>
                            <a:lnTo>
                              <a:pt x="76" y="16"/>
                            </a:lnTo>
                            <a:lnTo>
                              <a:pt x="77" y="14"/>
                            </a:lnTo>
                            <a:lnTo>
                              <a:pt x="78" y="15"/>
                            </a:lnTo>
                            <a:lnTo>
                              <a:pt x="80" y="17"/>
                            </a:lnTo>
                            <a:lnTo>
                              <a:pt x="82" y="17"/>
                            </a:lnTo>
                            <a:lnTo>
                              <a:pt x="85" y="17"/>
                            </a:lnTo>
                            <a:lnTo>
                              <a:pt x="86" y="18"/>
                            </a:lnTo>
                            <a:lnTo>
                              <a:pt x="87" y="18"/>
                            </a:lnTo>
                            <a:lnTo>
                              <a:pt x="89" y="18"/>
                            </a:lnTo>
                            <a:lnTo>
                              <a:pt x="90" y="18"/>
                            </a:lnTo>
                            <a:lnTo>
                              <a:pt x="89" y="19"/>
                            </a:lnTo>
                            <a:lnTo>
                              <a:pt x="90" y="20"/>
                            </a:lnTo>
                            <a:lnTo>
                              <a:pt x="93" y="20"/>
                            </a:lnTo>
                            <a:lnTo>
                              <a:pt x="93" y="21"/>
                            </a:lnTo>
                            <a:lnTo>
                              <a:pt x="94" y="21"/>
                            </a:lnTo>
                            <a:lnTo>
                              <a:pt x="95" y="21"/>
                            </a:lnTo>
                            <a:lnTo>
                              <a:pt x="96" y="19"/>
                            </a:lnTo>
                            <a:lnTo>
                              <a:pt x="95" y="19"/>
                            </a:lnTo>
                            <a:lnTo>
                              <a:pt x="95" y="15"/>
                            </a:lnTo>
                            <a:lnTo>
                              <a:pt x="97" y="14"/>
                            </a:lnTo>
                            <a:lnTo>
                              <a:pt x="97" y="13"/>
                            </a:lnTo>
                            <a:lnTo>
                              <a:pt x="96" y="11"/>
                            </a:lnTo>
                            <a:lnTo>
                              <a:pt x="95" y="9"/>
                            </a:lnTo>
                            <a:lnTo>
                              <a:pt x="96" y="8"/>
                            </a:lnTo>
                            <a:lnTo>
                              <a:pt x="97" y="7"/>
                            </a:lnTo>
                            <a:lnTo>
                              <a:pt x="99" y="7"/>
                            </a:lnTo>
                            <a:lnTo>
                              <a:pt x="99" y="4"/>
                            </a:lnTo>
                            <a:lnTo>
                              <a:pt x="100" y="4"/>
                            </a:lnTo>
                            <a:lnTo>
                              <a:pt x="104" y="3"/>
                            </a:lnTo>
                            <a:lnTo>
                              <a:pt x="104" y="3"/>
                            </a:lnTo>
                            <a:lnTo>
                              <a:pt x="107" y="4"/>
                            </a:lnTo>
                            <a:lnTo>
                              <a:pt x="108" y="5"/>
                            </a:lnTo>
                            <a:lnTo>
                              <a:pt x="110" y="5"/>
                            </a:lnTo>
                            <a:lnTo>
                              <a:pt x="112" y="5"/>
                            </a:lnTo>
                            <a:lnTo>
                              <a:pt x="114" y="4"/>
                            </a:lnTo>
                            <a:lnTo>
                              <a:pt x="117" y="2"/>
                            </a:lnTo>
                            <a:lnTo>
                              <a:pt x="119" y="2"/>
                            </a:lnTo>
                            <a:lnTo>
                              <a:pt x="124" y="0"/>
                            </a:lnTo>
                            <a:lnTo>
                              <a:pt x="124" y="2"/>
                            </a:lnTo>
                            <a:lnTo>
                              <a:pt x="124" y="4"/>
                            </a:lnTo>
                            <a:lnTo>
                              <a:pt x="124" y="5"/>
                            </a:lnTo>
                            <a:lnTo>
                              <a:pt x="127" y="4"/>
                            </a:lnTo>
                            <a:lnTo>
                              <a:pt x="127" y="4"/>
                            </a:lnTo>
                            <a:lnTo>
                              <a:pt x="131" y="1"/>
                            </a:lnTo>
                            <a:lnTo>
                              <a:pt x="134" y="0"/>
                            </a:lnTo>
                            <a:lnTo>
                              <a:pt x="134" y="0"/>
                            </a:lnTo>
                            <a:lnTo>
                              <a:pt x="135" y="0"/>
                            </a:lnTo>
                            <a:lnTo>
                              <a:pt x="134" y="3"/>
                            </a:lnTo>
                            <a:lnTo>
                              <a:pt x="134" y="5"/>
                            </a:lnTo>
                            <a:lnTo>
                              <a:pt x="134" y="7"/>
                            </a:lnTo>
                            <a:lnTo>
                              <a:pt x="138" y="8"/>
                            </a:lnTo>
                            <a:lnTo>
                              <a:pt x="138" y="9"/>
                            </a:lnTo>
                            <a:lnTo>
                              <a:pt x="137" y="11"/>
                            </a:lnTo>
                            <a:lnTo>
                              <a:pt x="141" y="13"/>
                            </a:lnTo>
                            <a:lnTo>
                              <a:pt x="141" y="13"/>
                            </a:lnTo>
                            <a:lnTo>
                              <a:pt x="142" y="14"/>
                            </a:lnTo>
                            <a:lnTo>
                              <a:pt x="142" y="13"/>
                            </a:lnTo>
                            <a:lnTo>
                              <a:pt x="143" y="13"/>
                            </a:lnTo>
                            <a:lnTo>
                              <a:pt x="145" y="15"/>
                            </a:lnTo>
                            <a:lnTo>
                              <a:pt x="144" y="18"/>
                            </a:lnTo>
                            <a:lnTo>
                              <a:pt x="147" y="22"/>
                            </a:lnTo>
                            <a:lnTo>
                              <a:pt x="148" y="22"/>
                            </a:lnTo>
                            <a:lnTo>
                              <a:pt x="149" y="23"/>
                            </a:lnTo>
                            <a:lnTo>
                              <a:pt x="148" y="25"/>
                            </a:lnTo>
                            <a:lnTo>
                              <a:pt x="149" y="25"/>
                            </a:lnTo>
                            <a:lnTo>
                              <a:pt x="150" y="25"/>
                            </a:lnTo>
                            <a:lnTo>
                              <a:pt x="152" y="28"/>
                            </a:lnTo>
                            <a:lnTo>
                              <a:pt x="152" y="28"/>
                            </a:lnTo>
                            <a:lnTo>
                              <a:pt x="152" y="31"/>
                            </a:lnTo>
                            <a:lnTo>
                              <a:pt x="152" y="32"/>
                            </a:lnTo>
                            <a:lnTo>
                              <a:pt x="152" y="33"/>
                            </a:lnTo>
                            <a:lnTo>
                              <a:pt x="152" y="35"/>
                            </a:lnTo>
                            <a:lnTo>
                              <a:pt x="155" y="35"/>
                            </a:lnTo>
                            <a:lnTo>
                              <a:pt x="155" y="38"/>
                            </a:lnTo>
                            <a:lnTo>
                              <a:pt x="159" y="39"/>
                            </a:lnTo>
                            <a:lnTo>
                              <a:pt x="159" y="42"/>
                            </a:lnTo>
                            <a:lnTo>
                              <a:pt x="159" y="43"/>
                            </a:lnTo>
                            <a:lnTo>
                              <a:pt x="159" y="44"/>
                            </a:lnTo>
                            <a:lnTo>
                              <a:pt x="161" y="45"/>
                            </a:lnTo>
                            <a:lnTo>
                              <a:pt x="162" y="44"/>
                            </a:lnTo>
                            <a:lnTo>
                              <a:pt x="162" y="42"/>
                            </a:lnTo>
                            <a:lnTo>
                              <a:pt x="163" y="41"/>
                            </a:lnTo>
                            <a:lnTo>
                              <a:pt x="164" y="42"/>
                            </a:lnTo>
                            <a:lnTo>
                              <a:pt x="165" y="42"/>
                            </a:lnTo>
                            <a:lnTo>
                              <a:pt x="166" y="41"/>
                            </a:lnTo>
                            <a:lnTo>
                              <a:pt x="166" y="41"/>
                            </a:lnTo>
                            <a:lnTo>
                              <a:pt x="170" y="38"/>
                            </a:lnTo>
                            <a:lnTo>
                              <a:pt x="172" y="35"/>
                            </a:lnTo>
                            <a:lnTo>
                              <a:pt x="176" y="35"/>
                            </a:lnTo>
                            <a:lnTo>
                              <a:pt x="179" y="31"/>
                            </a:lnTo>
                            <a:lnTo>
                              <a:pt x="177" y="31"/>
                            </a:lnTo>
                            <a:lnTo>
                              <a:pt x="179" y="29"/>
                            </a:lnTo>
                            <a:lnTo>
                              <a:pt x="182" y="30"/>
                            </a:lnTo>
                            <a:lnTo>
                              <a:pt x="183" y="31"/>
                            </a:lnTo>
                            <a:lnTo>
                              <a:pt x="183" y="31"/>
                            </a:lnTo>
                            <a:lnTo>
                              <a:pt x="183" y="31"/>
                            </a:lnTo>
                            <a:lnTo>
                              <a:pt x="183" y="31"/>
                            </a:lnTo>
                            <a:lnTo>
                              <a:pt x="183" y="31"/>
                            </a:lnTo>
                            <a:lnTo>
                              <a:pt x="183" y="31"/>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ea typeface="+mn-ea"/>
                          <a:cs typeface="+mn-cs"/>
                        </a:endParaRPr>
                      </a:p>
                    </p:txBody>
                  </p:sp>
                  <p:sp>
                    <p:nvSpPr>
                      <p:cNvPr id="293" name="Normandie" descr="{&quot;Key&quot;:&quot;normandie&quot;,&quot;Name&quot;:&quot;Normandie&quot;,&quot;Value&quot;:1.0,&quot;Formula&quot;:&quot;&quot;,&quot;Text&quot;:&quot;&quot;,&quot;OfficeApplication&quot;:1,&quot;HasValue&quot;:true}">
                        <a:extLst>
                          <a:ext uri="{FF2B5EF4-FFF2-40B4-BE49-F238E27FC236}">
                            <a16:creationId xmlns:a16="http://schemas.microsoft.com/office/drawing/2014/main" id="{BDC38F06-4C7C-4633-9DD6-A0A7F526FF1A}"/>
                          </a:ext>
                        </a:extLst>
                      </p:cNvPr>
                      <p:cNvSpPr>
                        <a:spLocks/>
                      </p:cNvSpPr>
                      <p:nvPr/>
                    </p:nvSpPr>
                    <p:spPr bwMode="auto">
                      <a:xfrm>
                        <a:off x="4259101" y="1913400"/>
                        <a:ext cx="1399183" cy="1045974"/>
                      </a:xfrm>
                      <a:custGeom>
                        <a:avLst/>
                        <a:gdLst>
                          <a:gd name="T0" fmla="*/ 274 w 278"/>
                          <a:gd name="T1" fmla="*/ 71 h 215"/>
                          <a:gd name="T2" fmla="*/ 272 w 278"/>
                          <a:gd name="T3" fmla="*/ 65 h 215"/>
                          <a:gd name="T4" fmla="*/ 272 w 278"/>
                          <a:gd name="T5" fmla="*/ 55 h 215"/>
                          <a:gd name="T6" fmla="*/ 274 w 278"/>
                          <a:gd name="T7" fmla="*/ 43 h 215"/>
                          <a:gd name="T8" fmla="*/ 275 w 278"/>
                          <a:gd name="T9" fmla="*/ 33 h 215"/>
                          <a:gd name="T10" fmla="*/ 270 w 278"/>
                          <a:gd name="T11" fmla="*/ 17 h 215"/>
                          <a:gd name="T12" fmla="*/ 254 w 278"/>
                          <a:gd name="T13" fmla="*/ 2 h 215"/>
                          <a:gd name="T14" fmla="*/ 239 w 278"/>
                          <a:gd name="T15" fmla="*/ 7 h 215"/>
                          <a:gd name="T16" fmla="*/ 216 w 278"/>
                          <a:gd name="T17" fmla="*/ 16 h 215"/>
                          <a:gd name="T18" fmla="*/ 194 w 278"/>
                          <a:gd name="T19" fmla="*/ 22 h 215"/>
                          <a:gd name="T20" fmla="*/ 171 w 278"/>
                          <a:gd name="T21" fmla="*/ 33 h 215"/>
                          <a:gd name="T22" fmla="*/ 158 w 278"/>
                          <a:gd name="T23" fmla="*/ 40 h 215"/>
                          <a:gd name="T24" fmla="*/ 151 w 278"/>
                          <a:gd name="T25" fmla="*/ 65 h 215"/>
                          <a:gd name="T26" fmla="*/ 167 w 278"/>
                          <a:gd name="T27" fmla="*/ 71 h 215"/>
                          <a:gd name="T28" fmla="*/ 152 w 278"/>
                          <a:gd name="T29" fmla="*/ 75 h 215"/>
                          <a:gd name="T30" fmla="*/ 133 w 278"/>
                          <a:gd name="T31" fmla="*/ 87 h 215"/>
                          <a:gd name="T32" fmla="*/ 108 w 278"/>
                          <a:gd name="T33" fmla="*/ 80 h 215"/>
                          <a:gd name="T34" fmla="*/ 82 w 278"/>
                          <a:gd name="T35" fmla="*/ 77 h 215"/>
                          <a:gd name="T36" fmla="*/ 61 w 278"/>
                          <a:gd name="T37" fmla="*/ 75 h 215"/>
                          <a:gd name="T38" fmla="*/ 57 w 278"/>
                          <a:gd name="T39" fmla="*/ 71 h 215"/>
                          <a:gd name="T40" fmla="*/ 48 w 278"/>
                          <a:gd name="T41" fmla="*/ 55 h 215"/>
                          <a:gd name="T42" fmla="*/ 51 w 278"/>
                          <a:gd name="T43" fmla="*/ 40 h 215"/>
                          <a:gd name="T44" fmla="*/ 34 w 278"/>
                          <a:gd name="T45" fmla="*/ 39 h 215"/>
                          <a:gd name="T46" fmla="*/ 18 w 278"/>
                          <a:gd name="T47" fmla="*/ 38 h 215"/>
                          <a:gd name="T48" fmla="*/ 1 w 278"/>
                          <a:gd name="T49" fmla="*/ 30 h 215"/>
                          <a:gd name="T50" fmla="*/ 7 w 278"/>
                          <a:gd name="T51" fmla="*/ 49 h 215"/>
                          <a:gd name="T52" fmla="*/ 7 w 278"/>
                          <a:gd name="T53" fmla="*/ 68 h 215"/>
                          <a:gd name="T54" fmla="*/ 17 w 278"/>
                          <a:gd name="T55" fmla="*/ 81 h 215"/>
                          <a:gd name="T56" fmla="*/ 22 w 278"/>
                          <a:gd name="T57" fmla="*/ 109 h 215"/>
                          <a:gd name="T58" fmla="*/ 24 w 278"/>
                          <a:gd name="T59" fmla="*/ 123 h 215"/>
                          <a:gd name="T60" fmla="*/ 24 w 278"/>
                          <a:gd name="T61" fmla="*/ 145 h 215"/>
                          <a:gd name="T62" fmla="*/ 34 w 278"/>
                          <a:gd name="T63" fmla="*/ 155 h 215"/>
                          <a:gd name="T64" fmla="*/ 26 w 278"/>
                          <a:gd name="T65" fmla="*/ 157 h 215"/>
                          <a:gd name="T66" fmla="*/ 26 w 278"/>
                          <a:gd name="T67" fmla="*/ 169 h 215"/>
                          <a:gd name="T68" fmla="*/ 40 w 278"/>
                          <a:gd name="T69" fmla="*/ 174 h 215"/>
                          <a:gd name="T70" fmla="*/ 53 w 278"/>
                          <a:gd name="T71" fmla="*/ 172 h 215"/>
                          <a:gd name="T72" fmla="*/ 72 w 278"/>
                          <a:gd name="T73" fmla="*/ 175 h 215"/>
                          <a:gd name="T74" fmla="*/ 85 w 278"/>
                          <a:gd name="T75" fmla="*/ 178 h 215"/>
                          <a:gd name="T76" fmla="*/ 100 w 278"/>
                          <a:gd name="T77" fmla="*/ 176 h 215"/>
                          <a:gd name="T78" fmla="*/ 115 w 278"/>
                          <a:gd name="T79" fmla="*/ 176 h 215"/>
                          <a:gd name="T80" fmla="*/ 127 w 278"/>
                          <a:gd name="T81" fmla="*/ 176 h 215"/>
                          <a:gd name="T82" fmla="*/ 139 w 278"/>
                          <a:gd name="T83" fmla="*/ 191 h 215"/>
                          <a:gd name="T84" fmla="*/ 152 w 278"/>
                          <a:gd name="T85" fmla="*/ 184 h 215"/>
                          <a:gd name="T86" fmla="*/ 163 w 278"/>
                          <a:gd name="T87" fmla="*/ 180 h 215"/>
                          <a:gd name="T88" fmla="*/ 169 w 278"/>
                          <a:gd name="T89" fmla="*/ 193 h 215"/>
                          <a:gd name="T90" fmla="*/ 178 w 278"/>
                          <a:gd name="T91" fmla="*/ 202 h 215"/>
                          <a:gd name="T92" fmla="*/ 192 w 278"/>
                          <a:gd name="T93" fmla="*/ 209 h 215"/>
                          <a:gd name="T94" fmla="*/ 202 w 278"/>
                          <a:gd name="T95" fmla="*/ 210 h 215"/>
                          <a:gd name="T96" fmla="*/ 202 w 278"/>
                          <a:gd name="T97" fmla="*/ 195 h 215"/>
                          <a:gd name="T98" fmla="*/ 213 w 278"/>
                          <a:gd name="T99" fmla="*/ 184 h 215"/>
                          <a:gd name="T100" fmla="*/ 206 w 278"/>
                          <a:gd name="T101" fmla="*/ 170 h 215"/>
                          <a:gd name="T102" fmla="*/ 209 w 278"/>
                          <a:gd name="T103" fmla="*/ 154 h 215"/>
                          <a:gd name="T104" fmla="*/ 226 w 278"/>
                          <a:gd name="T105" fmla="*/ 146 h 215"/>
                          <a:gd name="T106" fmla="*/ 244 w 278"/>
                          <a:gd name="T107" fmla="*/ 148 h 215"/>
                          <a:gd name="T108" fmla="*/ 253 w 278"/>
                          <a:gd name="T109" fmla="*/ 133 h 215"/>
                          <a:gd name="T110" fmla="*/ 256 w 278"/>
                          <a:gd name="T111" fmla="*/ 123 h 215"/>
                          <a:gd name="T112" fmla="*/ 256 w 278"/>
                          <a:gd name="T113" fmla="*/ 116 h 215"/>
                          <a:gd name="T114" fmla="*/ 268 w 278"/>
                          <a:gd name="T115" fmla="*/ 107 h 215"/>
                          <a:gd name="T116" fmla="*/ 274 w 278"/>
                          <a:gd name="T117" fmla="*/ 91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8" h="215">
                            <a:moveTo>
                              <a:pt x="277" y="89"/>
                            </a:moveTo>
                            <a:lnTo>
                              <a:pt x="276" y="88"/>
                            </a:lnTo>
                            <a:lnTo>
                              <a:pt x="276" y="85"/>
                            </a:lnTo>
                            <a:lnTo>
                              <a:pt x="276" y="84"/>
                            </a:lnTo>
                            <a:lnTo>
                              <a:pt x="275" y="81"/>
                            </a:lnTo>
                            <a:lnTo>
                              <a:pt x="275" y="81"/>
                            </a:lnTo>
                            <a:lnTo>
                              <a:pt x="275" y="81"/>
                            </a:lnTo>
                            <a:lnTo>
                              <a:pt x="271" y="78"/>
                            </a:lnTo>
                            <a:lnTo>
                              <a:pt x="274" y="76"/>
                            </a:lnTo>
                            <a:lnTo>
                              <a:pt x="271" y="75"/>
                            </a:lnTo>
                            <a:lnTo>
                              <a:pt x="272" y="71"/>
                            </a:lnTo>
                            <a:lnTo>
                              <a:pt x="274" y="71"/>
                            </a:lnTo>
                            <a:lnTo>
                              <a:pt x="274" y="71"/>
                            </a:lnTo>
                            <a:lnTo>
                              <a:pt x="274" y="70"/>
                            </a:lnTo>
                            <a:lnTo>
                              <a:pt x="276" y="69"/>
                            </a:lnTo>
                            <a:lnTo>
                              <a:pt x="276" y="66"/>
                            </a:lnTo>
                            <a:lnTo>
                              <a:pt x="277" y="66"/>
                            </a:lnTo>
                            <a:lnTo>
                              <a:pt x="277" y="64"/>
                            </a:lnTo>
                            <a:lnTo>
                              <a:pt x="276" y="64"/>
                            </a:lnTo>
                            <a:lnTo>
                              <a:pt x="275" y="64"/>
                            </a:lnTo>
                            <a:lnTo>
                              <a:pt x="275" y="65"/>
                            </a:lnTo>
                            <a:lnTo>
                              <a:pt x="274" y="66"/>
                            </a:lnTo>
                            <a:lnTo>
                              <a:pt x="274" y="65"/>
                            </a:lnTo>
                            <a:lnTo>
                              <a:pt x="272" y="65"/>
                            </a:lnTo>
                            <a:lnTo>
                              <a:pt x="271" y="64"/>
                            </a:lnTo>
                            <a:lnTo>
                              <a:pt x="271" y="64"/>
                            </a:lnTo>
                            <a:lnTo>
                              <a:pt x="274" y="64"/>
                            </a:lnTo>
                            <a:lnTo>
                              <a:pt x="274" y="60"/>
                            </a:lnTo>
                            <a:lnTo>
                              <a:pt x="274" y="60"/>
                            </a:lnTo>
                            <a:lnTo>
                              <a:pt x="272" y="59"/>
                            </a:lnTo>
                            <a:lnTo>
                              <a:pt x="273" y="58"/>
                            </a:lnTo>
                            <a:lnTo>
                              <a:pt x="271" y="57"/>
                            </a:lnTo>
                            <a:lnTo>
                              <a:pt x="271" y="57"/>
                            </a:lnTo>
                            <a:lnTo>
                              <a:pt x="271" y="57"/>
                            </a:lnTo>
                            <a:lnTo>
                              <a:pt x="271" y="56"/>
                            </a:lnTo>
                            <a:lnTo>
                              <a:pt x="272" y="55"/>
                            </a:lnTo>
                            <a:lnTo>
                              <a:pt x="272" y="54"/>
                            </a:lnTo>
                            <a:lnTo>
                              <a:pt x="271" y="54"/>
                            </a:lnTo>
                            <a:lnTo>
                              <a:pt x="271" y="54"/>
                            </a:lnTo>
                            <a:lnTo>
                              <a:pt x="271" y="52"/>
                            </a:lnTo>
                            <a:lnTo>
                              <a:pt x="271" y="50"/>
                            </a:lnTo>
                            <a:lnTo>
                              <a:pt x="271" y="49"/>
                            </a:lnTo>
                            <a:lnTo>
                              <a:pt x="271" y="48"/>
                            </a:lnTo>
                            <a:lnTo>
                              <a:pt x="272" y="47"/>
                            </a:lnTo>
                            <a:lnTo>
                              <a:pt x="272" y="46"/>
                            </a:lnTo>
                            <a:lnTo>
                              <a:pt x="272" y="45"/>
                            </a:lnTo>
                            <a:lnTo>
                              <a:pt x="275" y="44"/>
                            </a:lnTo>
                            <a:lnTo>
                              <a:pt x="274" y="43"/>
                            </a:lnTo>
                            <a:lnTo>
                              <a:pt x="271" y="43"/>
                            </a:lnTo>
                            <a:lnTo>
                              <a:pt x="271" y="43"/>
                            </a:lnTo>
                            <a:lnTo>
                              <a:pt x="271" y="41"/>
                            </a:lnTo>
                            <a:lnTo>
                              <a:pt x="271" y="40"/>
                            </a:lnTo>
                            <a:lnTo>
                              <a:pt x="271" y="38"/>
                            </a:lnTo>
                            <a:lnTo>
                              <a:pt x="274" y="38"/>
                            </a:lnTo>
                            <a:lnTo>
                              <a:pt x="274" y="36"/>
                            </a:lnTo>
                            <a:lnTo>
                              <a:pt x="275" y="35"/>
                            </a:lnTo>
                            <a:lnTo>
                              <a:pt x="275" y="36"/>
                            </a:lnTo>
                            <a:lnTo>
                              <a:pt x="277" y="36"/>
                            </a:lnTo>
                            <a:lnTo>
                              <a:pt x="277" y="34"/>
                            </a:lnTo>
                            <a:lnTo>
                              <a:pt x="275" y="33"/>
                            </a:lnTo>
                            <a:lnTo>
                              <a:pt x="275" y="32"/>
                            </a:lnTo>
                            <a:lnTo>
                              <a:pt x="274" y="30"/>
                            </a:lnTo>
                            <a:lnTo>
                              <a:pt x="274" y="29"/>
                            </a:lnTo>
                            <a:lnTo>
                              <a:pt x="273" y="26"/>
                            </a:lnTo>
                            <a:lnTo>
                              <a:pt x="272" y="25"/>
                            </a:lnTo>
                            <a:lnTo>
                              <a:pt x="272" y="23"/>
                            </a:lnTo>
                            <a:lnTo>
                              <a:pt x="271" y="22"/>
                            </a:lnTo>
                            <a:lnTo>
                              <a:pt x="271" y="20"/>
                            </a:lnTo>
                            <a:lnTo>
                              <a:pt x="271" y="20"/>
                            </a:lnTo>
                            <a:lnTo>
                              <a:pt x="271" y="19"/>
                            </a:lnTo>
                            <a:lnTo>
                              <a:pt x="270" y="17"/>
                            </a:lnTo>
                            <a:lnTo>
                              <a:pt x="270" y="17"/>
                            </a:lnTo>
                            <a:lnTo>
                              <a:pt x="268" y="16"/>
                            </a:lnTo>
                            <a:lnTo>
                              <a:pt x="264" y="15"/>
                            </a:lnTo>
                            <a:lnTo>
                              <a:pt x="262" y="10"/>
                            </a:lnTo>
                            <a:lnTo>
                              <a:pt x="261" y="10"/>
                            </a:lnTo>
                            <a:lnTo>
                              <a:pt x="261" y="10"/>
                            </a:lnTo>
                            <a:lnTo>
                              <a:pt x="259" y="9"/>
                            </a:lnTo>
                            <a:lnTo>
                              <a:pt x="259" y="8"/>
                            </a:lnTo>
                            <a:lnTo>
                              <a:pt x="258" y="6"/>
                            </a:lnTo>
                            <a:lnTo>
                              <a:pt x="257" y="5"/>
                            </a:lnTo>
                            <a:lnTo>
                              <a:pt x="256" y="5"/>
                            </a:lnTo>
                            <a:lnTo>
                              <a:pt x="254" y="3"/>
                            </a:lnTo>
                            <a:lnTo>
                              <a:pt x="254" y="2"/>
                            </a:lnTo>
                            <a:lnTo>
                              <a:pt x="254" y="1"/>
                            </a:lnTo>
                            <a:lnTo>
                              <a:pt x="254" y="0"/>
                            </a:lnTo>
                            <a:lnTo>
                              <a:pt x="253" y="0"/>
                            </a:lnTo>
                            <a:lnTo>
                              <a:pt x="250" y="0"/>
                            </a:lnTo>
                            <a:lnTo>
                              <a:pt x="250" y="1"/>
                            </a:lnTo>
                            <a:lnTo>
                              <a:pt x="247" y="0"/>
                            </a:lnTo>
                            <a:lnTo>
                              <a:pt x="247" y="0"/>
                            </a:lnTo>
                            <a:lnTo>
                              <a:pt x="244" y="2"/>
                            </a:lnTo>
                            <a:lnTo>
                              <a:pt x="241" y="5"/>
                            </a:lnTo>
                            <a:lnTo>
                              <a:pt x="240" y="5"/>
                            </a:lnTo>
                            <a:lnTo>
                              <a:pt x="239" y="6"/>
                            </a:lnTo>
                            <a:lnTo>
                              <a:pt x="239" y="7"/>
                            </a:lnTo>
                            <a:lnTo>
                              <a:pt x="237" y="9"/>
                            </a:lnTo>
                            <a:lnTo>
                              <a:pt x="235" y="10"/>
                            </a:lnTo>
                            <a:lnTo>
                              <a:pt x="234" y="11"/>
                            </a:lnTo>
                            <a:lnTo>
                              <a:pt x="232" y="12"/>
                            </a:lnTo>
                            <a:lnTo>
                              <a:pt x="231" y="12"/>
                            </a:lnTo>
                            <a:lnTo>
                              <a:pt x="230" y="12"/>
                            </a:lnTo>
                            <a:lnTo>
                              <a:pt x="230" y="13"/>
                            </a:lnTo>
                            <a:lnTo>
                              <a:pt x="229" y="14"/>
                            </a:lnTo>
                            <a:lnTo>
                              <a:pt x="224" y="16"/>
                            </a:lnTo>
                            <a:lnTo>
                              <a:pt x="220" y="16"/>
                            </a:lnTo>
                            <a:lnTo>
                              <a:pt x="218" y="16"/>
                            </a:lnTo>
                            <a:lnTo>
                              <a:pt x="216" y="16"/>
                            </a:lnTo>
                            <a:lnTo>
                              <a:pt x="215" y="17"/>
                            </a:lnTo>
                            <a:lnTo>
                              <a:pt x="215" y="17"/>
                            </a:lnTo>
                            <a:lnTo>
                              <a:pt x="213" y="18"/>
                            </a:lnTo>
                            <a:lnTo>
                              <a:pt x="207" y="19"/>
                            </a:lnTo>
                            <a:lnTo>
                              <a:pt x="207" y="19"/>
                            </a:lnTo>
                            <a:lnTo>
                              <a:pt x="205" y="20"/>
                            </a:lnTo>
                            <a:lnTo>
                              <a:pt x="205" y="21"/>
                            </a:lnTo>
                            <a:lnTo>
                              <a:pt x="202" y="21"/>
                            </a:lnTo>
                            <a:lnTo>
                              <a:pt x="201" y="21"/>
                            </a:lnTo>
                            <a:lnTo>
                              <a:pt x="199" y="21"/>
                            </a:lnTo>
                            <a:lnTo>
                              <a:pt x="196" y="21"/>
                            </a:lnTo>
                            <a:lnTo>
                              <a:pt x="194" y="22"/>
                            </a:lnTo>
                            <a:lnTo>
                              <a:pt x="192" y="22"/>
                            </a:lnTo>
                            <a:lnTo>
                              <a:pt x="190" y="23"/>
                            </a:lnTo>
                            <a:lnTo>
                              <a:pt x="187" y="24"/>
                            </a:lnTo>
                            <a:lnTo>
                              <a:pt x="184" y="26"/>
                            </a:lnTo>
                            <a:lnTo>
                              <a:pt x="184" y="26"/>
                            </a:lnTo>
                            <a:lnTo>
                              <a:pt x="184" y="26"/>
                            </a:lnTo>
                            <a:lnTo>
                              <a:pt x="182" y="29"/>
                            </a:lnTo>
                            <a:lnTo>
                              <a:pt x="177" y="30"/>
                            </a:lnTo>
                            <a:lnTo>
                              <a:pt x="175" y="32"/>
                            </a:lnTo>
                            <a:lnTo>
                              <a:pt x="174" y="33"/>
                            </a:lnTo>
                            <a:lnTo>
                              <a:pt x="173" y="33"/>
                            </a:lnTo>
                            <a:lnTo>
                              <a:pt x="171" y="33"/>
                            </a:lnTo>
                            <a:lnTo>
                              <a:pt x="171" y="34"/>
                            </a:lnTo>
                            <a:lnTo>
                              <a:pt x="169" y="35"/>
                            </a:lnTo>
                            <a:lnTo>
                              <a:pt x="169" y="36"/>
                            </a:lnTo>
                            <a:lnTo>
                              <a:pt x="167" y="36"/>
                            </a:lnTo>
                            <a:lnTo>
                              <a:pt x="167" y="36"/>
                            </a:lnTo>
                            <a:lnTo>
                              <a:pt x="165" y="36"/>
                            </a:lnTo>
                            <a:lnTo>
                              <a:pt x="165" y="36"/>
                            </a:lnTo>
                            <a:lnTo>
                              <a:pt x="164" y="37"/>
                            </a:lnTo>
                            <a:lnTo>
                              <a:pt x="162" y="38"/>
                            </a:lnTo>
                            <a:lnTo>
                              <a:pt x="160" y="38"/>
                            </a:lnTo>
                            <a:lnTo>
                              <a:pt x="158" y="40"/>
                            </a:lnTo>
                            <a:lnTo>
                              <a:pt x="158" y="40"/>
                            </a:lnTo>
                            <a:lnTo>
                              <a:pt x="158" y="40"/>
                            </a:lnTo>
                            <a:lnTo>
                              <a:pt x="157" y="41"/>
                            </a:lnTo>
                            <a:lnTo>
                              <a:pt x="156" y="43"/>
                            </a:lnTo>
                            <a:lnTo>
                              <a:pt x="155" y="48"/>
                            </a:lnTo>
                            <a:lnTo>
                              <a:pt x="154" y="50"/>
                            </a:lnTo>
                            <a:lnTo>
                              <a:pt x="154" y="53"/>
                            </a:lnTo>
                            <a:lnTo>
                              <a:pt x="151" y="58"/>
                            </a:lnTo>
                            <a:lnTo>
                              <a:pt x="149" y="60"/>
                            </a:lnTo>
                            <a:lnTo>
                              <a:pt x="149" y="61"/>
                            </a:lnTo>
                            <a:lnTo>
                              <a:pt x="151" y="64"/>
                            </a:lnTo>
                            <a:lnTo>
                              <a:pt x="151" y="64"/>
                            </a:lnTo>
                            <a:lnTo>
                              <a:pt x="151" y="65"/>
                            </a:lnTo>
                            <a:lnTo>
                              <a:pt x="154" y="67"/>
                            </a:lnTo>
                            <a:lnTo>
                              <a:pt x="159" y="67"/>
                            </a:lnTo>
                            <a:lnTo>
                              <a:pt x="162" y="67"/>
                            </a:lnTo>
                            <a:lnTo>
                              <a:pt x="163" y="69"/>
                            </a:lnTo>
                            <a:lnTo>
                              <a:pt x="165" y="69"/>
                            </a:lnTo>
                            <a:lnTo>
                              <a:pt x="167" y="69"/>
                            </a:lnTo>
                            <a:lnTo>
                              <a:pt x="173" y="69"/>
                            </a:lnTo>
                            <a:lnTo>
                              <a:pt x="173" y="69"/>
                            </a:lnTo>
                            <a:lnTo>
                              <a:pt x="171" y="70"/>
                            </a:lnTo>
                            <a:lnTo>
                              <a:pt x="169" y="71"/>
                            </a:lnTo>
                            <a:lnTo>
                              <a:pt x="167" y="71"/>
                            </a:lnTo>
                            <a:lnTo>
                              <a:pt x="167" y="71"/>
                            </a:lnTo>
                            <a:lnTo>
                              <a:pt x="167" y="71"/>
                            </a:lnTo>
                            <a:lnTo>
                              <a:pt x="167" y="71"/>
                            </a:lnTo>
                            <a:lnTo>
                              <a:pt x="167" y="71"/>
                            </a:lnTo>
                            <a:lnTo>
                              <a:pt x="167" y="71"/>
                            </a:lnTo>
                            <a:lnTo>
                              <a:pt x="165" y="71"/>
                            </a:lnTo>
                            <a:lnTo>
                              <a:pt x="163" y="71"/>
                            </a:lnTo>
                            <a:lnTo>
                              <a:pt x="160" y="71"/>
                            </a:lnTo>
                            <a:lnTo>
                              <a:pt x="158" y="73"/>
                            </a:lnTo>
                            <a:lnTo>
                              <a:pt x="155" y="73"/>
                            </a:lnTo>
                            <a:lnTo>
                              <a:pt x="154" y="73"/>
                            </a:lnTo>
                            <a:lnTo>
                              <a:pt x="154" y="74"/>
                            </a:lnTo>
                            <a:lnTo>
                              <a:pt x="152" y="75"/>
                            </a:lnTo>
                            <a:lnTo>
                              <a:pt x="152" y="75"/>
                            </a:lnTo>
                            <a:lnTo>
                              <a:pt x="151" y="78"/>
                            </a:lnTo>
                            <a:lnTo>
                              <a:pt x="149" y="78"/>
                            </a:lnTo>
                            <a:lnTo>
                              <a:pt x="147" y="80"/>
                            </a:lnTo>
                            <a:lnTo>
                              <a:pt x="146" y="81"/>
                            </a:lnTo>
                            <a:lnTo>
                              <a:pt x="145" y="81"/>
                            </a:lnTo>
                            <a:lnTo>
                              <a:pt x="142" y="83"/>
                            </a:lnTo>
                            <a:lnTo>
                              <a:pt x="141" y="84"/>
                            </a:lnTo>
                            <a:lnTo>
                              <a:pt x="139" y="85"/>
                            </a:lnTo>
                            <a:lnTo>
                              <a:pt x="139" y="85"/>
                            </a:lnTo>
                            <a:lnTo>
                              <a:pt x="137" y="85"/>
                            </a:lnTo>
                            <a:lnTo>
                              <a:pt x="133" y="87"/>
                            </a:lnTo>
                            <a:lnTo>
                              <a:pt x="130" y="87"/>
                            </a:lnTo>
                            <a:lnTo>
                              <a:pt x="127" y="88"/>
                            </a:lnTo>
                            <a:lnTo>
                              <a:pt x="123" y="85"/>
                            </a:lnTo>
                            <a:lnTo>
                              <a:pt x="122" y="85"/>
                            </a:lnTo>
                            <a:lnTo>
                              <a:pt x="120" y="85"/>
                            </a:lnTo>
                            <a:lnTo>
                              <a:pt x="118" y="83"/>
                            </a:lnTo>
                            <a:lnTo>
                              <a:pt x="117" y="81"/>
                            </a:lnTo>
                            <a:lnTo>
                              <a:pt x="115" y="81"/>
                            </a:lnTo>
                            <a:lnTo>
                              <a:pt x="113" y="81"/>
                            </a:lnTo>
                            <a:lnTo>
                              <a:pt x="111" y="81"/>
                            </a:lnTo>
                            <a:lnTo>
                              <a:pt x="109" y="81"/>
                            </a:lnTo>
                            <a:lnTo>
                              <a:pt x="108" y="80"/>
                            </a:lnTo>
                            <a:lnTo>
                              <a:pt x="106" y="79"/>
                            </a:lnTo>
                            <a:lnTo>
                              <a:pt x="103" y="78"/>
                            </a:lnTo>
                            <a:lnTo>
                              <a:pt x="101" y="79"/>
                            </a:lnTo>
                            <a:lnTo>
                              <a:pt x="99" y="79"/>
                            </a:lnTo>
                            <a:lnTo>
                              <a:pt x="98" y="80"/>
                            </a:lnTo>
                            <a:lnTo>
                              <a:pt x="97" y="79"/>
                            </a:lnTo>
                            <a:lnTo>
                              <a:pt x="96" y="79"/>
                            </a:lnTo>
                            <a:lnTo>
                              <a:pt x="94" y="78"/>
                            </a:lnTo>
                            <a:lnTo>
                              <a:pt x="90" y="78"/>
                            </a:lnTo>
                            <a:lnTo>
                              <a:pt x="89" y="78"/>
                            </a:lnTo>
                            <a:lnTo>
                              <a:pt x="85" y="78"/>
                            </a:lnTo>
                            <a:lnTo>
                              <a:pt x="82" y="77"/>
                            </a:lnTo>
                            <a:lnTo>
                              <a:pt x="79" y="76"/>
                            </a:lnTo>
                            <a:lnTo>
                              <a:pt x="79" y="75"/>
                            </a:lnTo>
                            <a:lnTo>
                              <a:pt x="75" y="73"/>
                            </a:lnTo>
                            <a:lnTo>
                              <a:pt x="75" y="73"/>
                            </a:lnTo>
                            <a:lnTo>
                              <a:pt x="72" y="72"/>
                            </a:lnTo>
                            <a:lnTo>
                              <a:pt x="70" y="72"/>
                            </a:lnTo>
                            <a:lnTo>
                              <a:pt x="68" y="72"/>
                            </a:lnTo>
                            <a:lnTo>
                              <a:pt x="67" y="73"/>
                            </a:lnTo>
                            <a:lnTo>
                              <a:pt x="65" y="72"/>
                            </a:lnTo>
                            <a:lnTo>
                              <a:pt x="62" y="73"/>
                            </a:lnTo>
                            <a:lnTo>
                              <a:pt x="62" y="73"/>
                            </a:lnTo>
                            <a:lnTo>
                              <a:pt x="61" y="75"/>
                            </a:lnTo>
                            <a:lnTo>
                              <a:pt x="61" y="77"/>
                            </a:lnTo>
                            <a:lnTo>
                              <a:pt x="61" y="78"/>
                            </a:lnTo>
                            <a:lnTo>
                              <a:pt x="58" y="78"/>
                            </a:lnTo>
                            <a:lnTo>
                              <a:pt x="58" y="78"/>
                            </a:lnTo>
                            <a:lnTo>
                              <a:pt x="58" y="77"/>
                            </a:lnTo>
                            <a:lnTo>
                              <a:pt x="58" y="76"/>
                            </a:lnTo>
                            <a:lnTo>
                              <a:pt x="58" y="75"/>
                            </a:lnTo>
                            <a:lnTo>
                              <a:pt x="56" y="75"/>
                            </a:lnTo>
                            <a:lnTo>
                              <a:pt x="55" y="75"/>
                            </a:lnTo>
                            <a:lnTo>
                              <a:pt x="55" y="75"/>
                            </a:lnTo>
                            <a:lnTo>
                              <a:pt x="55" y="75"/>
                            </a:lnTo>
                            <a:lnTo>
                              <a:pt x="57" y="71"/>
                            </a:lnTo>
                            <a:lnTo>
                              <a:pt x="56" y="68"/>
                            </a:lnTo>
                            <a:lnTo>
                              <a:pt x="55" y="67"/>
                            </a:lnTo>
                            <a:lnTo>
                              <a:pt x="55" y="67"/>
                            </a:lnTo>
                            <a:lnTo>
                              <a:pt x="54" y="66"/>
                            </a:lnTo>
                            <a:lnTo>
                              <a:pt x="53" y="64"/>
                            </a:lnTo>
                            <a:lnTo>
                              <a:pt x="52" y="64"/>
                            </a:lnTo>
                            <a:lnTo>
                              <a:pt x="52" y="63"/>
                            </a:lnTo>
                            <a:lnTo>
                              <a:pt x="51" y="61"/>
                            </a:lnTo>
                            <a:lnTo>
                              <a:pt x="50" y="59"/>
                            </a:lnTo>
                            <a:lnTo>
                              <a:pt x="49" y="58"/>
                            </a:lnTo>
                            <a:lnTo>
                              <a:pt x="48" y="57"/>
                            </a:lnTo>
                            <a:lnTo>
                              <a:pt x="48" y="55"/>
                            </a:lnTo>
                            <a:lnTo>
                              <a:pt x="47" y="54"/>
                            </a:lnTo>
                            <a:lnTo>
                              <a:pt x="47" y="52"/>
                            </a:lnTo>
                            <a:lnTo>
                              <a:pt x="48" y="50"/>
                            </a:lnTo>
                            <a:lnTo>
                              <a:pt x="48" y="49"/>
                            </a:lnTo>
                            <a:lnTo>
                              <a:pt x="50" y="49"/>
                            </a:lnTo>
                            <a:lnTo>
                              <a:pt x="50" y="48"/>
                            </a:lnTo>
                            <a:lnTo>
                              <a:pt x="51" y="46"/>
                            </a:lnTo>
                            <a:lnTo>
                              <a:pt x="53" y="47"/>
                            </a:lnTo>
                            <a:lnTo>
                              <a:pt x="53" y="44"/>
                            </a:lnTo>
                            <a:lnTo>
                              <a:pt x="52" y="43"/>
                            </a:lnTo>
                            <a:lnTo>
                              <a:pt x="53" y="42"/>
                            </a:lnTo>
                            <a:lnTo>
                              <a:pt x="51" y="40"/>
                            </a:lnTo>
                            <a:lnTo>
                              <a:pt x="51" y="39"/>
                            </a:lnTo>
                            <a:lnTo>
                              <a:pt x="50" y="39"/>
                            </a:lnTo>
                            <a:lnTo>
                              <a:pt x="51" y="36"/>
                            </a:lnTo>
                            <a:lnTo>
                              <a:pt x="48" y="36"/>
                            </a:lnTo>
                            <a:lnTo>
                              <a:pt x="46" y="36"/>
                            </a:lnTo>
                            <a:lnTo>
                              <a:pt x="45" y="36"/>
                            </a:lnTo>
                            <a:lnTo>
                              <a:pt x="44" y="35"/>
                            </a:lnTo>
                            <a:lnTo>
                              <a:pt x="40" y="36"/>
                            </a:lnTo>
                            <a:lnTo>
                              <a:pt x="39" y="36"/>
                            </a:lnTo>
                            <a:lnTo>
                              <a:pt x="37" y="36"/>
                            </a:lnTo>
                            <a:lnTo>
                              <a:pt x="35" y="36"/>
                            </a:lnTo>
                            <a:lnTo>
                              <a:pt x="34" y="39"/>
                            </a:lnTo>
                            <a:lnTo>
                              <a:pt x="33" y="39"/>
                            </a:lnTo>
                            <a:lnTo>
                              <a:pt x="31" y="40"/>
                            </a:lnTo>
                            <a:lnTo>
                              <a:pt x="30" y="40"/>
                            </a:lnTo>
                            <a:lnTo>
                              <a:pt x="28" y="40"/>
                            </a:lnTo>
                            <a:lnTo>
                              <a:pt x="25" y="41"/>
                            </a:lnTo>
                            <a:lnTo>
                              <a:pt x="24" y="41"/>
                            </a:lnTo>
                            <a:lnTo>
                              <a:pt x="24" y="39"/>
                            </a:lnTo>
                            <a:lnTo>
                              <a:pt x="22" y="39"/>
                            </a:lnTo>
                            <a:lnTo>
                              <a:pt x="20" y="39"/>
                            </a:lnTo>
                            <a:lnTo>
                              <a:pt x="20" y="39"/>
                            </a:lnTo>
                            <a:lnTo>
                              <a:pt x="20" y="38"/>
                            </a:lnTo>
                            <a:lnTo>
                              <a:pt x="18" y="38"/>
                            </a:lnTo>
                            <a:lnTo>
                              <a:pt x="17" y="36"/>
                            </a:lnTo>
                            <a:lnTo>
                              <a:pt x="13" y="36"/>
                            </a:lnTo>
                            <a:lnTo>
                              <a:pt x="10" y="36"/>
                            </a:lnTo>
                            <a:lnTo>
                              <a:pt x="9" y="35"/>
                            </a:lnTo>
                            <a:lnTo>
                              <a:pt x="8" y="33"/>
                            </a:lnTo>
                            <a:lnTo>
                              <a:pt x="7" y="33"/>
                            </a:lnTo>
                            <a:lnTo>
                              <a:pt x="7" y="32"/>
                            </a:lnTo>
                            <a:lnTo>
                              <a:pt x="6" y="33"/>
                            </a:lnTo>
                            <a:lnTo>
                              <a:pt x="4" y="33"/>
                            </a:lnTo>
                            <a:lnTo>
                              <a:pt x="3" y="30"/>
                            </a:lnTo>
                            <a:lnTo>
                              <a:pt x="2" y="30"/>
                            </a:lnTo>
                            <a:lnTo>
                              <a:pt x="1" y="30"/>
                            </a:lnTo>
                            <a:lnTo>
                              <a:pt x="0" y="33"/>
                            </a:lnTo>
                            <a:lnTo>
                              <a:pt x="1" y="34"/>
                            </a:lnTo>
                            <a:lnTo>
                              <a:pt x="0" y="36"/>
                            </a:lnTo>
                            <a:lnTo>
                              <a:pt x="4" y="37"/>
                            </a:lnTo>
                            <a:lnTo>
                              <a:pt x="5" y="38"/>
                            </a:lnTo>
                            <a:lnTo>
                              <a:pt x="6" y="39"/>
                            </a:lnTo>
                            <a:lnTo>
                              <a:pt x="7" y="39"/>
                            </a:lnTo>
                            <a:lnTo>
                              <a:pt x="7" y="40"/>
                            </a:lnTo>
                            <a:lnTo>
                              <a:pt x="7" y="43"/>
                            </a:lnTo>
                            <a:lnTo>
                              <a:pt x="7" y="45"/>
                            </a:lnTo>
                            <a:lnTo>
                              <a:pt x="7" y="47"/>
                            </a:lnTo>
                            <a:lnTo>
                              <a:pt x="7" y="49"/>
                            </a:lnTo>
                            <a:lnTo>
                              <a:pt x="6" y="50"/>
                            </a:lnTo>
                            <a:lnTo>
                              <a:pt x="5" y="51"/>
                            </a:lnTo>
                            <a:lnTo>
                              <a:pt x="4" y="53"/>
                            </a:lnTo>
                            <a:lnTo>
                              <a:pt x="5" y="54"/>
                            </a:lnTo>
                            <a:lnTo>
                              <a:pt x="6" y="55"/>
                            </a:lnTo>
                            <a:lnTo>
                              <a:pt x="7" y="56"/>
                            </a:lnTo>
                            <a:lnTo>
                              <a:pt x="7" y="57"/>
                            </a:lnTo>
                            <a:lnTo>
                              <a:pt x="7" y="60"/>
                            </a:lnTo>
                            <a:lnTo>
                              <a:pt x="7" y="60"/>
                            </a:lnTo>
                            <a:lnTo>
                              <a:pt x="7" y="64"/>
                            </a:lnTo>
                            <a:lnTo>
                              <a:pt x="7" y="67"/>
                            </a:lnTo>
                            <a:lnTo>
                              <a:pt x="7" y="68"/>
                            </a:lnTo>
                            <a:lnTo>
                              <a:pt x="8" y="71"/>
                            </a:lnTo>
                            <a:lnTo>
                              <a:pt x="8" y="71"/>
                            </a:lnTo>
                            <a:lnTo>
                              <a:pt x="11" y="71"/>
                            </a:lnTo>
                            <a:lnTo>
                              <a:pt x="12" y="73"/>
                            </a:lnTo>
                            <a:lnTo>
                              <a:pt x="13" y="74"/>
                            </a:lnTo>
                            <a:lnTo>
                              <a:pt x="13" y="74"/>
                            </a:lnTo>
                            <a:lnTo>
                              <a:pt x="15" y="77"/>
                            </a:lnTo>
                            <a:lnTo>
                              <a:pt x="16" y="78"/>
                            </a:lnTo>
                            <a:lnTo>
                              <a:pt x="16" y="78"/>
                            </a:lnTo>
                            <a:lnTo>
                              <a:pt x="17" y="79"/>
                            </a:lnTo>
                            <a:lnTo>
                              <a:pt x="17" y="81"/>
                            </a:lnTo>
                            <a:lnTo>
                              <a:pt x="17" y="81"/>
                            </a:lnTo>
                            <a:lnTo>
                              <a:pt x="18" y="84"/>
                            </a:lnTo>
                            <a:lnTo>
                              <a:pt x="19" y="85"/>
                            </a:lnTo>
                            <a:lnTo>
                              <a:pt x="20" y="88"/>
                            </a:lnTo>
                            <a:lnTo>
                              <a:pt x="21" y="90"/>
                            </a:lnTo>
                            <a:lnTo>
                              <a:pt x="22" y="90"/>
                            </a:lnTo>
                            <a:lnTo>
                              <a:pt x="22" y="92"/>
                            </a:lnTo>
                            <a:lnTo>
                              <a:pt x="23" y="94"/>
                            </a:lnTo>
                            <a:lnTo>
                              <a:pt x="23" y="98"/>
                            </a:lnTo>
                            <a:lnTo>
                              <a:pt x="23" y="99"/>
                            </a:lnTo>
                            <a:lnTo>
                              <a:pt x="22" y="102"/>
                            </a:lnTo>
                            <a:lnTo>
                              <a:pt x="22" y="105"/>
                            </a:lnTo>
                            <a:lnTo>
                              <a:pt x="22" y="109"/>
                            </a:lnTo>
                            <a:lnTo>
                              <a:pt x="22" y="109"/>
                            </a:lnTo>
                            <a:lnTo>
                              <a:pt x="24" y="116"/>
                            </a:lnTo>
                            <a:lnTo>
                              <a:pt x="24" y="114"/>
                            </a:lnTo>
                            <a:lnTo>
                              <a:pt x="25" y="114"/>
                            </a:lnTo>
                            <a:lnTo>
                              <a:pt x="25" y="114"/>
                            </a:lnTo>
                            <a:lnTo>
                              <a:pt x="25" y="116"/>
                            </a:lnTo>
                            <a:lnTo>
                              <a:pt x="25" y="117"/>
                            </a:lnTo>
                            <a:lnTo>
                              <a:pt x="25" y="119"/>
                            </a:lnTo>
                            <a:lnTo>
                              <a:pt x="25" y="121"/>
                            </a:lnTo>
                            <a:lnTo>
                              <a:pt x="24" y="122"/>
                            </a:lnTo>
                            <a:lnTo>
                              <a:pt x="25" y="122"/>
                            </a:lnTo>
                            <a:lnTo>
                              <a:pt x="24" y="123"/>
                            </a:lnTo>
                            <a:lnTo>
                              <a:pt x="24" y="126"/>
                            </a:lnTo>
                            <a:lnTo>
                              <a:pt x="24" y="127"/>
                            </a:lnTo>
                            <a:lnTo>
                              <a:pt x="24" y="129"/>
                            </a:lnTo>
                            <a:lnTo>
                              <a:pt x="23" y="131"/>
                            </a:lnTo>
                            <a:lnTo>
                              <a:pt x="22" y="133"/>
                            </a:lnTo>
                            <a:lnTo>
                              <a:pt x="20" y="133"/>
                            </a:lnTo>
                            <a:lnTo>
                              <a:pt x="21" y="134"/>
                            </a:lnTo>
                            <a:lnTo>
                              <a:pt x="22" y="134"/>
                            </a:lnTo>
                            <a:lnTo>
                              <a:pt x="23" y="136"/>
                            </a:lnTo>
                            <a:lnTo>
                              <a:pt x="23" y="140"/>
                            </a:lnTo>
                            <a:lnTo>
                              <a:pt x="22" y="144"/>
                            </a:lnTo>
                            <a:lnTo>
                              <a:pt x="24" y="145"/>
                            </a:lnTo>
                            <a:lnTo>
                              <a:pt x="26" y="146"/>
                            </a:lnTo>
                            <a:lnTo>
                              <a:pt x="27" y="148"/>
                            </a:lnTo>
                            <a:lnTo>
                              <a:pt x="27" y="150"/>
                            </a:lnTo>
                            <a:lnTo>
                              <a:pt x="27" y="152"/>
                            </a:lnTo>
                            <a:lnTo>
                              <a:pt x="28" y="153"/>
                            </a:lnTo>
                            <a:lnTo>
                              <a:pt x="31" y="153"/>
                            </a:lnTo>
                            <a:lnTo>
                              <a:pt x="31" y="153"/>
                            </a:lnTo>
                            <a:lnTo>
                              <a:pt x="31" y="154"/>
                            </a:lnTo>
                            <a:lnTo>
                              <a:pt x="33" y="155"/>
                            </a:lnTo>
                            <a:lnTo>
                              <a:pt x="33" y="154"/>
                            </a:lnTo>
                            <a:lnTo>
                              <a:pt x="34" y="153"/>
                            </a:lnTo>
                            <a:lnTo>
                              <a:pt x="34" y="155"/>
                            </a:lnTo>
                            <a:lnTo>
                              <a:pt x="38" y="157"/>
                            </a:lnTo>
                            <a:lnTo>
                              <a:pt x="38" y="158"/>
                            </a:lnTo>
                            <a:lnTo>
                              <a:pt x="36" y="157"/>
                            </a:lnTo>
                            <a:lnTo>
                              <a:pt x="33" y="157"/>
                            </a:lnTo>
                            <a:lnTo>
                              <a:pt x="31" y="157"/>
                            </a:lnTo>
                            <a:lnTo>
                              <a:pt x="31" y="158"/>
                            </a:lnTo>
                            <a:lnTo>
                              <a:pt x="30" y="157"/>
                            </a:lnTo>
                            <a:lnTo>
                              <a:pt x="28" y="158"/>
                            </a:lnTo>
                            <a:lnTo>
                              <a:pt x="27" y="158"/>
                            </a:lnTo>
                            <a:lnTo>
                              <a:pt x="27" y="157"/>
                            </a:lnTo>
                            <a:lnTo>
                              <a:pt x="26" y="157"/>
                            </a:lnTo>
                            <a:lnTo>
                              <a:pt x="26" y="157"/>
                            </a:lnTo>
                            <a:lnTo>
                              <a:pt x="24" y="157"/>
                            </a:lnTo>
                            <a:lnTo>
                              <a:pt x="22" y="157"/>
                            </a:lnTo>
                            <a:lnTo>
                              <a:pt x="22" y="159"/>
                            </a:lnTo>
                            <a:lnTo>
                              <a:pt x="23" y="160"/>
                            </a:lnTo>
                            <a:lnTo>
                              <a:pt x="24" y="161"/>
                            </a:lnTo>
                            <a:lnTo>
                              <a:pt x="24" y="163"/>
                            </a:lnTo>
                            <a:lnTo>
                              <a:pt x="25" y="163"/>
                            </a:lnTo>
                            <a:lnTo>
                              <a:pt x="25" y="165"/>
                            </a:lnTo>
                            <a:lnTo>
                              <a:pt x="25" y="165"/>
                            </a:lnTo>
                            <a:lnTo>
                              <a:pt x="25" y="167"/>
                            </a:lnTo>
                            <a:lnTo>
                              <a:pt x="25" y="169"/>
                            </a:lnTo>
                            <a:lnTo>
                              <a:pt x="26" y="169"/>
                            </a:lnTo>
                            <a:lnTo>
                              <a:pt x="27" y="172"/>
                            </a:lnTo>
                            <a:lnTo>
                              <a:pt x="27" y="174"/>
                            </a:lnTo>
                            <a:lnTo>
                              <a:pt x="28" y="174"/>
                            </a:lnTo>
                            <a:lnTo>
                              <a:pt x="31" y="174"/>
                            </a:lnTo>
                            <a:lnTo>
                              <a:pt x="31" y="175"/>
                            </a:lnTo>
                            <a:lnTo>
                              <a:pt x="32" y="178"/>
                            </a:lnTo>
                            <a:lnTo>
                              <a:pt x="34" y="178"/>
                            </a:lnTo>
                            <a:lnTo>
                              <a:pt x="35" y="178"/>
                            </a:lnTo>
                            <a:lnTo>
                              <a:pt x="38" y="176"/>
                            </a:lnTo>
                            <a:lnTo>
                              <a:pt x="38" y="175"/>
                            </a:lnTo>
                            <a:lnTo>
                              <a:pt x="38" y="174"/>
                            </a:lnTo>
                            <a:lnTo>
                              <a:pt x="40" y="174"/>
                            </a:lnTo>
                            <a:lnTo>
                              <a:pt x="40" y="173"/>
                            </a:lnTo>
                            <a:lnTo>
                              <a:pt x="42" y="173"/>
                            </a:lnTo>
                            <a:lnTo>
                              <a:pt x="43" y="172"/>
                            </a:lnTo>
                            <a:lnTo>
                              <a:pt x="44" y="172"/>
                            </a:lnTo>
                            <a:lnTo>
                              <a:pt x="44" y="170"/>
                            </a:lnTo>
                            <a:lnTo>
                              <a:pt x="44" y="169"/>
                            </a:lnTo>
                            <a:lnTo>
                              <a:pt x="46" y="168"/>
                            </a:lnTo>
                            <a:lnTo>
                              <a:pt x="48" y="170"/>
                            </a:lnTo>
                            <a:lnTo>
                              <a:pt x="50" y="169"/>
                            </a:lnTo>
                            <a:lnTo>
                              <a:pt x="51" y="170"/>
                            </a:lnTo>
                            <a:lnTo>
                              <a:pt x="52" y="170"/>
                            </a:lnTo>
                            <a:lnTo>
                              <a:pt x="53" y="172"/>
                            </a:lnTo>
                            <a:lnTo>
                              <a:pt x="55" y="172"/>
                            </a:lnTo>
                            <a:lnTo>
                              <a:pt x="56" y="172"/>
                            </a:lnTo>
                            <a:lnTo>
                              <a:pt x="58" y="173"/>
                            </a:lnTo>
                            <a:lnTo>
                              <a:pt x="59" y="173"/>
                            </a:lnTo>
                            <a:lnTo>
                              <a:pt x="61" y="173"/>
                            </a:lnTo>
                            <a:lnTo>
                              <a:pt x="63" y="174"/>
                            </a:lnTo>
                            <a:lnTo>
                              <a:pt x="64" y="175"/>
                            </a:lnTo>
                            <a:lnTo>
                              <a:pt x="67" y="174"/>
                            </a:lnTo>
                            <a:lnTo>
                              <a:pt x="69" y="173"/>
                            </a:lnTo>
                            <a:lnTo>
                              <a:pt x="69" y="173"/>
                            </a:lnTo>
                            <a:lnTo>
                              <a:pt x="71" y="174"/>
                            </a:lnTo>
                            <a:lnTo>
                              <a:pt x="72" y="175"/>
                            </a:lnTo>
                            <a:lnTo>
                              <a:pt x="75" y="174"/>
                            </a:lnTo>
                            <a:lnTo>
                              <a:pt x="78" y="176"/>
                            </a:lnTo>
                            <a:lnTo>
                              <a:pt x="79" y="178"/>
                            </a:lnTo>
                            <a:lnTo>
                              <a:pt x="79" y="178"/>
                            </a:lnTo>
                            <a:lnTo>
                              <a:pt x="79" y="181"/>
                            </a:lnTo>
                            <a:lnTo>
                              <a:pt x="81" y="178"/>
                            </a:lnTo>
                            <a:lnTo>
                              <a:pt x="81" y="181"/>
                            </a:lnTo>
                            <a:lnTo>
                              <a:pt x="82" y="182"/>
                            </a:lnTo>
                            <a:lnTo>
                              <a:pt x="86" y="181"/>
                            </a:lnTo>
                            <a:lnTo>
                              <a:pt x="86" y="181"/>
                            </a:lnTo>
                            <a:lnTo>
                              <a:pt x="85" y="180"/>
                            </a:lnTo>
                            <a:lnTo>
                              <a:pt x="85" y="178"/>
                            </a:lnTo>
                            <a:lnTo>
                              <a:pt x="86" y="178"/>
                            </a:lnTo>
                            <a:lnTo>
                              <a:pt x="89" y="178"/>
                            </a:lnTo>
                            <a:lnTo>
                              <a:pt x="90" y="178"/>
                            </a:lnTo>
                            <a:lnTo>
                              <a:pt x="90" y="178"/>
                            </a:lnTo>
                            <a:lnTo>
                              <a:pt x="91" y="181"/>
                            </a:lnTo>
                            <a:lnTo>
                              <a:pt x="91" y="182"/>
                            </a:lnTo>
                            <a:lnTo>
                              <a:pt x="96" y="178"/>
                            </a:lnTo>
                            <a:lnTo>
                              <a:pt x="98" y="178"/>
                            </a:lnTo>
                            <a:lnTo>
                              <a:pt x="98" y="178"/>
                            </a:lnTo>
                            <a:lnTo>
                              <a:pt x="99" y="178"/>
                            </a:lnTo>
                            <a:lnTo>
                              <a:pt x="100" y="177"/>
                            </a:lnTo>
                            <a:lnTo>
                              <a:pt x="100" y="176"/>
                            </a:lnTo>
                            <a:lnTo>
                              <a:pt x="103" y="175"/>
                            </a:lnTo>
                            <a:lnTo>
                              <a:pt x="103" y="175"/>
                            </a:lnTo>
                            <a:lnTo>
                              <a:pt x="106" y="174"/>
                            </a:lnTo>
                            <a:lnTo>
                              <a:pt x="108" y="174"/>
                            </a:lnTo>
                            <a:lnTo>
                              <a:pt x="111" y="174"/>
                            </a:lnTo>
                            <a:lnTo>
                              <a:pt x="111" y="176"/>
                            </a:lnTo>
                            <a:lnTo>
                              <a:pt x="113" y="176"/>
                            </a:lnTo>
                            <a:lnTo>
                              <a:pt x="113" y="178"/>
                            </a:lnTo>
                            <a:lnTo>
                              <a:pt x="114" y="178"/>
                            </a:lnTo>
                            <a:lnTo>
                              <a:pt x="113" y="177"/>
                            </a:lnTo>
                            <a:lnTo>
                              <a:pt x="113" y="176"/>
                            </a:lnTo>
                            <a:lnTo>
                              <a:pt x="115" y="176"/>
                            </a:lnTo>
                            <a:lnTo>
                              <a:pt x="117" y="174"/>
                            </a:lnTo>
                            <a:lnTo>
                              <a:pt x="117" y="174"/>
                            </a:lnTo>
                            <a:lnTo>
                              <a:pt x="119" y="174"/>
                            </a:lnTo>
                            <a:lnTo>
                              <a:pt x="120" y="174"/>
                            </a:lnTo>
                            <a:lnTo>
                              <a:pt x="120" y="174"/>
                            </a:lnTo>
                            <a:lnTo>
                              <a:pt x="123" y="172"/>
                            </a:lnTo>
                            <a:lnTo>
                              <a:pt x="122" y="171"/>
                            </a:lnTo>
                            <a:lnTo>
                              <a:pt x="123" y="169"/>
                            </a:lnTo>
                            <a:lnTo>
                              <a:pt x="127" y="170"/>
                            </a:lnTo>
                            <a:lnTo>
                              <a:pt x="130" y="174"/>
                            </a:lnTo>
                            <a:lnTo>
                              <a:pt x="127" y="175"/>
                            </a:lnTo>
                            <a:lnTo>
                              <a:pt x="127" y="176"/>
                            </a:lnTo>
                            <a:lnTo>
                              <a:pt x="128" y="178"/>
                            </a:lnTo>
                            <a:lnTo>
                              <a:pt x="128" y="180"/>
                            </a:lnTo>
                            <a:lnTo>
                              <a:pt x="130" y="182"/>
                            </a:lnTo>
                            <a:lnTo>
                              <a:pt x="132" y="182"/>
                            </a:lnTo>
                            <a:lnTo>
                              <a:pt x="134" y="182"/>
                            </a:lnTo>
                            <a:lnTo>
                              <a:pt x="136" y="182"/>
                            </a:lnTo>
                            <a:lnTo>
                              <a:pt x="137" y="182"/>
                            </a:lnTo>
                            <a:lnTo>
                              <a:pt x="136" y="184"/>
                            </a:lnTo>
                            <a:lnTo>
                              <a:pt x="136" y="185"/>
                            </a:lnTo>
                            <a:lnTo>
                              <a:pt x="136" y="189"/>
                            </a:lnTo>
                            <a:lnTo>
                              <a:pt x="136" y="191"/>
                            </a:lnTo>
                            <a:lnTo>
                              <a:pt x="139" y="191"/>
                            </a:lnTo>
                            <a:lnTo>
                              <a:pt x="139" y="189"/>
                            </a:lnTo>
                            <a:lnTo>
                              <a:pt x="141" y="189"/>
                            </a:lnTo>
                            <a:lnTo>
                              <a:pt x="142" y="191"/>
                            </a:lnTo>
                            <a:lnTo>
                              <a:pt x="144" y="191"/>
                            </a:lnTo>
                            <a:lnTo>
                              <a:pt x="145" y="191"/>
                            </a:lnTo>
                            <a:lnTo>
                              <a:pt x="146" y="188"/>
                            </a:lnTo>
                            <a:lnTo>
                              <a:pt x="147" y="188"/>
                            </a:lnTo>
                            <a:lnTo>
                              <a:pt x="147" y="188"/>
                            </a:lnTo>
                            <a:lnTo>
                              <a:pt x="149" y="185"/>
                            </a:lnTo>
                            <a:lnTo>
                              <a:pt x="149" y="184"/>
                            </a:lnTo>
                            <a:lnTo>
                              <a:pt x="152" y="184"/>
                            </a:lnTo>
                            <a:lnTo>
                              <a:pt x="152" y="184"/>
                            </a:lnTo>
                            <a:lnTo>
                              <a:pt x="152" y="183"/>
                            </a:lnTo>
                            <a:lnTo>
                              <a:pt x="152" y="182"/>
                            </a:lnTo>
                            <a:lnTo>
                              <a:pt x="152" y="182"/>
                            </a:lnTo>
                            <a:lnTo>
                              <a:pt x="154" y="183"/>
                            </a:lnTo>
                            <a:lnTo>
                              <a:pt x="154" y="182"/>
                            </a:lnTo>
                            <a:lnTo>
                              <a:pt x="154" y="181"/>
                            </a:lnTo>
                            <a:lnTo>
                              <a:pt x="155" y="181"/>
                            </a:lnTo>
                            <a:lnTo>
                              <a:pt x="157" y="181"/>
                            </a:lnTo>
                            <a:lnTo>
                              <a:pt x="158" y="181"/>
                            </a:lnTo>
                            <a:lnTo>
                              <a:pt x="161" y="181"/>
                            </a:lnTo>
                            <a:lnTo>
                              <a:pt x="161" y="180"/>
                            </a:lnTo>
                            <a:lnTo>
                              <a:pt x="163" y="180"/>
                            </a:lnTo>
                            <a:lnTo>
                              <a:pt x="165" y="181"/>
                            </a:lnTo>
                            <a:lnTo>
                              <a:pt x="167" y="182"/>
                            </a:lnTo>
                            <a:lnTo>
                              <a:pt x="168" y="182"/>
                            </a:lnTo>
                            <a:lnTo>
                              <a:pt x="168" y="183"/>
                            </a:lnTo>
                            <a:lnTo>
                              <a:pt x="169" y="184"/>
                            </a:lnTo>
                            <a:lnTo>
                              <a:pt x="169" y="186"/>
                            </a:lnTo>
                            <a:lnTo>
                              <a:pt x="169" y="188"/>
                            </a:lnTo>
                            <a:lnTo>
                              <a:pt x="169" y="188"/>
                            </a:lnTo>
                            <a:lnTo>
                              <a:pt x="169" y="189"/>
                            </a:lnTo>
                            <a:lnTo>
                              <a:pt x="169" y="191"/>
                            </a:lnTo>
                            <a:lnTo>
                              <a:pt x="169" y="191"/>
                            </a:lnTo>
                            <a:lnTo>
                              <a:pt x="169" y="193"/>
                            </a:lnTo>
                            <a:lnTo>
                              <a:pt x="169" y="195"/>
                            </a:lnTo>
                            <a:lnTo>
                              <a:pt x="169" y="196"/>
                            </a:lnTo>
                            <a:lnTo>
                              <a:pt x="171" y="198"/>
                            </a:lnTo>
                            <a:lnTo>
                              <a:pt x="171" y="198"/>
                            </a:lnTo>
                            <a:lnTo>
                              <a:pt x="173" y="198"/>
                            </a:lnTo>
                            <a:lnTo>
                              <a:pt x="174" y="201"/>
                            </a:lnTo>
                            <a:lnTo>
                              <a:pt x="176" y="201"/>
                            </a:lnTo>
                            <a:lnTo>
                              <a:pt x="177" y="201"/>
                            </a:lnTo>
                            <a:lnTo>
                              <a:pt x="177" y="201"/>
                            </a:lnTo>
                            <a:lnTo>
                              <a:pt x="178" y="201"/>
                            </a:lnTo>
                            <a:lnTo>
                              <a:pt x="178" y="202"/>
                            </a:lnTo>
                            <a:lnTo>
                              <a:pt x="178" y="202"/>
                            </a:lnTo>
                            <a:lnTo>
                              <a:pt x="179" y="205"/>
                            </a:lnTo>
                            <a:lnTo>
                              <a:pt x="180" y="205"/>
                            </a:lnTo>
                            <a:lnTo>
                              <a:pt x="182" y="207"/>
                            </a:lnTo>
                            <a:lnTo>
                              <a:pt x="184" y="207"/>
                            </a:lnTo>
                            <a:lnTo>
                              <a:pt x="185" y="207"/>
                            </a:lnTo>
                            <a:lnTo>
                              <a:pt x="187" y="209"/>
                            </a:lnTo>
                            <a:lnTo>
                              <a:pt x="187" y="209"/>
                            </a:lnTo>
                            <a:lnTo>
                              <a:pt x="189" y="209"/>
                            </a:lnTo>
                            <a:lnTo>
                              <a:pt x="188" y="206"/>
                            </a:lnTo>
                            <a:lnTo>
                              <a:pt x="191" y="205"/>
                            </a:lnTo>
                            <a:lnTo>
                              <a:pt x="192" y="206"/>
                            </a:lnTo>
                            <a:lnTo>
                              <a:pt x="192" y="209"/>
                            </a:lnTo>
                            <a:lnTo>
                              <a:pt x="193" y="209"/>
                            </a:lnTo>
                            <a:lnTo>
                              <a:pt x="194" y="211"/>
                            </a:lnTo>
                            <a:lnTo>
                              <a:pt x="195" y="212"/>
                            </a:lnTo>
                            <a:lnTo>
                              <a:pt x="196" y="213"/>
                            </a:lnTo>
                            <a:lnTo>
                              <a:pt x="196" y="213"/>
                            </a:lnTo>
                            <a:lnTo>
                              <a:pt x="196" y="214"/>
                            </a:lnTo>
                            <a:lnTo>
                              <a:pt x="198" y="215"/>
                            </a:lnTo>
                            <a:lnTo>
                              <a:pt x="199" y="214"/>
                            </a:lnTo>
                            <a:lnTo>
                              <a:pt x="200" y="214"/>
                            </a:lnTo>
                            <a:lnTo>
                              <a:pt x="202" y="213"/>
                            </a:lnTo>
                            <a:lnTo>
                              <a:pt x="202" y="211"/>
                            </a:lnTo>
                            <a:lnTo>
                              <a:pt x="202" y="210"/>
                            </a:lnTo>
                            <a:lnTo>
                              <a:pt x="202" y="209"/>
                            </a:lnTo>
                            <a:lnTo>
                              <a:pt x="200" y="205"/>
                            </a:lnTo>
                            <a:lnTo>
                              <a:pt x="200" y="204"/>
                            </a:lnTo>
                            <a:lnTo>
                              <a:pt x="202" y="202"/>
                            </a:lnTo>
                            <a:lnTo>
                              <a:pt x="199" y="201"/>
                            </a:lnTo>
                            <a:lnTo>
                              <a:pt x="199" y="202"/>
                            </a:lnTo>
                            <a:lnTo>
                              <a:pt x="198" y="202"/>
                            </a:lnTo>
                            <a:lnTo>
                              <a:pt x="199" y="198"/>
                            </a:lnTo>
                            <a:lnTo>
                              <a:pt x="199" y="198"/>
                            </a:lnTo>
                            <a:lnTo>
                              <a:pt x="199" y="197"/>
                            </a:lnTo>
                            <a:lnTo>
                              <a:pt x="201" y="196"/>
                            </a:lnTo>
                            <a:lnTo>
                              <a:pt x="202" y="195"/>
                            </a:lnTo>
                            <a:lnTo>
                              <a:pt x="203" y="196"/>
                            </a:lnTo>
                            <a:lnTo>
                              <a:pt x="205" y="195"/>
                            </a:lnTo>
                            <a:lnTo>
                              <a:pt x="206" y="195"/>
                            </a:lnTo>
                            <a:lnTo>
                              <a:pt x="206" y="195"/>
                            </a:lnTo>
                            <a:lnTo>
                              <a:pt x="208" y="195"/>
                            </a:lnTo>
                            <a:lnTo>
                              <a:pt x="209" y="194"/>
                            </a:lnTo>
                            <a:lnTo>
                              <a:pt x="209" y="194"/>
                            </a:lnTo>
                            <a:lnTo>
                              <a:pt x="211" y="192"/>
                            </a:lnTo>
                            <a:lnTo>
                              <a:pt x="213" y="191"/>
                            </a:lnTo>
                            <a:lnTo>
                              <a:pt x="213" y="188"/>
                            </a:lnTo>
                            <a:lnTo>
                              <a:pt x="215" y="185"/>
                            </a:lnTo>
                            <a:lnTo>
                              <a:pt x="213" y="184"/>
                            </a:lnTo>
                            <a:lnTo>
                              <a:pt x="213" y="181"/>
                            </a:lnTo>
                            <a:lnTo>
                              <a:pt x="213" y="181"/>
                            </a:lnTo>
                            <a:lnTo>
                              <a:pt x="213" y="180"/>
                            </a:lnTo>
                            <a:lnTo>
                              <a:pt x="213" y="178"/>
                            </a:lnTo>
                            <a:lnTo>
                              <a:pt x="214" y="176"/>
                            </a:lnTo>
                            <a:lnTo>
                              <a:pt x="213" y="175"/>
                            </a:lnTo>
                            <a:lnTo>
                              <a:pt x="211" y="174"/>
                            </a:lnTo>
                            <a:lnTo>
                              <a:pt x="213" y="173"/>
                            </a:lnTo>
                            <a:lnTo>
                              <a:pt x="211" y="172"/>
                            </a:lnTo>
                            <a:lnTo>
                              <a:pt x="209" y="172"/>
                            </a:lnTo>
                            <a:lnTo>
                              <a:pt x="209" y="170"/>
                            </a:lnTo>
                            <a:lnTo>
                              <a:pt x="206" y="170"/>
                            </a:lnTo>
                            <a:lnTo>
                              <a:pt x="205" y="169"/>
                            </a:lnTo>
                            <a:lnTo>
                              <a:pt x="205" y="166"/>
                            </a:lnTo>
                            <a:lnTo>
                              <a:pt x="204" y="166"/>
                            </a:lnTo>
                            <a:lnTo>
                              <a:pt x="204" y="163"/>
                            </a:lnTo>
                            <a:lnTo>
                              <a:pt x="204" y="161"/>
                            </a:lnTo>
                            <a:lnTo>
                              <a:pt x="203" y="160"/>
                            </a:lnTo>
                            <a:lnTo>
                              <a:pt x="203" y="160"/>
                            </a:lnTo>
                            <a:lnTo>
                              <a:pt x="204" y="158"/>
                            </a:lnTo>
                            <a:lnTo>
                              <a:pt x="206" y="158"/>
                            </a:lnTo>
                            <a:lnTo>
                              <a:pt x="207" y="157"/>
                            </a:lnTo>
                            <a:lnTo>
                              <a:pt x="207" y="154"/>
                            </a:lnTo>
                            <a:lnTo>
                              <a:pt x="209" y="154"/>
                            </a:lnTo>
                            <a:lnTo>
                              <a:pt x="211" y="154"/>
                            </a:lnTo>
                            <a:lnTo>
                              <a:pt x="216" y="153"/>
                            </a:lnTo>
                            <a:lnTo>
                              <a:pt x="216" y="153"/>
                            </a:lnTo>
                            <a:lnTo>
                              <a:pt x="219" y="153"/>
                            </a:lnTo>
                            <a:lnTo>
                              <a:pt x="220" y="153"/>
                            </a:lnTo>
                            <a:lnTo>
                              <a:pt x="221" y="150"/>
                            </a:lnTo>
                            <a:lnTo>
                              <a:pt x="223" y="150"/>
                            </a:lnTo>
                            <a:lnTo>
                              <a:pt x="223" y="150"/>
                            </a:lnTo>
                            <a:lnTo>
                              <a:pt x="224" y="150"/>
                            </a:lnTo>
                            <a:lnTo>
                              <a:pt x="226" y="150"/>
                            </a:lnTo>
                            <a:lnTo>
                              <a:pt x="226" y="148"/>
                            </a:lnTo>
                            <a:lnTo>
                              <a:pt x="226" y="146"/>
                            </a:lnTo>
                            <a:lnTo>
                              <a:pt x="229" y="146"/>
                            </a:lnTo>
                            <a:lnTo>
                              <a:pt x="230" y="148"/>
                            </a:lnTo>
                            <a:lnTo>
                              <a:pt x="232" y="148"/>
                            </a:lnTo>
                            <a:lnTo>
                              <a:pt x="234" y="150"/>
                            </a:lnTo>
                            <a:lnTo>
                              <a:pt x="234" y="148"/>
                            </a:lnTo>
                            <a:lnTo>
                              <a:pt x="235" y="148"/>
                            </a:lnTo>
                            <a:lnTo>
                              <a:pt x="237" y="150"/>
                            </a:lnTo>
                            <a:lnTo>
                              <a:pt x="238" y="149"/>
                            </a:lnTo>
                            <a:lnTo>
                              <a:pt x="241" y="149"/>
                            </a:lnTo>
                            <a:lnTo>
                              <a:pt x="241" y="150"/>
                            </a:lnTo>
                            <a:lnTo>
                              <a:pt x="243" y="150"/>
                            </a:lnTo>
                            <a:lnTo>
                              <a:pt x="244" y="148"/>
                            </a:lnTo>
                            <a:lnTo>
                              <a:pt x="245" y="147"/>
                            </a:lnTo>
                            <a:lnTo>
                              <a:pt x="245" y="145"/>
                            </a:lnTo>
                            <a:lnTo>
                              <a:pt x="244" y="144"/>
                            </a:lnTo>
                            <a:lnTo>
                              <a:pt x="244" y="143"/>
                            </a:lnTo>
                            <a:lnTo>
                              <a:pt x="244" y="141"/>
                            </a:lnTo>
                            <a:lnTo>
                              <a:pt x="247" y="140"/>
                            </a:lnTo>
                            <a:lnTo>
                              <a:pt x="247" y="138"/>
                            </a:lnTo>
                            <a:lnTo>
                              <a:pt x="249" y="138"/>
                            </a:lnTo>
                            <a:lnTo>
                              <a:pt x="251" y="137"/>
                            </a:lnTo>
                            <a:lnTo>
                              <a:pt x="252" y="137"/>
                            </a:lnTo>
                            <a:lnTo>
                              <a:pt x="252" y="135"/>
                            </a:lnTo>
                            <a:lnTo>
                              <a:pt x="253" y="133"/>
                            </a:lnTo>
                            <a:lnTo>
                              <a:pt x="252" y="133"/>
                            </a:lnTo>
                            <a:lnTo>
                              <a:pt x="252" y="133"/>
                            </a:lnTo>
                            <a:lnTo>
                              <a:pt x="252" y="131"/>
                            </a:lnTo>
                            <a:lnTo>
                              <a:pt x="252" y="130"/>
                            </a:lnTo>
                            <a:lnTo>
                              <a:pt x="252" y="129"/>
                            </a:lnTo>
                            <a:lnTo>
                              <a:pt x="254" y="129"/>
                            </a:lnTo>
                            <a:lnTo>
                              <a:pt x="255" y="129"/>
                            </a:lnTo>
                            <a:lnTo>
                              <a:pt x="256" y="129"/>
                            </a:lnTo>
                            <a:lnTo>
                              <a:pt x="256" y="127"/>
                            </a:lnTo>
                            <a:lnTo>
                              <a:pt x="254" y="126"/>
                            </a:lnTo>
                            <a:lnTo>
                              <a:pt x="257" y="124"/>
                            </a:lnTo>
                            <a:lnTo>
                              <a:pt x="256" y="123"/>
                            </a:lnTo>
                            <a:lnTo>
                              <a:pt x="253" y="125"/>
                            </a:lnTo>
                            <a:lnTo>
                              <a:pt x="252" y="123"/>
                            </a:lnTo>
                            <a:lnTo>
                              <a:pt x="254" y="122"/>
                            </a:lnTo>
                            <a:lnTo>
                              <a:pt x="254" y="121"/>
                            </a:lnTo>
                            <a:lnTo>
                              <a:pt x="254" y="120"/>
                            </a:lnTo>
                            <a:lnTo>
                              <a:pt x="252" y="119"/>
                            </a:lnTo>
                            <a:lnTo>
                              <a:pt x="251" y="117"/>
                            </a:lnTo>
                            <a:lnTo>
                              <a:pt x="252" y="116"/>
                            </a:lnTo>
                            <a:lnTo>
                              <a:pt x="252" y="116"/>
                            </a:lnTo>
                            <a:lnTo>
                              <a:pt x="254" y="116"/>
                            </a:lnTo>
                            <a:lnTo>
                              <a:pt x="254" y="116"/>
                            </a:lnTo>
                            <a:lnTo>
                              <a:pt x="256" y="116"/>
                            </a:lnTo>
                            <a:lnTo>
                              <a:pt x="257" y="112"/>
                            </a:lnTo>
                            <a:lnTo>
                              <a:pt x="257" y="114"/>
                            </a:lnTo>
                            <a:lnTo>
                              <a:pt x="259" y="114"/>
                            </a:lnTo>
                            <a:lnTo>
                              <a:pt x="259" y="114"/>
                            </a:lnTo>
                            <a:lnTo>
                              <a:pt x="261" y="113"/>
                            </a:lnTo>
                            <a:lnTo>
                              <a:pt x="262" y="112"/>
                            </a:lnTo>
                            <a:lnTo>
                              <a:pt x="264" y="112"/>
                            </a:lnTo>
                            <a:lnTo>
                              <a:pt x="264" y="112"/>
                            </a:lnTo>
                            <a:lnTo>
                              <a:pt x="264" y="112"/>
                            </a:lnTo>
                            <a:lnTo>
                              <a:pt x="265" y="109"/>
                            </a:lnTo>
                            <a:lnTo>
                              <a:pt x="267" y="107"/>
                            </a:lnTo>
                            <a:lnTo>
                              <a:pt x="268" y="107"/>
                            </a:lnTo>
                            <a:lnTo>
                              <a:pt x="268" y="106"/>
                            </a:lnTo>
                            <a:lnTo>
                              <a:pt x="267" y="106"/>
                            </a:lnTo>
                            <a:lnTo>
                              <a:pt x="268" y="105"/>
                            </a:lnTo>
                            <a:lnTo>
                              <a:pt x="268" y="102"/>
                            </a:lnTo>
                            <a:lnTo>
                              <a:pt x="269" y="102"/>
                            </a:lnTo>
                            <a:lnTo>
                              <a:pt x="268" y="101"/>
                            </a:lnTo>
                            <a:lnTo>
                              <a:pt x="269" y="98"/>
                            </a:lnTo>
                            <a:lnTo>
                              <a:pt x="271" y="96"/>
                            </a:lnTo>
                            <a:lnTo>
                              <a:pt x="271" y="95"/>
                            </a:lnTo>
                            <a:lnTo>
                              <a:pt x="271" y="94"/>
                            </a:lnTo>
                            <a:lnTo>
                              <a:pt x="271" y="92"/>
                            </a:lnTo>
                            <a:lnTo>
                              <a:pt x="274" y="91"/>
                            </a:lnTo>
                            <a:lnTo>
                              <a:pt x="275" y="92"/>
                            </a:lnTo>
                            <a:lnTo>
                              <a:pt x="275" y="94"/>
                            </a:lnTo>
                            <a:lnTo>
                              <a:pt x="277" y="94"/>
                            </a:lnTo>
                            <a:lnTo>
                              <a:pt x="278" y="91"/>
                            </a:lnTo>
                            <a:lnTo>
                              <a:pt x="277" y="89"/>
                            </a:lnTo>
                            <a:close/>
                          </a:path>
                        </a:pathLst>
                      </a:custGeom>
                      <a:solidFill>
                        <a:schemeClr val="accent5">
                          <a:lumMod val="20000"/>
                          <a:lumOff val="80000"/>
                        </a:schemeClr>
                      </a:solid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ea typeface="+mn-ea"/>
                          <a:cs typeface="+mn-cs"/>
                        </a:endParaRPr>
                      </a:p>
                    </p:txBody>
                  </p:sp>
                  <p:sp>
                    <p:nvSpPr>
                      <p:cNvPr id="294" name="Pays de la Loire" descr="{&quot;Key&quot;:&quot;pays de la loire&quot;,&quot;Name&quot;:&quot;Pays de la Loire&quot;,&quot;Value&quot;:1.0,&quot;Formula&quot;:&quot;&quot;,&quot;Text&quot;:&quot;&quot;,&quot;OfficeApplication&quot;:1,&quot;HasValue&quot;:true}">
                        <a:extLst>
                          <a:ext uri="{FF2B5EF4-FFF2-40B4-BE49-F238E27FC236}">
                            <a16:creationId xmlns:a16="http://schemas.microsoft.com/office/drawing/2014/main" id="{EBC37591-7227-45D5-A21C-53834D550AC8}"/>
                          </a:ext>
                        </a:extLst>
                      </p:cNvPr>
                      <p:cNvSpPr>
                        <a:spLocks/>
                      </p:cNvSpPr>
                      <p:nvPr/>
                    </p:nvSpPr>
                    <p:spPr bwMode="auto">
                      <a:xfrm>
                        <a:off x="3947053" y="2735583"/>
                        <a:ext cx="1363954" cy="1264897"/>
                      </a:xfrm>
                      <a:custGeom>
                        <a:avLst/>
                        <a:gdLst>
                          <a:gd name="T0" fmla="*/ 96 w 271"/>
                          <a:gd name="T1" fmla="*/ 85 h 260"/>
                          <a:gd name="T2" fmla="*/ 108 w 271"/>
                          <a:gd name="T3" fmla="*/ 77 h 260"/>
                          <a:gd name="T4" fmla="*/ 117 w 271"/>
                          <a:gd name="T5" fmla="*/ 64 h 260"/>
                          <a:gd name="T6" fmla="*/ 120 w 271"/>
                          <a:gd name="T7" fmla="*/ 44 h 260"/>
                          <a:gd name="T8" fmla="*/ 120 w 271"/>
                          <a:gd name="T9" fmla="*/ 26 h 260"/>
                          <a:gd name="T10" fmla="*/ 120 w 271"/>
                          <a:gd name="T11" fmla="*/ 12 h 260"/>
                          <a:gd name="T12" fmla="*/ 131 w 271"/>
                          <a:gd name="T13" fmla="*/ 4 h 260"/>
                          <a:gd name="T14" fmla="*/ 144 w 271"/>
                          <a:gd name="T15" fmla="*/ 12 h 260"/>
                          <a:gd name="T16" fmla="*/ 153 w 271"/>
                          <a:gd name="T17" fmla="*/ 12 h 260"/>
                          <a:gd name="T18" fmla="*/ 169 w 271"/>
                          <a:gd name="T19" fmla="*/ 5 h 260"/>
                          <a:gd name="T20" fmla="*/ 179 w 271"/>
                          <a:gd name="T21" fmla="*/ 5 h 260"/>
                          <a:gd name="T22" fmla="*/ 189 w 271"/>
                          <a:gd name="T23" fmla="*/ 6 h 260"/>
                          <a:gd name="T24" fmla="*/ 198 w 271"/>
                          <a:gd name="T25" fmla="*/ 16 h 260"/>
                          <a:gd name="T26" fmla="*/ 209 w 271"/>
                          <a:gd name="T27" fmla="*/ 19 h 260"/>
                          <a:gd name="T28" fmla="*/ 216 w 271"/>
                          <a:gd name="T29" fmla="*/ 13 h 260"/>
                          <a:gd name="T30" fmla="*/ 230 w 271"/>
                          <a:gd name="T31" fmla="*/ 13 h 260"/>
                          <a:gd name="T32" fmla="*/ 232 w 271"/>
                          <a:gd name="T33" fmla="*/ 26 h 260"/>
                          <a:gd name="T34" fmla="*/ 240 w 271"/>
                          <a:gd name="T35" fmla="*/ 33 h 260"/>
                          <a:gd name="T36" fmla="*/ 250 w 271"/>
                          <a:gd name="T37" fmla="*/ 37 h 260"/>
                          <a:gd name="T38" fmla="*/ 260 w 271"/>
                          <a:gd name="T39" fmla="*/ 46 h 260"/>
                          <a:gd name="T40" fmla="*/ 266 w 271"/>
                          <a:gd name="T41" fmla="*/ 53 h 260"/>
                          <a:gd name="T42" fmla="*/ 264 w 271"/>
                          <a:gd name="T43" fmla="*/ 69 h 260"/>
                          <a:gd name="T44" fmla="*/ 259 w 271"/>
                          <a:gd name="T45" fmla="*/ 78 h 260"/>
                          <a:gd name="T46" fmla="*/ 250 w 271"/>
                          <a:gd name="T47" fmla="*/ 95 h 260"/>
                          <a:gd name="T48" fmla="*/ 239 w 271"/>
                          <a:gd name="T49" fmla="*/ 107 h 260"/>
                          <a:gd name="T50" fmla="*/ 226 w 271"/>
                          <a:gd name="T51" fmla="*/ 114 h 260"/>
                          <a:gd name="T52" fmla="*/ 216 w 271"/>
                          <a:gd name="T53" fmla="*/ 122 h 260"/>
                          <a:gd name="T54" fmla="*/ 209 w 271"/>
                          <a:gd name="T55" fmla="*/ 141 h 260"/>
                          <a:gd name="T56" fmla="*/ 202 w 271"/>
                          <a:gd name="T57" fmla="*/ 161 h 260"/>
                          <a:gd name="T58" fmla="*/ 190 w 271"/>
                          <a:gd name="T59" fmla="*/ 170 h 260"/>
                          <a:gd name="T60" fmla="*/ 182 w 271"/>
                          <a:gd name="T61" fmla="*/ 168 h 260"/>
                          <a:gd name="T62" fmla="*/ 161 w 271"/>
                          <a:gd name="T63" fmla="*/ 172 h 260"/>
                          <a:gd name="T64" fmla="*/ 151 w 271"/>
                          <a:gd name="T65" fmla="*/ 178 h 260"/>
                          <a:gd name="T66" fmla="*/ 137 w 271"/>
                          <a:gd name="T67" fmla="*/ 177 h 260"/>
                          <a:gd name="T68" fmla="*/ 131 w 271"/>
                          <a:gd name="T69" fmla="*/ 184 h 260"/>
                          <a:gd name="T70" fmla="*/ 141 w 271"/>
                          <a:gd name="T71" fmla="*/ 198 h 260"/>
                          <a:gd name="T72" fmla="*/ 144 w 271"/>
                          <a:gd name="T73" fmla="*/ 213 h 260"/>
                          <a:gd name="T74" fmla="*/ 148 w 271"/>
                          <a:gd name="T75" fmla="*/ 225 h 260"/>
                          <a:gd name="T76" fmla="*/ 148 w 271"/>
                          <a:gd name="T77" fmla="*/ 240 h 260"/>
                          <a:gd name="T78" fmla="*/ 151 w 271"/>
                          <a:gd name="T79" fmla="*/ 247 h 260"/>
                          <a:gd name="T80" fmla="*/ 141 w 271"/>
                          <a:gd name="T81" fmla="*/ 255 h 260"/>
                          <a:gd name="T82" fmla="*/ 128 w 271"/>
                          <a:gd name="T83" fmla="*/ 256 h 260"/>
                          <a:gd name="T84" fmla="*/ 120 w 271"/>
                          <a:gd name="T85" fmla="*/ 250 h 260"/>
                          <a:gd name="T86" fmla="*/ 103 w 271"/>
                          <a:gd name="T87" fmla="*/ 255 h 260"/>
                          <a:gd name="T88" fmla="*/ 95 w 271"/>
                          <a:gd name="T89" fmla="*/ 258 h 260"/>
                          <a:gd name="T90" fmla="*/ 77 w 271"/>
                          <a:gd name="T91" fmla="*/ 244 h 260"/>
                          <a:gd name="T92" fmla="*/ 55 w 271"/>
                          <a:gd name="T93" fmla="*/ 231 h 260"/>
                          <a:gd name="T94" fmla="*/ 47 w 271"/>
                          <a:gd name="T95" fmla="*/ 215 h 260"/>
                          <a:gd name="T96" fmla="*/ 30 w 271"/>
                          <a:gd name="T97" fmla="*/ 194 h 260"/>
                          <a:gd name="T98" fmla="*/ 38 w 271"/>
                          <a:gd name="T99" fmla="*/ 173 h 260"/>
                          <a:gd name="T100" fmla="*/ 30 w 271"/>
                          <a:gd name="T101" fmla="*/ 153 h 260"/>
                          <a:gd name="T102" fmla="*/ 53 w 271"/>
                          <a:gd name="T103" fmla="*/ 146 h 260"/>
                          <a:gd name="T104" fmla="*/ 41 w 271"/>
                          <a:gd name="T105" fmla="*/ 137 h 260"/>
                          <a:gd name="T106" fmla="*/ 16 w 271"/>
                          <a:gd name="T107" fmla="*/ 140 h 260"/>
                          <a:gd name="T108" fmla="*/ 3 w 271"/>
                          <a:gd name="T109" fmla="*/ 129 h 260"/>
                          <a:gd name="T110" fmla="*/ 12 w 271"/>
                          <a:gd name="T111" fmla="*/ 117 h 260"/>
                          <a:gd name="T112" fmla="*/ 30 w 271"/>
                          <a:gd name="T113" fmla="*/ 113 h 260"/>
                          <a:gd name="T114" fmla="*/ 40 w 271"/>
                          <a:gd name="T115" fmla="*/ 101 h 260"/>
                          <a:gd name="T116" fmla="*/ 52 w 271"/>
                          <a:gd name="T117" fmla="*/ 95 h 260"/>
                          <a:gd name="T118" fmla="*/ 72 w 271"/>
                          <a:gd name="T119" fmla="*/ 93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1" h="260">
                            <a:moveTo>
                              <a:pt x="77" y="86"/>
                            </a:moveTo>
                            <a:lnTo>
                              <a:pt x="79" y="86"/>
                            </a:lnTo>
                            <a:lnTo>
                              <a:pt x="82" y="85"/>
                            </a:lnTo>
                            <a:lnTo>
                              <a:pt x="84" y="84"/>
                            </a:lnTo>
                            <a:lnTo>
                              <a:pt x="88" y="83"/>
                            </a:lnTo>
                            <a:lnTo>
                              <a:pt x="87" y="79"/>
                            </a:lnTo>
                            <a:lnTo>
                              <a:pt x="92" y="81"/>
                            </a:lnTo>
                            <a:lnTo>
                              <a:pt x="93" y="81"/>
                            </a:lnTo>
                            <a:lnTo>
                              <a:pt x="95" y="81"/>
                            </a:lnTo>
                            <a:lnTo>
                              <a:pt x="96" y="85"/>
                            </a:lnTo>
                            <a:lnTo>
                              <a:pt x="97" y="85"/>
                            </a:lnTo>
                            <a:lnTo>
                              <a:pt x="103" y="88"/>
                            </a:lnTo>
                            <a:lnTo>
                              <a:pt x="104" y="84"/>
                            </a:lnTo>
                            <a:lnTo>
                              <a:pt x="105" y="84"/>
                            </a:lnTo>
                            <a:lnTo>
                              <a:pt x="105" y="84"/>
                            </a:lnTo>
                            <a:lnTo>
                              <a:pt x="106" y="82"/>
                            </a:lnTo>
                            <a:lnTo>
                              <a:pt x="107" y="81"/>
                            </a:lnTo>
                            <a:lnTo>
                              <a:pt x="107" y="77"/>
                            </a:lnTo>
                            <a:lnTo>
                              <a:pt x="107" y="77"/>
                            </a:lnTo>
                            <a:lnTo>
                              <a:pt x="108" y="77"/>
                            </a:lnTo>
                            <a:lnTo>
                              <a:pt x="109" y="77"/>
                            </a:lnTo>
                            <a:lnTo>
                              <a:pt x="109" y="75"/>
                            </a:lnTo>
                            <a:lnTo>
                              <a:pt x="110" y="73"/>
                            </a:lnTo>
                            <a:lnTo>
                              <a:pt x="110" y="69"/>
                            </a:lnTo>
                            <a:lnTo>
                              <a:pt x="112" y="69"/>
                            </a:lnTo>
                            <a:lnTo>
                              <a:pt x="112" y="67"/>
                            </a:lnTo>
                            <a:lnTo>
                              <a:pt x="113" y="66"/>
                            </a:lnTo>
                            <a:lnTo>
                              <a:pt x="114" y="65"/>
                            </a:lnTo>
                            <a:lnTo>
                              <a:pt x="115" y="64"/>
                            </a:lnTo>
                            <a:lnTo>
                              <a:pt x="117" y="64"/>
                            </a:lnTo>
                            <a:lnTo>
                              <a:pt x="118" y="64"/>
                            </a:lnTo>
                            <a:lnTo>
                              <a:pt x="119" y="64"/>
                            </a:lnTo>
                            <a:lnTo>
                              <a:pt x="122" y="63"/>
                            </a:lnTo>
                            <a:lnTo>
                              <a:pt x="124" y="61"/>
                            </a:lnTo>
                            <a:lnTo>
                              <a:pt x="122" y="58"/>
                            </a:lnTo>
                            <a:lnTo>
                              <a:pt x="123" y="55"/>
                            </a:lnTo>
                            <a:lnTo>
                              <a:pt x="121" y="53"/>
                            </a:lnTo>
                            <a:lnTo>
                              <a:pt x="120" y="50"/>
                            </a:lnTo>
                            <a:lnTo>
                              <a:pt x="120" y="48"/>
                            </a:lnTo>
                            <a:lnTo>
                              <a:pt x="120" y="44"/>
                            </a:lnTo>
                            <a:lnTo>
                              <a:pt x="119" y="41"/>
                            </a:lnTo>
                            <a:lnTo>
                              <a:pt x="120" y="40"/>
                            </a:lnTo>
                            <a:lnTo>
                              <a:pt x="119" y="39"/>
                            </a:lnTo>
                            <a:lnTo>
                              <a:pt x="118" y="38"/>
                            </a:lnTo>
                            <a:lnTo>
                              <a:pt x="119" y="37"/>
                            </a:lnTo>
                            <a:lnTo>
                              <a:pt x="118" y="36"/>
                            </a:lnTo>
                            <a:lnTo>
                              <a:pt x="118" y="32"/>
                            </a:lnTo>
                            <a:lnTo>
                              <a:pt x="119" y="31"/>
                            </a:lnTo>
                            <a:lnTo>
                              <a:pt x="119" y="29"/>
                            </a:lnTo>
                            <a:lnTo>
                              <a:pt x="120" y="26"/>
                            </a:lnTo>
                            <a:lnTo>
                              <a:pt x="121" y="26"/>
                            </a:lnTo>
                            <a:lnTo>
                              <a:pt x="123" y="26"/>
                            </a:lnTo>
                            <a:lnTo>
                              <a:pt x="122" y="23"/>
                            </a:lnTo>
                            <a:lnTo>
                              <a:pt x="123" y="21"/>
                            </a:lnTo>
                            <a:lnTo>
                              <a:pt x="121" y="21"/>
                            </a:lnTo>
                            <a:lnTo>
                              <a:pt x="122" y="19"/>
                            </a:lnTo>
                            <a:lnTo>
                              <a:pt x="122" y="16"/>
                            </a:lnTo>
                            <a:lnTo>
                              <a:pt x="120" y="15"/>
                            </a:lnTo>
                            <a:lnTo>
                              <a:pt x="120" y="14"/>
                            </a:lnTo>
                            <a:lnTo>
                              <a:pt x="120" y="12"/>
                            </a:lnTo>
                            <a:lnTo>
                              <a:pt x="122" y="11"/>
                            </a:lnTo>
                            <a:lnTo>
                              <a:pt x="122" y="9"/>
                            </a:lnTo>
                            <a:lnTo>
                              <a:pt x="122" y="8"/>
                            </a:lnTo>
                            <a:lnTo>
                              <a:pt x="121" y="6"/>
                            </a:lnTo>
                            <a:lnTo>
                              <a:pt x="122" y="4"/>
                            </a:lnTo>
                            <a:lnTo>
                              <a:pt x="123" y="4"/>
                            </a:lnTo>
                            <a:lnTo>
                              <a:pt x="126" y="6"/>
                            </a:lnTo>
                            <a:lnTo>
                              <a:pt x="127" y="6"/>
                            </a:lnTo>
                            <a:lnTo>
                              <a:pt x="129" y="6"/>
                            </a:lnTo>
                            <a:lnTo>
                              <a:pt x="131" y="4"/>
                            </a:lnTo>
                            <a:lnTo>
                              <a:pt x="131" y="4"/>
                            </a:lnTo>
                            <a:lnTo>
                              <a:pt x="134" y="5"/>
                            </a:lnTo>
                            <a:lnTo>
                              <a:pt x="134" y="6"/>
                            </a:lnTo>
                            <a:lnTo>
                              <a:pt x="137" y="6"/>
                            </a:lnTo>
                            <a:lnTo>
                              <a:pt x="140" y="8"/>
                            </a:lnTo>
                            <a:lnTo>
                              <a:pt x="141" y="9"/>
                            </a:lnTo>
                            <a:lnTo>
                              <a:pt x="141" y="9"/>
                            </a:lnTo>
                            <a:lnTo>
                              <a:pt x="141" y="12"/>
                            </a:lnTo>
                            <a:lnTo>
                              <a:pt x="144" y="10"/>
                            </a:lnTo>
                            <a:lnTo>
                              <a:pt x="144" y="12"/>
                            </a:lnTo>
                            <a:lnTo>
                              <a:pt x="145" y="13"/>
                            </a:lnTo>
                            <a:lnTo>
                              <a:pt x="148" y="12"/>
                            </a:lnTo>
                            <a:lnTo>
                              <a:pt x="148" y="12"/>
                            </a:lnTo>
                            <a:lnTo>
                              <a:pt x="147" y="11"/>
                            </a:lnTo>
                            <a:lnTo>
                              <a:pt x="147" y="9"/>
                            </a:lnTo>
                            <a:lnTo>
                              <a:pt x="148" y="9"/>
                            </a:lnTo>
                            <a:lnTo>
                              <a:pt x="151" y="10"/>
                            </a:lnTo>
                            <a:lnTo>
                              <a:pt x="152" y="9"/>
                            </a:lnTo>
                            <a:lnTo>
                              <a:pt x="153" y="9"/>
                            </a:lnTo>
                            <a:lnTo>
                              <a:pt x="153" y="12"/>
                            </a:lnTo>
                            <a:lnTo>
                              <a:pt x="153" y="13"/>
                            </a:lnTo>
                            <a:lnTo>
                              <a:pt x="158" y="10"/>
                            </a:lnTo>
                            <a:lnTo>
                              <a:pt x="160" y="10"/>
                            </a:lnTo>
                            <a:lnTo>
                              <a:pt x="160" y="9"/>
                            </a:lnTo>
                            <a:lnTo>
                              <a:pt x="161" y="9"/>
                            </a:lnTo>
                            <a:lnTo>
                              <a:pt x="162" y="8"/>
                            </a:lnTo>
                            <a:lnTo>
                              <a:pt x="162" y="8"/>
                            </a:lnTo>
                            <a:lnTo>
                              <a:pt x="165" y="6"/>
                            </a:lnTo>
                            <a:lnTo>
                              <a:pt x="165" y="6"/>
                            </a:lnTo>
                            <a:lnTo>
                              <a:pt x="169" y="5"/>
                            </a:lnTo>
                            <a:lnTo>
                              <a:pt x="170" y="6"/>
                            </a:lnTo>
                            <a:lnTo>
                              <a:pt x="173" y="6"/>
                            </a:lnTo>
                            <a:lnTo>
                              <a:pt x="173" y="8"/>
                            </a:lnTo>
                            <a:lnTo>
                              <a:pt x="175" y="8"/>
                            </a:lnTo>
                            <a:lnTo>
                              <a:pt x="176" y="9"/>
                            </a:lnTo>
                            <a:lnTo>
                              <a:pt x="176" y="9"/>
                            </a:lnTo>
                            <a:lnTo>
                              <a:pt x="176" y="8"/>
                            </a:lnTo>
                            <a:lnTo>
                              <a:pt x="176" y="8"/>
                            </a:lnTo>
                            <a:lnTo>
                              <a:pt x="177" y="8"/>
                            </a:lnTo>
                            <a:lnTo>
                              <a:pt x="179" y="5"/>
                            </a:lnTo>
                            <a:lnTo>
                              <a:pt x="179" y="5"/>
                            </a:lnTo>
                            <a:lnTo>
                              <a:pt x="181" y="5"/>
                            </a:lnTo>
                            <a:lnTo>
                              <a:pt x="182" y="6"/>
                            </a:lnTo>
                            <a:lnTo>
                              <a:pt x="182" y="6"/>
                            </a:lnTo>
                            <a:lnTo>
                              <a:pt x="185" y="3"/>
                            </a:lnTo>
                            <a:lnTo>
                              <a:pt x="184" y="2"/>
                            </a:lnTo>
                            <a:lnTo>
                              <a:pt x="185" y="0"/>
                            </a:lnTo>
                            <a:lnTo>
                              <a:pt x="189" y="2"/>
                            </a:lnTo>
                            <a:lnTo>
                              <a:pt x="192" y="5"/>
                            </a:lnTo>
                            <a:lnTo>
                              <a:pt x="189" y="6"/>
                            </a:lnTo>
                            <a:lnTo>
                              <a:pt x="189" y="8"/>
                            </a:lnTo>
                            <a:lnTo>
                              <a:pt x="191" y="9"/>
                            </a:lnTo>
                            <a:lnTo>
                              <a:pt x="191" y="11"/>
                            </a:lnTo>
                            <a:lnTo>
                              <a:pt x="192" y="13"/>
                            </a:lnTo>
                            <a:lnTo>
                              <a:pt x="194" y="13"/>
                            </a:lnTo>
                            <a:lnTo>
                              <a:pt x="196" y="13"/>
                            </a:lnTo>
                            <a:lnTo>
                              <a:pt x="198" y="13"/>
                            </a:lnTo>
                            <a:lnTo>
                              <a:pt x="199" y="13"/>
                            </a:lnTo>
                            <a:lnTo>
                              <a:pt x="198" y="16"/>
                            </a:lnTo>
                            <a:lnTo>
                              <a:pt x="198" y="16"/>
                            </a:lnTo>
                            <a:lnTo>
                              <a:pt x="198" y="20"/>
                            </a:lnTo>
                            <a:lnTo>
                              <a:pt x="198" y="22"/>
                            </a:lnTo>
                            <a:lnTo>
                              <a:pt x="201" y="22"/>
                            </a:lnTo>
                            <a:lnTo>
                              <a:pt x="201" y="21"/>
                            </a:lnTo>
                            <a:lnTo>
                              <a:pt x="203" y="20"/>
                            </a:lnTo>
                            <a:lnTo>
                              <a:pt x="204" y="22"/>
                            </a:lnTo>
                            <a:lnTo>
                              <a:pt x="206" y="22"/>
                            </a:lnTo>
                            <a:lnTo>
                              <a:pt x="207" y="22"/>
                            </a:lnTo>
                            <a:lnTo>
                              <a:pt x="208" y="19"/>
                            </a:lnTo>
                            <a:lnTo>
                              <a:pt x="209" y="19"/>
                            </a:lnTo>
                            <a:lnTo>
                              <a:pt x="209" y="19"/>
                            </a:lnTo>
                            <a:lnTo>
                              <a:pt x="211" y="16"/>
                            </a:lnTo>
                            <a:lnTo>
                              <a:pt x="211" y="16"/>
                            </a:lnTo>
                            <a:lnTo>
                              <a:pt x="214" y="16"/>
                            </a:lnTo>
                            <a:lnTo>
                              <a:pt x="214" y="15"/>
                            </a:lnTo>
                            <a:lnTo>
                              <a:pt x="215" y="14"/>
                            </a:lnTo>
                            <a:lnTo>
                              <a:pt x="214" y="13"/>
                            </a:lnTo>
                            <a:lnTo>
                              <a:pt x="215" y="13"/>
                            </a:lnTo>
                            <a:lnTo>
                              <a:pt x="216" y="14"/>
                            </a:lnTo>
                            <a:lnTo>
                              <a:pt x="216" y="13"/>
                            </a:lnTo>
                            <a:lnTo>
                              <a:pt x="216" y="12"/>
                            </a:lnTo>
                            <a:lnTo>
                              <a:pt x="217" y="12"/>
                            </a:lnTo>
                            <a:lnTo>
                              <a:pt x="220" y="12"/>
                            </a:lnTo>
                            <a:lnTo>
                              <a:pt x="220" y="12"/>
                            </a:lnTo>
                            <a:lnTo>
                              <a:pt x="223" y="12"/>
                            </a:lnTo>
                            <a:lnTo>
                              <a:pt x="223" y="11"/>
                            </a:lnTo>
                            <a:lnTo>
                              <a:pt x="225" y="11"/>
                            </a:lnTo>
                            <a:lnTo>
                              <a:pt x="227" y="12"/>
                            </a:lnTo>
                            <a:lnTo>
                              <a:pt x="229" y="13"/>
                            </a:lnTo>
                            <a:lnTo>
                              <a:pt x="230" y="13"/>
                            </a:lnTo>
                            <a:lnTo>
                              <a:pt x="230" y="14"/>
                            </a:lnTo>
                            <a:lnTo>
                              <a:pt x="231" y="16"/>
                            </a:lnTo>
                            <a:lnTo>
                              <a:pt x="232" y="17"/>
                            </a:lnTo>
                            <a:lnTo>
                              <a:pt x="232" y="19"/>
                            </a:lnTo>
                            <a:lnTo>
                              <a:pt x="231" y="19"/>
                            </a:lnTo>
                            <a:lnTo>
                              <a:pt x="232" y="21"/>
                            </a:lnTo>
                            <a:lnTo>
                              <a:pt x="231" y="22"/>
                            </a:lnTo>
                            <a:lnTo>
                              <a:pt x="232" y="22"/>
                            </a:lnTo>
                            <a:lnTo>
                              <a:pt x="232" y="24"/>
                            </a:lnTo>
                            <a:lnTo>
                              <a:pt x="232" y="26"/>
                            </a:lnTo>
                            <a:lnTo>
                              <a:pt x="232" y="27"/>
                            </a:lnTo>
                            <a:lnTo>
                              <a:pt x="233" y="30"/>
                            </a:lnTo>
                            <a:lnTo>
                              <a:pt x="233" y="30"/>
                            </a:lnTo>
                            <a:lnTo>
                              <a:pt x="235" y="30"/>
                            </a:lnTo>
                            <a:lnTo>
                              <a:pt x="237" y="32"/>
                            </a:lnTo>
                            <a:lnTo>
                              <a:pt x="238" y="32"/>
                            </a:lnTo>
                            <a:lnTo>
                              <a:pt x="239" y="32"/>
                            </a:lnTo>
                            <a:lnTo>
                              <a:pt x="239" y="32"/>
                            </a:lnTo>
                            <a:lnTo>
                              <a:pt x="240" y="32"/>
                            </a:lnTo>
                            <a:lnTo>
                              <a:pt x="240" y="33"/>
                            </a:lnTo>
                            <a:lnTo>
                              <a:pt x="240" y="34"/>
                            </a:lnTo>
                            <a:lnTo>
                              <a:pt x="241" y="36"/>
                            </a:lnTo>
                            <a:lnTo>
                              <a:pt x="243" y="36"/>
                            </a:lnTo>
                            <a:lnTo>
                              <a:pt x="244" y="39"/>
                            </a:lnTo>
                            <a:lnTo>
                              <a:pt x="246" y="39"/>
                            </a:lnTo>
                            <a:lnTo>
                              <a:pt x="247" y="39"/>
                            </a:lnTo>
                            <a:lnTo>
                              <a:pt x="249" y="40"/>
                            </a:lnTo>
                            <a:lnTo>
                              <a:pt x="249" y="40"/>
                            </a:lnTo>
                            <a:lnTo>
                              <a:pt x="251" y="40"/>
                            </a:lnTo>
                            <a:lnTo>
                              <a:pt x="250" y="37"/>
                            </a:lnTo>
                            <a:lnTo>
                              <a:pt x="253" y="36"/>
                            </a:lnTo>
                            <a:lnTo>
                              <a:pt x="254" y="37"/>
                            </a:lnTo>
                            <a:lnTo>
                              <a:pt x="254" y="40"/>
                            </a:lnTo>
                            <a:lnTo>
                              <a:pt x="255" y="40"/>
                            </a:lnTo>
                            <a:lnTo>
                              <a:pt x="256" y="42"/>
                            </a:lnTo>
                            <a:lnTo>
                              <a:pt x="257" y="43"/>
                            </a:lnTo>
                            <a:lnTo>
                              <a:pt x="258" y="44"/>
                            </a:lnTo>
                            <a:lnTo>
                              <a:pt x="258" y="44"/>
                            </a:lnTo>
                            <a:lnTo>
                              <a:pt x="258" y="45"/>
                            </a:lnTo>
                            <a:lnTo>
                              <a:pt x="260" y="46"/>
                            </a:lnTo>
                            <a:lnTo>
                              <a:pt x="261" y="45"/>
                            </a:lnTo>
                            <a:lnTo>
                              <a:pt x="262" y="45"/>
                            </a:lnTo>
                            <a:lnTo>
                              <a:pt x="264" y="47"/>
                            </a:lnTo>
                            <a:lnTo>
                              <a:pt x="265" y="48"/>
                            </a:lnTo>
                            <a:lnTo>
                              <a:pt x="269" y="49"/>
                            </a:lnTo>
                            <a:lnTo>
                              <a:pt x="271" y="50"/>
                            </a:lnTo>
                            <a:lnTo>
                              <a:pt x="271" y="50"/>
                            </a:lnTo>
                            <a:lnTo>
                              <a:pt x="271" y="51"/>
                            </a:lnTo>
                            <a:lnTo>
                              <a:pt x="267" y="52"/>
                            </a:lnTo>
                            <a:lnTo>
                              <a:pt x="266" y="53"/>
                            </a:lnTo>
                            <a:lnTo>
                              <a:pt x="266" y="55"/>
                            </a:lnTo>
                            <a:lnTo>
                              <a:pt x="264" y="55"/>
                            </a:lnTo>
                            <a:lnTo>
                              <a:pt x="264" y="57"/>
                            </a:lnTo>
                            <a:lnTo>
                              <a:pt x="266" y="57"/>
                            </a:lnTo>
                            <a:lnTo>
                              <a:pt x="266" y="58"/>
                            </a:lnTo>
                            <a:lnTo>
                              <a:pt x="261" y="59"/>
                            </a:lnTo>
                            <a:lnTo>
                              <a:pt x="262" y="63"/>
                            </a:lnTo>
                            <a:lnTo>
                              <a:pt x="265" y="64"/>
                            </a:lnTo>
                            <a:lnTo>
                              <a:pt x="265" y="66"/>
                            </a:lnTo>
                            <a:lnTo>
                              <a:pt x="264" y="69"/>
                            </a:lnTo>
                            <a:lnTo>
                              <a:pt x="264" y="70"/>
                            </a:lnTo>
                            <a:lnTo>
                              <a:pt x="266" y="72"/>
                            </a:lnTo>
                            <a:lnTo>
                              <a:pt x="266" y="73"/>
                            </a:lnTo>
                            <a:lnTo>
                              <a:pt x="264" y="75"/>
                            </a:lnTo>
                            <a:lnTo>
                              <a:pt x="264" y="77"/>
                            </a:lnTo>
                            <a:lnTo>
                              <a:pt x="264" y="78"/>
                            </a:lnTo>
                            <a:lnTo>
                              <a:pt x="263" y="79"/>
                            </a:lnTo>
                            <a:lnTo>
                              <a:pt x="261" y="77"/>
                            </a:lnTo>
                            <a:lnTo>
                              <a:pt x="260" y="77"/>
                            </a:lnTo>
                            <a:lnTo>
                              <a:pt x="259" y="78"/>
                            </a:lnTo>
                            <a:lnTo>
                              <a:pt x="259" y="83"/>
                            </a:lnTo>
                            <a:lnTo>
                              <a:pt x="260" y="84"/>
                            </a:lnTo>
                            <a:lnTo>
                              <a:pt x="260" y="86"/>
                            </a:lnTo>
                            <a:lnTo>
                              <a:pt x="259" y="86"/>
                            </a:lnTo>
                            <a:lnTo>
                              <a:pt x="258" y="89"/>
                            </a:lnTo>
                            <a:lnTo>
                              <a:pt x="255" y="91"/>
                            </a:lnTo>
                            <a:lnTo>
                              <a:pt x="254" y="91"/>
                            </a:lnTo>
                            <a:lnTo>
                              <a:pt x="254" y="94"/>
                            </a:lnTo>
                            <a:lnTo>
                              <a:pt x="253" y="93"/>
                            </a:lnTo>
                            <a:lnTo>
                              <a:pt x="250" y="95"/>
                            </a:lnTo>
                            <a:lnTo>
                              <a:pt x="248" y="95"/>
                            </a:lnTo>
                            <a:lnTo>
                              <a:pt x="247" y="98"/>
                            </a:lnTo>
                            <a:lnTo>
                              <a:pt x="245" y="99"/>
                            </a:lnTo>
                            <a:lnTo>
                              <a:pt x="246" y="103"/>
                            </a:lnTo>
                            <a:lnTo>
                              <a:pt x="247" y="101"/>
                            </a:lnTo>
                            <a:lnTo>
                              <a:pt x="248" y="103"/>
                            </a:lnTo>
                            <a:lnTo>
                              <a:pt x="246" y="105"/>
                            </a:lnTo>
                            <a:lnTo>
                              <a:pt x="244" y="105"/>
                            </a:lnTo>
                            <a:lnTo>
                              <a:pt x="244" y="105"/>
                            </a:lnTo>
                            <a:lnTo>
                              <a:pt x="239" y="107"/>
                            </a:lnTo>
                            <a:lnTo>
                              <a:pt x="236" y="107"/>
                            </a:lnTo>
                            <a:lnTo>
                              <a:pt x="235" y="109"/>
                            </a:lnTo>
                            <a:lnTo>
                              <a:pt x="233" y="110"/>
                            </a:lnTo>
                            <a:lnTo>
                              <a:pt x="231" y="107"/>
                            </a:lnTo>
                            <a:lnTo>
                              <a:pt x="230" y="107"/>
                            </a:lnTo>
                            <a:lnTo>
                              <a:pt x="228" y="109"/>
                            </a:lnTo>
                            <a:lnTo>
                              <a:pt x="230" y="112"/>
                            </a:lnTo>
                            <a:lnTo>
                              <a:pt x="230" y="114"/>
                            </a:lnTo>
                            <a:lnTo>
                              <a:pt x="230" y="115"/>
                            </a:lnTo>
                            <a:lnTo>
                              <a:pt x="226" y="114"/>
                            </a:lnTo>
                            <a:lnTo>
                              <a:pt x="226" y="113"/>
                            </a:lnTo>
                            <a:lnTo>
                              <a:pt x="225" y="112"/>
                            </a:lnTo>
                            <a:lnTo>
                              <a:pt x="221" y="112"/>
                            </a:lnTo>
                            <a:lnTo>
                              <a:pt x="220" y="110"/>
                            </a:lnTo>
                            <a:lnTo>
                              <a:pt x="217" y="110"/>
                            </a:lnTo>
                            <a:lnTo>
                              <a:pt x="217" y="114"/>
                            </a:lnTo>
                            <a:lnTo>
                              <a:pt x="216" y="115"/>
                            </a:lnTo>
                            <a:lnTo>
                              <a:pt x="215" y="119"/>
                            </a:lnTo>
                            <a:lnTo>
                              <a:pt x="216" y="120"/>
                            </a:lnTo>
                            <a:lnTo>
                              <a:pt x="216" y="122"/>
                            </a:lnTo>
                            <a:lnTo>
                              <a:pt x="215" y="125"/>
                            </a:lnTo>
                            <a:lnTo>
                              <a:pt x="215" y="126"/>
                            </a:lnTo>
                            <a:lnTo>
                              <a:pt x="213" y="128"/>
                            </a:lnTo>
                            <a:lnTo>
                              <a:pt x="213" y="132"/>
                            </a:lnTo>
                            <a:lnTo>
                              <a:pt x="211" y="134"/>
                            </a:lnTo>
                            <a:lnTo>
                              <a:pt x="211" y="136"/>
                            </a:lnTo>
                            <a:lnTo>
                              <a:pt x="213" y="136"/>
                            </a:lnTo>
                            <a:lnTo>
                              <a:pt x="211" y="138"/>
                            </a:lnTo>
                            <a:lnTo>
                              <a:pt x="209" y="138"/>
                            </a:lnTo>
                            <a:lnTo>
                              <a:pt x="209" y="141"/>
                            </a:lnTo>
                            <a:lnTo>
                              <a:pt x="208" y="142"/>
                            </a:lnTo>
                            <a:lnTo>
                              <a:pt x="206" y="146"/>
                            </a:lnTo>
                            <a:lnTo>
                              <a:pt x="206" y="148"/>
                            </a:lnTo>
                            <a:lnTo>
                              <a:pt x="204" y="149"/>
                            </a:lnTo>
                            <a:lnTo>
                              <a:pt x="204" y="153"/>
                            </a:lnTo>
                            <a:lnTo>
                              <a:pt x="203" y="155"/>
                            </a:lnTo>
                            <a:lnTo>
                              <a:pt x="203" y="157"/>
                            </a:lnTo>
                            <a:lnTo>
                              <a:pt x="203" y="158"/>
                            </a:lnTo>
                            <a:lnTo>
                              <a:pt x="203" y="160"/>
                            </a:lnTo>
                            <a:lnTo>
                              <a:pt x="202" y="161"/>
                            </a:lnTo>
                            <a:lnTo>
                              <a:pt x="200" y="160"/>
                            </a:lnTo>
                            <a:lnTo>
                              <a:pt x="200" y="160"/>
                            </a:lnTo>
                            <a:lnTo>
                              <a:pt x="198" y="161"/>
                            </a:lnTo>
                            <a:lnTo>
                              <a:pt x="196" y="165"/>
                            </a:lnTo>
                            <a:lnTo>
                              <a:pt x="196" y="166"/>
                            </a:lnTo>
                            <a:lnTo>
                              <a:pt x="196" y="169"/>
                            </a:lnTo>
                            <a:lnTo>
                              <a:pt x="193" y="169"/>
                            </a:lnTo>
                            <a:lnTo>
                              <a:pt x="192" y="168"/>
                            </a:lnTo>
                            <a:lnTo>
                              <a:pt x="190" y="169"/>
                            </a:lnTo>
                            <a:lnTo>
                              <a:pt x="190" y="170"/>
                            </a:lnTo>
                            <a:lnTo>
                              <a:pt x="189" y="172"/>
                            </a:lnTo>
                            <a:lnTo>
                              <a:pt x="188" y="173"/>
                            </a:lnTo>
                            <a:lnTo>
                              <a:pt x="186" y="172"/>
                            </a:lnTo>
                            <a:lnTo>
                              <a:pt x="185" y="172"/>
                            </a:lnTo>
                            <a:lnTo>
                              <a:pt x="185" y="170"/>
                            </a:lnTo>
                            <a:lnTo>
                              <a:pt x="185" y="169"/>
                            </a:lnTo>
                            <a:lnTo>
                              <a:pt x="187" y="169"/>
                            </a:lnTo>
                            <a:lnTo>
                              <a:pt x="188" y="167"/>
                            </a:lnTo>
                            <a:lnTo>
                              <a:pt x="184" y="167"/>
                            </a:lnTo>
                            <a:lnTo>
                              <a:pt x="182" y="168"/>
                            </a:lnTo>
                            <a:lnTo>
                              <a:pt x="181" y="167"/>
                            </a:lnTo>
                            <a:lnTo>
                              <a:pt x="179" y="167"/>
                            </a:lnTo>
                            <a:lnTo>
                              <a:pt x="175" y="168"/>
                            </a:lnTo>
                            <a:lnTo>
                              <a:pt x="172" y="169"/>
                            </a:lnTo>
                            <a:lnTo>
                              <a:pt x="170" y="168"/>
                            </a:lnTo>
                            <a:lnTo>
                              <a:pt x="169" y="169"/>
                            </a:lnTo>
                            <a:lnTo>
                              <a:pt x="168" y="168"/>
                            </a:lnTo>
                            <a:lnTo>
                              <a:pt x="168" y="170"/>
                            </a:lnTo>
                            <a:lnTo>
                              <a:pt x="162" y="170"/>
                            </a:lnTo>
                            <a:lnTo>
                              <a:pt x="161" y="172"/>
                            </a:lnTo>
                            <a:lnTo>
                              <a:pt x="160" y="170"/>
                            </a:lnTo>
                            <a:lnTo>
                              <a:pt x="161" y="170"/>
                            </a:lnTo>
                            <a:lnTo>
                              <a:pt x="161" y="169"/>
                            </a:lnTo>
                            <a:lnTo>
                              <a:pt x="159" y="169"/>
                            </a:lnTo>
                            <a:lnTo>
                              <a:pt x="155" y="170"/>
                            </a:lnTo>
                            <a:lnTo>
                              <a:pt x="155" y="174"/>
                            </a:lnTo>
                            <a:lnTo>
                              <a:pt x="156" y="174"/>
                            </a:lnTo>
                            <a:lnTo>
                              <a:pt x="155" y="174"/>
                            </a:lnTo>
                            <a:lnTo>
                              <a:pt x="151" y="177"/>
                            </a:lnTo>
                            <a:lnTo>
                              <a:pt x="151" y="178"/>
                            </a:lnTo>
                            <a:lnTo>
                              <a:pt x="149" y="179"/>
                            </a:lnTo>
                            <a:lnTo>
                              <a:pt x="149" y="178"/>
                            </a:lnTo>
                            <a:lnTo>
                              <a:pt x="146" y="178"/>
                            </a:lnTo>
                            <a:lnTo>
                              <a:pt x="145" y="178"/>
                            </a:lnTo>
                            <a:lnTo>
                              <a:pt x="144" y="179"/>
                            </a:lnTo>
                            <a:lnTo>
                              <a:pt x="144" y="178"/>
                            </a:lnTo>
                            <a:lnTo>
                              <a:pt x="142" y="179"/>
                            </a:lnTo>
                            <a:lnTo>
                              <a:pt x="140" y="177"/>
                            </a:lnTo>
                            <a:lnTo>
                              <a:pt x="140" y="178"/>
                            </a:lnTo>
                            <a:lnTo>
                              <a:pt x="137" y="177"/>
                            </a:lnTo>
                            <a:lnTo>
                              <a:pt x="134" y="178"/>
                            </a:lnTo>
                            <a:lnTo>
                              <a:pt x="131" y="178"/>
                            </a:lnTo>
                            <a:lnTo>
                              <a:pt x="131" y="179"/>
                            </a:lnTo>
                            <a:lnTo>
                              <a:pt x="131" y="181"/>
                            </a:lnTo>
                            <a:lnTo>
                              <a:pt x="128" y="179"/>
                            </a:lnTo>
                            <a:lnTo>
                              <a:pt x="127" y="181"/>
                            </a:lnTo>
                            <a:lnTo>
                              <a:pt x="129" y="181"/>
                            </a:lnTo>
                            <a:lnTo>
                              <a:pt x="130" y="182"/>
                            </a:lnTo>
                            <a:lnTo>
                              <a:pt x="129" y="184"/>
                            </a:lnTo>
                            <a:lnTo>
                              <a:pt x="131" y="184"/>
                            </a:lnTo>
                            <a:lnTo>
                              <a:pt x="133" y="185"/>
                            </a:lnTo>
                            <a:lnTo>
                              <a:pt x="133" y="186"/>
                            </a:lnTo>
                            <a:lnTo>
                              <a:pt x="134" y="187"/>
                            </a:lnTo>
                            <a:lnTo>
                              <a:pt x="132" y="190"/>
                            </a:lnTo>
                            <a:lnTo>
                              <a:pt x="134" y="191"/>
                            </a:lnTo>
                            <a:lnTo>
                              <a:pt x="135" y="194"/>
                            </a:lnTo>
                            <a:lnTo>
                              <a:pt x="136" y="194"/>
                            </a:lnTo>
                            <a:lnTo>
                              <a:pt x="137" y="195"/>
                            </a:lnTo>
                            <a:lnTo>
                              <a:pt x="137" y="197"/>
                            </a:lnTo>
                            <a:lnTo>
                              <a:pt x="141" y="198"/>
                            </a:lnTo>
                            <a:lnTo>
                              <a:pt x="142" y="199"/>
                            </a:lnTo>
                            <a:lnTo>
                              <a:pt x="141" y="200"/>
                            </a:lnTo>
                            <a:lnTo>
                              <a:pt x="141" y="201"/>
                            </a:lnTo>
                            <a:lnTo>
                              <a:pt x="141" y="205"/>
                            </a:lnTo>
                            <a:lnTo>
                              <a:pt x="141" y="206"/>
                            </a:lnTo>
                            <a:lnTo>
                              <a:pt x="142" y="206"/>
                            </a:lnTo>
                            <a:lnTo>
                              <a:pt x="142" y="208"/>
                            </a:lnTo>
                            <a:lnTo>
                              <a:pt x="144" y="209"/>
                            </a:lnTo>
                            <a:lnTo>
                              <a:pt x="145" y="212"/>
                            </a:lnTo>
                            <a:lnTo>
                              <a:pt x="144" y="213"/>
                            </a:lnTo>
                            <a:lnTo>
                              <a:pt x="144" y="214"/>
                            </a:lnTo>
                            <a:lnTo>
                              <a:pt x="144" y="215"/>
                            </a:lnTo>
                            <a:lnTo>
                              <a:pt x="146" y="215"/>
                            </a:lnTo>
                            <a:lnTo>
                              <a:pt x="147" y="216"/>
                            </a:lnTo>
                            <a:lnTo>
                              <a:pt x="145" y="218"/>
                            </a:lnTo>
                            <a:lnTo>
                              <a:pt x="145" y="219"/>
                            </a:lnTo>
                            <a:lnTo>
                              <a:pt x="147" y="219"/>
                            </a:lnTo>
                            <a:lnTo>
                              <a:pt x="148" y="222"/>
                            </a:lnTo>
                            <a:lnTo>
                              <a:pt x="147" y="223"/>
                            </a:lnTo>
                            <a:lnTo>
                              <a:pt x="148" y="225"/>
                            </a:lnTo>
                            <a:lnTo>
                              <a:pt x="147" y="226"/>
                            </a:lnTo>
                            <a:lnTo>
                              <a:pt x="148" y="228"/>
                            </a:lnTo>
                            <a:lnTo>
                              <a:pt x="148" y="228"/>
                            </a:lnTo>
                            <a:lnTo>
                              <a:pt x="148" y="230"/>
                            </a:lnTo>
                            <a:lnTo>
                              <a:pt x="148" y="231"/>
                            </a:lnTo>
                            <a:lnTo>
                              <a:pt x="146" y="232"/>
                            </a:lnTo>
                            <a:lnTo>
                              <a:pt x="146" y="235"/>
                            </a:lnTo>
                            <a:lnTo>
                              <a:pt x="146" y="235"/>
                            </a:lnTo>
                            <a:lnTo>
                              <a:pt x="146" y="236"/>
                            </a:lnTo>
                            <a:lnTo>
                              <a:pt x="148" y="240"/>
                            </a:lnTo>
                            <a:lnTo>
                              <a:pt x="147" y="241"/>
                            </a:lnTo>
                            <a:lnTo>
                              <a:pt x="146" y="243"/>
                            </a:lnTo>
                            <a:lnTo>
                              <a:pt x="145" y="244"/>
                            </a:lnTo>
                            <a:lnTo>
                              <a:pt x="146" y="245"/>
                            </a:lnTo>
                            <a:lnTo>
                              <a:pt x="146" y="246"/>
                            </a:lnTo>
                            <a:lnTo>
                              <a:pt x="147" y="247"/>
                            </a:lnTo>
                            <a:lnTo>
                              <a:pt x="148" y="245"/>
                            </a:lnTo>
                            <a:lnTo>
                              <a:pt x="149" y="245"/>
                            </a:lnTo>
                            <a:lnTo>
                              <a:pt x="151" y="246"/>
                            </a:lnTo>
                            <a:lnTo>
                              <a:pt x="151" y="247"/>
                            </a:lnTo>
                            <a:lnTo>
                              <a:pt x="153" y="248"/>
                            </a:lnTo>
                            <a:lnTo>
                              <a:pt x="151" y="251"/>
                            </a:lnTo>
                            <a:lnTo>
                              <a:pt x="151" y="252"/>
                            </a:lnTo>
                            <a:lnTo>
                              <a:pt x="148" y="251"/>
                            </a:lnTo>
                            <a:lnTo>
                              <a:pt x="146" y="253"/>
                            </a:lnTo>
                            <a:lnTo>
                              <a:pt x="145" y="253"/>
                            </a:lnTo>
                            <a:lnTo>
                              <a:pt x="144" y="256"/>
                            </a:lnTo>
                            <a:lnTo>
                              <a:pt x="144" y="256"/>
                            </a:lnTo>
                            <a:lnTo>
                              <a:pt x="141" y="256"/>
                            </a:lnTo>
                            <a:lnTo>
                              <a:pt x="141" y="255"/>
                            </a:lnTo>
                            <a:lnTo>
                              <a:pt x="138" y="256"/>
                            </a:lnTo>
                            <a:lnTo>
                              <a:pt x="137" y="257"/>
                            </a:lnTo>
                            <a:lnTo>
                              <a:pt x="137" y="257"/>
                            </a:lnTo>
                            <a:lnTo>
                              <a:pt x="136" y="256"/>
                            </a:lnTo>
                            <a:lnTo>
                              <a:pt x="134" y="256"/>
                            </a:lnTo>
                            <a:lnTo>
                              <a:pt x="131" y="255"/>
                            </a:lnTo>
                            <a:lnTo>
                              <a:pt x="131" y="253"/>
                            </a:lnTo>
                            <a:lnTo>
                              <a:pt x="131" y="253"/>
                            </a:lnTo>
                            <a:lnTo>
                              <a:pt x="129" y="253"/>
                            </a:lnTo>
                            <a:lnTo>
                              <a:pt x="128" y="256"/>
                            </a:lnTo>
                            <a:lnTo>
                              <a:pt x="127" y="256"/>
                            </a:lnTo>
                            <a:lnTo>
                              <a:pt x="125" y="253"/>
                            </a:lnTo>
                            <a:lnTo>
                              <a:pt x="125" y="255"/>
                            </a:lnTo>
                            <a:lnTo>
                              <a:pt x="124" y="256"/>
                            </a:lnTo>
                            <a:lnTo>
                              <a:pt x="121" y="256"/>
                            </a:lnTo>
                            <a:lnTo>
                              <a:pt x="120" y="253"/>
                            </a:lnTo>
                            <a:lnTo>
                              <a:pt x="120" y="253"/>
                            </a:lnTo>
                            <a:lnTo>
                              <a:pt x="122" y="250"/>
                            </a:lnTo>
                            <a:lnTo>
                              <a:pt x="122" y="249"/>
                            </a:lnTo>
                            <a:lnTo>
                              <a:pt x="120" y="250"/>
                            </a:lnTo>
                            <a:lnTo>
                              <a:pt x="120" y="250"/>
                            </a:lnTo>
                            <a:lnTo>
                              <a:pt x="119" y="250"/>
                            </a:lnTo>
                            <a:lnTo>
                              <a:pt x="119" y="250"/>
                            </a:lnTo>
                            <a:lnTo>
                              <a:pt x="113" y="251"/>
                            </a:lnTo>
                            <a:lnTo>
                              <a:pt x="112" y="253"/>
                            </a:lnTo>
                            <a:lnTo>
                              <a:pt x="110" y="253"/>
                            </a:lnTo>
                            <a:lnTo>
                              <a:pt x="107" y="255"/>
                            </a:lnTo>
                            <a:lnTo>
                              <a:pt x="106" y="256"/>
                            </a:lnTo>
                            <a:lnTo>
                              <a:pt x="103" y="256"/>
                            </a:lnTo>
                            <a:lnTo>
                              <a:pt x="103" y="255"/>
                            </a:lnTo>
                            <a:lnTo>
                              <a:pt x="101" y="256"/>
                            </a:lnTo>
                            <a:lnTo>
                              <a:pt x="101" y="257"/>
                            </a:lnTo>
                            <a:lnTo>
                              <a:pt x="100" y="258"/>
                            </a:lnTo>
                            <a:lnTo>
                              <a:pt x="100" y="259"/>
                            </a:lnTo>
                            <a:lnTo>
                              <a:pt x="100" y="260"/>
                            </a:lnTo>
                            <a:lnTo>
                              <a:pt x="99" y="260"/>
                            </a:lnTo>
                            <a:lnTo>
                              <a:pt x="96" y="258"/>
                            </a:lnTo>
                            <a:lnTo>
                              <a:pt x="96" y="256"/>
                            </a:lnTo>
                            <a:lnTo>
                              <a:pt x="95" y="256"/>
                            </a:lnTo>
                            <a:lnTo>
                              <a:pt x="95" y="258"/>
                            </a:lnTo>
                            <a:lnTo>
                              <a:pt x="95" y="258"/>
                            </a:lnTo>
                            <a:lnTo>
                              <a:pt x="93" y="258"/>
                            </a:lnTo>
                            <a:lnTo>
                              <a:pt x="92" y="257"/>
                            </a:lnTo>
                            <a:lnTo>
                              <a:pt x="90" y="253"/>
                            </a:lnTo>
                            <a:lnTo>
                              <a:pt x="89" y="253"/>
                            </a:lnTo>
                            <a:lnTo>
                              <a:pt x="88" y="251"/>
                            </a:lnTo>
                            <a:lnTo>
                              <a:pt x="81" y="250"/>
                            </a:lnTo>
                            <a:lnTo>
                              <a:pt x="79" y="250"/>
                            </a:lnTo>
                            <a:lnTo>
                              <a:pt x="79" y="247"/>
                            </a:lnTo>
                            <a:lnTo>
                              <a:pt x="77" y="244"/>
                            </a:lnTo>
                            <a:lnTo>
                              <a:pt x="74" y="243"/>
                            </a:lnTo>
                            <a:lnTo>
                              <a:pt x="73" y="243"/>
                            </a:lnTo>
                            <a:lnTo>
                              <a:pt x="72" y="243"/>
                            </a:lnTo>
                            <a:lnTo>
                              <a:pt x="67" y="241"/>
                            </a:lnTo>
                            <a:lnTo>
                              <a:pt x="65" y="240"/>
                            </a:lnTo>
                            <a:lnTo>
                              <a:pt x="66" y="239"/>
                            </a:lnTo>
                            <a:lnTo>
                              <a:pt x="62" y="237"/>
                            </a:lnTo>
                            <a:lnTo>
                              <a:pt x="61" y="236"/>
                            </a:lnTo>
                            <a:lnTo>
                              <a:pt x="57" y="233"/>
                            </a:lnTo>
                            <a:lnTo>
                              <a:pt x="55" y="231"/>
                            </a:lnTo>
                            <a:lnTo>
                              <a:pt x="53" y="232"/>
                            </a:lnTo>
                            <a:lnTo>
                              <a:pt x="53" y="230"/>
                            </a:lnTo>
                            <a:lnTo>
                              <a:pt x="53" y="229"/>
                            </a:lnTo>
                            <a:lnTo>
                              <a:pt x="52" y="225"/>
                            </a:lnTo>
                            <a:lnTo>
                              <a:pt x="52" y="225"/>
                            </a:lnTo>
                            <a:lnTo>
                              <a:pt x="52" y="220"/>
                            </a:lnTo>
                            <a:lnTo>
                              <a:pt x="50" y="217"/>
                            </a:lnTo>
                            <a:lnTo>
                              <a:pt x="48" y="217"/>
                            </a:lnTo>
                            <a:lnTo>
                              <a:pt x="48" y="215"/>
                            </a:lnTo>
                            <a:lnTo>
                              <a:pt x="47" y="215"/>
                            </a:lnTo>
                            <a:lnTo>
                              <a:pt x="46" y="213"/>
                            </a:lnTo>
                            <a:lnTo>
                              <a:pt x="46" y="212"/>
                            </a:lnTo>
                            <a:lnTo>
                              <a:pt x="45" y="210"/>
                            </a:lnTo>
                            <a:lnTo>
                              <a:pt x="45" y="208"/>
                            </a:lnTo>
                            <a:lnTo>
                              <a:pt x="43" y="208"/>
                            </a:lnTo>
                            <a:lnTo>
                              <a:pt x="42" y="208"/>
                            </a:lnTo>
                            <a:lnTo>
                              <a:pt x="41" y="206"/>
                            </a:lnTo>
                            <a:lnTo>
                              <a:pt x="41" y="205"/>
                            </a:lnTo>
                            <a:lnTo>
                              <a:pt x="35" y="198"/>
                            </a:lnTo>
                            <a:lnTo>
                              <a:pt x="30" y="194"/>
                            </a:lnTo>
                            <a:lnTo>
                              <a:pt x="30" y="193"/>
                            </a:lnTo>
                            <a:lnTo>
                              <a:pt x="30" y="188"/>
                            </a:lnTo>
                            <a:lnTo>
                              <a:pt x="29" y="185"/>
                            </a:lnTo>
                            <a:lnTo>
                              <a:pt x="31" y="185"/>
                            </a:lnTo>
                            <a:lnTo>
                              <a:pt x="31" y="184"/>
                            </a:lnTo>
                            <a:lnTo>
                              <a:pt x="31" y="184"/>
                            </a:lnTo>
                            <a:lnTo>
                              <a:pt x="33" y="181"/>
                            </a:lnTo>
                            <a:lnTo>
                              <a:pt x="35" y="179"/>
                            </a:lnTo>
                            <a:lnTo>
                              <a:pt x="38" y="178"/>
                            </a:lnTo>
                            <a:lnTo>
                              <a:pt x="38" y="173"/>
                            </a:lnTo>
                            <a:lnTo>
                              <a:pt x="40" y="172"/>
                            </a:lnTo>
                            <a:lnTo>
                              <a:pt x="44" y="170"/>
                            </a:lnTo>
                            <a:lnTo>
                              <a:pt x="41" y="165"/>
                            </a:lnTo>
                            <a:lnTo>
                              <a:pt x="40" y="163"/>
                            </a:lnTo>
                            <a:lnTo>
                              <a:pt x="38" y="161"/>
                            </a:lnTo>
                            <a:lnTo>
                              <a:pt x="28" y="158"/>
                            </a:lnTo>
                            <a:lnTo>
                              <a:pt x="24" y="157"/>
                            </a:lnTo>
                            <a:lnTo>
                              <a:pt x="25" y="156"/>
                            </a:lnTo>
                            <a:lnTo>
                              <a:pt x="25" y="155"/>
                            </a:lnTo>
                            <a:lnTo>
                              <a:pt x="30" y="153"/>
                            </a:lnTo>
                            <a:lnTo>
                              <a:pt x="30" y="150"/>
                            </a:lnTo>
                            <a:lnTo>
                              <a:pt x="30" y="148"/>
                            </a:lnTo>
                            <a:lnTo>
                              <a:pt x="29" y="146"/>
                            </a:lnTo>
                            <a:lnTo>
                              <a:pt x="30" y="141"/>
                            </a:lnTo>
                            <a:lnTo>
                              <a:pt x="33" y="141"/>
                            </a:lnTo>
                            <a:lnTo>
                              <a:pt x="40" y="139"/>
                            </a:lnTo>
                            <a:lnTo>
                              <a:pt x="41" y="139"/>
                            </a:lnTo>
                            <a:lnTo>
                              <a:pt x="42" y="141"/>
                            </a:lnTo>
                            <a:lnTo>
                              <a:pt x="47" y="143"/>
                            </a:lnTo>
                            <a:lnTo>
                              <a:pt x="53" y="146"/>
                            </a:lnTo>
                            <a:lnTo>
                              <a:pt x="55" y="147"/>
                            </a:lnTo>
                            <a:lnTo>
                              <a:pt x="58" y="150"/>
                            </a:lnTo>
                            <a:lnTo>
                              <a:pt x="59" y="149"/>
                            </a:lnTo>
                            <a:lnTo>
                              <a:pt x="56" y="146"/>
                            </a:lnTo>
                            <a:lnTo>
                              <a:pt x="54" y="143"/>
                            </a:lnTo>
                            <a:lnTo>
                              <a:pt x="52" y="141"/>
                            </a:lnTo>
                            <a:lnTo>
                              <a:pt x="48" y="138"/>
                            </a:lnTo>
                            <a:lnTo>
                              <a:pt x="45" y="138"/>
                            </a:lnTo>
                            <a:lnTo>
                              <a:pt x="43" y="138"/>
                            </a:lnTo>
                            <a:lnTo>
                              <a:pt x="41" y="137"/>
                            </a:lnTo>
                            <a:lnTo>
                              <a:pt x="38" y="138"/>
                            </a:lnTo>
                            <a:lnTo>
                              <a:pt x="35" y="138"/>
                            </a:lnTo>
                            <a:lnTo>
                              <a:pt x="31" y="138"/>
                            </a:lnTo>
                            <a:lnTo>
                              <a:pt x="30" y="139"/>
                            </a:lnTo>
                            <a:lnTo>
                              <a:pt x="30" y="138"/>
                            </a:lnTo>
                            <a:lnTo>
                              <a:pt x="29" y="139"/>
                            </a:lnTo>
                            <a:lnTo>
                              <a:pt x="28" y="141"/>
                            </a:lnTo>
                            <a:lnTo>
                              <a:pt x="21" y="145"/>
                            </a:lnTo>
                            <a:lnTo>
                              <a:pt x="20" y="144"/>
                            </a:lnTo>
                            <a:lnTo>
                              <a:pt x="16" y="140"/>
                            </a:lnTo>
                            <a:lnTo>
                              <a:pt x="12" y="139"/>
                            </a:lnTo>
                            <a:lnTo>
                              <a:pt x="10" y="140"/>
                            </a:lnTo>
                            <a:lnTo>
                              <a:pt x="10" y="141"/>
                            </a:lnTo>
                            <a:lnTo>
                              <a:pt x="8" y="141"/>
                            </a:lnTo>
                            <a:lnTo>
                              <a:pt x="4" y="138"/>
                            </a:lnTo>
                            <a:lnTo>
                              <a:pt x="1" y="137"/>
                            </a:lnTo>
                            <a:lnTo>
                              <a:pt x="1" y="137"/>
                            </a:lnTo>
                            <a:lnTo>
                              <a:pt x="3" y="136"/>
                            </a:lnTo>
                            <a:lnTo>
                              <a:pt x="4" y="132"/>
                            </a:lnTo>
                            <a:lnTo>
                              <a:pt x="3" y="129"/>
                            </a:lnTo>
                            <a:lnTo>
                              <a:pt x="0" y="128"/>
                            </a:lnTo>
                            <a:lnTo>
                              <a:pt x="5" y="125"/>
                            </a:lnTo>
                            <a:lnTo>
                              <a:pt x="7" y="123"/>
                            </a:lnTo>
                            <a:lnTo>
                              <a:pt x="10" y="124"/>
                            </a:lnTo>
                            <a:lnTo>
                              <a:pt x="10" y="122"/>
                            </a:lnTo>
                            <a:lnTo>
                              <a:pt x="10" y="122"/>
                            </a:lnTo>
                            <a:lnTo>
                              <a:pt x="10" y="121"/>
                            </a:lnTo>
                            <a:lnTo>
                              <a:pt x="9" y="120"/>
                            </a:lnTo>
                            <a:lnTo>
                              <a:pt x="10" y="119"/>
                            </a:lnTo>
                            <a:lnTo>
                              <a:pt x="12" y="117"/>
                            </a:lnTo>
                            <a:lnTo>
                              <a:pt x="12" y="118"/>
                            </a:lnTo>
                            <a:lnTo>
                              <a:pt x="12" y="119"/>
                            </a:lnTo>
                            <a:lnTo>
                              <a:pt x="15" y="119"/>
                            </a:lnTo>
                            <a:lnTo>
                              <a:pt x="17" y="119"/>
                            </a:lnTo>
                            <a:lnTo>
                              <a:pt x="21" y="119"/>
                            </a:lnTo>
                            <a:lnTo>
                              <a:pt x="22" y="113"/>
                            </a:lnTo>
                            <a:lnTo>
                              <a:pt x="25" y="113"/>
                            </a:lnTo>
                            <a:lnTo>
                              <a:pt x="25" y="115"/>
                            </a:lnTo>
                            <a:lnTo>
                              <a:pt x="25" y="115"/>
                            </a:lnTo>
                            <a:lnTo>
                              <a:pt x="30" y="113"/>
                            </a:lnTo>
                            <a:lnTo>
                              <a:pt x="30" y="114"/>
                            </a:lnTo>
                            <a:lnTo>
                              <a:pt x="31" y="116"/>
                            </a:lnTo>
                            <a:lnTo>
                              <a:pt x="32" y="116"/>
                            </a:lnTo>
                            <a:lnTo>
                              <a:pt x="33" y="113"/>
                            </a:lnTo>
                            <a:lnTo>
                              <a:pt x="34" y="112"/>
                            </a:lnTo>
                            <a:lnTo>
                              <a:pt x="37" y="112"/>
                            </a:lnTo>
                            <a:lnTo>
                              <a:pt x="38" y="107"/>
                            </a:lnTo>
                            <a:lnTo>
                              <a:pt x="37" y="106"/>
                            </a:lnTo>
                            <a:lnTo>
                              <a:pt x="39" y="104"/>
                            </a:lnTo>
                            <a:lnTo>
                              <a:pt x="40" y="101"/>
                            </a:lnTo>
                            <a:lnTo>
                              <a:pt x="38" y="101"/>
                            </a:lnTo>
                            <a:lnTo>
                              <a:pt x="40" y="98"/>
                            </a:lnTo>
                            <a:lnTo>
                              <a:pt x="41" y="98"/>
                            </a:lnTo>
                            <a:lnTo>
                              <a:pt x="42" y="97"/>
                            </a:lnTo>
                            <a:lnTo>
                              <a:pt x="45" y="97"/>
                            </a:lnTo>
                            <a:lnTo>
                              <a:pt x="45" y="95"/>
                            </a:lnTo>
                            <a:lnTo>
                              <a:pt x="48" y="94"/>
                            </a:lnTo>
                            <a:lnTo>
                              <a:pt x="48" y="96"/>
                            </a:lnTo>
                            <a:lnTo>
                              <a:pt x="50" y="97"/>
                            </a:lnTo>
                            <a:lnTo>
                              <a:pt x="52" y="95"/>
                            </a:lnTo>
                            <a:lnTo>
                              <a:pt x="55" y="95"/>
                            </a:lnTo>
                            <a:lnTo>
                              <a:pt x="58" y="93"/>
                            </a:lnTo>
                            <a:lnTo>
                              <a:pt x="58" y="92"/>
                            </a:lnTo>
                            <a:lnTo>
                              <a:pt x="62" y="94"/>
                            </a:lnTo>
                            <a:lnTo>
                              <a:pt x="64" y="95"/>
                            </a:lnTo>
                            <a:lnTo>
                              <a:pt x="65" y="94"/>
                            </a:lnTo>
                            <a:lnTo>
                              <a:pt x="67" y="95"/>
                            </a:lnTo>
                            <a:lnTo>
                              <a:pt x="68" y="95"/>
                            </a:lnTo>
                            <a:lnTo>
                              <a:pt x="68" y="93"/>
                            </a:lnTo>
                            <a:lnTo>
                              <a:pt x="72" y="93"/>
                            </a:lnTo>
                            <a:lnTo>
                              <a:pt x="73" y="92"/>
                            </a:lnTo>
                            <a:lnTo>
                              <a:pt x="73" y="92"/>
                            </a:lnTo>
                            <a:lnTo>
                              <a:pt x="75" y="88"/>
                            </a:lnTo>
                            <a:lnTo>
                              <a:pt x="77" y="88"/>
                            </a:lnTo>
                            <a:lnTo>
                              <a:pt x="77" y="86"/>
                            </a:lnTo>
                            <a:lnTo>
                              <a:pt x="77" y="86"/>
                            </a:lnTo>
                            <a:lnTo>
                              <a:pt x="77" y="86"/>
                            </a:lnTo>
                            <a:lnTo>
                              <a:pt x="77" y="86"/>
                            </a:lnTo>
                            <a:close/>
                          </a:path>
                        </a:pathLst>
                      </a:cu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ea typeface="+mn-ea"/>
                          <a:cs typeface="+mn-cs"/>
                        </a:endParaRPr>
                      </a:p>
                    </p:txBody>
                  </p:sp>
                  <p:sp>
                    <p:nvSpPr>
                      <p:cNvPr id="295" name="Île-de-France" descr="{&quot;Key&quot;:&quot;île-de-france&quot;,&quot;Name&quot;:&quot;Île-de-France&quot;,&quot;Value&quot;:1.0,&quot;Formula&quot;:&quot;&quot;,&quot;Text&quot;:&quot;&quot;,&quot;OfficeApplication&quot;:1,&quot;HasValue&quot;:true}">
                        <a:extLst>
                          <a:ext uri="{FF2B5EF4-FFF2-40B4-BE49-F238E27FC236}">
                            <a16:creationId xmlns:a16="http://schemas.microsoft.com/office/drawing/2014/main" id="{5583E4FA-1DC9-43FD-8B25-711D2964E6BA}"/>
                          </a:ext>
                        </a:extLst>
                      </p:cNvPr>
                      <p:cNvSpPr>
                        <a:spLocks/>
                      </p:cNvSpPr>
                      <p:nvPr/>
                    </p:nvSpPr>
                    <p:spPr bwMode="auto">
                      <a:xfrm>
                        <a:off x="5522391" y="2375573"/>
                        <a:ext cx="825236" cy="622718"/>
                      </a:xfrm>
                      <a:custGeom>
                        <a:avLst/>
                        <a:gdLst>
                          <a:gd name="T0" fmla="*/ 115 w 160"/>
                          <a:gd name="T1" fmla="*/ 17 h 128"/>
                          <a:gd name="T2" fmla="*/ 123 w 160"/>
                          <a:gd name="T3" fmla="*/ 14 h 128"/>
                          <a:gd name="T4" fmla="*/ 132 w 160"/>
                          <a:gd name="T5" fmla="*/ 22 h 128"/>
                          <a:gd name="T6" fmla="*/ 134 w 160"/>
                          <a:gd name="T7" fmla="*/ 30 h 128"/>
                          <a:gd name="T8" fmla="*/ 143 w 160"/>
                          <a:gd name="T9" fmla="*/ 38 h 128"/>
                          <a:gd name="T10" fmla="*/ 151 w 160"/>
                          <a:gd name="T11" fmla="*/ 43 h 128"/>
                          <a:gd name="T12" fmla="*/ 154 w 160"/>
                          <a:gd name="T13" fmla="*/ 48 h 128"/>
                          <a:gd name="T14" fmla="*/ 150 w 160"/>
                          <a:gd name="T15" fmla="*/ 50 h 128"/>
                          <a:gd name="T16" fmla="*/ 153 w 160"/>
                          <a:gd name="T17" fmla="*/ 58 h 128"/>
                          <a:gd name="T18" fmla="*/ 153 w 160"/>
                          <a:gd name="T19" fmla="*/ 67 h 128"/>
                          <a:gd name="T20" fmla="*/ 160 w 160"/>
                          <a:gd name="T21" fmla="*/ 71 h 128"/>
                          <a:gd name="T22" fmla="*/ 151 w 160"/>
                          <a:gd name="T23" fmla="*/ 82 h 128"/>
                          <a:gd name="T24" fmla="*/ 149 w 160"/>
                          <a:gd name="T25" fmla="*/ 90 h 128"/>
                          <a:gd name="T26" fmla="*/ 145 w 160"/>
                          <a:gd name="T27" fmla="*/ 98 h 128"/>
                          <a:gd name="T28" fmla="*/ 138 w 160"/>
                          <a:gd name="T29" fmla="*/ 99 h 128"/>
                          <a:gd name="T30" fmla="*/ 129 w 160"/>
                          <a:gd name="T31" fmla="*/ 100 h 128"/>
                          <a:gd name="T32" fmla="*/ 121 w 160"/>
                          <a:gd name="T33" fmla="*/ 100 h 128"/>
                          <a:gd name="T34" fmla="*/ 120 w 160"/>
                          <a:gd name="T35" fmla="*/ 110 h 128"/>
                          <a:gd name="T36" fmla="*/ 116 w 160"/>
                          <a:gd name="T37" fmla="*/ 118 h 128"/>
                          <a:gd name="T38" fmla="*/ 108 w 160"/>
                          <a:gd name="T39" fmla="*/ 124 h 128"/>
                          <a:gd name="T40" fmla="*/ 99 w 160"/>
                          <a:gd name="T41" fmla="*/ 123 h 128"/>
                          <a:gd name="T42" fmla="*/ 91 w 160"/>
                          <a:gd name="T43" fmla="*/ 126 h 128"/>
                          <a:gd name="T44" fmla="*/ 78 w 160"/>
                          <a:gd name="T45" fmla="*/ 124 h 128"/>
                          <a:gd name="T46" fmla="*/ 82 w 160"/>
                          <a:gd name="T47" fmla="*/ 117 h 128"/>
                          <a:gd name="T48" fmla="*/ 74 w 160"/>
                          <a:gd name="T49" fmla="*/ 108 h 128"/>
                          <a:gd name="T50" fmla="*/ 65 w 160"/>
                          <a:gd name="T51" fmla="*/ 107 h 128"/>
                          <a:gd name="T52" fmla="*/ 57 w 160"/>
                          <a:gd name="T53" fmla="*/ 103 h 128"/>
                          <a:gd name="T54" fmla="*/ 50 w 160"/>
                          <a:gd name="T55" fmla="*/ 107 h 128"/>
                          <a:gd name="T56" fmla="*/ 39 w 160"/>
                          <a:gd name="T57" fmla="*/ 108 h 128"/>
                          <a:gd name="T58" fmla="*/ 40 w 160"/>
                          <a:gd name="T59" fmla="*/ 96 h 128"/>
                          <a:gd name="T60" fmla="*/ 34 w 160"/>
                          <a:gd name="T61" fmla="*/ 91 h 128"/>
                          <a:gd name="T62" fmla="*/ 27 w 160"/>
                          <a:gd name="T63" fmla="*/ 86 h 128"/>
                          <a:gd name="T64" fmla="*/ 20 w 160"/>
                          <a:gd name="T65" fmla="*/ 75 h 128"/>
                          <a:gd name="T66" fmla="*/ 16 w 160"/>
                          <a:gd name="T67" fmla="*/ 69 h 128"/>
                          <a:gd name="T68" fmla="*/ 11 w 160"/>
                          <a:gd name="T69" fmla="*/ 61 h 128"/>
                          <a:gd name="T70" fmla="*/ 11 w 160"/>
                          <a:gd name="T71" fmla="*/ 54 h 128"/>
                          <a:gd name="T72" fmla="*/ 11 w 160"/>
                          <a:gd name="T73" fmla="*/ 46 h 128"/>
                          <a:gd name="T74" fmla="*/ 8 w 160"/>
                          <a:gd name="T75" fmla="*/ 41 h 128"/>
                          <a:gd name="T76" fmla="*/ 6 w 160"/>
                          <a:gd name="T77" fmla="*/ 36 h 128"/>
                          <a:gd name="T78" fmla="*/ 3 w 160"/>
                          <a:gd name="T79" fmla="*/ 30 h 128"/>
                          <a:gd name="T80" fmla="*/ 1 w 160"/>
                          <a:gd name="T81" fmla="*/ 21 h 128"/>
                          <a:gd name="T82" fmla="*/ 8 w 160"/>
                          <a:gd name="T83" fmla="*/ 19 h 128"/>
                          <a:gd name="T84" fmla="*/ 14 w 160"/>
                          <a:gd name="T85" fmla="*/ 14 h 128"/>
                          <a:gd name="T86" fmla="*/ 18 w 160"/>
                          <a:gd name="T87" fmla="*/ 7 h 128"/>
                          <a:gd name="T88" fmla="*/ 20 w 160"/>
                          <a:gd name="T89" fmla="*/ 3 h 128"/>
                          <a:gd name="T90" fmla="*/ 27 w 160"/>
                          <a:gd name="T91" fmla="*/ 6 h 128"/>
                          <a:gd name="T92" fmla="*/ 33 w 160"/>
                          <a:gd name="T93" fmla="*/ 7 h 128"/>
                          <a:gd name="T94" fmla="*/ 45 w 160"/>
                          <a:gd name="T95" fmla="*/ 6 h 128"/>
                          <a:gd name="T96" fmla="*/ 54 w 160"/>
                          <a:gd name="T97" fmla="*/ 7 h 128"/>
                          <a:gd name="T98" fmla="*/ 60 w 160"/>
                          <a:gd name="T99" fmla="*/ 8 h 128"/>
                          <a:gd name="T100" fmla="*/ 65 w 160"/>
                          <a:gd name="T101" fmla="*/ 7 h 128"/>
                          <a:gd name="T102" fmla="*/ 75 w 160"/>
                          <a:gd name="T103" fmla="*/ 12 h 128"/>
                          <a:gd name="T104" fmla="*/ 83 w 160"/>
                          <a:gd name="T105" fmla="*/ 14 h 128"/>
                          <a:gd name="T106" fmla="*/ 89 w 160"/>
                          <a:gd name="T107" fmla="*/ 17 h 128"/>
                          <a:gd name="T108" fmla="*/ 97 w 160"/>
                          <a:gd name="T109" fmla="*/ 21 h 128"/>
                          <a:gd name="T110" fmla="*/ 105 w 160"/>
                          <a:gd name="T111" fmla="*/ 1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 h="128">
                            <a:moveTo>
                              <a:pt x="106" y="19"/>
                            </a:moveTo>
                            <a:lnTo>
                              <a:pt x="109" y="18"/>
                            </a:lnTo>
                            <a:lnTo>
                              <a:pt x="109" y="17"/>
                            </a:lnTo>
                            <a:lnTo>
                              <a:pt x="112" y="18"/>
                            </a:lnTo>
                            <a:lnTo>
                              <a:pt x="112" y="18"/>
                            </a:lnTo>
                            <a:lnTo>
                              <a:pt x="113" y="17"/>
                            </a:lnTo>
                            <a:lnTo>
                              <a:pt x="115" y="17"/>
                            </a:lnTo>
                            <a:lnTo>
                              <a:pt x="115" y="18"/>
                            </a:lnTo>
                            <a:lnTo>
                              <a:pt x="116" y="19"/>
                            </a:lnTo>
                            <a:lnTo>
                              <a:pt x="117" y="17"/>
                            </a:lnTo>
                            <a:lnTo>
                              <a:pt x="120" y="17"/>
                            </a:lnTo>
                            <a:lnTo>
                              <a:pt x="121" y="17"/>
                            </a:lnTo>
                            <a:lnTo>
                              <a:pt x="121" y="15"/>
                            </a:lnTo>
                            <a:lnTo>
                              <a:pt x="123" y="14"/>
                            </a:lnTo>
                            <a:lnTo>
                              <a:pt x="126" y="14"/>
                            </a:lnTo>
                            <a:lnTo>
                              <a:pt x="126" y="14"/>
                            </a:lnTo>
                            <a:lnTo>
                              <a:pt x="130" y="16"/>
                            </a:lnTo>
                            <a:lnTo>
                              <a:pt x="130" y="17"/>
                            </a:lnTo>
                            <a:lnTo>
                              <a:pt x="130" y="18"/>
                            </a:lnTo>
                            <a:lnTo>
                              <a:pt x="130" y="21"/>
                            </a:lnTo>
                            <a:lnTo>
                              <a:pt x="132" y="22"/>
                            </a:lnTo>
                            <a:lnTo>
                              <a:pt x="130" y="24"/>
                            </a:lnTo>
                            <a:lnTo>
                              <a:pt x="130" y="25"/>
                            </a:lnTo>
                            <a:lnTo>
                              <a:pt x="132" y="27"/>
                            </a:lnTo>
                            <a:lnTo>
                              <a:pt x="133" y="27"/>
                            </a:lnTo>
                            <a:lnTo>
                              <a:pt x="134" y="28"/>
                            </a:lnTo>
                            <a:lnTo>
                              <a:pt x="134" y="29"/>
                            </a:lnTo>
                            <a:lnTo>
                              <a:pt x="134" y="30"/>
                            </a:lnTo>
                            <a:lnTo>
                              <a:pt x="137" y="30"/>
                            </a:lnTo>
                            <a:lnTo>
                              <a:pt x="137" y="31"/>
                            </a:lnTo>
                            <a:lnTo>
                              <a:pt x="137" y="33"/>
                            </a:lnTo>
                            <a:lnTo>
                              <a:pt x="137" y="34"/>
                            </a:lnTo>
                            <a:lnTo>
                              <a:pt x="140" y="34"/>
                            </a:lnTo>
                            <a:lnTo>
                              <a:pt x="140" y="36"/>
                            </a:lnTo>
                            <a:lnTo>
                              <a:pt x="143" y="38"/>
                            </a:lnTo>
                            <a:lnTo>
                              <a:pt x="145" y="36"/>
                            </a:lnTo>
                            <a:lnTo>
                              <a:pt x="146" y="41"/>
                            </a:lnTo>
                            <a:lnTo>
                              <a:pt x="147" y="41"/>
                            </a:lnTo>
                            <a:lnTo>
                              <a:pt x="147" y="41"/>
                            </a:lnTo>
                            <a:lnTo>
                              <a:pt x="148" y="41"/>
                            </a:lnTo>
                            <a:lnTo>
                              <a:pt x="148" y="42"/>
                            </a:lnTo>
                            <a:lnTo>
                              <a:pt x="151" y="43"/>
                            </a:lnTo>
                            <a:lnTo>
                              <a:pt x="151" y="45"/>
                            </a:lnTo>
                            <a:lnTo>
                              <a:pt x="153" y="45"/>
                            </a:lnTo>
                            <a:lnTo>
                              <a:pt x="153" y="44"/>
                            </a:lnTo>
                            <a:lnTo>
                              <a:pt x="154" y="44"/>
                            </a:lnTo>
                            <a:lnTo>
                              <a:pt x="154" y="46"/>
                            </a:lnTo>
                            <a:lnTo>
                              <a:pt x="154" y="47"/>
                            </a:lnTo>
                            <a:lnTo>
                              <a:pt x="154" y="48"/>
                            </a:lnTo>
                            <a:lnTo>
                              <a:pt x="154" y="49"/>
                            </a:lnTo>
                            <a:lnTo>
                              <a:pt x="153" y="48"/>
                            </a:lnTo>
                            <a:lnTo>
                              <a:pt x="151" y="49"/>
                            </a:lnTo>
                            <a:lnTo>
                              <a:pt x="148" y="48"/>
                            </a:lnTo>
                            <a:lnTo>
                              <a:pt x="148" y="49"/>
                            </a:lnTo>
                            <a:lnTo>
                              <a:pt x="149" y="50"/>
                            </a:lnTo>
                            <a:lnTo>
                              <a:pt x="150" y="50"/>
                            </a:lnTo>
                            <a:lnTo>
                              <a:pt x="150" y="52"/>
                            </a:lnTo>
                            <a:lnTo>
                              <a:pt x="150" y="52"/>
                            </a:lnTo>
                            <a:lnTo>
                              <a:pt x="148" y="52"/>
                            </a:lnTo>
                            <a:lnTo>
                              <a:pt x="148" y="55"/>
                            </a:lnTo>
                            <a:lnTo>
                              <a:pt x="150" y="55"/>
                            </a:lnTo>
                            <a:lnTo>
                              <a:pt x="150" y="57"/>
                            </a:lnTo>
                            <a:lnTo>
                              <a:pt x="153" y="58"/>
                            </a:lnTo>
                            <a:lnTo>
                              <a:pt x="153" y="58"/>
                            </a:lnTo>
                            <a:lnTo>
                              <a:pt x="153" y="59"/>
                            </a:lnTo>
                            <a:lnTo>
                              <a:pt x="154" y="62"/>
                            </a:lnTo>
                            <a:lnTo>
                              <a:pt x="154" y="62"/>
                            </a:lnTo>
                            <a:lnTo>
                              <a:pt x="151" y="65"/>
                            </a:lnTo>
                            <a:lnTo>
                              <a:pt x="151" y="65"/>
                            </a:lnTo>
                            <a:lnTo>
                              <a:pt x="153" y="67"/>
                            </a:lnTo>
                            <a:lnTo>
                              <a:pt x="151" y="69"/>
                            </a:lnTo>
                            <a:lnTo>
                              <a:pt x="154" y="68"/>
                            </a:lnTo>
                            <a:lnTo>
                              <a:pt x="155" y="67"/>
                            </a:lnTo>
                            <a:lnTo>
                              <a:pt x="157" y="67"/>
                            </a:lnTo>
                            <a:lnTo>
                              <a:pt x="157" y="69"/>
                            </a:lnTo>
                            <a:lnTo>
                              <a:pt x="158" y="69"/>
                            </a:lnTo>
                            <a:lnTo>
                              <a:pt x="160" y="71"/>
                            </a:lnTo>
                            <a:lnTo>
                              <a:pt x="156" y="72"/>
                            </a:lnTo>
                            <a:lnTo>
                              <a:pt x="157" y="73"/>
                            </a:lnTo>
                            <a:lnTo>
                              <a:pt x="155" y="73"/>
                            </a:lnTo>
                            <a:lnTo>
                              <a:pt x="155" y="75"/>
                            </a:lnTo>
                            <a:lnTo>
                              <a:pt x="153" y="76"/>
                            </a:lnTo>
                            <a:lnTo>
                              <a:pt x="154" y="79"/>
                            </a:lnTo>
                            <a:lnTo>
                              <a:pt x="151" y="82"/>
                            </a:lnTo>
                            <a:lnTo>
                              <a:pt x="149" y="80"/>
                            </a:lnTo>
                            <a:lnTo>
                              <a:pt x="149" y="82"/>
                            </a:lnTo>
                            <a:lnTo>
                              <a:pt x="150" y="83"/>
                            </a:lnTo>
                            <a:lnTo>
                              <a:pt x="150" y="86"/>
                            </a:lnTo>
                            <a:lnTo>
                              <a:pt x="149" y="86"/>
                            </a:lnTo>
                            <a:lnTo>
                              <a:pt x="147" y="86"/>
                            </a:lnTo>
                            <a:lnTo>
                              <a:pt x="149" y="90"/>
                            </a:lnTo>
                            <a:lnTo>
                              <a:pt x="148" y="91"/>
                            </a:lnTo>
                            <a:lnTo>
                              <a:pt x="148" y="93"/>
                            </a:lnTo>
                            <a:lnTo>
                              <a:pt x="149" y="93"/>
                            </a:lnTo>
                            <a:lnTo>
                              <a:pt x="149" y="95"/>
                            </a:lnTo>
                            <a:lnTo>
                              <a:pt x="149" y="96"/>
                            </a:lnTo>
                            <a:lnTo>
                              <a:pt x="147" y="96"/>
                            </a:lnTo>
                            <a:lnTo>
                              <a:pt x="145" y="98"/>
                            </a:lnTo>
                            <a:lnTo>
                              <a:pt x="145" y="98"/>
                            </a:lnTo>
                            <a:lnTo>
                              <a:pt x="145" y="99"/>
                            </a:lnTo>
                            <a:lnTo>
                              <a:pt x="144" y="99"/>
                            </a:lnTo>
                            <a:lnTo>
                              <a:pt x="143" y="99"/>
                            </a:lnTo>
                            <a:lnTo>
                              <a:pt x="141" y="99"/>
                            </a:lnTo>
                            <a:lnTo>
                              <a:pt x="140" y="98"/>
                            </a:lnTo>
                            <a:lnTo>
                              <a:pt x="138" y="99"/>
                            </a:lnTo>
                            <a:lnTo>
                              <a:pt x="137" y="100"/>
                            </a:lnTo>
                            <a:lnTo>
                              <a:pt x="135" y="100"/>
                            </a:lnTo>
                            <a:lnTo>
                              <a:pt x="134" y="100"/>
                            </a:lnTo>
                            <a:lnTo>
                              <a:pt x="133" y="100"/>
                            </a:lnTo>
                            <a:lnTo>
                              <a:pt x="132" y="100"/>
                            </a:lnTo>
                            <a:lnTo>
                              <a:pt x="130" y="99"/>
                            </a:lnTo>
                            <a:lnTo>
                              <a:pt x="129" y="100"/>
                            </a:lnTo>
                            <a:lnTo>
                              <a:pt x="129" y="100"/>
                            </a:lnTo>
                            <a:lnTo>
                              <a:pt x="126" y="100"/>
                            </a:lnTo>
                            <a:lnTo>
                              <a:pt x="126" y="101"/>
                            </a:lnTo>
                            <a:lnTo>
                              <a:pt x="125" y="101"/>
                            </a:lnTo>
                            <a:lnTo>
                              <a:pt x="125" y="100"/>
                            </a:lnTo>
                            <a:lnTo>
                              <a:pt x="123" y="100"/>
                            </a:lnTo>
                            <a:lnTo>
                              <a:pt x="121" y="100"/>
                            </a:lnTo>
                            <a:lnTo>
                              <a:pt x="120" y="103"/>
                            </a:lnTo>
                            <a:lnTo>
                              <a:pt x="121" y="104"/>
                            </a:lnTo>
                            <a:lnTo>
                              <a:pt x="119" y="107"/>
                            </a:lnTo>
                            <a:lnTo>
                              <a:pt x="120" y="107"/>
                            </a:lnTo>
                            <a:lnTo>
                              <a:pt x="119" y="108"/>
                            </a:lnTo>
                            <a:lnTo>
                              <a:pt x="120" y="110"/>
                            </a:lnTo>
                            <a:lnTo>
                              <a:pt x="120" y="110"/>
                            </a:lnTo>
                            <a:lnTo>
                              <a:pt x="121" y="111"/>
                            </a:lnTo>
                            <a:lnTo>
                              <a:pt x="121" y="113"/>
                            </a:lnTo>
                            <a:lnTo>
                              <a:pt x="121" y="113"/>
                            </a:lnTo>
                            <a:lnTo>
                              <a:pt x="119" y="116"/>
                            </a:lnTo>
                            <a:lnTo>
                              <a:pt x="119" y="118"/>
                            </a:lnTo>
                            <a:lnTo>
                              <a:pt x="117" y="118"/>
                            </a:lnTo>
                            <a:lnTo>
                              <a:pt x="116" y="118"/>
                            </a:lnTo>
                            <a:lnTo>
                              <a:pt x="116" y="120"/>
                            </a:lnTo>
                            <a:lnTo>
                              <a:pt x="115" y="120"/>
                            </a:lnTo>
                            <a:lnTo>
                              <a:pt x="113" y="122"/>
                            </a:lnTo>
                            <a:lnTo>
                              <a:pt x="113" y="123"/>
                            </a:lnTo>
                            <a:lnTo>
                              <a:pt x="112" y="123"/>
                            </a:lnTo>
                            <a:lnTo>
                              <a:pt x="111" y="124"/>
                            </a:lnTo>
                            <a:lnTo>
                              <a:pt x="108" y="124"/>
                            </a:lnTo>
                            <a:lnTo>
                              <a:pt x="108" y="124"/>
                            </a:lnTo>
                            <a:lnTo>
                              <a:pt x="105" y="127"/>
                            </a:lnTo>
                            <a:lnTo>
                              <a:pt x="102" y="126"/>
                            </a:lnTo>
                            <a:lnTo>
                              <a:pt x="104" y="124"/>
                            </a:lnTo>
                            <a:lnTo>
                              <a:pt x="102" y="123"/>
                            </a:lnTo>
                            <a:lnTo>
                              <a:pt x="99" y="124"/>
                            </a:lnTo>
                            <a:lnTo>
                              <a:pt x="99" y="123"/>
                            </a:lnTo>
                            <a:lnTo>
                              <a:pt x="98" y="123"/>
                            </a:lnTo>
                            <a:lnTo>
                              <a:pt x="99" y="125"/>
                            </a:lnTo>
                            <a:lnTo>
                              <a:pt x="97" y="127"/>
                            </a:lnTo>
                            <a:lnTo>
                              <a:pt x="96" y="127"/>
                            </a:lnTo>
                            <a:lnTo>
                              <a:pt x="93" y="128"/>
                            </a:lnTo>
                            <a:lnTo>
                              <a:pt x="92" y="128"/>
                            </a:lnTo>
                            <a:lnTo>
                              <a:pt x="91" y="126"/>
                            </a:lnTo>
                            <a:lnTo>
                              <a:pt x="86" y="127"/>
                            </a:lnTo>
                            <a:lnTo>
                              <a:pt x="85" y="126"/>
                            </a:lnTo>
                            <a:lnTo>
                              <a:pt x="83" y="126"/>
                            </a:lnTo>
                            <a:lnTo>
                              <a:pt x="82" y="127"/>
                            </a:lnTo>
                            <a:lnTo>
                              <a:pt x="77" y="127"/>
                            </a:lnTo>
                            <a:lnTo>
                              <a:pt x="76" y="127"/>
                            </a:lnTo>
                            <a:lnTo>
                              <a:pt x="78" y="124"/>
                            </a:lnTo>
                            <a:lnTo>
                              <a:pt x="78" y="123"/>
                            </a:lnTo>
                            <a:lnTo>
                              <a:pt x="80" y="124"/>
                            </a:lnTo>
                            <a:lnTo>
                              <a:pt x="82" y="123"/>
                            </a:lnTo>
                            <a:lnTo>
                              <a:pt x="80" y="122"/>
                            </a:lnTo>
                            <a:lnTo>
                              <a:pt x="82" y="120"/>
                            </a:lnTo>
                            <a:lnTo>
                              <a:pt x="82" y="119"/>
                            </a:lnTo>
                            <a:lnTo>
                              <a:pt x="82" y="117"/>
                            </a:lnTo>
                            <a:lnTo>
                              <a:pt x="80" y="114"/>
                            </a:lnTo>
                            <a:lnTo>
                              <a:pt x="78" y="114"/>
                            </a:lnTo>
                            <a:lnTo>
                              <a:pt x="78" y="113"/>
                            </a:lnTo>
                            <a:lnTo>
                              <a:pt x="75" y="113"/>
                            </a:lnTo>
                            <a:lnTo>
                              <a:pt x="74" y="112"/>
                            </a:lnTo>
                            <a:lnTo>
                              <a:pt x="74" y="111"/>
                            </a:lnTo>
                            <a:lnTo>
                              <a:pt x="74" y="108"/>
                            </a:lnTo>
                            <a:lnTo>
                              <a:pt x="73" y="107"/>
                            </a:lnTo>
                            <a:lnTo>
                              <a:pt x="72" y="106"/>
                            </a:lnTo>
                            <a:lnTo>
                              <a:pt x="69" y="107"/>
                            </a:lnTo>
                            <a:lnTo>
                              <a:pt x="69" y="107"/>
                            </a:lnTo>
                            <a:lnTo>
                              <a:pt x="67" y="104"/>
                            </a:lnTo>
                            <a:lnTo>
                              <a:pt x="65" y="105"/>
                            </a:lnTo>
                            <a:lnTo>
                              <a:pt x="65" y="107"/>
                            </a:lnTo>
                            <a:lnTo>
                              <a:pt x="62" y="107"/>
                            </a:lnTo>
                            <a:lnTo>
                              <a:pt x="61" y="107"/>
                            </a:lnTo>
                            <a:lnTo>
                              <a:pt x="60" y="108"/>
                            </a:lnTo>
                            <a:lnTo>
                              <a:pt x="60" y="107"/>
                            </a:lnTo>
                            <a:lnTo>
                              <a:pt x="60" y="106"/>
                            </a:lnTo>
                            <a:lnTo>
                              <a:pt x="60" y="105"/>
                            </a:lnTo>
                            <a:lnTo>
                              <a:pt x="57" y="103"/>
                            </a:lnTo>
                            <a:lnTo>
                              <a:pt x="56" y="104"/>
                            </a:lnTo>
                            <a:lnTo>
                              <a:pt x="55" y="107"/>
                            </a:lnTo>
                            <a:lnTo>
                              <a:pt x="54" y="107"/>
                            </a:lnTo>
                            <a:lnTo>
                              <a:pt x="53" y="107"/>
                            </a:lnTo>
                            <a:lnTo>
                              <a:pt x="54" y="108"/>
                            </a:lnTo>
                            <a:lnTo>
                              <a:pt x="50" y="108"/>
                            </a:lnTo>
                            <a:lnTo>
                              <a:pt x="50" y="107"/>
                            </a:lnTo>
                            <a:lnTo>
                              <a:pt x="49" y="107"/>
                            </a:lnTo>
                            <a:lnTo>
                              <a:pt x="48" y="108"/>
                            </a:lnTo>
                            <a:lnTo>
                              <a:pt x="46" y="108"/>
                            </a:lnTo>
                            <a:lnTo>
                              <a:pt x="46" y="110"/>
                            </a:lnTo>
                            <a:lnTo>
                              <a:pt x="41" y="110"/>
                            </a:lnTo>
                            <a:lnTo>
                              <a:pt x="40" y="110"/>
                            </a:lnTo>
                            <a:lnTo>
                              <a:pt x="39" y="108"/>
                            </a:lnTo>
                            <a:lnTo>
                              <a:pt x="39" y="108"/>
                            </a:lnTo>
                            <a:lnTo>
                              <a:pt x="37" y="107"/>
                            </a:lnTo>
                            <a:lnTo>
                              <a:pt x="40" y="104"/>
                            </a:lnTo>
                            <a:lnTo>
                              <a:pt x="40" y="100"/>
                            </a:lnTo>
                            <a:lnTo>
                              <a:pt x="41" y="100"/>
                            </a:lnTo>
                            <a:lnTo>
                              <a:pt x="39" y="98"/>
                            </a:lnTo>
                            <a:lnTo>
                              <a:pt x="40" y="96"/>
                            </a:lnTo>
                            <a:lnTo>
                              <a:pt x="39" y="96"/>
                            </a:lnTo>
                            <a:lnTo>
                              <a:pt x="37" y="96"/>
                            </a:lnTo>
                            <a:lnTo>
                              <a:pt x="37" y="94"/>
                            </a:lnTo>
                            <a:lnTo>
                              <a:pt x="37" y="91"/>
                            </a:lnTo>
                            <a:lnTo>
                              <a:pt x="37" y="90"/>
                            </a:lnTo>
                            <a:lnTo>
                              <a:pt x="36" y="90"/>
                            </a:lnTo>
                            <a:lnTo>
                              <a:pt x="34" y="91"/>
                            </a:lnTo>
                            <a:lnTo>
                              <a:pt x="33" y="91"/>
                            </a:lnTo>
                            <a:lnTo>
                              <a:pt x="31" y="91"/>
                            </a:lnTo>
                            <a:lnTo>
                              <a:pt x="30" y="90"/>
                            </a:lnTo>
                            <a:lnTo>
                              <a:pt x="29" y="89"/>
                            </a:lnTo>
                            <a:lnTo>
                              <a:pt x="29" y="89"/>
                            </a:lnTo>
                            <a:lnTo>
                              <a:pt x="27" y="89"/>
                            </a:lnTo>
                            <a:lnTo>
                              <a:pt x="27" y="86"/>
                            </a:lnTo>
                            <a:lnTo>
                              <a:pt x="26" y="86"/>
                            </a:lnTo>
                            <a:lnTo>
                              <a:pt x="24" y="83"/>
                            </a:lnTo>
                            <a:lnTo>
                              <a:pt x="26" y="78"/>
                            </a:lnTo>
                            <a:lnTo>
                              <a:pt x="24" y="78"/>
                            </a:lnTo>
                            <a:lnTo>
                              <a:pt x="23" y="76"/>
                            </a:lnTo>
                            <a:lnTo>
                              <a:pt x="20" y="76"/>
                            </a:lnTo>
                            <a:lnTo>
                              <a:pt x="20" y="75"/>
                            </a:lnTo>
                            <a:lnTo>
                              <a:pt x="20" y="72"/>
                            </a:lnTo>
                            <a:lnTo>
                              <a:pt x="20" y="72"/>
                            </a:lnTo>
                            <a:lnTo>
                              <a:pt x="19" y="72"/>
                            </a:lnTo>
                            <a:lnTo>
                              <a:pt x="19" y="72"/>
                            </a:lnTo>
                            <a:lnTo>
                              <a:pt x="17" y="72"/>
                            </a:lnTo>
                            <a:lnTo>
                              <a:pt x="16" y="69"/>
                            </a:lnTo>
                            <a:lnTo>
                              <a:pt x="16" y="69"/>
                            </a:lnTo>
                            <a:lnTo>
                              <a:pt x="15" y="67"/>
                            </a:lnTo>
                            <a:lnTo>
                              <a:pt x="12" y="67"/>
                            </a:lnTo>
                            <a:lnTo>
                              <a:pt x="12" y="65"/>
                            </a:lnTo>
                            <a:lnTo>
                              <a:pt x="13" y="65"/>
                            </a:lnTo>
                            <a:lnTo>
                              <a:pt x="13" y="63"/>
                            </a:lnTo>
                            <a:lnTo>
                              <a:pt x="10" y="62"/>
                            </a:lnTo>
                            <a:lnTo>
                              <a:pt x="11" y="61"/>
                            </a:lnTo>
                            <a:lnTo>
                              <a:pt x="11" y="60"/>
                            </a:lnTo>
                            <a:lnTo>
                              <a:pt x="13" y="58"/>
                            </a:lnTo>
                            <a:lnTo>
                              <a:pt x="13" y="57"/>
                            </a:lnTo>
                            <a:lnTo>
                              <a:pt x="13" y="56"/>
                            </a:lnTo>
                            <a:lnTo>
                              <a:pt x="11" y="55"/>
                            </a:lnTo>
                            <a:lnTo>
                              <a:pt x="11" y="55"/>
                            </a:lnTo>
                            <a:lnTo>
                              <a:pt x="11" y="54"/>
                            </a:lnTo>
                            <a:lnTo>
                              <a:pt x="11" y="53"/>
                            </a:lnTo>
                            <a:lnTo>
                              <a:pt x="10" y="53"/>
                            </a:lnTo>
                            <a:lnTo>
                              <a:pt x="10" y="49"/>
                            </a:lnTo>
                            <a:lnTo>
                              <a:pt x="11" y="48"/>
                            </a:lnTo>
                            <a:lnTo>
                              <a:pt x="10" y="48"/>
                            </a:lnTo>
                            <a:lnTo>
                              <a:pt x="10" y="47"/>
                            </a:lnTo>
                            <a:lnTo>
                              <a:pt x="11" y="46"/>
                            </a:lnTo>
                            <a:lnTo>
                              <a:pt x="11" y="45"/>
                            </a:lnTo>
                            <a:lnTo>
                              <a:pt x="11" y="45"/>
                            </a:lnTo>
                            <a:lnTo>
                              <a:pt x="10" y="45"/>
                            </a:lnTo>
                            <a:lnTo>
                              <a:pt x="10" y="43"/>
                            </a:lnTo>
                            <a:lnTo>
                              <a:pt x="10" y="43"/>
                            </a:lnTo>
                            <a:lnTo>
                              <a:pt x="9" y="43"/>
                            </a:lnTo>
                            <a:lnTo>
                              <a:pt x="8" y="41"/>
                            </a:lnTo>
                            <a:lnTo>
                              <a:pt x="9" y="40"/>
                            </a:lnTo>
                            <a:lnTo>
                              <a:pt x="9" y="40"/>
                            </a:lnTo>
                            <a:lnTo>
                              <a:pt x="7" y="38"/>
                            </a:lnTo>
                            <a:lnTo>
                              <a:pt x="8" y="38"/>
                            </a:lnTo>
                            <a:lnTo>
                              <a:pt x="7" y="36"/>
                            </a:lnTo>
                            <a:lnTo>
                              <a:pt x="6" y="36"/>
                            </a:lnTo>
                            <a:lnTo>
                              <a:pt x="6" y="36"/>
                            </a:lnTo>
                            <a:lnTo>
                              <a:pt x="4" y="34"/>
                            </a:lnTo>
                            <a:lnTo>
                              <a:pt x="5" y="34"/>
                            </a:lnTo>
                            <a:lnTo>
                              <a:pt x="5" y="32"/>
                            </a:lnTo>
                            <a:lnTo>
                              <a:pt x="4" y="31"/>
                            </a:lnTo>
                            <a:lnTo>
                              <a:pt x="6" y="29"/>
                            </a:lnTo>
                            <a:lnTo>
                              <a:pt x="5" y="28"/>
                            </a:lnTo>
                            <a:lnTo>
                              <a:pt x="3" y="30"/>
                            </a:lnTo>
                            <a:lnTo>
                              <a:pt x="1" y="28"/>
                            </a:lnTo>
                            <a:lnTo>
                              <a:pt x="3" y="27"/>
                            </a:lnTo>
                            <a:lnTo>
                              <a:pt x="3" y="26"/>
                            </a:lnTo>
                            <a:lnTo>
                              <a:pt x="3" y="25"/>
                            </a:lnTo>
                            <a:lnTo>
                              <a:pt x="1" y="24"/>
                            </a:lnTo>
                            <a:lnTo>
                              <a:pt x="0" y="22"/>
                            </a:lnTo>
                            <a:lnTo>
                              <a:pt x="1" y="21"/>
                            </a:lnTo>
                            <a:lnTo>
                              <a:pt x="1" y="21"/>
                            </a:lnTo>
                            <a:lnTo>
                              <a:pt x="3" y="21"/>
                            </a:lnTo>
                            <a:lnTo>
                              <a:pt x="4" y="21"/>
                            </a:lnTo>
                            <a:lnTo>
                              <a:pt x="5" y="21"/>
                            </a:lnTo>
                            <a:lnTo>
                              <a:pt x="6" y="17"/>
                            </a:lnTo>
                            <a:lnTo>
                              <a:pt x="6" y="19"/>
                            </a:lnTo>
                            <a:lnTo>
                              <a:pt x="8" y="19"/>
                            </a:lnTo>
                            <a:lnTo>
                              <a:pt x="9" y="19"/>
                            </a:lnTo>
                            <a:lnTo>
                              <a:pt x="10" y="18"/>
                            </a:lnTo>
                            <a:lnTo>
                              <a:pt x="11" y="17"/>
                            </a:lnTo>
                            <a:lnTo>
                              <a:pt x="13" y="17"/>
                            </a:lnTo>
                            <a:lnTo>
                              <a:pt x="13" y="17"/>
                            </a:lnTo>
                            <a:lnTo>
                              <a:pt x="13" y="17"/>
                            </a:lnTo>
                            <a:lnTo>
                              <a:pt x="14" y="14"/>
                            </a:lnTo>
                            <a:lnTo>
                              <a:pt x="16" y="12"/>
                            </a:lnTo>
                            <a:lnTo>
                              <a:pt x="17" y="12"/>
                            </a:lnTo>
                            <a:lnTo>
                              <a:pt x="17" y="11"/>
                            </a:lnTo>
                            <a:lnTo>
                              <a:pt x="16" y="11"/>
                            </a:lnTo>
                            <a:lnTo>
                              <a:pt x="18" y="10"/>
                            </a:lnTo>
                            <a:lnTo>
                              <a:pt x="18" y="7"/>
                            </a:lnTo>
                            <a:lnTo>
                              <a:pt x="18" y="7"/>
                            </a:lnTo>
                            <a:lnTo>
                              <a:pt x="18" y="6"/>
                            </a:lnTo>
                            <a:lnTo>
                              <a:pt x="18" y="3"/>
                            </a:lnTo>
                            <a:lnTo>
                              <a:pt x="20" y="1"/>
                            </a:lnTo>
                            <a:lnTo>
                              <a:pt x="20" y="0"/>
                            </a:lnTo>
                            <a:lnTo>
                              <a:pt x="23" y="1"/>
                            </a:lnTo>
                            <a:lnTo>
                              <a:pt x="22" y="3"/>
                            </a:lnTo>
                            <a:lnTo>
                              <a:pt x="20" y="3"/>
                            </a:lnTo>
                            <a:lnTo>
                              <a:pt x="20" y="3"/>
                            </a:lnTo>
                            <a:lnTo>
                              <a:pt x="22" y="5"/>
                            </a:lnTo>
                            <a:lnTo>
                              <a:pt x="22" y="5"/>
                            </a:lnTo>
                            <a:lnTo>
                              <a:pt x="23" y="7"/>
                            </a:lnTo>
                            <a:lnTo>
                              <a:pt x="24" y="7"/>
                            </a:lnTo>
                            <a:lnTo>
                              <a:pt x="26" y="6"/>
                            </a:lnTo>
                            <a:lnTo>
                              <a:pt x="27" y="6"/>
                            </a:lnTo>
                            <a:lnTo>
                              <a:pt x="27" y="7"/>
                            </a:lnTo>
                            <a:lnTo>
                              <a:pt x="27" y="6"/>
                            </a:lnTo>
                            <a:lnTo>
                              <a:pt x="28" y="7"/>
                            </a:lnTo>
                            <a:lnTo>
                              <a:pt x="29" y="7"/>
                            </a:lnTo>
                            <a:lnTo>
                              <a:pt x="29" y="8"/>
                            </a:lnTo>
                            <a:lnTo>
                              <a:pt x="31" y="8"/>
                            </a:lnTo>
                            <a:lnTo>
                              <a:pt x="33" y="7"/>
                            </a:lnTo>
                            <a:lnTo>
                              <a:pt x="34" y="9"/>
                            </a:lnTo>
                            <a:lnTo>
                              <a:pt x="37" y="8"/>
                            </a:lnTo>
                            <a:lnTo>
                              <a:pt x="39" y="8"/>
                            </a:lnTo>
                            <a:lnTo>
                              <a:pt x="40" y="7"/>
                            </a:lnTo>
                            <a:lnTo>
                              <a:pt x="42" y="7"/>
                            </a:lnTo>
                            <a:lnTo>
                              <a:pt x="44" y="6"/>
                            </a:lnTo>
                            <a:lnTo>
                              <a:pt x="45" y="6"/>
                            </a:lnTo>
                            <a:lnTo>
                              <a:pt x="45" y="5"/>
                            </a:lnTo>
                            <a:lnTo>
                              <a:pt x="48" y="3"/>
                            </a:lnTo>
                            <a:lnTo>
                              <a:pt x="48" y="3"/>
                            </a:lnTo>
                            <a:lnTo>
                              <a:pt x="49" y="6"/>
                            </a:lnTo>
                            <a:lnTo>
                              <a:pt x="52" y="6"/>
                            </a:lnTo>
                            <a:lnTo>
                              <a:pt x="52" y="7"/>
                            </a:lnTo>
                            <a:lnTo>
                              <a:pt x="54" y="7"/>
                            </a:lnTo>
                            <a:lnTo>
                              <a:pt x="54" y="7"/>
                            </a:lnTo>
                            <a:lnTo>
                              <a:pt x="54" y="8"/>
                            </a:lnTo>
                            <a:lnTo>
                              <a:pt x="54" y="8"/>
                            </a:lnTo>
                            <a:lnTo>
                              <a:pt x="55" y="7"/>
                            </a:lnTo>
                            <a:lnTo>
                              <a:pt x="56" y="8"/>
                            </a:lnTo>
                            <a:lnTo>
                              <a:pt x="59" y="7"/>
                            </a:lnTo>
                            <a:lnTo>
                              <a:pt x="60" y="8"/>
                            </a:lnTo>
                            <a:lnTo>
                              <a:pt x="59" y="10"/>
                            </a:lnTo>
                            <a:lnTo>
                              <a:pt x="59" y="10"/>
                            </a:lnTo>
                            <a:lnTo>
                              <a:pt x="60" y="10"/>
                            </a:lnTo>
                            <a:lnTo>
                              <a:pt x="61" y="10"/>
                            </a:lnTo>
                            <a:lnTo>
                              <a:pt x="62" y="9"/>
                            </a:lnTo>
                            <a:lnTo>
                              <a:pt x="64" y="9"/>
                            </a:lnTo>
                            <a:lnTo>
                              <a:pt x="65" y="7"/>
                            </a:lnTo>
                            <a:lnTo>
                              <a:pt x="65" y="7"/>
                            </a:lnTo>
                            <a:lnTo>
                              <a:pt x="65" y="7"/>
                            </a:lnTo>
                            <a:lnTo>
                              <a:pt x="69" y="10"/>
                            </a:lnTo>
                            <a:lnTo>
                              <a:pt x="70" y="10"/>
                            </a:lnTo>
                            <a:lnTo>
                              <a:pt x="75" y="10"/>
                            </a:lnTo>
                            <a:lnTo>
                              <a:pt x="75" y="11"/>
                            </a:lnTo>
                            <a:lnTo>
                              <a:pt x="75" y="12"/>
                            </a:lnTo>
                            <a:lnTo>
                              <a:pt x="76" y="12"/>
                            </a:lnTo>
                            <a:lnTo>
                              <a:pt x="78" y="12"/>
                            </a:lnTo>
                            <a:lnTo>
                              <a:pt x="80" y="14"/>
                            </a:lnTo>
                            <a:lnTo>
                              <a:pt x="79" y="14"/>
                            </a:lnTo>
                            <a:lnTo>
                              <a:pt x="82" y="16"/>
                            </a:lnTo>
                            <a:lnTo>
                              <a:pt x="82" y="14"/>
                            </a:lnTo>
                            <a:lnTo>
                              <a:pt x="83" y="14"/>
                            </a:lnTo>
                            <a:lnTo>
                              <a:pt x="84" y="17"/>
                            </a:lnTo>
                            <a:lnTo>
                              <a:pt x="85" y="17"/>
                            </a:lnTo>
                            <a:lnTo>
                              <a:pt x="85" y="17"/>
                            </a:lnTo>
                            <a:lnTo>
                              <a:pt x="85" y="18"/>
                            </a:lnTo>
                            <a:lnTo>
                              <a:pt x="86" y="18"/>
                            </a:lnTo>
                            <a:lnTo>
                              <a:pt x="88" y="17"/>
                            </a:lnTo>
                            <a:lnTo>
                              <a:pt x="89" y="17"/>
                            </a:lnTo>
                            <a:lnTo>
                              <a:pt x="89" y="15"/>
                            </a:lnTo>
                            <a:lnTo>
                              <a:pt x="93" y="17"/>
                            </a:lnTo>
                            <a:lnTo>
                              <a:pt x="94" y="19"/>
                            </a:lnTo>
                            <a:lnTo>
                              <a:pt x="93" y="19"/>
                            </a:lnTo>
                            <a:lnTo>
                              <a:pt x="95" y="21"/>
                            </a:lnTo>
                            <a:lnTo>
                              <a:pt x="97" y="18"/>
                            </a:lnTo>
                            <a:lnTo>
                              <a:pt x="97" y="21"/>
                            </a:lnTo>
                            <a:lnTo>
                              <a:pt x="99" y="21"/>
                            </a:lnTo>
                            <a:lnTo>
                              <a:pt x="101" y="19"/>
                            </a:lnTo>
                            <a:lnTo>
                              <a:pt x="99" y="17"/>
                            </a:lnTo>
                            <a:lnTo>
                              <a:pt x="101" y="17"/>
                            </a:lnTo>
                            <a:lnTo>
                              <a:pt x="102" y="17"/>
                            </a:lnTo>
                            <a:lnTo>
                              <a:pt x="103" y="17"/>
                            </a:lnTo>
                            <a:lnTo>
                              <a:pt x="105" y="17"/>
                            </a:lnTo>
                            <a:lnTo>
                              <a:pt x="106" y="17"/>
                            </a:lnTo>
                            <a:lnTo>
                              <a:pt x="106" y="19"/>
                            </a:lnTo>
                            <a:lnTo>
                              <a:pt x="106" y="19"/>
                            </a:lnTo>
                            <a:lnTo>
                              <a:pt x="106" y="19"/>
                            </a:lnTo>
                            <a:lnTo>
                              <a:pt x="106" y="19"/>
                            </a:lnTo>
                            <a:close/>
                          </a:path>
                        </a:pathLst>
                      </a:custGeom>
                      <a:solidFill>
                        <a:schemeClr val="accent5">
                          <a:lumMod val="20000"/>
                          <a:lumOff val="80000"/>
                        </a:schemeClr>
                      </a:solid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ea typeface="+mn-ea"/>
                          <a:cs typeface="+mn-cs"/>
                        </a:endParaRPr>
                      </a:p>
                    </p:txBody>
                  </p:sp>
                  <p:sp>
                    <p:nvSpPr>
                      <p:cNvPr id="296" name="Provence-Alpes Côte d'Azur" descr="{&quot;Key&quot;:&quot;provence-alpes côte d'azur&quot;,&quot;Name&quot;:&quot;Provence-Alpes Côte d'Azur&quot;,&quot;Value&quot;:1.0,&quot;Formula&quot;:&quot;&quot;,&quot;Text&quot;:&quot;&quot;,&quot;OfficeApplication&quot;:1,&quot;HasValue&quot;:true}">
                        <a:extLst>
                          <a:ext uri="{FF2B5EF4-FFF2-40B4-BE49-F238E27FC236}">
                            <a16:creationId xmlns:a16="http://schemas.microsoft.com/office/drawing/2014/main" id="{58F03C0D-0A44-4A33-8106-5BAB35A62EC8}"/>
                          </a:ext>
                        </a:extLst>
                      </p:cNvPr>
                      <p:cNvSpPr>
                        <a:spLocks/>
                      </p:cNvSpPr>
                      <p:nvPr/>
                    </p:nvSpPr>
                    <p:spPr bwMode="auto">
                      <a:xfrm>
                        <a:off x="6679006" y="4618334"/>
                        <a:ext cx="1439447" cy="1172464"/>
                      </a:xfrm>
                      <a:custGeom>
                        <a:avLst/>
                        <a:gdLst>
                          <a:gd name="T0" fmla="*/ 220 w 286"/>
                          <a:gd name="T1" fmla="*/ 78 h 241"/>
                          <a:gd name="T2" fmla="*/ 228 w 286"/>
                          <a:gd name="T3" fmla="*/ 101 h 241"/>
                          <a:gd name="T4" fmla="*/ 255 w 286"/>
                          <a:gd name="T5" fmla="*/ 111 h 241"/>
                          <a:gd name="T6" fmla="*/ 281 w 286"/>
                          <a:gd name="T7" fmla="*/ 110 h 241"/>
                          <a:gd name="T8" fmla="*/ 274 w 286"/>
                          <a:gd name="T9" fmla="*/ 135 h 241"/>
                          <a:gd name="T10" fmla="*/ 265 w 286"/>
                          <a:gd name="T11" fmla="*/ 152 h 241"/>
                          <a:gd name="T12" fmla="*/ 258 w 286"/>
                          <a:gd name="T13" fmla="*/ 161 h 241"/>
                          <a:gd name="T14" fmla="*/ 245 w 286"/>
                          <a:gd name="T15" fmla="*/ 165 h 241"/>
                          <a:gd name="T16" fmla="*/ 238 w 286"/>
                          <a:gd name="T17" fmla="*/ 176 h 241"/>
                          <a:gd name="T18" fmla="*/ 224 w 286"/>
                          <a:gd name="T19" fmla="*/ 186 h 241"/>
                          <a:gd name="T20" fmla="*/ 207 w 286"/>
                          <a:gd name="T21" fmla="*/ 200 h 241"/>
                          <a:gd name="T22" fmla="*/ 202 w 286"/>
                          <a:gd name="T23" fmla="*/ 211 h 241"/>
                          <a:gd name="T24" fmla="*/ 204 w 286"/>
                          <a:gd name="T25" fmla="*/ 218 h 241"/>
                          <a:gd name="T26" fmla="*/ 199 w 286"/>
                          <a:gd name="T27" fmla="*/ 221 h 241"/>
                          <a:gd name="T28" fmla="*/ 180 w 286"/>
                          <a:gd name="T29" fmla="*/ 232 h 241"/>
                          <a:gd name="T30" fmla="*/ 161 w 286"/>
                          <a:gd name="T31" fmla="*/ 241 h 241"/>
                          <a:gd name="T32" fmla="*/ 151 w 286"/>
                          <a:gd name="T33" fmla="*/ 234 h 241"/>
                          <a:gd name="T34" fmla="*/ 142 w 286"/>
                          <a:gd name="T35" fmla="*/ 236 h 241"/>
                          <a:gd name="T36" fmla="*/ 132 w 286"/>
                          <a:gd name="T37" fmla="*/ 238 h 241"/>
                          <a:gd name="T38" fmla="*/ 123 w 286"/>
                          <a:gd name="T39" fmla="*/ 225 h 241"/>
                          <a:gd name="T40" fmla="*/ 92 w 286"/>
                          <a:gd name="T41" fmla="*/ 224 h 241"/>
                          <a:gd name="T42" fmla="*/ 80 w 286"/>
                          <a:gd name="T43" fmla="*/ 210 h 241"/>
                          <a:gd name="T44" fmla="*/ 73 w 286"/>
                          <a:gd name="T45" fmla="*/ 201 h 241"/>
                          <a:gd name="T46" fmla="*/ 75 w 286"/>
                          <a:gd name="T47" fmla="*/ 194 h 241"/>
                          <a:gd name="T48" fmla="*/ 68 w 286"/>
                          <a:gd name="T49" fmla="*/ 195 h 241"/>
                          <a:gd name="T50" fmla="*/ 52 w 286"/>
                          <a:gd name="T51" fmla="*/ 206 h 241"/>
                          <a:gd name="T52" fmla="*/ 32 w 286"/>
                          <a:gd name="T53" fmla="*/ 204 h 241"/>
                          <a:gd name="T54" fmla="*/ 21 w 286"/>
                          <a:gd name="T55" fmla="*/ 198 h 241"/>
                          <a:gd name="T56" fmla="*/ 8 w 286"/>
                          <a:gd name="T57" fmla="*/ 189 h 241"/>
                          <a:gd name="T58" fmla="*/ 18 w 286"/>
                          <a:gd name="T59" fmla="*/ 180 h 241"/>
                          <a:gd name="T60" fmla="*/ 35 w 286"/>
                          <a:gd name="T61" fmla="*/ 159 h 241"/>
                          <a:gd name="T62" fmla="*/ 41 w 286"/>
                          <a:gd name="T63" fmla="*/ 143 h 241"/>
                          <a:gd name="T64" fmla="*/ 46 w 286"/>
                          <a:gd name="T65" fmla="*/ 131 h 241"/>
                          <a:gd name="T66" fmla="*/ 39 w 286"/>
                          <a:gd name="T67" fmla="*/ 125 h 241"/>
                          <a:gd name="T68" fmla="*/ 34 w 286"/>
                          <a:gd name="T69" fmla="*/ 110 h 241"/>
                          <a:gd name="T70" fmla="*/ 37 w 286"/>
                          <a:gd name="T71" fmla="*/ 98 h 241"/>
                          <a:gd name="T72" fmla="*/ 52 w 286"/>
                          <a:gd name="T73" fmla="*/ 104 h 241"/>
                          <a:gd name="T74" fmla="*/ 70 w 286"/>
                          <a:gd name="T75" fmla="*/ 102 h 241"/>
                          <a:gd name="T76" fmla="*/ 81 w 286"/>
                          <a:gd name="T77" fmla="*/ 107 h 241"/>
                          <a:gd name="T78" fmla="*/ 93 w 286"/>
                          <a:gd name="T79" fmla="*/ 110 h 241"/>
                          <a:gd name="T80" fmla="*/ 106 w 286"/>
                          <a:gd name="T81" fmla="*/ 117 h 241"/>
                          <a:gd name="T82" fmla="*/ 114 w 286"/>
                          <a:gd name="T83" fmla="*/ 114 h 241"/>
                          <a:gd name="T84" fmla="*/ 117 w 286"/>
                          <a:gd name="T85" fmla="*/ 104 h 241"/>
                          <a:gd name="T86" fmla="*/ 112 w 286"/>
                          <a:gd name="T87" fmla="*/ 94 h 241"/>
                          <a:gd name="T88" fmla="*/ 97 w 286"/>
                          <a:gd name="T89" fmla="*/ 91 h 241"/>
                          <a:gd name="T90" fmla="*/ 101 w 286"/>
                          <a:gd name="T91" fmla="*/ 84 h 241"/>
                          <a:gd name="T92" fmla="*/ 101 w 286"/>
                          <a:gd name="T93" fmla="*/ 77 h 241"/>
                          <a:gd name="T94" fmla="*/ 113 w 286"/>
                          <a:gd name="T95" fmla="*/ 76 h 241"/>
                          <a:gd name="T96" fmla="*/ 113 w 286"/>
                          <a:gd name="T97" fmla="*/ 62 h 241"/>
                          <a:gd name="T98" fmla="*/ 127 w 286"/>
                          <a:gd name="T99" fmla="*/ 52 h 241"/>
                          <a:gd name="T100" fmla="*/ 137 w 286"/>
                          <a:gd name="T101" fmla="*/ 43 h 241"/>
                          <a:gd name="T102" fmla="*/ 145 w 286"/>
                          <a:gd name="T103" fmla="*/ 38 h 241"/>
                          <a:gd name="T104" fmla="*/ 167 w 286"/>
                          <a:gd name="T105" fmla="*/ 33 h 241"/>
                          <a:gd name="T106" fmla="*/ 156 w 286"/>
                          <a:gd name="T107" fmla="*/ 14 h 241"/>
                          <a:gd name="T108" fmla="*/ 168 w 286"/>
                          <a:gd name="T109" fmla="*/ 4 h 241"/>
                          <a:gd name="T110" fmla="*/ 181 w 286"/>
                          <a:gd name="T111" fmla="*/ 4 h 241"/>
                          <a:gd name="T112" fmla="*/ 199 w 286"/>
                          <a:gd name="T113" fmla="*/ 15 h 241"/>
                          <a:gd name="T114" fmla="*/ 220 w 286"/>
                          <a:gd name="T115" fmla="*/ 30 h 241"/>
                          <a:gd name="T116" fmla="*/ 224 w 286"/>
                          <a:gd name="T117" fmla="*/ 4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6" h="241">
                            <a:moveTo>
                              <a:pt x="221" y="56"/>
                            </a:moveTo>
                            <a:lnTo>
                              <a:pt x="217" y="59"/>
                            </a:lnTo>
                            <a:lnTo>
                              <a:pt x="217" y="62"/>
                            </a:lnTo>
                            <a:lnTo>
                              <a:pt x="212" y="67"/>
                            </a:lnTo>
                            <a:lnTo>
                              <a:pt x="212" y="69"/>
                            </a:lnTo>
                            <a:lnTo>
                              <a:pt x="213" y="71"/>
                            </a:lnTo>
                            <a:lnTo>
                              <a:pt x="216" y="73"/>
                            </a:lnTo>
                            <a:lnTo>
                              <a:pt x="217" y="76"/>
                            </a:lnTo>
                            <a:lnTo>
                              <a:pt x="219" y="78"/>
                            </a:lnTo>
                            <a:lnTo>
                              <a:pt x="220" y="78"/>
                            </a:lnTo>
                            <a:lnTo>
                              <a:pt x="216" y="79"/>
                            </a:lnTo>
                            <a:lnTo>
                              <a:pt x="216" y="86"/>
                            </a:lnTo>
                            <a:lnTo>
                              <a:pt x="217" y="88"/>
                            </a:lnTo>
                            <a:lnTo>
                              <a:pt x="221" y="91"/>
                            </a:lnTo>
                            <a:lnTo>
                              <a:pt x="221" y="93"/>
                            </a:lnTo>
                            <a:lnTo>
                              <a:pt x="225" y="95"/>
                            </a:lnTo>
                            <a:lnTo>
                              <a:pt x="225" y="99"/>
                            </a:lnTo>
                            <a:lnTo>
                              <a:pt x="226" y="100"/>
                            </a:lnTo>
                            <a:lnTo>
                              <a:pt x="228" y="100"/>
                            </a:lnTo>
                            <a:lnTo>
                              <a:pt x="228" y="101"/>
                            </a:lnTo>
                            <a:lnTo>
                              <a:pt x="231" y="100"/>
                            </a:lnTo>
                            <a:lnTo>
                              <a:pt x="237" y="104"/>
                            </a:lnTo>
                            <a:lnTo>
                              <a:pt x="241" y="104"/>
                            </a:lnTo>
                            <a:lnTo>
                              <a:pt x="241" y="104"/>
                            </a:lnTo>
                            <a:lnTo>
                              <a:pt x="243" y="105"/>
                            </a:lnTo>
                            <a:lnTo>
                              <a:pt x="244" y="106"/>
                            </a:lnTo>
                            <a:lnTo>
                              <a:pt x="245" y="106"/>
                            </a:lnTo>
                            <a:lnTo>
                              <a:pt x="247" y="108"/>
                            </a:lnTo>
                            <a:lnTo>
                              <a:pt x="254" y="108"/>
                            </a:lnTo>
                            <a:lnTo>
                              <a:pt x="255" y="111"/>
                            </a:lnTo>
                            <a:lnTo>
                              <a:pt x="258" y="111"/>
                            </a:lnTo>
                            <a:lnTo>
                              <a:pt x="262" y="111"/>
                            </a:lnTo>
                            <a:lnTo>
                              <a:pt x="262" y="110"/>
                            </a:lnTo>
                            <a:lnTo>
                              <a:pt x="272" y="106"/>
                            </a:lnTo>
                            <a:lnTo>
                              <a:pt x="276" y="107"/>
                            </a:lnTo>
                            <a:lnTo>
                              <a:pt x="277" y="105"/>
                            </a:lnTo>
                            <a:lnTo>
                              <a:pt x="277" y="104"/>
                            </a:lnTo>
                            <a:lnTo>
                              <a:pt x="282" y="104"/>
                            </a:lnTo>
                            <a:lnTo>
                              <a:pt x="281" y="107"/>
                            </a:lnTo>
                            <a:lnTo>
                              <a:pt x="281" y="110"/>
                            </a:lnTo>
                            <a:lnTo>
                              <a:pt x="282" y="110"/>
                            </a:lnTo>
                            <a:lnTo>
                              <a:pt x="286" y="114"/>
                            </a:lnTo>
                            <a:lnTo>
                              <a:pt x="285" y="118"/>
                            </a:lnTo>
                            <a:lnTo>
                              <a:pt x="281" y="120"/>
                            </a:lnTo>
                            <a:lnTo>
                              <a:pt x="281" y="122"/>
                            </a:lnTo>
                            <a:lnTo>
                              <a:pt x="282" y="124"/>
                            </a:lnTo>
                            <a:lnTo>
                              <a:pt x="281" y="127"/>
                            </a:lnTo>
                            <a:lnTo>
                              <a:pt x="275" y="129"/>
                            </a:lnTo>
                            <a:lnTo>
                              <a:pt x="274" y="131"/>
                            </a:lnTo>
                            <a:lnTo>
                              <a:pt x="274" y="135"/>
                            </a:lnTo>
                            <a:lnTo>
                              <a:pt x="269" y="138"/>
                            </a:lnTo>
                            <a:lnTo>
                              <a:pt x="269" y="141"/>
                            </a:lnTo>
                            <a:lnTo>
                              <a:pt x="271" y="145"/>
                            </a:lnTo>
                            <a:lnTo>
                              <a:pt x="271" y="147"/>
                            </a:lnTo>
                            <a:lnTo>
                              <a:pt x="272" y="148"/>
                            </a:lnTo>
                            <a:lnTo>
                              <a:pt x="272" y="148"/>
                            </a:lnTo>
                            <a:lnTo>
                              <a:pt x="269" y="151"/>
                            </a:lnTo>
                            <a:lnTo>
                              <a:pt x="269" y="153"/>
                            </a:lnTo>
                            <a:lnTo>
                              <a:pt x="266" y="152"/>
                            </a:lnTo>
                            <a:lnTo>
                              <a:pt x="265" y="152"/>
                            </a:lnTo>
                            <a:lnTo>
                              <a:pt x="265" y="153"/>
                            </a:lnTo>
                            <a:lnTo>
                              <a:pt x="263" y="155"/>
                            </a:lnTo>
                            <a:lnTo>
                              <a:pt x="262" y="156"/>
                            </a:lnTo>
                            <a:lnTo>
                              <a:pt x="260" y="156"/>
                            </a:lnTo>
                            <a:lnTo>
                              <a:pt x="259" y="157"/>
                            </a:lnTo>
                            <a:lnTo>
                              <a:pt x="258" y="156"/>
                            </a:lnTo>
                            <a:lnTo>
                              <a:pt x="258" y="157"/>
                            </a:lnTo>
                            <a:lnTo>
                              <a:pt x="258" y="158"/>
                            </a:lnTo>
                            <a:lnTo>
                              <a:pt x="256" y="159"/>
                            </a:lnTo>
                            <a:lnTo>
                              <a:pt x="258" y="161"/>
                            </a:lnTo>
                            <a:lnTo>
                              <a:pt x="255" y="162"/>
                            </a:lnTo>
                            <a:lnTo>
                              <a:pt x="255" y="159"/>
                            </a:lnTo>
                            <a:lnTo>
                              <a:pt x="255" y="159"/>
                            </a:lnTo>
                            <a:lnTo>
                              <a:pt x="254" y="159"/>
                            </a:lnTo>
                            <a:lnTo>
                              <a:pt x="254" y="160"/>
                            </a:lnTo>
                            <a:lnTo>
                              <a:pt x="253" y="162"/>
                            </a:lnTo>
                            <a:lnTo>
                              <a:pt x="253" y="160"/>
                            </a:lnTo>
                            <a:lnTo>
                              <a:pt x="248" y="162"/>
                            </a:lnTo>
                            <a:lnTo>
                              <a:pt x="247" y="163"/>
                            </a:lnTo>
                            <a:lnTo>
                              <a:pt x="245" y="165"/>
                            </a:lnTo>
                            <a:lnTo>
                              <a:pt x="244" y="165"/>
                            </a:lnTo>
                            <a:lnTo>
                              <a:pt x="241" y="166"/>
                            </a:lnTo>
                            <a:lnTo>
                              <a:pt x="241" y="167"/>
                            </a:lnTo>
                            <a:lnTo>
                              <a:pt x="240" y="169"/>
                            </a:lnTo>
                            <a:lnTo>
                              <a:pt x="240" y="175"/>
                            </a:lnTo>
                            <a:lnTo>
                              <a:pt x="241" y="177"/>
                            </a:lnTo>
                            <a:lnTo>
                              <a:pt x="241" y="178"/>
                            </a:lnTo>
                            <a:lnTo>
                              <a:pt x="240" y="178"/>
                            </a:lnTo>
                            <a:lnTo>
                              <a:pt x="239" y="178"/>
                            </a:lnTo>
                            <a:lnTo>
                              <a:pt x="238" y="176"/>
                            </a:lnTo>
                            <a:lnTo>
                              <a:pt x="236" y="176"/>
                            </a:lnTo>
                            <a:lnTo>
                              <a:pt x="234" y="178"/>
                            </a:lnTo>
                            <a:lnTo>
                              <a:pt x="233" y="179"/>
                            </a:lnTo>
                            <a:lnTo>
                              <a:pt x="232" y="179"/>
                            </a:lnTo>
                            <a:lnTo>
                              <a:pt x="232" y="178"/>
                            </a:lnTo>
                            <a:lnTo>
                              <a:pt x="226" y="179"/>
                            </a:lnTo>
                            <a:lnTo>
                              <a:pt x="225" y="182"/>
                            </a:lnTo>
                            <a:lnTo>
                              <a:pt x="226" y="183"/>
                            </a:lnTo>
                            <a:lnTo>
                              <a:pt x="226" y="186"/>
                            </a:lnTo>
                            <a:lnTo>
                              <a:pt x="224" y="186"/>
                            </a:lnTo>
                            <a:lnTo>
                              <a:pt x="224" y="190"/>
                            </a:lnTo>
                            <a:lnTo>
                              <a:pt x="221" y="193"/>
                            </a:lnTo>
                            <a:lnTo>
                              <a:pt x="220" y="193"/>
                            </a:lnTo>
                            <a:lnTo>
                              <a:pt x="220" y="192"/>
                            </a:lnTo>
                            <a:lnTo>
                              <a:pt x="218" y="193"/>
                            </a:lnTo>
                            <a:lnTo>
                              <a:pt x="218" y="194"/>
                            </a:lnTo>
                            <a:lnTo>
                              <a:pt x="213" y="195"/>
                            </a:lnTo>
                            <a:lnTo>
                              <a:pt x="210" y="193"/>
                            </a:lnTo>
                            <a:lnTo>
                              <a:pt x="209" y="194"/>
                            </a:lnTo>
                            <a:lnTo>
                              <a:pt x="207" y="200"/>
                            </a:lnTo>
                            <a:lnTo>
                              <a:pt x="207" y="203"/>
                            </a:lnTo>
                            <a:lnTo>
                              <a:pt x="204" y="203"/>
                            </a:lnTo>
                            <a:lnTo>
                              <a:pt x="203" y="206"/>
                            </a:lnTo>
                            <a:lnTo>
                              <a:pt x="200" y="208"/>
                            </a:lnTo>
                            <a:lnTo>
                              <a:pt x="199" y="209"/>
                            </a:lnTo>
                            <a:lnTo>
                              <a:pt x="197" y="210"/>
                            </a:lnTo>
                            <a:lnTo>
                              <a:pt x="197" y="212"/>
                            </a:lnTo>
                            <a:lnTo>
                              <a:pt x="197" y="212"/>
                            </a:lnTo>
                            <a:lnTo>
                              <a:pt x="200" y="212"/>
                            </a:lnTo>
                            <a:lnTo>
                              <a:pt x="202" y="211"/>
                            </a:lnTo>
                            <a:lnTo>
                              <a:pt x="203" y="211"/>
                            </a:lnTo>
                            <a:lnTo>
                              <a:pt x="204" y="212"/>
                            </a:lnTo>
                            <a:lnTo>
                              <a:pt x="204" y="211"/>
                            </a:lnTo>
                            <a:lnTo>
                              <a:pt x="204" y="210"/>
                            </a:lnTo>
                            <a:lnTo>
                              <a:pt x="205" y="210"/>
                            </a:lnTo>
                            <a:lnTo>
                              <a:pt x="207" y="212"/>
                            </a:lnTo>
                            <a:lnTo>
                              <a:pt x="206" y="214"/>
                            </a:lnTo>
                            <a:lnTo>
                              <a:pt x="204" y="214"/>
                            </a:lnTo>
                            <a:lnTo>
                              <a:pt x="204" y="214"/>
                            </a:lnTo>
                            <a:lnTo>
                              <a:pt x="204" y="218"/>
                            </a:lnTo>
                            <a:lnTo>
                              <a:pt x="206" y="219"/>
                            </a:lnTo>
                            <a:lnTo>
                              <a:pt x="205" y="220"/>
                            </a:lnTo>
                            <a:lnTo>
                              <a:pt x="204" y="220"/>
                            </a:lnTo>
                            <a:lnTo>
                              <a:pt x="202" y="221"/>
                            </a:lnTo>
                            <a:lnTo>
                              <a:pt x="203" y="223"/>
                            </a:lnTo>
                            <a:lnTo>
                              <a:pt x="202" y="223"/>
                            </a:lnTo>
                            <a:lnTo>
                              <a:pt x="202" y="224"/>
                            </a:lnTo>
                            <a:lnTo>
                              <a:pt x="200" y="224"/>
                            </a:lnTo>
                            <a:lnTo>
                              <a:pt x="199" y="222"/>
                            </a:lnTo>
                            <a:lnTo>
                              <a:pt x="199" y="221"/>
                            </a:lnTo>
                            <a:lnTo>
                              <a:pt x="195" y="221"/>
                            </a:lnTo>
                            <a:lnTo>
                              <a:pt x="193" y="223"/>
                            </a:lnTo>
                            <a:lnTo>
                              <a:pt x="193" y="224"/>
                            </a:lnTo>
                            <a:lnTo>
                              <a:pt x="190" y="225"/>
                            </a:lnTo>
                            <a:lnTo>
                              <a:pt x="187" y="225"/>
                            </a:lnTo>
                            <a:lnTo>
                              <a:pt x="186" y="227"/>
                            </a:lnTo>
                            <a:lnTo>
                              <a:pt x="184" y="227"/>
                            </a:lnTo>
                            <a:lnTo>
                              <a:pt x="180" y="228"/>
                            </a:lnTo>
                            <a:lnTo>
                              <a:pt x="180" y="229"/>
                            </a:lnTo>
                            <a:lnTo>
                              <a:pt x="180" y="232"/>
                            </a:lnTo>
                            <a:lnTo>
                              <a:pt x="180" y="234"/>
                            </a:lnTo>
                            <a:lnTo>
                              <a:pt x="172" y="230"/>
                            </a:lnTo>
                            <a:lnTo>
                              <a:pt x="169" y="231"/>
                            </a:lnTo>
                            <a:lnTo>
                              <a:pt x="165" y="231"/>
                            </a:lnTo>
                            <a:lnTo>
                              <a:pt x="162" y="235"/>
                            </a:lnTo>
                            <a:lnTo>
                              <a:pt x="162" y="240"/>
                            </a:lnTo>
                            <a:lnTo>
                              <a:pt x="163" y="241"/>
                            </a:lnTo>
                            <a:lnTo>
                              <a:pt x="162" y="241"/>
                            </a:lnTo>
                            <a:lnTo>
                              <a:pt x="162" y="241"/>
                            </a:lnTo>
                            <a:lnTo>
                              <a:pt x="161" y="241"/>
                            </a:lnTo>
                            <a:lnTo>
                              <a:pt x="158" y="241"/>
                            </a:lnTo>
                            <a:lnTo>
                              <a:pt x="157" y="241"/>
                            </a:lnTo>
                            <a:lnTo>
                              <a:pt x="157" y="240"/>
                            </a:lnTo>
                            <a:lnTo>
                              <a:pt x="160" y="240"/>
                            </a:lnTo>
                            <a:lnTo>
                              <a:pt x="160" y="237"/>
                            </a:lnTo>
                            <a:lnTo>
                              <a:pt x="160" y="235"/>
                            </a:lnTo>
                            <a:lnTo>
                              <a:pt x="159" y="235"/>
                            </a:lnTo>
                            <a:lnTo>
                              <a:pt x="152" y="236"/>
                            </a:lnTo>
                            <a:lnTo>
                              <a:pt x="151" y="235"/>
                            </a:lnTo>
                            <a:lnTo>
                              <a:pt x="151" y="234"/>
                            </a:lnTo>
                            <a:lnTo>
                              <a:pt x="149" y="234"/>
                            </a:lnTo>
                            <a:lnTo>
                              <a:pt x="148" y="232"/>
                            </a:lnTo>
                            <a:lnTo>
                              <a:pt x="143" y="234"/>
                            </a:lnTo>
                            <a:lnTo>
                              <a:pt x="144" y="232"/>
                            </a:lnTo>
                            <a:lnTo>
                              <a:pt x="139" y="232"/>
                            </a:lnTo>
                            <a:lnTo>
                              <a:pt x="138" y="234"/>
                            </a:lnTo>
                            <a:lnTo>
                              <a:pt x="142" y="234"/>
                            </a:lnTo>
                            <a:lnTo>
                              <a:pt x="141" y="235"/>
                            </a:lnTo>
                            <a:lnTo>
                              <a:pt x="141" y="236"/>
                            </a:lnTo>
                            <a:lnTo>
                              <a:pt x="142" y="236"/>
                            </a:lnTo>
                            <a:lnTo>
                              <a:pt x="142" y="235"/>
                            </a:lnTo>
                            <a:lnTo>
                              <a:pt x="145" y="235"/>
                            </a:lnTo>
                            <a:lnTo>
                              <a:pt x="145" y="237"/>
                            </a:lnTo>
                            <a:lnTo>
                              <a:pt x="142" y="238"/>
                            </a:lnTo>
                            <a:lnTo>
                              <a:pt x="141" y="237"/>
                            </a:lnTo>
                            <a:lnTo>
                              <a:pt x="139" y="237"/>
                            </a:lnTo>
                            <a:lnTo>
                              <a:pt x="137" y="240"/>
                            </a:lnTo>
                            <a:lnTo>
                              <a:pt x="137" y="240"/>
                            </a:lnTo>
                            <a:lnTo>
                              <a:pt x="135" y="240"/>
                            </a:lnTo>
                            <a:lnTo>
                              <a:pt x="132" y="238"/>
                            </a:lnTo>
                            <a:lnTo>
                              <a:pt x="133" y="235"/>
                            </a:lnTo>
                            <a:lnTo>
                              <a:pt x="132" y="232"/>
                            </a:lnTo>
                            <a:lnTo>
                              <a:pt x="130" y="232"/>
                            </a:lnTo>
                            <a:lnTo>
                              <a:pt x="131" y="231"/>
                            </a:lnTo>
                            <a:lnTo>
                              <a:pt x="130" y="230"/>
                            </a:lnTo>
                            <a:lnTo>
                              <a:pt x="126" y="230"/>
                            </a:lnTo>
                            <a:lnTo>
                              <a:pt x="123" y="229"/>
                            </a:lnTo>
                            <a:lnTo>
                              <a:pt x="122" y="228"/>
                            </a:lnTo>
                            <a:lnTo>
                              <a:pt x="123" y="227"/>
                            </a:lnTo>
                            <a:lnTo>
                              <a:pt x="123" y="225"/>
                            </a:lnTo>
                            <a:lnTo>
                              <a:pt x="121" y="225"/>
                            </a:lnTo>
                            <a:lnTo>
                              <a:pt x="117" y="225"/>
                            </a:lnTo>
                            <a:lnTo>
                              <a:pt x="116" y="228"/>
                            </a:lnTo>
                            <a:lnTo>
                              <a:pt x="111" y="225"/>
                            </a:lnTo>
                            <a:lnTo>
                              <a:pt x="111" y="223"/>
                            </a:lnTo>
                            <a:lnTo>
                              <a:pt x="109" y="223"/>
                            </a:lnTo>
                            <a:lnTo>
                              <a:pt x="107" y="224"/>
                            </a:lnTo>
                            <a:lnTo>
                              <a:pt x="101" y="224"/>
                            </a:lnTo>
                            <a:lnTo>
                              <a:pt x="92" y="224"/>
                            </a:lnTo>
                            <a:lnTo>
                              <a:pt x="92" y="224"/>
                            </a:lnTo>
                            <a:lnTo>
                              <a:pt x="96" y="219"/>
                            </a:lnTo>
                            <a:lnTo>
                              <a:pt x="95" y="217"/>
                            </a:lnTo>
                            <a:lnTo>
                              <a:pt x="94" y="215"/>
                            </a:lnTo>
                            <a:lnTo>
                              <a:pt x="94" y="211"/>
                            </a:lnTo>
                            <a:lnTo>
                              <a:pt x="92" y="208"/>
                            </a:lnTo>
                            <a:lnTo>
                              <a:pt x="90" y="206"/>
                            </a:lnTo>
                            <a:lnTo>
                              <a:pt x="88" y="207"/>
                            </a:lnTo>
                            <a:lnTo>
                              <a:pt x="83" y="210"/>
                            </a:lnTo>
                            <a:lnTo>
                              <a:pt x="83" y="210"/>
                            </a:lnTo>
                            <a:lnTo>
                              <a:pt x="80" y="210"/>
                            </a:lnTo>
                            <a:lnTo>
                              <a:pt x="76" y="210"/>
                            </a:lnTo>
                            <a:lnTo>
                              <a:pt x="72" y="210"/>
                            </a:lnTo>
                            <a:lnTo>
                              <a:pt x="67" y="211"/>
                            </a:lnTo>
                            <a:lnTo>
                              <a:pt x="66" y="209"/>
                            </a:lnTo>
                            <a:lnTo>
                              <a:pt x="66" y="208"/>
                            </a:lnTo>
                            <a:lnTo>
                              <a:pt x="63" y="204"/>
                            </a:lnTo>
                            <a:lnTo>
                              <a:pt x="68" y="203"/>
                            </a:lnTo>
                            <a:lnTo>
                              <a:pt x="70" y="203"/>
                            </a:lnTo>
                            <a:lnTo>
                              <a:pt x="73" y="203"/>
                            </a:lnTo>
                            <a:lnTo>
                              <a:pt x="73" y="201"/>
                            </a:lnTo>
                            <a:lnTo>
                              <a:pt x="74" y="203"/>
                            </a:lnTo>
                            <a:lnTo>
                              <a:pt x="78" y="200"/>
                            </a:lnTo>
                            <a:lnTo>
                              <a:pt x="78" y="200"/>
                            </a:lnTo>
                            <a:lnTo>
                              <a:pt x="82" y="197"/>
                            </a:lnTo>
                            <a:lnTo>
                              <a:pt x="83" y="193"/>
                            </a:lnTo>
                            <a:lnTo>
                              <a:pt x="80" y="192"/>
                            </a:lnTo>
                            <a:lnTo>
                              <a:pt x="77" y="196"/>
                            </a:lnTo>
                            <a:lnTo>
                              <a:pt x="77" y="197"/>
                            </a:lnTo>
                            <a:lnTo>
                              <a:pt x="77" y="197"/>
                            </a:lnTo>
                            <a:lnTo>
                              <a:pt x="75" y="194"/>
                            </a:lnTo>
                            <a:lnTo>
                              <a:pt x="73" y="190"/>
                            </a:lnTo>
                            <a:lnTo>
                              <a:pt x="73" y="189"/>
                            </a:lnTo>
                            <a:lnTo>
                              <a:pt x="73" y="189"/>
                            </a:lnTo>
                            <a:lnTo>
                              <a:pt x="67" y="189"/>
                            </a:lnTo>
                            <a:lnTo>
                              <a:pt x="65" y="185"/>
                            </a:lnTo>
                            <a:lnTo>
                              <a:pt x="64" y="186"/>
                            </a:lnTo>
                            <a:lnTo>
                              <a:pt x="64" y="189"/>
                            </a:lnTo>
                            <a:lnTo>
                              <a:pt x="63" y="191"/>
                            </a:lnTo>
                            <a:lnTo>
                              <a:pt x="64" y="195"/>
                            </a:lnTo>
                            <a:lnTo>
                              <a:pt x="68" y="195"/>
                            </a:lnTo>
                            <a:lnTo>
                              <a:pt x="68" y="198"/>
                            </a:lnTo>
                            <a:lnTo>
                              <a:pt x="69" y="203"/>
                            </a:lnTo>
                            <a:lnTo>
                              <a:pt x="67" y="203"/>
                            </a:lnTo>
                            <a:lnTo>
                              <a:pt x="63" y="203"/>
                            </a:lnTo>
                            <a:lnTo>
                              <a:pt x="63" y="203"/>
                            </a:lnTo>
                            <a:lnTo>
                              <a:pt x="62" y="200"/>
                            </a:lnTo>
                            <a:lnTo>
                              <a:pt x="58" y="200"/>
                            </a:lnTo>
                            <a:lnTo>
                              <a:pt x="55" y="200"/>
                            </a:lnTo>
                            <a:lnTo>
                              <a:pt x="52" y="203"/>
                            </a:lnTo>
                            <a:lnTo>
                              <a:pt x="52" y="206"/>
                            </a:lnTo>
                            <a:lnTo>
                              <a:pt x="55" y="208"/>
                            </a:lnTo>
                            <a:lnTo>
                              <a:pt x="55" y="209"/>
                            </a:lnTo>
                            <a:lnTo>
                              <a:pt x="53" y="210"/>
                            </a:lnTo>
                            <a:lnTo>
                              <a:pt x="51" y="212"/>
                            </a:lnTo>
                            <a:lnTo>
                              <a:pt x="46" y="209"/>
                            </a:lnTo>
                            <a:lnTo>
                              <a:pt x="36" y="209"/>
                            </a:lnTo>
                            <a:lnTo>
                              <a:pt x="35" y="207"/>
                            </a:lnTo>
                            <a:lnTo>
                              <a:pt x="35" y="204"/>
                            </a:lnTo>
                            <a:lnTo>
                              <a:pt x="32" y="203"/>
                            </a:lnTo>
                            <a:lnTo>
                              <a:pt x="32" y="204"/>
                            </a:lnTo>
                            <a:lnTo>
                              <a:pt x="32" y="206"/>
                            </a:lnTo>
                            <a:lnTo>
                              <a:pt x="32" y="208"/>
                            </a:lnTo>
                            <a:lnTo>
                              <a:pt x="32" y="209"/>
                            </a:lnTo>
                            <a:lnTo>
                              <a:pt x="30" y="209"/>
                            </a:lnTo>
                            <a:lnTo>
                              <a:pt x="28" y="208"/>
                            </a:lnTo>
                            <a:lnTo>
                              <a:pt x="28" y="206"/>
                            </a:lnTo>
                            <a:lnTo>
                              <a:pt x="31" y="203"/>
                            </a:lnTo>
                            <a:lnTo>
                              <a:pt x="29" y="200"/>
                            </a:lnTo>
                            <a:lnTo>
                              <a:pt x="25" y="199"/>
                            </a:lnTo>
                            <a:lnTo>
                              <a:pt x="21" y="198"/>
                            </a:lnTo>
                            <a:lnTo>
                              <a:pt x="15" y="199"/>
                            </a:lnTo>
                            <a:lnTo>
                              <a:pt x="0" y="198"/>
                            </a:lnTo>
                            <a:lnTo>
                              <a:pt x="0" y="194"/>
                            </a:lnTo>
                            <a:lnTo>
                              <a:pt x="1" y="193"/>
                            </a:lnTo>
                            <a:lnTo>
                              <a:pt x="8" y="190"/>
                            </a:lnTo>
                            <a:lnTo>
                              <a:pt x="6" y="188"/>
                            </a:lnTo>
                            <a:lnTo>
                              <a:pt x="8" y="186"/>
                            </a:lnTo>
                            <a:lnTo>
                              <a:pt x="8" y="187"/>
                            </a:lnTo>
                            <a:lnTo>
                              <a:pt x="8" y="188"/>
                            </a:lnTo>
                            <a:lnTo>
                              <a:pt x="8" y="189"/>
                            </a:lnTo>
                            <a:lnTo>
                              <a:pt x="10" y="188"/>
                            </a:lnTo>
                            <a:lnTo>
                              <a:pt x="11" y="188"/>
                            </a:lnTo>
                            <a:lnTo>
                              <a:pt x="15" y="185"/>
                            </a:lnTo>
                            <a:lnTo>
                              <a:pt x="15" y="184"/>
                            </a:lnTo>
                            <a:lnTo>
                              <a:pt x="15" y="183"/>
                            </a:lnTo>
                            <a:lnTo>
                              <a:pt x="18" y="183"/>
                            </a:lnTo>
                            <a:lnTo>
                              <a:pt x="20" y="180"/>
                            </a:lnTo>
                            <a:lnTo>
                              <a:pt x="19" y="180"/>
                            </a:lnTo>
                            <a:lnTo>
                              <a:pt x="18" y="180"/>
                            </a:lnTo>
                            <a:lnTo>
                              <a:pt x="18" y="180"/>
                            </a:lnTo>
                            <a:lnTo>
                              <a:pt x="15" y="179"/>
                            </a:lnTo>
                            <a:lnTo>
                              <a:pt x="19" y="173"/>
                            </a:lnTo>
                            <a:lnTo>
                              <a:pt x="20" y="173"/>
                            </a:lnTo>
                            <a:lnTo>
                              <a:pt x="21" y="170"/>
                            </a:lnTo>
                            <a:lnTo>
                              <a:pt x="25" y="169"/>
                            </a:lnTo>
                            <a:lnTo>
                              <a:pt x="29" y="171"/>
                            </a:lnTo>
                            <a:lnTo>
                              <a:pt x="32" y="171"/>
                            </a:lnTo>
                            <a:lnTo>
                              <a:pt x="31" y="167"/>
                            </a:lnTo>
                            <a:lnTo>
                              <a:pt x="32" y="163"/>
                            </a:lnTo>
                            <a:lnTo>
                              <a:pt x="35" y="159"/>
                            </a:lnTo>
                            <a:lnTo>
                              <a:pt x="33" y="155"/>
                            </a:lnTo>
                            <a:lnTo>
                              <a:pt x="35" y="153"/>
                            </a:lnTo>
                            <a:lnTo>
                              <a:pt x="35" y="152"/>
                            </a:lnTo>
                            <a:lnTo>
                              <a:pt x="33" y="152"/>
                            </a:lnTo>
                            <a:lnTo>
                              <a:pt x="32" y="150"/>
                            </a:lnTo>
                            <a:lnTo>
                              <a:pt x="35" y="150"/>
                            </a:lnTo>
                            <a:lnTo>
                              <a:pt x="38" y="147"/>
                            </a:lnTo>
                            <a:lnTo>
                              <a:pt x="40" y="144"/>
                            </a:lnTo>
                            <a:lnTo>
                              <a:pt x="41" y="144"/>
                            </a:lnTo>
                            <a:lnTo>
                              <a:pt x="41" y="143"/>
                            </a:lnTo>
                            <a:lnTo>
                              <a:pt x="44" y="141"/>
                            </a:lnTo>
                            <a:lnTo>
                              <a:pt x="45" y="140"/>
                            </a:lnTo>
                            <a:lnTo>
                              <a:pt x="46" y="139"/>
                            </a:lnTo>
                            <a:lnTo>
                              <a:pt x="46" y="136"/>
                            </a:lnTo>
                            <a:lnTo>
                              <a:pt x="49" y="137"/>
                            </a:lnTo>
                            <a:lnTo>
                              <a:pt x="49" y="135"/>
                            </a:lnTo>
                            <a:lnTo>
                              <a:pt x="49" y="135"/>
                            </a:lnTo>
                            <a:lnTo>
                              <a:pt x="49" y="134"/>
                            </a:lnTo>
                            <a:lnTo>
                              <a:pt x="47" y="133"/>
                            </a:lnTo>
                            <a:lnTo>
                              <a:pt x="46" y="131"/>
                            </a:lnTo>
                            <a:lnTo>
                              <a:pt x="46" y="131"/>
                            </a:lnTo>
                            <a:lnTo>
                              <a:pt x="46" y="129"/>
                            </a:lnTo>
                            <a:lnTo>
                              <a:pt x="45" y="129"/>
                            </a:lnTo>
                            <a:lnTo>
                              <a:pt x="45" y="128"/>
                            </a:lnTo>
                            <a:lnTo>
                              <a:pt x="42" y="127"/>
                            </a:lnTo>
                            <a:lnTo>
                              <a:pt x="42" y="126"/>
                            </a:lnTo>
                            <a:lnTo>
                              <a:pt x="42" y="125"/>
                            </a:lnTo>
                            <a:lnTo>
                              <a:pt x="41" y="125"/>
                            </a:lnTo>
                            <a:lnTo>
                              <a:pt x="40" y="126"/>
                            </a:lnTo>
                            <a:lnTo>
                              <a:pt x="39" y="125"/>
                            </a:lnTo>
                            <a:lnTo>
                              <a:pt x="37" y="123"/>
                            </a:lnTo>
                            <a:lnTo>
                              <a:pt x="38" y="119"/>
                            </a:lnTo>
                            <a:lnTo>
                              <a:pt x="38" y="118"/>
                            </a:lnTo>
                            <a:lnTo>
                              <a:pt x="38" y="117"/>
                            </a:lnTo>
                            <a:lnTo>
                              <a:pt x="39" y="117"/>
                            </a:lnTo>
                            <a:lnTo>
                              <a:pt x="39" y="114"/>
                            </a:lnTo>
                            <a:lnTo>
                              <a:pt x="36" y="112"/>
                            </a:lnTo>
                            <a:lnTo>
                              <a:pt x="37" y="111"/>
                            </a:lnTo>
                            <a:lnTo>
                              <a:pt x="34" y="111"/>
                            </a:lnTo>
                            <a:lnTo>
                              <a:pt x="34" y="110"/>
                            </a:lnTo>
                            <a:lnTo>
                              <a:pt x="35" y="107"/>
                            </a:lnTo>
                            <a:lnTo>
                              <a:pt x="32" y="106"/>
                            </a:lnTo>
                            <a:lnTo>
                              <a:pt x="32" y="106"/>
                            </a:lnTo>
                            <a:lnTo>
                              <a:pt x="32" y="104"/>
                            </a:lnTo>
                            <a:lnTo>
                              <a:pt x="32" y="102"/>
                            </a:lnTo>
                            <a:lnTo>
                              <a:pt x="32" y="101"/>
                            </a:lnTo>
                            <a:lnTo>
                              <a:pt x="32" y="97"/>
                            </a:lnTo>
                            <a:lnTo>
                              <a:pt x="35" y="99"/>
                            </a:lnTo>
                            <a:lnTo>
                              <a:pt x="37" y="99"/>
                            </a:lnTo>
                            <a:lnTo>
                              <a:pt x="37" y="98"/>
                            </a:lnTo>
                            <a:lnTo>
                              <a:pt x="41" y="98"/>
                            </a:lnTo>
                            <a:lnTo>
                              <a:pt x="45" y="100"/>
                            </a:lnTo>
                            <a:lnTo>
                              <a:pt x="45" y="104"/>
                            </a:lnTo>
                            <a:lnTo>
                              <a:pt x="45" y="104"/>
                            </a:lnTo>
                            <a:lnTo>
                              <a:pt x="46" y="107"/>
                            </a:lnTo>
                            <a:lnTo>
                              <a:pt x="46" y="109"/>
                            </a:lnTo>
                            <a:lnTo>
                              <a:pt x="46" y="109"/>
                            </a:lnTo>
                            <a:lnTo>
                              <a:pt x="49" y="107"/>
                            </a:lnTo>
                            <a:lnTo>
                              <a:pt x="50" y="106"/>
                            </a:lnTo>
                            <a:lnTo>
                              <a:pt x="52" y="104"/>
                            </a:lnTo>
                            <a:lnTo>
                              <a:pt x="53" y="104"/>
                            </a:lnTo>
                            <a:lnTo>
                              <a:pt x="56" y="104"/>
                            </a:lnTo>
                            <a:lnTo>
                              <a:pt x="59" y="103"/>
                            </a:lnTo>
                            <a:lnTo>
                              <a:pt x="60" y="102"/>
                            </a:lnTo>
                            <a:lnTo>
                              <a:pt x="63" y="101"/>
                            </a:lnTo>
                            <a:lnTo>
                              <a:pt x="63" y="100"/>
                            </a:lnTo>
                            <a:lnTo>
                              <a:pt x="66" y="99"/>
                            </a:lnTo>
                            <a:lnTo>
                              <a:pt x="66" y="102"/>
                            </a:lnTo>
                            <a:lnTo>
                              <a:pt x="68" y="101"/>
                            </a:lnTo>
                            <a:lnTo>
                              <a:pt x="70" y="102"/>
                            </a:lnTo>
                            <a:lnTo>
                              <a:pt x="74" y="98"/>
                            </a:lnTo>
                            <a:lnTo>
                              <a:pt x="74" y="100"/>
                            </a:lnTo>
                            <a:lnTo>
                              <a:pt x="73" y="101"/>
                            </a:lnTo>
                            <a:lnTo>
                              <a:pt x="73" y="104"/>
                            </a:lnTo>
                            <a:lnTo>
                              <a:pt x="73" y="104"/>
                            </a:lnTo>
                            <a:lnTo>
                              <a:pt x="74" y="106"/>
                            </a:lnTo>
                            <a:lnTo>
                              <a:pt x="73" y="107"/>
                            </a:lnTo>
                            <a:lnTo>
                              <a:pt x="74" y="108"/>
                            </a:lnTo>
                            <a:lnTo>
                              <a:pt x="81" y="110"/>
                            </a:lnTo>
                            <a:lnTo>
                              <a:pt x="81" y="107"/>
                            </a:lnTo>
                            <a:lnTo>
                              <a:pt x="82" y="107"/>
                            </a:lnTo>
                            <a:lnTo>
                              <a:pt x="84" y="107"/>
                            </a:lnTo>
                            <a:lnTo>
                              <a:pt x="87" y="110"/>
                            </a:lnTo>
                            <a:lnTo>
                              <a:pt x="88" y="110"/>
                            </a:lnTo>
                            <a:lnTo>
                              <a:pt x="89" y="110"/>
                            </a:lnTo>
                            <a:lnTo>
                              <a:pt x="90" y="109"/>
                            </a:lnTo>
                            <a:lnTo>
                              <a:pt x="91" y="109"/>
                            </a:lnTo>
                            <a:lnTo>
                              <a:pt x="92" y="110"/>
                            </a:lnTo>
                            <a:lnTo>
                              <a:pt x="92" y="110"/>
                            </a:lnTo>
                            <a:lnTo>
                              <a:pt x="93" y="110"/>
                            </a:lnTo>
                            <a:lnTo>
                              <a:pt x="93" y="111"/>
                            </a:lnTo>
                            <a:lnTo>
                              <a:pt x="93" y="115"/>
                            </a:lnTo>
                            <a:lnTo>
                              <a:pt x="95" y="116"/>
                            </a:lnTo>
                            <a:lnTo>
                              <a:pt x="97" y="115"/>
                            </a:lnTo>
                            <a:lnTo>
                              <a:pt x="97" y="117"/>
                            </a:lnTo>
                            <a:lnTo>
                              <a:pt x="98" y="117"/>
                            </a:lnTo>
                            <a:lnTo>
                              <a:pt x="99" y="120"/>
                            </a:lnTo>
                            <a:lnTo>
                              <a:pt x="102" y="120"/>
                            </a:lnTo>
                            <a:lnTo>
                              <a:pt x="104" y="118"/>
                            </a:lnTo>
                            <a:lnTo>
                              <a:pt x="106" y="117"/>
                            </a:lnTo>
                            <a:lnTo>
                              <a:pt x="107" y="115"/>
                            </a:lnTo>
                            <a:lnTo>
                              <a:pt x="109" y="115"/>
                            </a:lnTo>
                            <a:lnTo>
                              <a:pt x="109" y="114"/>
                            </a:lnTo>
                            <a:lnTo>
                              <a:pt x="108" y="113"/>
                            </a:lnTo>
                            <a:lnTo>
                              <a:pt x="109" y="111"/>
                            </a:lnTo>
                            <a:lnTo>
                              <a:pt x="111" y="111"/>
                            </a:lnTo>
                            <a:lnTo>
                              <a:pt x="111" y="111"/>
                            </a:lnTo>
                            <a:lnTo>
                              <a:pt x="112" y="112"/>
                            </a:lnTo>
                            <a:lnTo>
                              <a:pt x="114" y="113"/>
                            </a:lnTo>
                            <a:lnTo>
                              <a:pt x="114" y="114"/>
                            </a:lnTo>
                            <a:lnTo>
                              <a:pt x="114" y="115"/>
                            </a:lnTo>
                            <a:lnTo>
                              <a:pt x="118" y="115"/>
                            </a:lnTo>
                            <a:lnTo>
                              <a:pt x="118" y="114"/>
                            </a:lnTo>
                            <a:lnTo>
                              <a:pt x="115" y="112"/>
                            </a:lnTo>
                            <a:lnTo>
                              <a:pt x="115" y="111"/>
                            </a:lnTo>
                            <a:lnTo>
                              <a:pt x="118" y="111"/>
                            </a:lnTo>
                            <a:lnTo>
                              <a:pt x="117" y="107"/>
                            </a:lnTo>
                            <a:lnTo>
                              <a:pt x="118" y="106"/>
                            </a:lnTo>
                            <a:lnTo>
                              <a:pt x="117" y="105"/>
                            </a:lnTo>
                            <a:lnTo>
                              <a:pt x="117" y="104"/>
                            </a:lnTo>
                            <a:lnTo>
                              <a:pt x="118" y="102"/>
                            </a:lnTo>
                            <a:lnTo>
                              <a:pt x="117" y="100"/>
                            </a:lnTo>
                            <a:lnTo>
                              <a:pt x="114" y="101"/>
                            </a:lnTo>
                            <a:lnTo>
                              <a:pt x="114" y="100"/>
                            </a:lnTo>
                            <a:lnTo>
                              <a:pt x="113" y="99"/>
                            </a:lnTo>
                            <a:lnTo>
                              <a:pt x="114" y="99"/>
                            </a:lnTo>
                            <a:lnTo>
                              <a:pt x="113" y="98"/>
                            </a:lnTo>
                            <a:lnTo>
                              <a:pt x="111" y="97"/>
                            </a:lnTo>
                            <a:lnTo>
                              <a:pt x="113" y="95"/>
                            </a:lnTo>
                            <a:lnTo>
                              <a:pt x="112" y="94"/>
                            </a:lnTo>
                            <a:lnTo>
                              <a:pt x="109" y="95"/>
                            </a:lnTo>
                            <a:lnTo>
                              <a:pt x="107" y="95"/>
                            </a:lnTo>
                            <a:lnTo>
                              <a:pt x="105" y="95"/>
                            </a:lnTo>
                            <a:lnTo>
                              <a:pt x="105" y="93"/>
                            </a:lnTo>
                            <a:lnTo>
                              <a:pt x="104" y="93"/>
                            </a:lnTo>
                            <a:lnTo>
                              <a:pt x="101" y="94"/>
                            </a:lnTo>
                            <a:lnTo>
                              <a:pt x="101" y="93"/>
                            </a:lnTo>
                            <a:lnTo>
                              <a:pt x="99" y="93"/>
                            </a:lnTo>
                            <a:lnTo>
                              <a:pt x="99" y="91"/>
                            </a:lnTo>
                            <a:lnTo>
                              <a:pt x="97" y="91"/>
                            </a:lnTo>
                            <a:lnTo>
                              <a:pt x="96" y="91"/>
                            </a:lnTo>
                            <a:lnTo>
                              <a:pt x="96" y="90"/>
                            </a:lnTo>
                            <a:lnTo>
                              <a:pt x="97" y="90"/>
                            </a:lnTo>
                            <a:lnTo>
                              <a:pt x="96" y="86"/>
                            </a:lnTo>
                            <a:lnTo>
                              <a:pt x="94" y="86"/>
                            </a:lnTo>
                            <a:lnTo>
                              <a:pt x="94" y="84"/>
                            </a:lnTo>
                            <a:lnTo>
                              <a:pt x="96" y="83"/>
                            </a:lnTo>
                            <a:lnTo>
                              <a:pt x="100" y="84"/>
                            </a:lnTo>
                            <a:lnTo>
                              <a:pt x="101" y="84"/>
                            </a:lnTo>
                            <a:lnTo>
                              <a:pt x="101" y="84"/>
                            </a:lnTo>
                            <a:lnTo>
                              <a:pt x="101" y="83"/>
                            </a:lnTo>
                            <a:lnTo>
                              <a:pt x="100" y="82"/>
                            </a:lnTo>
                            <a:lnTo>
                              <a:pt x="98" y="82"/>
                            </a:lnTo>
                            <a:lnTo>
                              <a:pt x="97" y="79"/>
                            </a:lnTo>
                            <a:lnTo>
                              <a:pt x="98" y="79"/>
                            </a:lnTo>
                            <a:lnTo>
                              <a:pt x="97" y="78"/>
                            </a:lnTo>
                            <a:lnTo>
                              <a:pt x="97" y="78"/>
                            </a:lnTo>
                            <a:lnTo>
                              <a:pt x="97" y="76"/>
                            </a:lnTo>
                            <a:lnTo>
                              <a:pt x="99" y="76"/>
                            </a:lnTo>
                            <a:lnTo>
                              <a:pt x="101" y="77"/>
                            </a:lnTo>
                            <a:lnTo>
                              <a:pt x="101" y="77"/>
                            </a:lnTo>
                            <a:lnTo>
                              <a:pt x="105" y="78"/>
                            </a:lnTo>
                            <a:lnTo>
                              <a:pt x="106" y="78"/>
                            </a:lnTo>
                            <a:lnTo>
                              <a:pt x="106" y="78"/>
                            </a:lnTo>
                            <a:lnTo>
                              <a:pt x="107" y="78"/>
                            </a:lnTo>
                            <a:lnTo>
                              <a:pt x="110" y="79"/>
                            </a:lnTo>
                            <a:lnTo>
                              <a:pt x="111" y="77"/>
                            </a:lnTo>
                            <a:lnTo>
                              <a:pt x="111" y="76"/>
                            </a:lnTo>
                            <a:lnTo>
                              <a:pt x="113" y="75"/>
                            </a:lnTo>
                            <a:lnTo>
                              <a:pt x="113" y="76"/>
                            </a:lnTo>
                            <a:lnTo>
                              <a:pt x="114" y="75"/>
                            </a:lnTo>
                            <a:lnTo>
                              <a:pt x="113" y="73"/>
                            </a:lnTo>
                            <a:lnTo>
                              <a:pt x="111" y="71"/>
                            </a:lnTo>
                            <a:lnTo>
                              <a:pt x="110" y="71"/>
                            </a:lnTo>
                            <a:lnTo>
                              <a:pt x="109" y="69"/>
                            </a:lnTo>
                            <a:lnTo>
                              <a:pt x="109" y="68"/>
                            </a:lnTo>
                            <a:lnTo>
                              <a:pt x="111" y="66"/>
                            </a:lnTo>
                            <a:lnTo>
                              <a:pt x="111" y="64"/>
                            </a:lnTo>
                            <a:lnTo>
                              <a:pt x="111" y="64"/>
                            </a:lnTo>
                            <a:lnTo>
                              <a:pt x="113" y="62"/>
                            </a:lnTo>
                            <a:lnTo>
                              <a:pt x="111" y="58"/>
                            </a:lnTo>
                            <a:lnTo>
                              <a:pt x="113" y="57"/>
                            </a:lnTo>
                            <a:lnTo>
                              <a:pt x="116" y="58"/>
                            </a:lnTo>
                            <a:lnTo>
                              <a:pt x="119" y="59"/>
                            </a:lnTo>
                            <a:lnTo>
                              <a:pt x="121" y="56"/>
                            </a:lnTo>
                            <a:lnTo>
                              <a:pt x="122" y="57"/>
                            </a:lnTo>
                            <a:lnTo>
                              <a:pt x="124" y="57"/>
                            </a:lnTo>
                            <a:lnTo>
                              <a:pt x="125" y="55"/>
                            </a:lnTo>
                            <a:lnTo>
                              <a:pt x="125" y="55"/>
                            </a:lnTo>
                            <a:lnTo>
                              <a:pt x="127" y="52"/>
                            </a:lnTo>
                            <a:lnTo>
                              <a:pt x="127" y="52"/>
                            </a:lnTo>
                            <a:lnTo>
                              <a:pt x="125" y="52"/>
                            </a:lnTo>
                            <a:lnTo>
                              <a:pt x="125" y="51"/>
                            </a:lnTo>
                            <a:lnTo>
                              <a:pt x="127" y="47"/>
                            </a:lnTo>
                            <a:lnTo>
                              <a:pt x="126" y="45"/>
                            </a:lnTo>
                            <a:lnTo>
                              <a:pt x="131" y="46"/>
                            </a:lnTo>
                            <a:lnTo>
                              <a:pt x="132" y="45"/>
                            </a:lnTo>
                            <a:lnTo>
                              <a:pt x="134" y="45"/>
                            </a:lnTo>
                            <a:lnTo>
                              <a:pt x="136" y="45"/>
                            </a:lnTo>
                            <a:lnTo>
                              <a:pt x="137" y="43"/>
                            </a:lnTo>
                            <a:lnTo>
                              <a:pt x="138" y="42"/>
                            </a:lnTo>
                            <a:lnTo>
                              <a:pt x="138" y="41"/>
                            </a:lnTo>
                            <a:lnTo>
                              <a:pt x="136" y="40"/>
                            </a:lnTo>
                            <a:lnTo>
                              <a:pt x="136" y="39"/>
                            </a:lnTo>
                            <a:lnTo>
                              <a:pt x="138" y="38"/>
                            </a:lnTo>
                            <a:lnTo>
                              <a:pt x="140" y="38"/>
                            </a:lnTo>
                            <a:lnTo>
                              <a:pt x="141" y="35"/>
                            </a:lnTo>
                            <a:lnTo>
                              <a:pt x="142" y="35"/>
                            </a:lnTo>
                            <a:lnTo>
                              <a:pt x="144" y="36"/>
                            </a:lnTo>
                            <a:lnTo>
                              <a:pt x="145" y="38"/>
                            </a:lnTo>
                            <a:lnTo>
                              <a:pt x="148" y="35"/>
                            </a:lnTo>
                            <a:lnTo>
                              <a:pt x="149" y="34"/>
                            </a:lnTo>
                            <a:lnTo>
                              <a:pt x="151" y="32"/>
                            </a:lnTo>
                            <a:lnTo>
                              <a:pt x="154" y="33"/>
                            </a:lnTo>
                            <a:lnTo>
                              <a:pt x="156" y="32"/>
                            </a:lnTo>
                            <a:lnTo>
                              <a:pt x="159" y="33"/>
                            </a:lnTo>
                            <a:lnTo>
                              <a:pt x="160" y="32"/>
                            </a:lnTo>
                            <a:lnTo>
                              <a:pt x="162" y="31"/>
                            </a:lnTo>
                            <a:lnTo>
                              <a:pt x="165" y="30"/>
                            </a:lnTo>
                            <a:lnTo>
                              <a:pt x="167" y="33"/>
                            </a:lnTo>
                            <a:lnTo>
                              <a:pt x="169" y="32"/>
                            </a:lnTo>
                            <a:lnTo>
                              <a:pt x="169" y="28"/>
                            </a:lnTo>
                            <a:lnTo>
                              <a:pt x="169" y="26"/>
                            </a:lnTo>
                            <a:lnTo>
                              <a:pt x="169" y="22"/>
                            </a:lnTo>
                            <a:lnTo>
                              <a:pt x="166" y="21"/>
                            </a:lnTo>
                            <a:lnTo>
                              <a:pt x="166" y="19"/>
                            </a:lnTo>
                            <a:lnTo>
                              <a:pt x="165" y="18"/>
                            </a:lnTo>
                            <a:lnTo>
                              <a:pt x="165" y="15"/>
                            </a:lnTo>
                            <a:lnTo>
                              <a:pt x="160" y="16"/>
                            </a:lnTo>
                            <a:lnTo>
                              <a:pt x="156" y="14"/>
                            </a:lnTo>
                            <a:lnTo>
                              <a:pt x="156" y="8"/>
                            </a:lnTo>
                            <a:lnTo>
                              <a:pt x="157" y="7"/>
                            </a:lnTo>
                            <a:lnTo>
                              <a:pt x="158" y="7"/>
                            </a:lnTo>
                            <a:lnTo>
                              <a:pt x="157" y="4"/>
                            </a:lnTo>
                            <a:lnTo>
                              <a:pt x="159" y="1"/>
                            </a:lnTo>
                            <a:lnTo>
                              <a:pt x="159" y="0"/>
                            </a:lnTo>
                            <a:lnTo>
                              <a:pt x="161" y="3"/>
                            </a:lnTo>
                            <a:lnTo>
                              <a:pt x="162" y="4"/>
                            </a:lnTo>
                            <a:lnTo>
                              <a:pt x="165" y="2"/>
                            </a:lnTo>
                            <a:lnTo>
                              <a:pt x="168" y="4"/>
                            </a:lnTo>
                            <a:lnTo>
                              <a:pt x="169" y="5"/>
                            </a:lnTo>
                            <a:lnTo>
                              <a:pt x="168" y="7"/>
                            </a:lnTo>
                            <a:lnTo>
                              <a:pt x="171" y="8"/>
                            </a:lnTo>
                            <a:lnTo>
                              <a:pt x="174" y="8"/>
                            </a:lnTo>
                            <a:lnTo>
                              <a:pt x="174" y="8"/>
                            </a:lnTo>
                            <a:lnTo>
                              <a:pt x="176" y="9"/>
                            </a:lnTo>
                            <a:lnTo>
                              <a:pt x="178" y="8"/>
                            </a:lnTo>
                            <a:lnTo>
                              <a:pt x="177" y="4"/>
                            </a:lnTo>
                            <a:lnTo>
                              <a:pt x="180" y="3"/>
                            </a:lnTo>
                            <a:lnTo>
                              <a:pt x="181" y="4"/>
                            </a:lnTo>
                            <a:lnTo>
                              <a:pt x="184" y="2"/>
                            </a:lnTo>
                            <a:lnTo>
                              <a:pt x="184" y="1"/>
                            </a:lnTo>
                            <a:lnTo>
                              <a:pt x="185" y="0"/>
                            </a:lnTo>
                            <a:lnTo>
                              <a:pt x="188" y="0"/>
                            </a:lnTo>
                            <a:lnTo>
                              <a:pt x="190" y="1"/>
                            </a:lnTo>
                            <a:lnTo>
                              <a:pt x="193" y="11"/>
                            </a:lnTo>
                            <a:lnTo>
                              <a:pt x="200" y="12"/>
                            </a:lnTo>
                            <a:lnTo>
                              <a:pt x="200" y="14"/>
                            </a:lnTo>
                            <a:lnTo>
                              <a:pt x="199" y="14"/>
                            </a:lnTo>
                            <a:lnTo>
                              <a:pt x="199" y="15"/>
                            </a:lnTo>
                            <a:lnTo>
                              <a:pt x="200" y="16"/>
                            </a:lnTo>
                            <a:lnTo>
                              <a:pt x="202" y="18"/>
                            </a:lnTo>
                            <a:lnTo>
                              <a:pt x="200" y="20"/>
                            </a:lnTo>
                            <a:lnTo>
                              <a:pt x="200" y="24"/>
                            </a:lnTo>
                            <a:lnTo>
                              <a:pt x="202" y="24"/>
                            </a:lnTo>
                            <a:lnTo>
                              <a:pt x="208" y="28"/>
                            </a:lnTo>
                            <a:lnTo>
                              <a:pt x="212" y="30"/>
                            </a:lnTo>
                            <a:lnTo>
                              <a:pt x="214" y="31"/>
                            </a:lnTo>
                            <a:lnTo>
                              <a:pt x="216" y="28"/>
                            </a:lnTo>
                            <a:lnTo>
                              <a:pt x="220" y="30"/>
                            </a:lnTo>
                            <a:lnTo>
                              <a:pt x="221" y="31"/>
                            </a:lnTo>
                            <a:lnTo>
                              <a:pt x="224" y="33"/>
                            </a:lnTo>
                            <a:lnTo>
                              <a:pt x="221" y="36"/>
                            </a:lnTo>
                            <a:lnTo>
                              <a:pt x="224" y="39"/>
                            </a:lnTo>
                            <a:lnTo>
                              <a:pt x="224" y="44"/>
                            </a:lnTo>
                            <a:lnTo>
                              <a:pt x="228" y="45"/>
                            </a:lnTo>
                            <a:lnTo>
                              <a:pt x="229" y="48"/>
                            </a:lnTo>
                            <a:lnTo>
                              <a:pt x="228" y="48"/>
                            </a:lnTo>
                            <a:lnTo>
                              <a:pt x="225" y="48"/>
                            </a:lnTo>
                            <a:lnTo>
                              <a:pt x="224" y="48"/>
                            </a:lnTo>
                            <a:lnTo>
                              <a:pt x="223" y="48"/>
                            </a:lnTo>
                            <a:lnTo>
                              <a:pt x="221" y="48"/>
                            </a:lnTo>
                            <a:lnTo>
                              <a:pt x="219" y="49"/>
                            </a:lnTo>
                            <a:lnTo>
                              <a:pt x="218" y="52"/>
                            </a:lnTo>
                            <a:lnTo>
                              <a:pt x="221" y="56"/>
                            </a:lnTo>
                            <a:lnTo>
                              <a:pt x="221" y="56"/>
                            </a:lnTo>
                            <a:lnTo>
                              <a:pt x="221" y="56"/>
                            </a:lnTo>
                            <a:lnTo>
                              <a:pt x="221" y="56"/>
                            </a:lnTo>
                            <a:close/>
                          </a:path>
                        </a:pathLst>
                      </a:custGeom>
                      <a:solidFill>
                        <a:schemeClr val="accent5">
                          <a:lumMod val="60000"/>
                          <a:lumOff val="40000"/>
                        </a:schemeClr>
                      </a:solid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ea typeface="+mn-ea"/>
                          <a:cs typeface="+mn-cs"/>
                        </a:endParaRPr>
                      </a:p>
                    </p:txBody>
                  </p:sp>
                  <p:sp>
                    <p:nvSpPr>
                      <p:cNvPr id="297" name="Auvergne-Rhône-Alpes" descr="{&quot;Key&quot;:&quot;auvergne-rhône-alpes&quot;,&quot;Name&quot;:&quot;Auvergne-Rhône-Alpes&quot;,&quot;Value&quot;:1.0,&quot;Formula&quot;:&quot;&quot;,&quot;Text&quot;:&quot;&quot;,&quot;OfficeApplication&quot;:1,&quot;HasValue&quot;:true}">
                        <a:extLst>
                          <a:ext uri="{FF2B5EF4-FFF2-40B4-BE49-F238E27FC236}">
                            <a16:creationId xmlns:a16="http://schemas.microsoft.com/office/drawing/2014/main" id="{F51399FA-F8BB-4B62-88EA-C552EBA26494}"/>
                          </a:ext>
                        </a:extLst>
                      </p:cNvPr>
                      <p:cNvSpPr>
                        <a:spLocks noEditPoints="1"/>
                      </p:cNvSpPr>
                      <p:nvPr/>
                    </p:nvSpPr>
                    <p:spPr bwMode="auto">
                      <a:xfrm>
                        <a:off x="5760918" y="3732907"/>
                        <a:ext cx="2089206" cy="1469226"/>
                      </a:xfrm>
                      <a:custGeom>
                        <a:avLst/>
                        <a:gdLst>
                          <a:gd name="T0" fmla="*/ 389 w 411"/>
                          <a:gd name="T1" fmla="*/ 121 h 302"/>
                          <a:gd name="T2" fmla="*/ 383 w 411"/>
                          <a:gd name="T3" fmla="*/ 99 h 302"/>
                          <a:gd name="T4" fmla="*/ 386 w 411"/>
                          <a:gd name="T5" fmla="*/ 73 h 302"/>
                          <a:gd name="T6" fmla="*/ 379 w 411"/>
                          <a:gd name="T7" fmla="*/ 49 h 302"/>
                          <a:gd name="T8" fmla="*/ 355 w 411"/>
                          <a:gd name="T9" fmla="*/ 38 h 302"/>
                          <a:gd name="T10" fmla="*/ 333 w 411"/>
                          <a:gd name="T11" fmla="*/ 44 h 302"/>
                          <a:gd name="T12" fmla="*/ 326 w 411"/>
                          <a:gd name="T13" fmla="*/ 65 h 302"/>
                          <a:gd name="T14" fmla="*/ 311 w 411"/>
                          <a:gd name="T15" fmla="*/ 65 h 302"/>
                          <a:gd name="T16" fmla="*/ 321 w 411"/>
                          <a:gd name="T17" fmla="*/ 46 h 302"/>
                          <a:gd name="T18" fmla="*/ 300 w 411"/>
                          <a:gd name="T19" fmla="*/ 55 h 302"/>
                          <a:gd name="T20" fmla="*/ 280 w 411"/>
                          <a:gd name="T21" fmla="*/ 48 h 302"/>
                          <a:gd name="T22" fmla="*/ 264 w 411"/>
                          <a:gd name="T23" fmla="*/ 51 h 302"/>
                          <a:gd name="T24" fmla="*/ 250 w 411"/>
                          <a:gd name="T25" fmla="*/ 34 h 302"/>
                          <a:gd name="T26" fmla="*/ 228 w 411"/>
                          <a:gd name="T27" fmla="*/ 30 h 302"/>
                          <a:gd name="T28" fmla="*/ 220 w 411"/>
                          <a:gd name="T29" fmla="*/ 52 h 302"/>
                          <a:gd name="T30" fmla="*/ 209 w 411"/>
                          <a:gd name="T31" fmla="*/ 60 h 302"/>
                          <a:gd name="T32" fmla="*/ 196 w 411"/>
                          <a:gd name="T33" fmla="*/ 58 h 302"/>
                          <a:gd name="T34" fmla="*/ 180 w 411"/>
                          <a:gd name="T35" fmla="*/ 69 h 302"/>
                          <a:gd name="T36" fmla="*/ 163 w 411"/>
                          <a:gd name="T37" fmla="*/ 69 h 302"/>
                          <a:gd name="T38" fmla="*/ 143 w 411"/>
                          <a:gd name="T39" fmla="*/ 58 h 302"/>
                          <a:gd name="T40" fmla="*/ 152 w 411"/>
                          <a:gd name="T41" fmla="*/ 41 h 302"/>
                          <a:gd name="T42" fmla="*/ 137 w 411"/>
                          <a:gd name="T43" fmla="*/ 31 h 302"/>
                          <a:gd name="T44" fmla="*/ 125 w 411"/>
                          <a:gd name="T45" fmla="*/ 12 h 302"/>
                          <a:gd name="T46" fmla="*/ 115 w 411"/>
                          <a:gd name="T47" fmla="*/ 12 h 302"/>
                          <a:gd name="T48" fmla="*/ 89 w 411"/>
                          <a:gd name="T49" fmla="*/ 14 h 302"/>
                          <a:gd name="T50" fmla="*/ 63 w 411"/>
                          <a:gd name="T51" fmla="*/ 4 h 302"/>
                          <a:gd name="T52" fmla="*/ 44 w 411"/>
                          <a:gd name="T53" fmla="*/ 15 h 302"/>
                          <a:gd name="T54" fmla="*/ 35 w 411"/>
                          <a:gd name="T55" fmla="*/ 31 h 302"/>
                          <a:gd name="T56" fmla="*/ 21 w 411"/>
                          <a:gd name="T57" fmla="*/ 49 h 302"/>
                          <a:gd name="T58" fmla="*/ 35 w 411"/>
                          <a:gd name="T59" fmla="*/ 64 h 302"/>
                          <a:gd name="T60" fmla="*/ 39 w 411"/>
                          <a:gd name="T61" fmla="*/ 98 h 302"/>
                          <a:gd name="T62" fmla="*/ 31 w 411"/>
                          <a:gd name="T63" fmla="*/ 119 h 302"/>
                          <a:gd name="T64" fmla="*/ 35 w 411"/>
                          <a:gd name="T65" fmla="*/ 145 h 302"/>
                          <a:gd name="T66" fmla="*/ 26 w 411"/>
                          <a:gd name="T67" fmla="*/ 161 h 302"/>
                          <a:gd name="T68" fmla="*/ 11 w 411"/>
                          <a:gd name="T69" fmla="*/ 180 h 302"/>
                          <a:gd name="T70" fmla="*/ 5 w 411"/>
                          <a:gd name="T71" fmla="*/ 208 h 302"/>
                          <a:gd name="T72" fmla="*/ 6 w 411"/>
                          <a:gd name="T73" fmla="*/ 234 h 302"/>
                          <a:gd name="T74" fmla="*/ 22 w 411"/>
                          <a:gd name="T75" fmla="*/ 246 h 302"/>
                          <a:gd name="T76" fmla="*/ 39 w 411"/>
                          <a:gd name="T77" fmla="*/ 234 h 302"/>
                          <a:gd name="T78" fmla="*/ 57 w 411"/>
                          <a:gd name="T79" fmla="*/ 218 h 302"/>
                          <a:gd name="T80" fmla="*/ 70 w 411"/>
                          <a:gd name="T81" fmla="*/ 244 h 302"/>
                          <a:gd name="T82" fmla="*/ 83 w 411"/>
                          <a:gd name="T83" fmla="*/ 225 h 302"/>
                          <a:gd name="T84" fmla="*/ 97 w 411"/>
                          <a:gd name="T85" fmla="*/ 213 h 302"/>
                          <a:gd name="T86" fmla="*/ 121 w 411"/>
                          <a:gd name="T87" fmla="*/ 225 h 302"/>
                          <a:gd name="T88" fmla="*/ 143 w 411"/>
                          <a:gd name="T89" fmla="*/ 230 h 302"/>
                          <a:gd name="T90" fmla="*/ 153 w 411"/>
                          <a:gd name="T91" fmla="*/ 255 h 302"/>
                          <a:gd name="T92" fmla="*/ 161 w 411"/>
                          <a:gd name="T93" fmla="*/ 282 h 302"/>
                          <a:gd name="T94" fmla="*/ 189 w 411"/>
                          <a:gd name="T95" fmla="*/ 279 h 302"/>
                          <a:gd name="T96" fmla="*/ 209 w 411"/>
                          <a:gd name="T97" fmla="*/ 286 h 302"/>
                          <a:gd name="T98" fmla="*/ 238 w 411"/>
                          <a:gd name="T99" fmla="*/ 285 h 302"/>
                          <a:gd name="T100" fmla="*/ 260 w 411"/>
                          <a:gd name="T101" fmla="*/ 289 h 302"/>
                          <a:gd name="T102" fmla="*/ 281 w 411"/>
                          <a:gd name="T103" fmla="*/ 302 h 302"/>
                          <a:gd name="T104" fmla="*/ 297 w 411"/>
                          <a:gd name="T105" fmla="*/ 293 h 302"/>
                          <a:gd name="T106" fmla="*/ 284 w 411"/>
                          <a:gd name="T107" fmla="*/ 275 h 302"/>
                          <a:gd name="T108" fmla="*/ 278 w 411"/>
                          <a:gd name="T109" fmla="*/ 264 h 302"/>
                          <a:gd name="T110" fmla="*/ 292 w 411"/>
                          <a:gd name="T111" fmla="*/ 257 h 302"/>
                          <a:gd name="T112" fmla="*/ 301 w 411"/>
                          <a:gd name="T113" fmla="*/ 239 h 302"/>
                          <a:gd name="T114" fmla="*/ 315 w 411"/>
                          <a:gd name="T115" fmla="*/ 222 h 302"/>
                          <a:gd name="T116" fmla="*/ 346 w 411"/>
                          <a:gd name="T117" fmla="*/ 215 h 302"/>
                          <a:gd name="T118" fmla="*/ 344 w 411"/>
                          <a:gd name="T119" fmla="*/ 184 h 302"/>
                          <a:gd name="T120" fmla="*/ 372 w 411"/>
                          <a:gd name="T121" fmla="*/ 182 h 302"/>
                          <a:gd name="T122" fmla="*/ 403 w 411"/>
                          <a:gd name="T123" fmla="*/ 169 h 302"/>
                          <a:gd name="T124" fmla="*/ 150 w 411"/>
                          <a:gd name="T125" fmla="*/ 23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1" h="302">
                            <a:moveTo>
                              <a:pt x="409" y="145"/>
                            </a:moveTo>
                            <a:lnTo>
                              <a:pt x="405" y="144"/>
                            </a:lnTo>
                            <a:lnTo>
                              <a:pt x="403" y="142"/>
                            </a:lnTo>
                            <a:lnTo>
                              <a:pt x="404" y="141"/>
                            </a:lnTo>
                            <a:lnTo>
                              <a:pt x="400" y="141"/>
                            </a:lnTo>
                            <a:lnTo>
                              <a:pt x="400" y="141"/>
                            </a:lnTo>
                            <a:lnTo>
                              <a:pt x="400" y="139"/>
                            </a:lnTo>
                            <a:lnTo>
                              <a:pt x="400" y="138"/>
                            </a:lnTo>
                            <a:lnTo>
                              <a:pt x="397" y="138"/>
                            </a:lnTo>
                            <a:lnTo>
                              <a:pt x="395" y="137"/>
                            </a:lnTo>
                            <a:lnTo>
                              <a:pt x="395" y="134"/>
                            </a:lnTo>
                            <a:lnTo>
                              <a:pt x="395" y="129"/>
                            </a:lnTo>
                            <a:lnTo>
                              <a:pt x="393" y="128"/>
                            </a:lnTo>
                            <a:lnTo>
                              <a:pt x="393" y="124"/>
                            </a:lnTo>
                            <a:lnTo>
                              <a:pt x="395" y="121"/>
                            </a:lnTo>
                            <a:lnTo>
                              <a:pt x="392" y="120"/>
                            </a:lnTo>
                            <a:lnTo>
                              <a:pt x="389" y="121"/>
                            </a:lnTo>
                            <a:lnTo>
                              <a:pt x="388" y="121"/>
                            </a:lnTo>
                            <a:lnTo>
                              <a:pt x="386" y="119"/>
                            </a:lnTo>
                            <a:lnTo>
                              <a:pt x="387" y="118"/>
                            </a:lnTo>
                            <a:lnTo>
                              <a:pt x="386" y="117"/>
                            </a:lnTo>
                            <a:lnTo>
                              <a:pt x="385" y="118"/>
                            </a:lnTo>
                            <a:lnTo>
                              <a:pt x="382" y="117"/>
                            </a:lnTo>
                            <a:lnTo>
                              <a:pt x="381" y="116"/>
                            </a:lnTo>
                            <a:lnTo>
                              <a:pt x="379" y="113"/>
                            </a:lnTo>
                            <a:lnTo>
                              <a:pt x="379" y="111"/>
                            </a:lnTo>
                            <a:lnTo>
                              <a:pt x="378" y="110"/>
                            </a:lnTo>
                            <a:lnTo>
                              <a:pt x="377" y="107"/>
                            </a:lnTo>
                            <a:lnTo>
                              <a:pt x="378" y="103"/>
                            </a:lnTo>
                            <a:lnTo>
                              <a:pt x="377" y="103"/>
                            </a:lnTo>
                            <a:lnTo>
                              <a:pt x="379" y="100"/>
                            </a:lnTo>
                            <a:lnTo>
                              <a:pt x="381" y="99"/>
                            </a:lnTo>
                            <a:lnTo>
                              <a:pt x="383" y="101"/>
                            </a:lnTo>
                            <a:lnTo>
                              <a:pt x="383" y="99"/>
                            </a:lnTo>
                            <a:lnTo>
                              <a:pt x="383" y="98"/>
                            </a:lnTo>
                            <a:lnTo>
                              <a:pt x="385" y="99"/>
                            </a:lnTo>
                            <a:lnTo>
                              <a:pt x="389" y="98"/>
                            </a:lnTo>
                            <a:lnTo>
                              <a:pt x="389" y="97"/>
                            </a:lnTo>
                            <a:lnTo>
                              <a:pt x="393" y="95"/>
                            </a:lnTo>
                            <a:lnTo>
                              <a:pt x="393" y="92"/>
                            </a:lnTo>
                            <a:lnTo>
                              <a:pt x="396" y="89"/>
                            </a:lnTo>
                            <a:lnTo>
                              <a:pt x="395" y="86"/>
                            </a:lnTo>
                            <a:lnTo>
                              <a:pt x="393" y="85"/>
                            </a:lnTo>
                            <a:lnTo>
                              <a:pt x="393" y="84"/>
                            </a:lnTo>
                            <a:lnTo>
                              <a:pt x="393" y="83"/>
                            </a:lnTo>
                            <a:lnTo>
                              <a:pt x="393" y="81"/>
                            </a:lnTo>
                            <a:lnTo>
                              <a:pt x="391" y="80"/>
                            </a:lnTo>
                            <a:lnTo>
                              <a:pt x="390" y="79"/>
                            </a:lnTo>
                            <a:lnTo>
                              <a:pt x="389" y="77"/>
                            </a:lnTo>
                            <a:lnTo>
                              <a:pt x="387" y="74"/>
                            </a:lnTo>
                            <a:lnTo>
                              <a:pt x="386" y="73"/>
                            </a:lnTo>
                            <a:lnTo>
                              <a:pt x="385" y="75"/>
                            </a:lnTo>
                            <a:lnTo>
                              <a:pt x="383" y="76"/>
                            </a:lnTo>
                            <a:lnTo>
                              <a:pt x="382" y="76"/>
                            </a:lnTo>
                            <a:lnTo>
                              <a:pt x="383" y="72"/>
                            </a:lnTo>
                            <a:lnTo>
                              <a:pt x="382" y="70"/>
                            </a:lnTo>
                            <a:lnTo>
                              <a:pt x="383" y="67"/>
                            </a:lnTo>
                            <a:lnTo>
                              <a:pt x="379" y="67"/>
                            </a:lnTo>
                            <a:lnTo>
                              <a:pt x="379" y="66"/>
                            </a:lnTo>
                            <a:lnTo>
                              <a:pt x="376" y="67"/>
                            </a:lnTo>
                            <a:lnTo>
                              <a:pt x="375" y="65"/>
                            </a:lnTo>
                            <a:lnTo>
                              <a:pt x="375" y="64"/>
                            </a:lnTo>
                            <a:lnTo>
                              <a:pt x="376" y="62"/>
                            </a:lnTo>
                            <a:lnTo>
                              <a:pt x="375" y="58"/>
                            </a:lnTo>
                            <a:lnTo>
                              <a:pt x="376" y="56"/>
                            </a:lnTo>
                            <a:lnTo>
                              <a:pt x="377" y="53"/>
                            </a:lnTo>
                            <a:lnTo>
                              <a:pt x="379" y="52"/>
                            </a:lnTo>
                            <a:lnTo>
                              <a:pt x="379" y="49"/>
                            </a:lnTo>
                            <a:lnTo>
                              <a:pt x="379" y="48"/>
                            </a:lnTo>
                            <a:lnTo>
                              <a:pt x="377" y="48"/>
                            </a:lnTo>
                            <a:lnTo>
                              <a:pt x="376" y="46"/>
                            </a:lnTo>
                            <a:lnTo>
                              <a:pt x="374" y="45"/>
                            </a:lnTo>
                            <a:lnTo>
                              <a:pt x="372" y="44"/>
                            </a:lnTo>
                            <a:lnTo>
                              <a:pt x="372" y="42"/>
                            </a:lnTo>
                            <a:lnTo>
                              <a:pt x="372" y="41"/>
                            </a:lnTo>
                            <a:lnTo>
                              <a:pt x="372" y="40"/>
                            </a:lnTo>
                            <a:lnTo>
                              <a:pt x="374" y="38"/>
                            </a:lnTo>
                            <a:lnTo>
                              <a:pt x="374" y="38"/>
                            </a:lnTo>
                            <a:lnTo>
                              <a:pt x="370" y="36"/>
                            </a:lnTo>
                            <a:lnTo>
                              <a:pt x="369" y="36"/>
                            </a:lnTo>
                            <a:lnTo>
                              <a:pt x="367" y="36"/>
                            </a:lnTo>
                            <a:lnTo>
                              <a:pt x="362" y="36"/>
                            </a:lnTo>
                            <a:lnTo>
                              <a:pt x="359" y="37"/>
                            </a:lnTo>
                            <a:lnTo>
                              <a:pt x="357" y="37"/>
                            </a:lnTo>
                            <a:lnTo>
                              <a:pt x="355" y="38"/>
                            </a:lnTo>
                            <a:lnTo>
                              <a:pt x="354" y="38"/>
                            </a:lnTo>
                            <a:lnTo>
                              <a:pt x="352" y="38"/>
                            </a:lnTo>
                            <a:lnTo>
                              <a:pt x="349" y="38"/>
                            </a:lnTo>
                            <a:lnTo>
                              <a:pt x="348" y="41"/>
                            </a:lnTo>
                            <a:lnTo>
                              <a:pt x="345" y="42"/>
                            </a:lnTo>
                            <a:lnTo>
                              <a:pt x="344" y="43"/>
                            </a:lnTo>
                            <a:lnTo>
                              <a:pt x="344" y="44"/>
                            </a:lnTo>
                            <a:lnTo>
                              <a:pt x="343" y="44"/>
                            </a:lnTo>
                            <a:lnTo>
                              <a:pt x="341" y="45"/>
                            </a:lnTo>
                            <a:lnTo>
                              <a:pt x="339" y="45"/>
                            </a:lnTo>
                            <a:lnTo>
                              <a:pt x="338" y="42"/>
                            </a:lnTo>
                            <a:lnTo>
                              <a:pt x="338" y="42"/>
                            </a:lnTo>
                            <a:lnTo>
                              <a:pt x="338" y="41"/>
                            </a:lnTo>
                            <a:lnTo>
                              <a:pt x="336" y="42"/>
                            </a:lnTo>
                            <a:lnTo>
                              <a:pt x="334" y="43"/>
                            </a:lnTo>
                            <a:lnTo>
                              <a:pt x="334" y="43"/>
                            </a:lnTo>
                            <a:lnTo>
                              <a:pt x="333" y="44"/>
                            </a:lnTo>
                            <a:lnTo>
                              <a:pt x="332" y="45"/>
                            </a:lnTo>
                            <a:lnTo>
                              <a:pt x="331" y="49"/>
                            </a:lnTo>
                            <a:lnTo>
                              <a:pt x="331" y="51"/>
                            </a:lnTo>
                            <a:lnTo>
                              <a:pt x="330" y="52"/>
                            </a:lnTo>
                            <a:lnTo>
                              <a:pt x="332" y="55"/>
                            </a:lnTo>
                            <a:lnTo>
                              <a:pt x="334" y="54"/>
                            </a:lnTo>
                            <a:lnTo>
                              <a:pt x="335" y="54"/>
                            </a:lnTo>
                            <a:lnTo>
                              <a:pt x="336" y="55"/>
                            </a:lnTo>
                            <a:lnTo>
                              <a:pt x="336" y="57"/>
                            </a:lnTo>
                            <a:lnTo>
                              <a:pt x="335" y="58"/>
                            </a:lnTo>
                            <a:lnTo>
                              <a:pt x="334" y="58"/>
                            </a:lnTo>
                            <a:lnTo>
                              <a:pt x="334" y="59"/>
                            </a:lnTo>
                            <a:lnTo>
                              <a:pt x="329" y="61"/>
                            </a:lnTo>
                            <a:lnTo>
                              <a:pt x="328" y="62"/>
                            </a:lnTo>
                            <a:lnTo>
                              <a:pt x="328" y="62"/>
                            </a:lnTo>
                            <a:lnTo>
                              <a:pt x="326" y="64"/>
                            </a:lnTo>
                            <a:lnTo>
                              <a:pt x="326" y="65"/>
                            </a:lnTo>
                            <a:lnTo>
                              <a:pt x="326" y="65"/>
                            </a:lnTo>
                            <a:lnTo>
                              <a:pt x="323" y="67"/>
                            </a:lnTo>
                            <a:lnTo>
                              <a:pt x="323" y="67"/>
                            </a:lnTo>
                            <a:lnTo>
                              <a:pt x="323" y="69"/>
                            </a:lnTo>
                            <a:lnTo>
                              <a:pt x="319" y="69"/>
                            </a:lnTo>
                            <a:lnTo>
                              <a:pt x="319" y="67"/>
                            </a:lnTo>
                            <a:lnTo>
                              <a:pt x="316" y="67"/>
                            </a:lnTo>
                            <a:lnTo>
                              <a:pt x="316" y="69"/>
                            </a:lnTo>
                            <a:lnTo>
                              <a:pt x="310" y="69"/>
                            </a:lnTo>
                            <a:lnTo>
                              <a:pt x="310" y="70"/>
                            </a:lnTo>
                            <a:lnTo>
                              <a:pt x="308" y="70"/>
                            </a:lnTo>
                            <a:lnTo>
                              <a:pt x="308" y="70"/>
                            </a:lnTo>
                            <a:lnTo>
                              <a:pt x="309" y="69"/>
                            </a:lnTo>
                            <a:lnTo>
                              <a:pt x="309" y="69"/>
                            </a:lnTo>
                            <a:lnTo>
                              <a:pt x="310" y="67"/>
                            </a:lnTo>
                            <a:lnTo>
                              <a:pt x="310" y="65"/>
                            </a:lnTo>
                            <a:lnTo>
                              <a:pt x="311" y="65"/>
                            </a:lnTo>
                            <a:lnTo>
                              <a:pt x="310" y="64"/>
                            </a:lnTo>
                            <a:lnTo>
                              <a:pt x="308" y="62"/>
                            </a:lnTo>
                            <a:lnTo>
                              <a:pt x="309" y="61"/>
                            </a:lnTo>
                            <a:lnTo>
                              <a:pt x="311" y="61"/>
                            </a:lnTo>
                            <a:lnTo>
                              <a:pt x="313" y="58"/>
                            </a:lnTo>
                            <a:lnTo>
                              <a:pt x="314" y="58"/>
                            </a:lnTo>
                            <a:lnTo>
                              <a:pt x="315" y="58"/>
                            </a:lnTo>
                            <a:lnTo>
                              <a:pt x="316" y="58"/>
                            </a:lnTo>
                            <a:lnTo>
                              <a:pt x="316" y="57"/>
                            </a:lnTo>
                            <a:lnTo>
                              <a:pt x="318" y="57"/>
                            </a:lnTo>
                            <a:lnTo>
                              <a:pt x="319" y="57"/>
                            </a:lnTo>
                            <a:lnTo>
                              <a:pt x="321" y="56"/>
                            </a:lnTo>
                            <a:lnTo>
                              <a:pt x="321" y="54"/>
                            </a:lnTo>
                            <a:lnTo>
                              <a:pt x="319" y="51"/>
                            </a:lnTo>
                            <a:lnTo>
                              <a:pt x="321" y="51"/>
                            </a:lnTo>
                            <a:lnTo>
                              <a:pt x="321" y="48"/>
                            </a:lnTo>
                            <a:lnTo>
                              <a:pt x="321" y="46"/>
                            </a:lnTo>
                            <a:lnTo>
                              <a:pt x="323" y="45"/>
                            </a:lnTo>
                            <a:lnTo>
                              <a:pt x="324" y="42"/>
                            </a:lnTo>
                            <a:lnTo>
                              <a:pt x="324" y="41"/>
                            </a:lnTo>
                            <a:lnTo>
                              <a:pt x="323" y="41"/>
                            </a:lnTo>
                            <a:lnTo>
                              <a:pt x="318" y="38"/>
                            </a:lnTo>
                            <a:lnTo>
                              <a:pt x="316" y="38"/>
                            </a:lnTo>
                            <a:lnTo>
                              <a:pt x="315" y="38"/>
                            </a:lnTo>
                            <a:lnTo>
                              <a:pt x="314" y="40"/>
                            </a:lnTo>
                            <a:lnTo>
                              <a:pt x="312" y="42"/>
                            </a:lnTo>
                            <a:lnTo>
                              <a:pt x="310" y="43"/>
                            </a:lnTo>
                            <a:lnTo>
                              <a:pt x="309" y="45"/>
                            </a:lnTo>
                            <a:lnTo>
                              <a:pt x="307" y="49"/>
                            </a:lnTo>
                            <a:lnTo>
                              <a:pt x="306" y="49"/>
                            </a:lnTo>
                            <a:lnTo>
                              <a:pt x="304" y="53"/>
                            </a:lnTo>
                            <a:lnTo>
                              <a:pt x="303" y="53"/>
                            </a:lnTo>
                            <a:lnTo>
                              <a:pt x="301" y="55"/>
                            </a:lnTo>
                            <a:lnTo>
                              <a:pt x="300" y="55"/>
                            </a:lnTo>
                            <a:lnTo>
                              <a:pt x="300" y="55"/>
                            </a:lnTo>
                            <a:lnTo>
                              <a:pt x="300" y="55"/>
                            </a:lnTo>
                            <a:lnTo>
                              <a:pt x="297" y="56"/>
                            </a:lnTo>
                            <a:lnTo>
                              <a:pt x="297" y="55"/>
                            </a:lnTo>
                            <a:lnTo>
                              <a:pt x="290" y="55"/>
                            </a:lnTo>
                            <a:lnTo>
                              <a:pt x="290" y="56"/>
                            </a:lnTo>
                            <a:lnTo>
                              <a:pt x="289" y="54"/>
                            </a:lnTo>
                            <a:lnTo>
                              <a:pt x="289" y="51"/>
                            </a:lnTo>
                            <a:lnTo>
                              <a:pt x="286" y="51"/>
                            </a:lnTo>
                            <a:lnTo>
                              <a:pt x="286" y="49"/>
                            </a:lnTo>
                            <a:lnTo>
                              <a:pt x="285" y="49"/>
                            </a:lnTo>
                            <a:lnTo>
                              <a:pt x="283" y="49"/>
                            </a:lnTo>
                            <a:lnTo>
                              <a:pt x="283" y="47"/>
                            </a:lnTo>
                            <a:lnTo>
                              <a:pt x="283" y="47"/>
                            </a:lnTo>
                            <a:lnTo>
                              <a:pt x="282" y="48"/>
                            </a:lnTo>
                            <a:lnTo>
                              <a:pt x="282" y="48"/>
                            </a:lnTo>
                            <a:lnTo>
                              <a:pt x="280" y="48"/>
                            </a:lnTo>
                            <a:lnTo>
                              <a:pt x="280" y="51"/>
                            </a:lnTo>
                            <a:lnTo>
                              <a:pt x="278" y="53"/>
                            </a:lnTo>
                            <a:lnTo>
                              <a:pt x="276" y="52"/>
                            </a:lnTo>
                            <a:lnTo>
                              <a:pt x="276" y="53"/>
                            </a:lnTo>
                            <a:lnTo>
                              <a:pt x="276" y="53"/>
                            </a:lnTo>
                            <a:lnTo>
                              <a:pt x="275" y="55"/>
                            </a:lnTo>
                            <a:lnTo>
                              <a:pt x="273" y="56"/>
                            </a:lnTo>
                            <a:lnTo>
                              <a:pt x="269" y="56"/>
                            </a:lnTo>
                            <a:lnTo>
                              <a:pt x="269" y="55"/>
                            </a:lnTo>
                            <a:lnTo>
                              <a:pt x="269" y="53"/>
                            </a:lnTo>
                            <a:lnTo>
                              <a:pt x="269" y="51"/>
                            </a:lnTo>
                            <a:lnTo>
                              <a:pt x="269" y="49"/>
                            </a:lnTo>
                            <a:lnTo>
                              <a:pt x="266" y="50"/>
                            </a:lnTo>
                            <a:lnTo>
                              <a:pt x="266" y="47"/>
                            </a:lnTo>
                            <a:lnTo>
                              <a:pt x="265" y="47"/>
                            </a:lnTo>
                            <a:lnTo>
                              <a:pt x="265" y="51"/>
                            </a:lnTo>
                            <a:lnTo>
                              <a:pt x="264" y="51"/>
                            </a:lnTo>
                            <a:lnTo>
                              <a:pt x="264" y="48"/>
                            </a:lnTo>
                            <a:lnTo>
                              <a:pt x="262" y="47"/>
                            </a:lnTo>
                            <a:lnTo>
                              <a:pt x="262" y="45"/>
                            </a:lnTo>
                            <a:lnTo>
                              <a:pt x="260" y="45"/>
                            </a:lnTo>
                            <a:lnTo>
                              <a:pt x="262" y="43"/>
                            </a:lnTo>
                            <a:lnTo>
                              <a:pt x="260" y="42"/>
                            </a:lnTo>
                            <a:lnTo>
                              <a:pt x="259" y="41"/>
                            </a:lnTo>
                            <a:lnTo>
                              <a:pt x="256" y="41"/>
                            </a:lnTo>
                            <a:lnTo>
                              <a:pt x="256" y="40"/>
                            </a:lnTo>
                            <a:lnTo>
                              <a:pt x="256" y="39"/>
                            </a:lnTo>
                            <a:lnTo>
                              <a:pt x="256" y="38"/>
                            </a:lnTo>
                            <a:lnTo>
                              <a:pt x="257" y="38"/>
                            </a:lnTo>
                            <a:lnTo>
                              <a:pt x="256" y="36"/>
                            </a:lnTo>
                            <a:lnTo>
                              <a:pt x="256" y="36"/>
                            </a:lnTo>
                            <a:lnTo>
                              <a:pt x="253" y="36"/>
                            </a:lnTo>
                            <a:lnTo>
                              <a:pt x="252" y="34"/>
                            </a:lnTo>
                            <a:lnTo>
                              <a:pt x="250" y="34"/>
                            </a:lnTo>
                            <a:lnTo>
                              <a:pt x="250" y="34"/>
                            </a:lnTo>
                            <a:lnTo>
                              <a:pt x="248" y="34"/>
                            </a:lnTo>
                            <a:lnTo>
                              <a:pt x="248" y="32"/>
                            </a:lnTo>
                            <a:lnTo>
                              <a:pt x="247" y="30"/>
                            </a:lnTo>
                            <a:lnTo>
                              <a:pt x="245" y="28"/>
                            </a:lnTo>
                            <a:lnTo>
                              <a:pt x="244" y="30"/>
                            </a:lnTo>
                            <a:lnTo>
                              <a:pt x="242" y="29"/>
                            </a:lnTo>
                            <a:lnTo>
                              <a:pt x="242" y="30"/>
                            </a:lnTo>
                            <a:lnTo>
                              <a:pt x="240" y="32"/>
                            </a:lnTo>
                            <a:lnTo>
                              <a:pt x="239" y="31"/>
                            </a:lnTo>
                            <a:lnTo>
                              <a:pt x="239" y="31"/>
                            </a:lnTo>
                            <a:lnTo>
                              <a:pt x="237" y="32"/>
                            </a:lnTo>
                            <a:lnTo>
                              <a:pt x="235" y="33"/>
                            </a:lnTo>
                            <a:lnTo>
                              <a:pt x="232" y="31"/>
                            </a:lnTo>
                            <a:lnTo>
                              <a:pt x="232" y="30"/>
                            </a:lnTo>
                            <a:lnTo>
                              <a:pt x="230" y="29"/>
                            </a:lnTo>
                            <a:lnTo>
                              <a:pt x="228" y="30"/>
                            </a:lnTo>
                            <a:lnTo>
                              <a:pt x="228" y="30"/>
                            </a:lnTo>
                            <a:lnTo>
                              <a:pt x="228" y="29"/>
                            </a:lnTo>
                            <a:lnTo>
                              <a:pt x="227" y="29"/>
                            </a:lnTo>
                            <a:lnTo>
                              <a:pt x="227" y="30"/>
                            </a:lnTo>
                            <a:lnTo>
                              <a:pt x="225" y="31"/>
                            </a:lnTo>
                            <a:lnTo>
                              <a:pt x="225" y="32"/>
                            </a:lnTo>
                            <a:lnTo>
                              <a:pt x="225" y="36"/>
                            </a:lnTo>
                            <a:lnTo>
                              <a:pt x="224" y="38"/>
                            </a:lnTo>
                            <a:lnTo>
                              <a:pt x="224" y="41"/>
                            </a:lnTo>
                            <a:lnTo>
                              <a:pt x="223" y="42"/>
                            </a:lnTo>
                            <a:lnTo>
                              <a:pt x="223" y="43"/>
                            </a:lnTo>
                            <a:lnTo>
                              <a:pt x="222" y="45"/>
                            </a:lnTo>
                            <a:lnTo>
                              <a:pt x="222" y="45"/>
                            </a:lnTo>
                            <a:lnTo>
                              <a:pt x="221" y="46"/>
                            </a:lnTo>
                            <a:lnTo>
                              <a:pt x="220" y="48"/>
                            </a:lnTo>
                            <a:lnTo>
                              <a:pt x="220" y="51"/>
                            </a:lnTo>
                            <a:lnTo>
                              <a:pt x="220" y="52"/>
                            </a:lnTo>
                            <a:lnTo>
                              <a:pt x="219" y="54"/>
                            </a:lnTo>
                            <a:lnTo>
                              <a:pt x="219" y="57"/>
                            </a:lnTo>
                            <a:lnTo>
                              <a:pt x="218" y="58"/>
                            </a:lnTo>
                            <a:lnTo>
                              <a:pt x="218" y="59"/>
                            </a:lnTo>
                            <a:lnTo>
                              <a:pt x="216" y="62"/>
                            </a:lnTo>
                            <a:lnTo>
                              <a:pt x="216" y="65"/>
                            </a:lnTo>
                            <a:lnTo>
                              <a:pt x="215" y="69"/>
                            </a:lnTo>
                            <a:lnTo>
                              <a:pt x="214" y="69"/>
                            </a:lnTo>
                            <a:lnTo>
                              <a:pt x="214" y="69"/>
                            </a:lnTo>
                            <a:lnTo>
                              <a:pt x="211" y="67"/>
                            </a:lnTo>
                            <a:lnTo>
                              <a:pt x="211" y="65"/>
                            </a:lnTo>
                            <a:lnTo>
                              <a:pt x="211" y="65"/>
                            </a:lnTo>
                            <a:lnTo>
                              <a:pt x="211" y="62"/>
                            </a:lnTo>
                            <a:lnTo>
                              <a:pt x="211" y="62"/>
                            </a:lnTo>
                            <a:lnTo>
                              <a:pt x="211" y="62"/>
                            </a:lnTo>
                            <a:lnTo>
                              <a:pt x="211" y="62"/>
                            </a:lnTo>
                            <a:lnTo>
                              <a:pt x="209" y="60"/>
                            </a:lnTo>
                            <a:lnTo>
                              <a:pt x="207" y="60"/>
                            </a:lnTo>
                            <a:lnTo>
                              <a:pt x="207" y="58"/>
                            </a:lnTo>
                            <a:lnTo>
                              <a:pt x="209" y="58"/>
                            </a:lnTo>
                            <a:lnTo>
                              <a:pt x="209" y="56"/>
                            </a:lnTo>
                            <a:lnTo>
                              <a:pt x="208" y="55"/>
                            </a:lnTo>
                            <a:lnTo>
                              <a:pt x="207" y="54"/>
                            </a:lnTo>
                            <a:lnTo>
                              <a:pt x="207" y="53"/>
                            </a:lnTo>
                            <a:lnTo>
                              <a:pt x="206" y="55"/>
                            </a:lnTo>
                            <a:lnTo>
                              <a:pt x="204" y="54"/>
                            </a:lnTo>
                            <a:lnTo>
                              <a:pt x="204" y="55"/>
                            </a:lnTo>
                            <a:lnTo>
                              <a:pt x="203" y="57"/>
                            </a:lnTo>
                            <a:lnTo>
                              <a:pt x="203" y="58"/>
                            </a:lnTo>
                            <a:lnTo>
                              <a:pt x="200" y="58"/>
                            </a:lnTo>
                            <a:lnTo>
                              <a:pt x="199" y="57"/>
                            </a:lnTo>
                            <a:lnTo>
                              <a:pt x="199" y="55"/>
                            </a:lnTo>
                            <a:lnTo>
                              <a:pt x="197" y="55"/>
                            </a:lnTo>
                            <a:lnTo>
                              <a:pt x="196" y="58"/>
                            </a:lnTo>
                            <a:lnTo>
                              <a:pt x="194" y="58"/>
                            </a:lnTo>
                            <a:lnTo>
                              <a:pt x="192" y="57"/>
                            </a:lnTo>
                            <a:lnTo>
                              <a:pt x="189" y="55"/>
                            </a:lnTo>
                            <a:lnTo>
                              <a:pt x="188" y="56"/>
                            </a:lnTo>
                            <a:lnTo>
                              <a:pt x="187" y="55"/>
                            </a:lnTo>
                            <a:lnTo>
                              <a:pt x="186" y="55"/>
                            </a:lnTo>
                            <a:lnTo>
                              <a:pt x="184" y="58"/>
                            </a:lnTo>
                            <a:lnTo>
                              <a:pt x="184" y="58"/>
                            </a:lnTo>
                            <a:lnTo>
                              <a:pt x="183" y="62"/>
                            </a:lnTo>
                            <a:lnTo>
                              <a:pt x="183" y="64"/>
                            </a:lnTo>
                            <a:lnTo>
                              <a:pt x="183" y="64"/>
                            </a:lnTo>
                            <a:lnTo>
                              <a:pt x="183" y="65"/>
                            </a:lnTo>
                            <a:lnTo>
                              <a:pt x="181" y="66"/>
                            </a:lnTo>
                            <a:lnTo>
                              <a:pt x="183" y="69"/>
                            </a:lnTo>
                            <a:lnTo>
                              <a:pt x="181" y="69"/>
                            </a:lnTo>
                            <a:lnTo>
                              <a:pt x="181" y="69"/>
                            </a:lnTo>
                            <a:lnTo>
                              <a:pt x="180" y="69"/>
                            </a:lnTo>
                            <a:lnTo>
                              <a:pt x="178" y="70"/>
                            </a:lnTo>
                            <a:lnTo>
                              <a:pt x="177" y="70"/>
                            </a:lnTo>
                            <a:lnTo>
                              <a:pt x="176" y="72"/>
                            </a:lnTo>
                            <a:lnTo>
                              <a:pt x="173" y="72"/>
                            </a:lnTo>
                            <a:lnTo>
                              <a:pt x="173" y="70"/>
                            </a:lnTo>
                            <a:lnTo>
                              <a:pt x="174" y="69"/>
                            </a:lnTo>
                            <a:lnTo>
                              <a:pt x="174" y="69"/>
                            </a:lnTo>
                            <a:lnTo>
                              <a:pt x="173" y="69"/>
                            </a:lnTo>
                            <a:lnTo>
                              <a:pt x="172" y="69"/>
                            </a:lnTo>
                            <a:lnTo>
                              <a:pt x="171" y="69"/>
                            </a:lnTo>
                            <a:lnTo>
                              <a:pt x="171" y="69"/>
                            </a:lnTo>
                            <a:lnTo>
                              <a:pt x="170" y="69"/>
                            </a:lnTo>
                            <a:lnTo>
                              <a:pt x="168" y="69"/>
                            </a:lnTo>
                            <a:lnTo>
                              <a:pt x="168" y="70"/>
                            </a:lnTo>
                            <a:lnTo>
                              <a:pt x="165" y="70"/>
                            </a:lnTo>
                            <a:lnTo>
                              <a:pt x="164" y="69"/>
                            </a:lnTo>
                            <a:lnTo>
                              <a:pt x="163" y="69"/>
                            </a:lnTo>
                            <a:lnTo>
                              <a:pt x="161" y="67"/>
                            </a:lnTo>
                            <a:lnTo>
                              <a:pt x="159" y="69"/>
                            </a:lnTo>
                            <a:lnTo>
                              <a:pt x="158" y="69"/>
                            </a:lnTo>
                            <a:lnTo>
                              <a:pt x="158" y="69"/>
                            </a:lnTo>
                            <a:lnTo>
                              <a:pt x="156" y="70"/>
                            </a:lnTo>
                            <a:lnTo>
                              <a:pt x="152" y="71"/>
                            </a:lnTo>
                            <a:lnTo>
                              <a:pt x="152" y="67"/>
                            </a:lnTo>
                            <a:lnTo>
                              <a:pt x="151" y="67"/>
                            </a:lnTo>
                            <a:lnTo>
                              <a:pt x="147" y="66"/>
                            </a:lnTo>
                            <a:lnTo>
                              <a:pt x="147" y="67"/>
                            </a:lnTo>
                            <a:lnTo>
                              <a:pt x="146" y="67"/>
                            </a:lnTo>
                            <a:lnTo>
                              <a:pt x="145" y="65"/>
                            </a:lnTo>
                            <a:lnTo>
                              <a:pt x="145" y="64"/>
                            </a:lnTo>
                            <a:lnTo>
                              <a:pt x="146" y="62"/>
                            </a:lnTo>
                            <a:lnTo>
                              <a:pt x="146" y="58"/>
                            </a:lnTo>
                            <a:lnTo>
                              <a:pt x="143" y="58"/>
                            </a:lnTo>
                            <a:lnTo>
                              <a:pt x="143" y="58"/>
                            </a:lnTo>
                            <a:lnTo>
                              <a:pt x="145" y="58"/>
                            </a:lnTo>
                            <a:lnTo>
                              <a:pt x="145" y="57"/>
                            </a:lnTo>
                            <a:lnTo>
                              <a:pt x="148" y="56"/>
                            </a:lnTo>
                            <a:lnTo>
                              <a:pt x="148" y="55"/>
                            </a:lnTo>
                            <a:lnTo>
                              <a:pt x="149" y="55"/>
                            </a:lnTo>
                            <a:lnTo>
                              <a:pt x="149" y="53"/>
                            </a:lnTo>
                            <a:lnTo>
                              <a:pt x="152" y="54"/>
                            </a:lnTo>
                            <a:lnTo>
                              <a:pt x="153" y="53"/>
                            </a:lnTo>
                            <a:lnTo>
                              <a:pt x="153" y="52"/>
                            </a:lnTo>
                            <a:lnTo>
                              <a:pt x="152" y="52"/>
                            </a:lnTo>
                            <a:lnTo>
                              <a:pt x="152" y="51"/>
                            </a:lnTo>
                            <a:lnTo>
                              <a:pt x="152" y="48"/>
                            </a:lnTo>
                            <a:lnTo>
                              <a:pt x="152" y="48"/>
                            </a:lnTo>
                            <a:lnTo>
                              <a:pt x="152" y="46"/>
                            </a:lnTo>
                            <a:lnTo>
                              <a:pt x="151" y="45"/>
                            </a:lnTo>
                            <a:lnTo>
                              <a:pt x="152" y="43"/>
                            </a:lnTo>
                            <a:lnTo>
                              <a:pt x="152" y="41"/>
                            </a:lnTo>
                            <a:lnTo>
                              <a:pt x="153" y="40"/>
                            </a:lnTo>
                            <a:lnTo>
                              <a:pt x="153" y="39"/>
                            </a:lnTo>
                            <a:lnTo>
                              <a:pt x="152" y="39"/>
                            </a:lnTo>
                            <a:lnTo>
                              <a:pt x="152" y="38"/>
                            </a:lnTo>
                            <a:lnTo>
                              <a:pt x="152" y="36"/>
                            </a:lnTo>
                            <a:lnTo>
                              <a:pt x="149" y="36"/>
                            </a:lnTo>
                            <a:lnTo>
                              <a:pt x="149" y="35"/>
                            </a:lnTo>
                            <a:lnTo>
                              <a:pt x="149" y="34"/>
                            </a:lnTo>
                            <a:lnTo>
                              <a:pt x="146" y="34"/>
                            </a:lnTo>
                            <a:lnTo>
                              <a:pt x="145" y="34"/>
                            </a:lnTo>
                            <a:lnTo>
                              <a:pt x="144" y="35"/>
                            </a:lnTo>
                            <a:lnTo>
                              <a:pt x="142" y="34"/>
                            </a:lnTo>
                            <a:lnTo>
                              <a:pt x="142" y="32"/>
                            </a:lnTo>
                            <a:lnTo>
                              <a:pt x="140" y="31"/>
                            </a:lnTo>
                            <a:lnTo>
                              <a:pt x="140" y="31"/>
                            </a:lnTo>
                            <a:lnTo>
                              <a:pt x="139" y="30"/>
                            </a:lnTo>
                            <a:lnTo>
                              <a:pt x="137" y="31"/>
                            </a:lnTo>
                            <a:lnTo>
                              <a:pt x="135" y="30"/>
                            </a:lnTo>
                            <a:lnTo>
                              <a:pt x="135" y="30"/>
                            </a:lnTo>
                            <a:lnTo>
                              <a:pt x="131" y="29"/>
                            </a:lnTo>
                            <a:lnTo>
                              <a:pt x="132" y="27"/>
                            </a:lnTo>
                            <a:lnTo>
                              <a:pt x="132" y="24"/>
                            </a:lnTo>
                            <a:lnTo>
                              <a:pt x="131" y="22"/>
                            </a:lnTo>
                            <a:lnTo>
                              <a:pt x="130" y="22"/>
                            </a:lnTo>
                            <a:lnTo>
                              <a:pt x="129" y="21"/>
                            </a:lnTo>
                            <a:lnTo>
                              <a:pt x="130" y="20"/>
                            </a:lnTo>
                            <a:lnTo>
                              <a:pt x="130" y="19"/>
                            </a:lnTo>
                            <a:lnTo>
                              <a:pt x="129" y="18"/>
                            </a:lnTo>
                            <a:lnTo>
                              <a:pt x="129" y="17"/>
                            </a:lnTo>
                            <a:lnTo>
                              <a:pt x="128" y="16"/>
                            </a:lnTo>
                            <a:lnTo>
                              <a:pt x="128" y="15"/>
                            </a:lnTo>
                            <a:lnTo>
                              <a:pt x="126" y="14"/>
                            </a:lnTo>
                            <a:lnTo>
                              <a:pt x="126" y="12"/>
                            </a:lnTo>
                            <a:lnTo>
                              <a:pt x="125" y="12"/>
                            </a:lnTo>
                            <a:lnTo>
                              <a:pt x="124" y="10"/>
                            </a:lnTo>
                            <a:lnTo>
                              <a:pt x="123" y="10"/>
                            </a:lnTo>
                            <a:lnTo>
                              <a:pt x="123" y="7"/>
                            </a:lnTo>
                            <a:lnTo>
                              <a:pt x="122" y="7"/>
                            </a:lnTo>
                            <a:lnTo>
                              <a:pt x="123" y="5"/>
                            </a:lnTo>
                            <a:lnTo>
                              <a:pt x="122" y="5"/>
                            </a:lnTo>
                            <a:lnTo>
                              <a:pt x="122" y="4"/>
                            </a:lnTo>
                            <a:lnTo>
                              <a:pt x="121" y="5"/>
                            </a:lnTo>
                            <a:lnTo>
                              <a:pt x="119" y="4"/>
                            </a:lnTo>
                            <a:lnTo>
                              <a:pt x="118" y="5"/>
                            </a:lnTo>
                            <a:lnTo>
                              <a:pt x="120" y="8"/>
                            </a:lnTo>
                            <a:lnTo>
                              <a:pt x="119" y="8"/>
                            </a:lnTo>
                            <a:lnTo>
                              <a:pt x="118" y="9"/>
                            </a:lnTo>
                            <a:lnTo>
                              <a:pt x="116" y="8"/>
                            </a:lnTo>
                            <a:lnTo>
                              <a:pt x="117" y="13"/>
                            </a:lnTo>
                            <a:lnTo>
                              <a:pt x="115" y="13"/>
                            </a:lnTo>
                            <a:lnTo>
                              <a:pt x="115" y="12"/>
                            </a:lnTo>
                            <a:lnTo>
                              <a:pt x="112" y="15"/>
                            </a:lnTo>
                            <a:lnTo>
                              <a:pt x="111" y="17"/>
                            </a:lnTo>
                            <a:lnTo>
                              <a:pt x="108" y="17"/>
                            </a:lnTo>
                            <a:lnTo>
                              <a:pt x="108" y="15"/>
                            </a:lnTo>
                            <a:lnTo>
                              <a:pt x="108" y="12"/>
                            </a:lnTo>
                            <a:lnTo>
                              <a:pt x="108" y="12"/>
                            </a:lnTo>
                            <a:lnTo>
                              <a:pt x="108" y="10"/>
                            </a:lnTo>
                            <a:lnTo>
                              <a:pt x="104" y="9"/>
                            </a:lnTo>
                            <a:lnTo>
                              <a:pt x="101" y="12"/>
                            </a:lnTo>
                            <a:lnTo>
                              <a:pt x="98" y="12"/>
                            </a:lnTo>
                            <a:lnTo>
                              <a:pt x="97" y="10"/>
                            </a:lnTo>
                            <a:lnTo>
                              <a:pt x="95" y="10"/>
                            </a:lnTo>
                            <a:lnTo>
                              <a:pt x="94" y="9"/>
                            </a:lnTo>
                            <a:lnTo>
                              <a:pt x="93" y="10"/>
                            </a:lnTo>
                            <a:lnTo>
                              <a:pt x="91" y="11"/>
                            </a:lnTo>
                            <a:lnTo>
                              <a:pt x="90" y="13"/>
                            </a:lnTo>
                            <a:lnTo>
                              <a:pt x="89" y="14"/>
                            </a:lnTo>
                            <a:lnTo>
                              <a:pt x="89" y="14"/>
                            </a:lnTo>
                            <a:lnTo>
                              <a:pt x="87" y="13"/>
                            </a:lnTo>
                            <a:lnTo>
                              <a:pt x="84" y="10"/>
                            </a:lnTo>
                            <a:lnTo>
                              <a:pt x="84" y="8"/>
                            </a:lnTo>
                            <a:lnTo>
                              <a:pt x="80" y="7"/>
                            </a:lnTo>
                            <a:lnTo>
                              <a:pt x="80" y="7"/>
                            </a:lnTo>
                            <a:lnTo>
                              <a:pt x="76" y="3"/>
                            </a:lnTo>
                            <a:lnTo>
                              <a:pt x="75" y="0"/>
                            </a:lnTo>
                            <a:lnTo>
                              <a:pt x="70" y="0"/>
                            </a:lnTo>
                            <a:lnTo>
                              <a:pt x="70" y="1"/>
                            </a:lnTo>
                            <a:lnTo>
                              <a:pt x="68" y="1"/>
                            </a:lnTo>
                            <a:lnTo>
                              <a:pt x="67" y="0"/>
                            </a:lnTo>
                            <a:lnTo>
                              <a:pt x="66" y="1"/>
                            </a:lnTo>
                            <a:lnTo>
                              <a:pt x="66" y="2"/>
                            </a:lnTo>
                            <a:lnTo>
                              <a:pt x="65" y="2"/>
                            </a:lnTo>
                            <a:lnTo>
                              <a:pt x="63" y="3"/>
                            </a:lnTo>
                            <a:lnTo>
                              <a:pt x="63" y="4"/>
                            </a:lnTo>
                            <a:lnTo>
                              <a:pt x="62" y="7"/>
                            </a:lnTo>
                            <a:lnTo>
                              <a:pt x="62" y="8"/>
                            </a:lnTo>
                            <a:lnTo>
                              <a:pt x="60" y="8"/>
                            </a:lnTo>
                            <a:lnTo>
                              <a:pt x="60" y="7"/>
                            </a:lnTo>
                            <a:lnTo>
                              <a:pt x="57" y="8"/>
                            </a:lnTo>
                            <a:lnTo>
                              <a:pt x="56" y="9"/>
                            </a:lnTo>
                            <a:lnTo>
                              <a:pt x="54" y="10"/>
                            </a:lnTo>
                            <a:lnTo>
                              <a:pt x="52" y="7"/>
                            </a:lnTo>
                            <a:lnTo>
                              <a:pt x="50" y="7"/>
                            </a:lnTo>
                            <a:lnTo>
                              <a:pt x="50" y="9"/>
                            </a:lnTo>
                            <a:lnTo>
                              <a:pt x="48" y="9"/>
                            </a:lnTo>
                            <a:lnTo>
                              <a:pt x="48" y="10"/>
                            </a:lnTo>
                            <a:lnTo>
                              <a:pt x="48" y="11"/>
                            </a:lnTo>
                            <a:lnTo>
                              <a:pt x="46" y="12"/>
                            </a:lnTo>
                            <a:lnTo>
                              <a:pt x="44" y="12"/>
                            </a:lnTo>
                            <a:lnTo>
                              <a:pt x="43" y="14"/>
                            </a:lnTo>
                            <a:lnTo>
                              <a:pt x="44" y="15"/>
                            </a:lnTo>
                            <a:lnTo>
                              <a:pt x="44" y="16"/>
                            </a:lnTo>
                            <a:lnTo>
                              <a:pt x="43" y="16"/>
                            </a:lnTo>
                            <a:lnTo>
                              <a:pt x="43" y="15"/>
                            </a:lnTo>
                            <a:lnTo>
                              <a:pt x="39" y="16"/>
                            </a:lnTo>
                            <a:lnTo>
                              <a:pt x="39" y="17"/>
                            </a:lnTo>
                            <a:lnTo>
                              <a:pt x="41" y="17"/>
                            </a:lnTo>
                            <a:lnTo>
                              <a:pt x="41" y="21"/>
                            </a:lnTo>
                            <a:lnTo>
                              <a:pt x="39" y="22"/>
                            </a:lnTo>
                            <a:lnTo>
                              <a:pt x="41" y="24"/>
                            </a:lnTo>
                            <a:lnTo>
                              <a:pt x="42" y="24"/>
                            </a:lnTo>
                            <a:lnTo>
                              <a:pt x="43" y="25"/>
                            </a:lnTo>
                            <a:lnTo>
                              <a:pt x="43" y="28"/>
                            </a:lnTo>
                            <a:lnTo>
                              <a:pt x="39" y="30"/>
                            </a:lnTo>
                            <a:lnTo>
                              <a:pt x="37" y="32"/>
                            </a:lnTo>
                            <a:lnTo>
                              <a:pt x="37" y="32"/>
                            </a:lnTo>
                            <a:lnTo>
                              <a:pt x="37" y="31"/>
                            </a:lnTo>
                            <a:lnTo>
                              <a:pt x="35" y="31"/>
                            </a:lnTo>
                            <a:lnTo>
                              <a:pt x="35" y="31"/>
                            </a:lnTo>
                            <a:lnTo>
                              <a:pt x="34" y="32"/>
                            </a:lnTo>
                            <a:lnTo>
                              <a:pt x="33" y="30"/>
                            </a:lnTo>
                            <a:lnTo>
                              <a:pt x="29" y="31"/>
                            </a:lnTo>
                            <a:lnTo>
                              <a:pt x="24" y="32"/>
                            </a:lnTo>
                            <a:lnTo>
                              <a:pt x="24" y="32"/>
                            </a:lnTo>
                            <a:lnTo>
                              <a:pt x="21" y="35"/>
                            </a:lnTo>
                            <a:lnTo>
                              <a:pt x="21" y="36"/>
                            </a:lnTo>
                            <a:lnTo>
                              <a:pt x="19" y="38"/>
                            </a:lnTo>
                            <a:lnTo>
                              <a:pt x="19" y="38"/>
                            </a:lnTo>
                            <a:lnTo>
                              <a:pt x="16" y="43"/>
                            </a:lnTo>
                            <a:lnTo>
                              <a:pt x="17" y="45"/>
                            </a:lnTo>
                            <a:lnTo>
                              <a:pt x="17" y="48"/>
                            </a:lnTo>
                            <a:lnTo>
                              <a:pt x="18" y="48"/>
                            </a:lnTo>
                            <a:lnTo>
                              <a:pt x="19" y="48"/>
                            </a:lnTo>
                            <a:lnTo>
                              <a:pt x="21" y="48"/>
                            </a:lnTo>
                            <a:lnTo>
                              <a:pt x="21" y="49"/>
                            </a:lnTo>
                            <a:lnTo>
                              <a:pt x="21" y="50"/>
                            </a:lnTo>
                            <a:lnTo>
                              <a:pt x="19" y="51"/>
                            </a:lnTo>
                            <a:lnTo>
                              <a:pt x="19" y="52"/>
                            </a:lnTo>
                            <a:lnTo>
                              <a:pt x="21" y="54"/>
                            </a:lnTo>
                            <a:lnTo>
                              <a:pt x="23" y="54"/>
                            </a:lnTo>
                            <a:lnTo>
                              <a:pt x="23" y="56"/>
                            </a:lnTo>
                            <a:lnTo>
                              <a:pt x="24" y="56"/>
                            </a:lnTo>
                            <a:lnTo>
                              <a:pt x="25" y="53"/>
                            </a:lnTo>
                            <a:lnTo>
                              <a:pt x="28" y="56"/>
                            </a:lnTo>
                            <a:lnTo>
                              <a:pt x="29" y="58"/>
                            </a:lnTo>
                            <a:lnTo>
                              <a:pt x="29" y="58"/>
                            </a:lnTo>
                            <a:lnTo>
                              <a:pt x="29" y="58"/>
                            </a:lnTo>
                            <a:lnTo>
                              <a:pt x="29" y="58"/>
                            </a:lnTo>
                            <a:lnTo>
                              <a:pt x="32" y="59"/>
                            </a:lnTo>
                            <a:lnTo>
                              <a:pt x="32" y="60"/>
                            </a:lnTo>
                            <a:lnTo>
                              <a:pt x="33" y="62"/>
                            </a:lnTo>
                            <a:lnTo>
                              <a:pt x="35" y="64"/>
                            </a:lnTo>
                            <a:lnTo>
                              <a:pt x="35" y="65"/>
                            </a:lnTo>
                            <a:lnTo>
                              <a:pt x="36" y="69"/>
                            </a:lnTo>
                            <a:lnTo>
                              <a:pt x="36" y="70"/>
                            </a:lnTo>
                            <a:lnTo>
                              <a:pt x="39" y="72"/>
                            </a:lnTo>
                            <a:lnTo>
                              <a:pt x="39" y="75"/>
                            </a:lnTo>
                            <a:lnTo>
                              <a:pt x="39" y="76"/>
                            </a:lnTo>
                            <a:lnTo>
                              <a:pt x="39" y="78"/>
                            </a:lnTo>
                            <a:lnTo>
                              <a:pt x="39" y="81"/>
                            </a:lnTo>
                            <a:lnTo>
                              <a:pt x="39" y="86"/>
                            </a:lnTo>
                            <a:lnTo>
                              <a:pt x="43" y="87"/>
                            </a:lnTo>
                            <a:lnTo>
                              <a:pt x="42" y="89"/>
                            </a:lnTo>
                            <a:lnTo>
                              <a:pt x="41" y="93"/>
                            </a:lnTo>
                            <a:lnTo>
                              <a:pt x="43" y="94"/>
                            </a:lnTo>
                            <a:lnTo>
                              <a:pt x="43" y="95"/>
                            </a:lnTo>
                            <a:lnTo>
                              <a:pt x="39" y="96"/>
                            </a:lnTo>
                            <a:lnTo>
                              <a:pt x="39" y="97"/>
                            </a:lnTo>
                            <a:lnTo>
                              <a:pt x="39" y="98"/>
                            </a:lnTo>
                            <a:lnTo>
                              <a:pt x="38" y="100"/>
                            </a:lnTo>
                            <a:lnTo>
                              <a:pt x="39" y="101"/>
                            </a:lnTo>
                            <a:lnTo>
                              <a:pt x="39" y="102"/>
                            </a:lnTo>
                            <a:lnTo>
                              <a:pt x="34" y="105"/>
                            </a:lnTo>
                            <a:lnTo>
                              <a:pt x="33" y="107"/>
                            </a:lnTo>
                            <a:lnTo>
                              <a:pt x="30" y="107"/>
                            </a:lnTo>
                            <a:lnTo>
                              <a:pt x="29" y="107"/>
                            </a:lnTo>
                            <a:lnTo>
                              <a:pt x="30" y="108"/>
                            </a:lnTo>
                            <a:lnTo>
                              <a:pt x="29" y="108"/>
                            </a:lnTo>
                            <a:lnTo>
                              <a:pt x="29" y="110"/>
                            </a:lnTo>
                            <a:lnTo>
                              <a:pt x="28" y="110"/>
                            </a:lnTo>
                            <a:lnTo>
                              <a:pt x="26" y="110"/>
                            </a:lnTo>
                            <a:lnTo>
                              <a:pt x="26" y="110"/>
                            </a:lnTo>
                            <a:lnTo>
                              <a:pt x="25" y="111"/>
                            </a:lnTo>
                            <a:lnTo>
                              <a:pt x="29" y="116"/>
                            </a:lnTo>
                            <a:lnTo>
                              <a:pt x="29" y="118"/>
                            </a:lnTo>
                            <a:lnTo>
                              <a:pt x="31" y="119"/>
                            </a:lnTo>
                            <a:lnTo>
                              <a:pt x="33" y="121"/>
                            </a:lnTo>
                            <a:lnTo>
                              <a:pt x="34" y="121"/>
                            </a:lnTo>
                            <a:lnTo>
                              <a:pt x="35" y="124"/>
                            </a:lnTo>
                            <a:lnTo>
                              <a:pt x="35" y="126"/>
                            </a:lnTo>
                            <a:lnTo>
                              <a:pt x="36" y="126"/>
                            </a:lnTo>
                            <a:lnTo>
                              <a:pt x="37" y="127"/>
                            </a:lnTo>
                            <a:lnTo>
                              <a:pt x="35" y="129"/>
                            </a:lnTo>
                            <a:lnTo>
                              <a:pt x="36" y="131"/>
                            </a:lnTo>
                            <a:lnTo>
                              <a:pt x="35" y="131"/>
                            </a:lnTo>
                            <a:lnTo>
                              <a:pt x="35" y="133"/>
                            </a:lnTo>
                            <a:lnTo>
                              <a:pt x="32" y="133"/>
                            </a:lnTo>
                            <a:lnTo>
                              <a:pt x="32" y="136"/>
                            </a:lnTo>
                            <a:lnTo>
                              <a:pt x="30" y="137"/>
                            </a:lnTo>
                            <a:lnTo>
                              <a:pt x="34" y="142"/>
                            </a:lnTo>
                            <a:lnTo>
                              <a:pt x="35" y="142"/>
                            </a:lnTo>
                            <a:lnTo>
                              <a:pt x="35" y="143"/>
                            </a:lnTo>
                            <a:lnTo>
                              <a:pt x="35" y="145"/>
                            </a:lnTo>
                            <a:lnTo>
                              <a:pt x="35" y="146"/>
                            </a:lnTo>
                            <a:lnTo>
                              <a:pt x="35" y="149"/>
                            </a:lnTo>
                            <a:lnTo>
                              <a:pt x="35" y="149"/>
                            </a:lnTo>
                            <a:lnTo>
                              <a:pt x="34" y="151"/>
                            </a:lnTo>
                            <a:lnTo>
                              <a:pt x="34" y="153"/>
                            </a:lnTo>
                            <a:lnTo>
                              <a:pt x="34" y="155"/>
                            </a:lnTo>
                            <a:lnTo>
                              <a:pt x="34" y="155"/>
                            </a:lnTo>
                            <a:lnTo>
                              <a:pt x="33" y="158"/>
                            </a:lnTo>
                            <a:lnTo>
                              <a:pt x="36" y="159"/>
                            </a:lnTo>
                            <a:lnTo>
                              <a:pt x="36" y="162"/>
                            </a:lnTo>
                            <a:lnTo>
                              <a:pt x="33" y="163"/>
                            </a:lnTo>
                            <a:lnTo>
                              <a:pt x="32" y="164"/>
                            </a:lnTo>
                            <a:lnTo>
                              <a:pt x="32" y="164"/>
                            </a:lnTo>
                            <a:lnTo>
                              <a:pt x="32" y="163"/>
                            </a:lnTo>
                            <a:lnTo>
                              <a:pt x="30" y="162"/>
                            </a:lnTo>
                            <a:lnTo>
                              <a:pt x="29" y="162"/>
                            </a:lnTo>
                            <a:lnTo>
                              <a:pt x="26" y="161"/>
                            </a:lnTo>
                            <a:lnTo>
                              <a:pt x="25" y="159"/>
                            </a:lnTo>
                            <a:lnTo>
                              <a:pt x="23" y="158"/>
                            </a:lnTo>
                            <a:lnTo>
                              <a:pt x="22" y="159"/>
                            </a:lnTo>
                            <a:lnTo>
                              <a:pt x="23" y="161"/>
                            </a:lnTo>
                            <a:lnTo>
                              <a:pt x="23" y="165"/>
                            </a:lnTo>
                            <a:lnTo>
                              <a:pt x="22" y="166"/>
                            </a:lnTo>
                            <a:lnTo>
                              <a:pt x="23" y="167"/>
                            </a:lnTo>
                            <a:lnTo>
                              <a:pt x="22" y="168"/>
                            </a:lnTo>
                            <a:lnTo>
                              <a:pt x="19" y="168"/>
                            </a:lnTo>
                            <a:lnTo>
                              <a:pt x="19" y="170"/>
                            </a:lnTo>
                            <a:lnTo>
                              <a:pt x="18" y="172"/>
                            </a:lnTo>
                            <a:lnTo>
                              <a:pt x="16" y="172"/>
                            </a:lnTo>
                            <a:lnTo>
                              <a:pt x="15" y="174"/>
                            </a:lnTo>
                            <a:lnTo>
                              <a:pt x="15" y="174"/>
                            </a:lnTo>
                            <a:lnTo>
                              <a:pt x="13" y="175"/>
                            </a:lnTo>
                            <a:lnTo>
                              <a:pt x="12" y="179"/>
                            </a:lnTo>
                            <a:lnTo>
                              <a:pt x="11" y="180"/>
                            </a:lnTo>
                            <a:lnTo>
                              <a:pt x="10" y="180"/>
                            </a:lnTo>
                            <a:lnTo>
                              <a:pt x="10" y="181"/>
                            </a:lnTo>
                            <a:lnTo>
                              <a:pt x="11" y="184"/>
                            </a:lnTo>
                            <a:lnTo>
                              <a:pt x="11" y="186"/>
                            </a:lnTo>
                            <a:lnTo>
                              <a:pt x="12" y="186"/>
                            </a:lnTo>
                            <a:lnTo>
                              <a:pt x="12" y="187"/>
                            </a:lnTo>
                            <a:lnTo>
                              <a:pt x="11" y="187"/>
                            </a:lnTo>
                            <a:lnTo>
                              <a:pt x="11" y="189"/>
                            </a:lnTo>
                            <a:lnTo>
                              <a:pt x="8" y="190"/>
                            </a:lnTo>
                            <a:lnTo>
                              <a:pt x="8" y="196"/>
                            </a:lnTo>
                            <a:lnTo>
                              <a:pt x="5" y="196"/>
                            </a:lnTo>
                            <a:lnTo>
                              <a:pt x="2" y="199"/>
                            </a:lnTo>
                            <a:lnTo>
                              <a:pt x="1" y="199"/>
                            </a:lnTo>
                            <a:lnTo>
                              <a:pt x="2" y="201"/>
                            </a:lnTo>
                            <a:lnTo>
                              <a:pt x="3" y="203"/>
                            </a:lnTo>
                            <a:lnTo>
                              <a:pt x="5" y="205"/>
                            </a:lnTo>
                            <a:lnTo>
                              <a:pt x="5" y="208"/>
                            </a:lnTo>
                            <a:lnTo>
                              <a:pt x="1" y="208"/>
                            </a:lnTo>
                            <a:lnTo>
                              <a:pt x="0" y="209"/>
                            </a:lnTo>
                            <a:lnTo>
                              <a:pt x="0" y="211"/>
                            </a:lnTo>
                            <a:lnTo>
                              <a:pt x="1" y="213"/>
                            </a:lnTo>
                            <a:lnTo>
                              <a:pt x="2" y="216"/>
                            </a:lnTo>
                            <a:lnTo>
                              <a:pt x="1" y="217"/>
                            </a:lnTo>
                            <a:lnTo>
                              <a:pt x="1" y="220"/>
                            </a:lnTo>
                            <a:lnTo>
                              <a:pt x="3" y="223"/>
                            </a:lnTo>
                            <a:lnTo>
                              <a:pt x="4" y="224"/>
                            </a:lnTo>
                            <a:lnTo>
                              <a:pt x="5" y="226"/>
                            </a:lnTo>
                            <a:lnTo>
                              <a:pt x="6" y="227"/>
                            </a:lnTo>
                            <a:lnTo>
                              <a:pt x="7" y="227"/>
                            </a:lnTo>
                            <a:lnTo>
                              <a:pt x="7" y="228"/>
                            </a:lnTo>
                            <a:lnTo>
                              <a:pt x="8" y="229"/>
                            </a:lnTo>
                            <a:lnTo>
                              <a:pt x="8" y="230"/>
                            </a:lnTo>
                            <a:lnTo>
                              <a:pt x="6" y="232"/>
                            </a:lnTo>
                            <a:lnTo>
                              <a:pt x="6" y="234"/>
                            </a:lnTo>
                            <a:lnTo>
                              <a:pt x="6" y="237"/>
                            </a:lnTo>
                            <a:lnTo>
                              <a:pt x="5" y="239"/>
                            </a:lnTo>
                            <a:lnTo>
                              <a:pt x="4" y="240"/>
                            </a:lnTo>
                            <a:lnTo>
                              <a:pt x="5" y="241"/>
                            </a:lnTo>
                            <a:lnTo>
                              <a:pt x="6" y="241"/>
                            </a:lnTo>
                            <a:lnTo>
                              <a:pt x="8" y="243"/>
                            </a:lnTo>
                            <a:lnTo>
                              <a:pt x="8" y="247"/>
                            </a:lnTo>
                            <a:lnTo>
                              <a:pt x="8" y="248"/>
                            </a:lnTo>
                            <a:lnTo>
                              <a:pt x="11" y="249"/>
                            </a:lnTo>
                            <a:lnTo>
                              <a:pt x="12" y="249"/>
                            </a:lnTo>
                            <a:lnTo>
                              <a:pt x="11" y="246"/>
                            </a:lnTo>
                            <a:lnTo>
                              <a:pt x="13" y="245"/>
                            </a:lnTo>
                            <a:lnTo>
                              <a:pt x="14" y="245"/>
                            </a:lnTo>
                            <a:lnTo>
                              <a:pt x="16" y="244"/>
                            </a:lnTo>
                            <a:lnTo>
                              <a:pt x="19" y="244"/>
                            </a:lnTo>
                            <a:lnTo>
                              <a:pt x="21" y="244"/>
                            </a:lnTo>
                            <a:lnTo>
                              <a:pt x="22" y="246"/>
                            </a:lnTo>
                            <a:lnTo>
                              <a:pt x="23" y="247"/>
                            </a:lnTo>
                            <a:lnTo>
                              <a:pt x="25" y="246"/>
                            </a:lnTo>
                            <a:lnTo>
                              <a:pt x="25" y="246"/>
                            </a:lnTo>
                            <a:lnTo>
                              <a:pt x="26" y="246"/>
                            </a:lnTo>
                            <a:lnTo>
                              <a:pt x="29" y="247"/>
                            </a:lnTo>
                            <a:lnTo>
                              <a:pt x="30" y="246"/>
                            </a:lnTo>
                            <a:lnTo>
                              <a:pt x="32" y="246"/>
                            </a:lnTo>
                            <a:lnTo>
                              <a:pt x="32" y="245"/>
                            </a:lnTo>
                            <a:lnTo>
                              <a:pt x="33" y="246"/>
                            </a:lnTo>
                            <a:lnTo>
                              <a:pt x="34" y="245"/>
                            </a:lnTo>
                            <a:lnTo>
                              <a:pt x="34" y="241"/>
                            </a:lnTo>
                            <a:lnTo>
                              <a:pt x="36" y="241"/>
                            </a:lnTo>
                            <a:lnTo>
                              <a:pt x="37" y="238"/>
                            </a:lnTo>
                            <a:lnTo>
                              <a:pt x="39" y="237"/>
                            </a:lnTo>
                            <a:lnTo>
                              <a:pt x="39" y="237"/>
                            </a:lnTo>
                            <a:lnTo>
                              <a:pt x="39" y="236"/>
                            </a:lnTo>
                            <a:lnTo>
                              <a:pt x="39" y="234"/>
                            </a:lnTo>
                            <a:lnTo>
                              <a:pt x="39" y="231"/>
                            </a:lnTo>
                            <a:lnTo>
                              <a:pt x="41" y="230"/>
                            </a:lnTo>
                            <a:lnTo>
                              <a:pt x="43" y="230"/>
                            </a:lnTo>
                            <a:lnTo>
                              <a:pt x="42" y="226"/>
                            </a:lnTo>
                            <a:lnTo>
                              <a:pt x="44" y="225"/>
                            </a:lnTo>
                            <a:lnTo>
                              <a:pt x="43" y="223"/>
                            </a:lnTo>
                            <a:lnTo>
                              <a:pt x="45" y="220"/>
                            </a:lnTo>
                            <a:lnTo>
                              <a:pt x="47" y="221"/>
                            </a:lnTo>
                            <a:lnTo>
                              <a:pt x="48" y="217"/>
                            </a:lnTo>
                            <a:lnTo>
                              <a:pt x="49" y="217"/>
                            </a:lnTo>
                            <a:lnTo>
                              <a:pt x="51" y="217"/>
                            </a:lnTo>
                            <a:lnTo>
                              <a:pt x="52" y="214"/>
                            </a:lnTo>
                            <a:lnTo>
                              <a:pt x="53" y="214"/>
                            </a:lnTo>
                            <a:lnTo>
                              <a:pt x="53" y="213"/>
                            </a:lnTo>
                            <a:lnTo>
                              <a:pt x="53" y="213"/>
                            </a:lnTo>
                            <a:lnTo>
                              <a:pt x="57" y="216"/>
                            </a:lnTo>
                            <a:lnTo>
                              <a:pt x="57" y="218"/>
                            </a:lnTo>
                            <a:lnTo>
                              <a:pt x="56" y="222"/>
                            </a:lnTo>
                            <a:lnTo>
                              <a:pt x="57" y="223"/>
                            </a:lnTo>
                            <a:lnTo>
                              <a:pt x="59" y="221"/>
                            </a:lnTo>
                            <a:lnTo>
                              <a:pt x="63" y="220"/>
                            </a:lnTo>
                            <a:lnTo>
                              <a:pt x="65" y="229"/>
                            </a:lnTo>
                            <a:lnTo>
                              <a:pt x="66" y="230"/>
                            </a:lnTo>
                            <a:lnTo>
                              <a:pt x="67" y="230"/>
                            </a:lnTo>
                            <a:lnTo>
                              <a:pt x="67" y="230"/>
                            </a:lnTo>
                            <a:lnTo>
                              <a:pt x="70" y="230"/>
                            </a:lnTo>
                            <a:lnTo>
                              <a:pt x="69" y="233"/>
                            </a:lnTo>
                            <a:lnTo>
                              <a:pt x="67" y="233"/>
                            </a:lnTo>
                            <a:lnTo>
                              <a:pt x="67" y="233"/>
                            </a:lnTo>
                            <a:lnTo>
                              <a:pt x="70" y="234"/>
                            </a:lnTo>
                            <a:lnTo>
                              <a:pt x="68" y="237"/>
                            </a:lnTo>
                            <a:lnTo>
                              <a:pt x="69" y="238"/>
                            </a:lnTo>
                            <a:lnTo>
                              <a:pt x="70" y="243"/>
                            </a:lnTo>
                            <a:lnTo>
                              <a:pt x="70" y="244"/>
                            </a:lnTo>
                            <a:lnTo>
                              <a:pt x="71" y="245"/>
                            </a:lnTo>
                            <a:lnTo>
                              <a:pt x="72" y="246"/>
                            </a:lnTo>
                            <a:lnTo>
                              <a:pt x="73" y="246"/>
                            </a:lnTo>
                            <a:lnTo>
                              <a:pt x="74" y="246"/>
                            </a:lnTo>
                            <a:lnTo>
                              <a:pt x="74" y="245"/>
                            </a:lnTo>
                            <a:lnTo>
                              <a:pt x="76" y="238"/>
                            </a:lnTo>
                            <a:lnTo>
                              <a:pt x="78" y="238"/>
                            </a:lnTo>
                            <a:lnTo>
                              <a:pt x="77" y="237"/>
                            </a:lnTo>
                            <a:lnTo>
                              <a:pt x="78" y="233"/>
                            </a:lnTo>
                            <a:lnTo>
                              <a:pt x="79" y="232"/>
                            </a:lnTo>
                            <a:lnTo>
                              <a:pt x="79" y="231"/>
                            </a:lnTo>
                            <a:lnTo>
                              <a:pt x="78" y="229"/>
                            </a:lnTo>
                            <a:lnTo>
                              <a:pt x="80" y="226"/>
                            </a:lnTo>
                            <a:lnTo>
                              <a:pt x="80" y="226"/>
                            </a:lnTo>
                            <a:lnTo>
                              <a:pt x="80" y="224"/>
                            </a:lnTo>
                            <a:lnTo>
                              <a:pt x="83" y="225"/>
                            </a:lnTo>
                            <a:lnTo>
                              <a:pt x="83" y="225"/>
                            </a:lnTo>
                            <a:lnTo>
                              <a:pt x="83" y="222"/>
                            </a:lnTo>
                            <a:lnTo>
                              <a:pt x="84" y="221"/>
                            </a:lnTo>
                            <a:lnTo>
                              <a:pt x="83" y="219"/>
                            </a:lnTo>
                            <a:lnTo>
                              <a:pt x="85" y="217"/>
                            </a:lnTo>
                            <a:lnTo>
                              <a:pt x="87" y="217"/>
                            </a:lnTo>
                            <a:lnTo>
                              <a:pt x="87" y="218"/>
                            </a:lnTo>
                            <a:lnTo>
                              <a:pt x="88" y="218"/>
                            </a:lnTo>
                            <a:lnTo>
                              <a:pt x="90" y="221"/>
                            </a:lnTo>
                            <a:lnTo>
                              <a:pt x="94" y="219"/>
                            </a:lnTo>
                            <a:lnTo>
                              <a:pt x="94" y="218"/>
                            </a:lnTo>
                            <a:lnTo>
                              <a:pt x="94" y="218"/>
                            </a:lnTo>
                            <a:lnTo>
                              <a:pt x="94" y="216"/>
                            </a:lnTo>
                            <a:lnTo>
                              <a:pt x="94" y="215"/>
                            </a:lnTo>
                            <a:lnTo>
                              <a:pt x="94" y="213"/>
                            </a:lnTo>
                            <a:lnTo>
                              <a:pt x="96" y="212"/>
                            </a:lnTo>
                            <a:lnTo>
                              <a:pt x="96" y="212"/>
                            </a:lnTo>
                            <a:lnTo>
                              <a:pt x="97" y="213"/>
                            </a:lnTo>
                            <a:lnTo>
                              <a:pt x="98" y="214"/>
                            </a:lnTo>
                            <a:lnTo>
                              <a:pt x="102" y="210"/>
                            </a:lnTo>
                            <a:lnTo>
                              <a:pt x="103" y="210"/>
                            </a:lnTo>
                            <a:lnTo>
                              <a:pt x="104" y="209"/>
                            </a:lnTo>
                            <a:lnTo>
                              <a:pt x="104" y="210"/>
                            </a:lnTo>
                            <a:lnTo>
                              <a:pt x="107" y="210"/>
                            </a:lnTo>
                            <a:lnTo>
                              <a:pt x="108" y="210"/>
                            </a:lnTo>
                            <a:lnTo>
                              <a:pt x="108" y="210"/>
                            </a:lnTo>
                            <a:lnTo>
                              <a:pt x="108" y="212"/>
                            </a:lnTo>
                            <a:lnTo>
                              <a:pt x="108" y="215"/>
                            </a:lnTo>
                            <a:lnTo>
                              <a:pt x="109" y="218"/>
                            </a:lnTo>
                            <a:lnTo>
                              <a:pt x="110" y="219"/>
                            </a:lnTo>
                            <a:lnTo>
                              <a:pt x="111" y="222"/>
                            </a:lnTo>
                            <a:lnTo>
                              <a:pt x="114" y="227"/>
                            </a:lnTo>
                            <a:lnTo>
                              <a:pt x="115" y="227"/>
                            </a:lnTo>
                            <a:lnTo>
                              <a:pt x="117" y="226"/>
                            </a:lnTo>
                            <a:lnTo>
                              <a:pt x="121" y="225"/>
                            </a:lnTo>
                            <a:lnTo>
                              <a:pt x="121" y="224"/>
                            </a:lnTo>
                            <a:lnTo>
                              <a:pt x="122" y="224"/>
                            </a:lnTo>
                            <a:lnTo>
                              <a:pt x="122" y="225"/>
                            </a:lnTo>
                            <a:lnTo>
                              <a:pt x="122" y="225"/>
                            </a:lnTo>
                            <a:lnTo>
                              <a:pt x="124" y="219"/>
                            </a:lnTo>
                            <a:lnTo>
                              <a:pt x="128" y="219"/>
                            </a:lnTo>
                            <a:lnTo>
                              <a:pt x="130" y="221"/>
                            </a:lnTo>
                            <a:lnTo>
                              <a:pt x="130" y="223"/>
                            </a:lnTo>
                            <a:lnTo>
                              <a:pt x="129" y="224"/>
                            </a:lnTo>
                            <a:lnTo>
                              <a:pt x="129" y="224"/>
                            </a:lnTo>
                            <a:lnTo>
                              <a:pt x="135" y="224"/>
                            </a:lnTo>
                            <a:lnTo>
                              <a:pt x="137" y="226"/>
                            </a:lnTo>
                            <a:lnTo>
                              <a:pt x="137" y="227"/>
                            </a:lnTo>
                            <a:lnTo>
                              <a:pt x="140" y="229"/>
                            </a:lnTo>
                            <a:lnTo>
                              <a:pt x="140" y="231"/>
                            </a:lnTo>
                            <a:lnTo>
                              <a:pt x="142" y="230"/>
                            </a:lnTo>
                            <a:lnTo>
                              <a:pt x="143" y="230"/>
                            </a:lnTo>
                            <a:lnTo>
                              <a:pt x="143" y="233"/>
                            </a:lnTo>
                            <a:lnTo>
                              <a:pt x="143" y="234"/>
                            </a:lnTo>
                            <a:lnTo>
                              <a:pt x="145" y="234"/>
                            </a:lnTo>
                            <a:lnTo>
                              <a:pt x="146" y="234"/>
                            </a:lnTo>
                            <a:lnTo>
                              <a:pt x="146" y="234"/>
                            </a:lnTo>
                            <a:lnTo>
                              <a:pt x="146" y="237"/>
                            </a:lnTo>
                            <a:lnTo>
                              <a:pt x="146" y="239"/>
                            </a:lnTo>
                            <a:lnTo>
                              <a:pt x="147" y="239"/>
                            </a:lnTo>
                            <a:lnTo>
                              <a:pt x="146" y="241"/>
                            </a:lnTo>
                            <a:lnTo>
                              <a:pt x="148" y="244"/>
                            </a:lnTo>
                            <a:lnTo>
                              <a:pt x="148" y="248"/>
                            </a:lnTo>
                            <a:lnTo>
                              <a:pt x="149" y="248"/>
                            </a:lnTo>
                            <a:lnTo>
                              <a:pt x="149" y="249"/>
                            </a:lnTo>
                            <a:lnTo>
                              <a:pt x="149" y="251"/>
                            </a:lnTo>
                            <a:lnTo>
                              <a:pt x="151" y="253"/>
                            </a:lnTo>
                            <a:lnTo>
                              <a:pt x="153" y="253"/>
                            </a:lnTo>
                            <a:lnTo>
                              <a:pt x="153" y="255"/>
                            </a:lnTo>
                            <a:lnTo>
                              <a:pt x="154" y="257"/>
                            </a:lnTo>
                            <a:lnTo>
                              <a:pt x="156" y="259"/>
                            </a:lnTo>
                            <a:lnTo>
                              <a:pt x="156" y="261"/>
                            </a:lnTo>
                            <a:lnTo>
                              <a:pt x="156" y="264"/>
                            </a:lnTo>
                            <a:lnTo>
                              <a:pt x="158" y="266"/>
                            </a:lnTo>
                            <a:lnTo>
                              <a:pt x="159" y="266"/>
                            </a:lnTo>
                            <a:lnTo>
                              <a:pt x="160" y="268"/>
                            </a:lnTo>
                            <a:lnTo>
                              <a:pt x="161" y="269"/>
                            </a:lnTo>
                            <a:lnTo>
                              <a:pt x="160" y="270"/>
                            </a:lnTo>
                            <a:lnTo>
                              <a:pt x="163" y="272"/>
                            </a:lnTo>
                            <a:lnTo>
                              <a:pt x="163" y="274"/>
                            </a:lnTo>
                            <a:lnTo>
                              <a:pt x="161" y="273"/>
                            </a:lnTo>
                            <a:lnTo>
                              <a:pt x="161" y="275"/>
                            </a:lnTo>
                            <a:lnTo>
                              <a:pt x="162" y="275"/>
                            </a:lnTo>
                            <a:lnTo>
                              <a:pt x="162" y="280"/>
                            </a:lnTo>
                            <a:lnTo>
                              <a:pt x="160" y="281"/>
                            </a:lnTo>
                            <a:lnTo>
                              <a:pt x="161" y="282"/>
                            </a:lnTo>
                            <a:lnTo>
                              <a:pt x="163" y="282"/>
                            </a:lnTo>
                            <a:lnTo>
                              <a:pt x="163" y="281"/>
                            </a:lnTo>
                            <a:lnTo>
                              <a:pt x="167" y="281"/>
                            </a:lnTo>
                            <a:lnTo>
                              <a:pt x="168" y="280"/>
                            </a:lnTo>
                            <a:lnTo>
                              <a:pt x="168" y="281"/>
                            </a:lnTo>
                            <a:lnTo>
                              <a:pt x="170" y="283"/>
                            </a:lnTo>
                            <a:lnTo>
                              <a:pt x="173" y="282"/>
                            </a:lnTo>
                            <a:lnTo>
                              <a:pt x="173" y="284"/>
                            </a:lnTo>
                            <a:lnTo>
                              <a:pt x="176" y="285"/>
                            </a:lnTo>
                            <a:lnTo>
                              <a:pt x="177" y="287"/>
                            </a:lnTo>
                            <a:lnTo>
                              <a:pt x="180" y="288"/>
                            </a:lnTo>
                            <a:lnTo>
                              <a:pt x="181" y="285"/>
                            </a:lnTo>
                            <a:lnTo>
                              <a:pt x="181" y="282"/>
                            </a:lnTo>
                            <a:lnTo>
                              <a:pt x="183" y="281"/>
                            </a:lnTo>
                            <a:lnTo>
                              <a:pt x="184" y="279"/>
                            </a:lnTo>
                            <a:lnTo>
                              <a:pt x="188" y="279"/>
                            </a:lnTo>
                            <a:lnTo>
                              <a:pt x="189" y="279"/>
                            </a:lnTo>
                            <a:lnTo>
                              <a:pt x="190" y="279"/>
                            </a:lnTo>
                            <a:lnTo>
                              <a:pt x="191" y="281"/>
                            </a:lnTo>
                            <a:lnTo>
                              <a:pt x="190" y="285"/>
                            </a:lnTo>
                            <a:lnTo>
                              <a:pt x="191" y="285"/>
                            </a:lnTo>
                            <a:lnTo>
                              <a:pt x="194" y="285"/>
                            </a:lnTo>
                            <a:lnTo>
                              <a:pt x="194" y="279"/>
                            </a:lnTo>
                            <a:lnTo>
                              <a:pt x="196" y="279"/>
                            </a:lnTo>
                            <a:lnTo>
                              <a:pt x="196" y="279"/>
                            </a:lnTo>
                            <a:lnTo>
                              <a:pt x="200" y="279"/>
                            </a:lnTo>
                            <a:lnTo>
                              <a:pt x="200" y="279"/>
                            </a:lnTo>
                            <a:lnTo>
                              <a:pt x="203" y="281"/>
                            </a:lnTo>
                            <a:lnTo>
                              <a:pt x="203" y="281"/>
                            </a:lnTo>
                            <a:lnTo>
                              <a:pt x="204" y="283"/>
                            </a:lnTo>
                            <a:lnTo>
                              <a:pt x="204" y="283"/>
                            </a:lnTo>
                            <a:lnTo>
                              <a:pt x="207" y="284"/>
                            </a:lnTo>
                            <a:lnTo>
                              <a:pt x="207" y="284"/>
                            </a:lnTo>
                            <a:lnTo>
                              <a:pt x="209" y="286"/>
                            </a:lnTo>
                            <a:lnTo>
                              <a:pt x="210" y="285"/>
                            </a:lnTo>
                            <a:lnTo>
                              <a:pt x="211" y="286"/>
                            </a:lnTo>
                            <a:lnTo>
                              <a:pt x="211" y="279"/>
                            </a:lnTo>
                            <a:lnTo>
                              <a:pt x="214" y="281"/>
                            </a:lnTo>
                            <a:lnTo>
                              <a:pt x="216" y="281"/>
                            </a:lnTo>
                            <a:lnTo>
                              <a:pt x="216" y="280"/>
                            </a:lnTo>
                            <a:lnTo>
                              <a:pt x="220" y="280"/>
                            </a:lnTo>
                            <a:lnTo>
                              <a:pt x="224" y="282"/>
                            </a:lnTo>
                            <a:lnTo>
                              <a:pt x="224" y="286"/>
                            </a:lnTo>
                            <a:lnTo>
                              <a:pt x="225" y="289"/>
                            </a:lnTo>
                            <a:lnTo>
                              <a:pt x="225" y="291"/>
                            </a:lnTo>
                            <a:lnTo>
                              <a:pt x="225" y="291"/>
                            </a:lnTo>
                            <a:lnTo>
                              <a:pt x="228" y="289"/>
                            </a:lnTo>
                            <a:lnTo>
                              <a:pt x="229" y="287"/>
                            </a:lnTo>
                            <a:lnTo>
                              <a:pt x="231" y="286"/>
                            </a:lnTo>
                            <a:lnTo>
                              <a:pt x="235" y="286"/>
                            </a:lnTo>
                            <a:lnTo>
                              <a:pt x="238" y="285"/>
                            </a:lnTo>
                            <a:lnTo>
                              <a:pt x="239" y="284"/>
                            </a:lnTo>
                            <a:lnTo>
                              <a:pt x="242" y="283"/>
                            </a:lnTo>
                            <a:lnTo>
                              <a:pt x="242" y="282"/>
                            </a:lnTo>
                            <a:lnTo>
                              <a:pt x="245" y="281"/>
                            </a:lnTo>
                            <a:lnTo>
                              <a:pt x="246" y="284"/>
                            </a:lnTo>
                            <a:lnTo>
                              <a:pt x="247" y="283"/>
                            </a:lnTo>
                            <a:lnTo>
                              <a:pt x="249" y="284"/>
                            </a:lnTo>
                            <a:lnTo>
                              <a:pt x="253" y="280"/>
                            </a:lnTo>
                            <a:lnTo>
                              <a:pt x="253" y="281"/>
                            </a:lnTo>
                            <a:lnTo>
                              <a:pt x="252" y="283"/>
                            </a:lnTo>
                            <a:lnTo>
                              <a:pt x="252" y="285"/>
                            </a:lnTo>
                            <a:lnTo>
                              <a:pt x="252" y="286"/>
                            </a:lnTo>
                            <a:lnTo>
                              <a:pt x="253" y="287"/>
                            </a:lnTo>
                            <a:lnTo>
                              <a:pt x="252" y="289"/>
                            </a:lnTo>
                            <a:lnTo>
                              <a:pt x="253" y="290"/>
                            </a:lnTo>
                            <a:lnTo>
                              <a:pt x="260" y="292"/>
                            </a:lnTo>
                            <a:lnTo>
                              <a:pt x="260" y="289"/>
                            </a:lnTo>
                            <a:lnTo>
                              <a:pt x="261" y="289"/>
                            </a:lnTo>
                            <a:lnTo>
                              <a:pt x="263" y="289"/>
                            </a:lnTo>
                            <a:lnTo>
                              <a:pt x="265" y="292"/>
                            </a:lnTo>
                            <a:lnTo>
                              <a:pt x="266" y="292"/>
                            </a:lnTo>
                            <a:lnTo>
                              <a:pt x="268" y="292"/>
                            </a:lnTo>
                            <a:lnTo>
                              <a:pt x="269" y="291"/>
                            </a:lnTo>
                            <a:lnTo>
                              <a:pt x="270" y="291"/>
                            </a:lnTo>
                            <a:lnTo>
                              <a:pt x="272" y="292"/>
                            </a:lnTo>
                            <a:lnTo>
                              <a:pt x="272" y="292"/>
                            </a:lnTo>
                            <a:lnTo>
                              <a:pt x="272" y="292"/>
                            </a:lnTo>
                            <a:lnTo>
                              <a:pt x="272" y="297"/>
                            </a:lnTo>
                            <a:lnTo>
                              <a:pt x="274" y="298"/>
                            </a:lnTo>
                            <a:lnTo>
                              <a:pt x="276" y="297"/>
                            </a:lnTo>
                            <a:lnTo>
                              <a:pt x="276" y="299"/>
                            </a:lnTo>
                            <a:lnTo>
                              <a:pt x="277" y="299"/>
                            </a:lnTo>
                            <a:lnTo>
                              <a:pt x="278" y="302"/>
                            </a:lnTo>
                            <a:lnTo>
                              <a:pt x="281" y="302"/>
                            </a:lnTo>
                            <a:lnTo>
                              <a:pt x="283" y="300"/>
                            </a:lnTo>
                            <a:lnTo>
                              <a:pt x="285" y="299"/>
                            </a:lnTo>
                            <a:lnTo>
                              <a:pt x="286" y="297"/>
                            </a:lnTo>
                            <a:lnTo>
                              <a:pt x="288" y="297"/>
                            </a:lnTo>
                            <a:lnTo>
                              <a:pt x="288" y="296"/>
                            </a:lnTo>
                            <a:lnTo>
                              <a:pt x="287" y="295"/>
                            </a:lnTo>
                            <a:lnTo>
                              <a:pt x="288" y="293"/>
                            </a:lnTo>
                            <a:lnTo>
                              <a:pt x="290" y="293"/>
                            </a:lnTo>
                            <a:lnTo>
                              <a:pt x="291" y="294"/>
                            </a:lnTo>
                            <a:lnTo>
                              <a:pt x="293" y="295"/>
                            </a:lnTo>
                            <a:lnTo>
                              <a:pt x="293" y="296"/>
                            </a:lnTo>
                            <a:lnTo>
                              <a:pt x="293" y="297"/>
                            </a:lnTo>
                            <a:lnTo>
                              <a:pt x="297" y="297"/>
                            </a:lnTo>
                            <a:lnTo>
                              <a:pt x="297" y="296"/>
                            </a:lnTo>
                            <a:lnTo>
                              <a:pt x="294" y="294"/>
                            </a:lnTo>
                            <a:lnTo>
                              <a:pt x="294" y="293"/>
                            </a:lnTo>
                            <a:lnTo>
                              <a:pt x="297" y="293"/>
                            </a:lnTo>
                            <a:lnTo>
                              <a:pt x="295" y="289"/>
                            </a:lnTo>
                            <a:lnTo>
                              <a:pt x="297" y="288"/>
                            </a:lnTo>
                            <a:lnTo>
                              <a:pt x="295" y="287"/>
                            </a:lnTo>
                            <a:lnTo>
                              <a:pt x="295" y="286"/>
                            </a:lnTo>
                            <a:lnTo>
                              <a:pt x="297" y="284"/>
                            </a:lnTo>
                            <a:lnTo>
                              <a:pt x="295" y="282"/>
                            </a:lnTo>
                            <a:lnTo>
                              <a:pt x="293" y="283"/>
                            </a:lnTo>
                            <a:lnTo>
                              <a:pt x="293" y="282"/>
                            </a:lnTo>
                            <a:lnTo>
                              <a:pt x="292" y="281"/>
                            </a:lnTo>
                            <a:lnTo>
                              <a:pt x="293" y="281"/>
                            </a:lnTo>
                            <a:lnTo>
                              <a:pt x="292" y="280"/>
                            </a:lnTo>
                            <a:lnTo>
                              <a:pt x="290" y="279"/>
                            </a:lnTo>
                            <a:lnTo>
                              <a:pt x="292" y="276"/>
                            </a:lnTo>
                            <a:lnTo>
                              <a:pt x="291" y="275"/>
                            </a:lnTo>
                            <a:lnTo>
                              <a:pt x="288" y="276"/>
                            </a:lnTo>
                            <a:lnTo>
                              <a:pt x="284" y="276"/>
                            </a:lnTo>
                            <a:lnTo>
                              <a:pt x="284" y="275"/>
                            </a:lnTo>
                            <a:lnTo>
                              <a:pt x="283" y="275"/>
                            </a:lnTo>
                            <a:lnTo>
                              <a:pt x="280" y="275"/>
                            </a:lnTo>
                            <a:lnTo>
                              <a:pt x="280" y="275"/>
                            </a:lnTo>
                            <a:lnTo>
                              <a:pt x="278" y="275"/>
                            </a:lnTo>
                            <a:lnTo>
                              <a:pt x="278" y="273"/>
                            </a:lnTo>
                            <a:lnTo>
                              <a:pt x="275" y="273"/>
                            </a:lnTo>
                            <a:lnTo>
                              <a:pt x="275" y="272"/>
                            </a:lnTo>
                            <a:lnTo>
                              <a:pt x="276" y="272"/>
                            </a:lnTo>
                            <a:lnTo>
                              <a:pt x="275" y="268"/>
                            </a:lnTo>
                            <a:lnTo>
                              <a:pt x="274" y="268"/>
                            </a:lnTo>
                            <a:lnTo>
                              <a:pt x="274" y="266"/>
                            </a:lnTo>
                            <a:lnTo>
                              <a:pt x="275" y="265"/>
                            </a:lnTo>
                            <a:lnTo>
                              <a:pt x="278" y="266"/>
                            </a:lnTo>
                            <a:lnTo>
                              <a:pt x="280" y="266"/>
                            </a:lnTo>
                            <a:lnTo>
                              <a:pt x="280" y="266"/>
                            </a:lnTo>
                            <a:lnTo>
                              <a:pt x="280" y="265"/>
                            </a:lnTo>
                            <a:lnTo>
                              <a:pt x="278" y="264"/>
                            </a:lnTo>
                            <a:lnTo>
                              <a:pt x="277" y="263"/>
                            </a:lnTo>
                            <a:lnTo>
                              <a:pt x="276" y="261"/>
                            </a:lnTo>
                            <a:lnTo>
                              <a:pt x="277" y="261"/>
                            </a:lnTo>
                            <a:lnTo>
                              <a:pt x="276" y="259"/>
                            </a:lnTo>
                            <a:lnTo>
                              <a:pt x="276" y="259"/>
                            </a:lnTo>
                            <a:lnTo>
                              <a:pt x="276" y="258"/>
                            </a:lnTo>
                            <a:lnTo>
                              <a:pt x="278" y="258"/>
                            </a:lnTo>
                            <a:lnTo>
                              <a:pt x="280" y="258"/>
                            </a:lnTo>
                            <a:lnTo>
                              <a:pt x="280" y="258"/>
                            </a:lnTo>
                            <a:lnTo>
                              <a:pt x="284" y="259"/>
                            </a:lnTo>
                            <a:lnTo>
                              <a:pt x="285" y="260"/>
                            </a:lnTo>
                            <a:lnTo>
                              <a:pt x="285" y="259"/>
                            </a:lnTo>
                            <a:lnTo>
                              <a:pt x="286" y="260"/>
                            </a:lnTo>
                            <a:lnTo>
                              <a:pt x="289" y="261"/>
                            </a:lnTo>
                            <a:lnTo>
                              <a:pt x="290" y="258"/>
                            </a:lnTo>
                            <a:lnTo>
                              <a:pt x="290" y="257"/>
                            </a:lnTo>
                            <a:lnTo>
                              <a:pt x="292" y="257"/>
                            </a:lnTo>
                            <a:lnTo>
                              <a:pt x="292" y="257"/>
                            </a:lnTo>
                            <a:lnTo>
                              <a:pt x="293" y="257"/>
                            </a:lnTo>
                            <a:lnTo>
                              <a:pt x="292" y="255"/>
                            </a:lnTo>
                            <a:lnTo>
                              <a:pt x="290" y="253"/>
                            </a:lnTo>
                            <a:lnTo>
                              <a:pt x="289" y="253"/>
                            </a:lnTo>
                            <a:lnTo>
                              <a:pt x="288" y="251"/>
                            </a:lnTo>
                            <a:lnTo>
                              <a:pt x="288" y="250"/>
                            </a:lnTo>
                            <a:lnTo>
                              <a:pt x="290" y="248"/>
                            </a:lnTo>
                            <a:lnTo>
                              <a:pt x="290" y="246"/>
                            </a:lnTo>
                            <a:lnTo>
                              <a:pt x="290" y="246"/>
                            </a:lnTo>
                            <a:lnTo>
                              <a:pt x="292" y="243"/>
                            </a:lnTo>
                            <a:lnTo>
                              <a:pt x="290" y="240"/>
                            </a:lnTo>
                            <a:lnTo>
                              <a:pt x="292" y="239"/>
                            </a:lnTo>
                            <a:lnTo>
                              <a:pt x="295" y="240"/>
                            </a:lnTo>
                            <a:lnTo>
                              <a:pt x="298" y="241"/>
                            </a:lnTo>
                            <a:lnTo>
                              <a:pt x="300" y="238"/>
                            </a:lnTo>
                            <a:lnTo>
                              <a:pt x="301" y="239"/>
                            </a:lnTo>
                            <a:lnTo>
                              <a:pt x="303" y="239"/>
                            </a:lnTo>
                            <a:lnTo>
                              <a:pt x="304" y="237"/>
                            </a:lnTo>
                            <a:lnTo>
                              <a:pt x="304" y="237"/>
                            </a:lnTo>
                            <a:lnTo>
                              <a:pt x="306" y="234"/>
                            </a:lnTo>
                            <a:lnTo>
                              <a:pt x="306" y="233"/>
                            </a:lnTo>
                            <a:lnTo>
                              <a:pt x="304" y="233"/>
                            </a:lnTo>
                            <a:lnTo>
                              <a:pt x="304" y="233"/>
                            </a:lnTo>
                            <a:lnTo>
                              <a:pt x="306" y="229"/>
                            </a:lnTo>
                            <a:lnTo>
                              <a:pt x="305" y="227"/>
                            </a:lnTo>
                            <a:lnTo>
                              <a:pt x="310" y="228"/>
                            </a:lnTo>
                            <a:lnTo>
                              <a:pt x="311" y="227"/>
                            </a:lnTo>
                            <a:lnTo>
                              <a:pt x="313" y="227"/>
                            </a:lnTo>
                            <a:lnTo>
                              <a:pt x="315" y="227"/>
                            </a:lnTo>
                            <a:lnTo>
                              <a:pt x="316" y="224"/>
                            </a:lnTo>
                            <a:lnTo>
                              <a:pt x="317" y="224"/>
                            </a:lnTo>
                            <a:lnTo>
                              <a:pt x="317" y="223"/>
                            </a:lnTo>
                            <a:lnTo>
                              <a:pt x="315" y="222"/>
                            </a:lnTo>
                            <a:lnTo>
                              <a:pt x="315" y="221"/>
                            </a:lnTo>
                            <a:lnTo>
                              <a:pt x="317" y="220"/>
                            </a:lnTo>
                            <a:lnTo>
                              <a:pt x="319" y="220"/>
                            </a:lnTo>
                            <a:lnTo>
                              <a:pt x="319" y="217"/>
                            </a:lnTo>
                            <a:lnTo>
                              <a:pt x="321" y="217"/>
                            </a:lnTo>
                            <a:lnTo>
                              <a:pt x="323" y="218"/>
                            </a:lnTo>
                            <a:lnTo>
                              <a:pt x="323" y="220"/>
                            </a:lnTo>
                            <a:lnTo>
                              <a:pt x="326" y="217"/>
                            </a:lnTo>
                            <a:lnTo>
                              <a:pt x="328" y="215"/>
                            </a:lnTo>
                            <a:lnTo>
                              <a:pt x="329" y="214"/>
                            </a:lnTo>
                            <a:lnTo>
                              <a:pt x="333" y="215"/>
                            </a:lnTo>
                            <a:lnTo>
                              <a:pt x="334" y="214"/>
                            </a:lnTo>
                            <a:lnTo>
                              <a:pt x="337" y="215"/>
                            </a:lnTo>
                            <a:lnTo>
                              <a:pt x="339" y="214"/>
                            </a:lnTo>
                            <a:lnTo>
                              <a:pt x="341" y="213"/>
                            </a:lnTo>
                            <a:lnTo>
                              <a:pt x="344" y="212"/>
                            </a:lnTo>
                            <a:lnTo>
                              <a:pt x="346" y="215"/>
                            </a:lnTo>
                            <a:lnTo>
                              <a:pt x="347" y="214"/>
                            </a:lnTo>
                            <a:lnTo>
                              <a:pt x="347" y="203"/>
                            </a:lnTo>
                            <a:lnTo>
                              <a:pt x="345" y="203"/>
                            </a:lnTo>
                            <a:lnTo>
                              <a:pt x="345" y="201"/>
                            </a:lnTo>
                            <a:lnTo>
                              <a:pt x="344" y="199"/>
                            </a:lnTo>
                            <a:lnTo>
                              <a:pt x="344" y="196"/>
                            </a:lnTo>
                            <a:lnTo>
                              <a:pt x="338" y="198"/>
                            </a:lnTo>
                            <a:lnTo>
                              <a:pt x="334" y="196"/>
                            </a:lnTo>
                            <a:lnTo>
                              <a:pt x="335" y="190"/>
                            </a:lnTo>
                            <a:lnTo>
                              <a:pt x="336" y="189"/>
                            </a:lnTo>
                            <a:lnTo>
                              <a:pt x="336" y="189"/>
                            </a:lnTo>
                            <a:lnTo>
                              <a:pt x="336" y="186"/>
                            </a:lnTo>
                            <a:lnTo>
                              <a:pt x="338" y="183"/>
                            </a:lnTo>
                            <a:lnTo>
                              <a:pt x="338" y="182"/>
                            </a:lnTo>
                            <a:lnTo>
                              <a:pt x="340" y="185"/>
                            </a:lnTo>
                            <a:lnTo>
                              <a:pt x="341" y="186"/>
                            </a:lnTo>
                            <a:lnTo>
                              <a:pt x="344" y="184"/>
                            </a:lnTo>
                            <a:lnTo>
                              <a:pt x="347" y="186"/>
                            </a:lnTo>
                            <a:lnTo>
                              <a:pt x="348" y="187"/>
                            </a:lnTo>
                            <a:lnTo>
                              <a:pt x="347" y="189"/>
                            </a:lnTo>
                            <a:lnTo>
                              <a:pt x="349" y="190"/>
                            </a:lnTo>
                            <a:lnTo>
                              <a:pt x="353" y="190"/>
                            </a:lnTo>
                            <a:lnTo>
                              <a:pt x="353" y="190"/>
                            </a:lnTo>
                            <a:lnTo>
                              <a:pt x="354" y="191"/>
                            </a:lnTo>
                            <a:lnTo>
                              <a:pt x="357" y="190"/>
                            </a:lnTo>
                            <a:lnTo>
                              <a:pt x="356" y="186"/>
                            </a:lnTo>
                            <a:lnTo>
                              <a:pt x="359" y="185"/>
                            </a:lnTo>
                            <a:lnTo>
                              <a:pt x="360" y="186"/>
                            </a:lnTo>
                            <a:lnTo>
                              <a:pt x="362" y="184"/>
                            </a:lnTo>
                            <a:lnTo>
                              <a:pt x="362" y="183"/>
                            </a:lnTo>
                            <a:lnTo>
                              <a:pt x="364" y="182"/>
                            </a:lnTo>
                            <a:lnTo>
                              <a:pt x="367" y="182"/>
                            </a:lnTo>
                            <a:lnTo>
                              <a:pt x="369" y="183"/>
                            </a:lnTo>
                            <a:lnTo>
                              <a:pt x="372" y="182"/>
                            </a:lnTo>
                            <a:lnTo>
                              <a:pt x="372" y="180"/>
                            </a:lnTo>
                            <a:lnTo>
                              <a:pt x="375" y="179"/>
                            </a:lnTo>
                            <a:lnTo>
                              <a:pt x="377" y="180"/>
                            </a:lnTo>
                            <a:lnTo>
                              <a:pt x="379" y="177"/>
                            </a:lnTo>
                            <a:lnTo>
                              <a:pt x="382" y="178"/>
                            </a:lnTo>
                            <a:lnTo>
                              <a:pt x="386" y="180"/>
                            </a:lnTo>
                            <a:lnTo>
                              <a:pt x="389" y="179"/>
                            </a:lnTo>
                            <a:lnTo>
                              <a:pt x="389" y="178"/>
                            </a:lnTo>
                            <a:lnTo>
                              <a:pt x="389" y="175"/>
                            </a:lnTo>
                            <a:lnTo>
                              <a:pt x="393" y="175"/>
                            </a:lnTo>
                            <a:lnTo>
                              <a:pt x="393" y="175"/>
                            </a:lnTo>
                            <a:lnTo>
                              <a:pt x="395" y="172"/>
                            </a:lnTo>
                            <a:lnTo>
                              <a:pt x="395" y="172"/>
                            </a:lnTo>
                            <a:lnTo>
                              <a:pt x="397" y="169"/>
                            </a:lnTo>
                            <a:lnTo>
                              <a:pt x="400" y="169"/>
                            </a:lnTo>
                            <a:lnTo>
                              <a:pt x="401" y="168"/>
                            </a:lnTo>
                            <a:lnTo>
                              <a:pt x="403" y="169"/>
                            </a:lnTo>
                            <a:lnTo>
                              <a:pt x="406" y="165"/>
                            </a:lnTo>
                            <a:lnTo>
                              <a:pt x="407" y="165"/>
                            </a:lnTo>
                            <a:lnTo>
                              <a:pt x="408" y="165"/>
                            </a:lnTo>
                            <a:lnTo>
                              <a:pt x="408" y="162"/>
                            </a:lnTo>
                            <a:lnTo>
                              <a:pt x="406" y="158"/>
                            </a:lnTo>
                            <a:lnTo>
                              <a:pt x="406" y="156"/>
                            </a:lnTo>
                            <a:lnTo>
                              <a:pt x="408" y="156"/>
                            </a:lnTo>
                            <a:lnTo>
                              <a:pt x="408" y="154"/>
                            </a:lnTo>
                            <a:lnTo>
                              <a:pt x="410" y="153"/>
                            </a:lnTo>
                            <a:lnTo>
                              <a:pt x="410" y="150"/>
                            </a:lnTo>
                            <a:lnTo>
                              <a:pt x="411" y="148"/>
                            </a:lnTo>
                            <a:lnTo>
                              <a:pt x="409" y="145"/>
                            </a:lnTo>
                            <a:close/>
                            <a:moveTo>
                              <a:pt x="150" y="230"/>
                            </a:moveTo>
                            <a:lnTo>
                              <a:pt x="150" y="230"/>
                            </a:lnTo>
                            <a:lnTo>
                              <a:pt x="150" y="230"/>
                            </a:lnTo>
                            <a:lnTo>
                              <a:pt x="150" y="230"/>
                            </a:lnTo>
                            <a:lnTo>
                              <a:pt x="150" y="230"/>
                            </a:lnTo>
                            <a:close/>
                            <a:moveTo>
                              <a:pt x="143" y="60"/>
                            </a:moveTo>
                            <a:lnTo>
                              <a:pt x="143" y="60"/>
                            </a:lnTo>
                            <a:lnTo>
                              <a:pt x="142" y="61"/>
                            </a:lnTo>
                            <a:lnTo>
                              <a:pt x="142" y="60"/>
                            </a:lnTo>
                            <a:lnTo>
                              <a:pt x="143" y="60"/>
                            </a:lnTo>
                            <a:close/>
                          </a:path>
                        </a:pathLst>
                      </a:custGeom>
                      <a:solidFill>
                        <a:schemeClr val="accent5">
                          <a:lumMod val="50000"/>
                        </a:schemeClr>
                      </a:solid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ea typeface="+mn-ea"/>
                          <a:cs typeface="+mn-cs"/>
                        </a:endParaRPr>
                      </a:p>
                    </p:txBody>
                  </p:sp>
                  <p:sp>
                    <p:nvSpPr>
                      <p:cNvPr id="298" name="Hauts-de-France" descr="{&quot;Key&quot;:&quot;hauts-de-france&quot;,&quot;Name&quot;:&quot;Hauts-de-France&quot;,&quot;Value&quot;:1.0,&quot;Formula&quot;:&quot;&quot;,&quot;Text&quot;:&quot;&quot;,&quot;OfficeApplication&quot;:1,&quot;HasValue&quot;:true}">
                        <a:extLst>
                          <a:ext uri="{FF2B5EF4-FFF2-40B4-BE49-F238E27FC236}">
                            <a16:creationId xmlns:a16="http://schemas.microsoft.com/office/drawing/2014/main" id="{F685D647-E927-4FF3-9C6A-6AB3547814DA}"/>
                          </a:ext>
                        </a:extLst>
                      </p:cNvPr>
                      <p:cNvSpPr>
                        <a:spLocks/>
                      </p:cNvSpPr>
                      <p:nvPr/>
                    </p:nvSpPr>
                    <p:spPr bwMode="auto">
                      <a:xfrm>
                        <a:off x="5498695" y="1345881"/>
                        <a:ext cx="1092872" cy="1245437"/>
                      </a:xfrm>
                      <a:custGeom>
                        <a:avLst/>
                        <a:gdLst>
                          <a:gd name="T0" fmla="*/ 205 w 213"/>
                          <a:gd name="T1" fmla="*/ 125 h 256"/>
                          <a:gd name="T2" fmla="*/ 208 w 213"/>
                          <a:gd name="T3" fmla="*/ 108 h 256"/>
                          <a:gd name="T4" fmla="*/ 209 w 213"/>
                          <a:gd name="T5" fmla="*/ 91 h 256"/>
                          <a:gd name="T6" fmla="*/ 203 w 213"/>
                          <a:gd name="T7" fmla="*/ 91 h 256"/>
                          <a:gd name="T8" fmla="*/ 187 w 213"/>
                          <a:gd name="T9" fmla="*/ 85 h 256"/>
                          <a:gd name="T10" fmla="*/ 176 w 213"/>
                          <a:gd name="T11" fmla="*/ 83 h 256"/>
                          <a:gd name="T12" fmla="*/ 169 w 213"/>
                          <a:gd name="T13" fmla="*/ 86 h 256"/>
                          <a:gd name="T14" fmla="*/ 165 w 213"/>
                          <a:gd name="T15" fmla="*/ 67 h 256"/>
                          <a:gd name="T16" fmla="*/ 153 w 213"/>
                          <a:gd name="T17" fmla="*/ 65 h 256"/>
                          <a:gd name="T18" fmla="*/ 139 w 213"/>
                          <a:gd name="T19" fmla="*/ 57 h 256"/>
                          <a:gd name="T20" fmla="*/ 137 w 213"/>
                          <a:gd name="T21" fmla="*/ 42 h 256"/>
                          <a:gd name="T22" fmla="*/ 129 w 213"/>
                          <a:gd name="T23" fmla="*/ 34 h 256"/>
                          <a:gd name="T24" fmla="*/ 116 w 213"/>
                          <a:gd name="T25" fmla="*/ 39 h 256"/>
                          <a:gd name="T26" fmla="*/ 106 w 213"/>
                          <a:gd name="T27" fmla="*/ 42 h 256"/>
                          <a:gd name="T28" fmla="*/ 91 w 213"/>
                          <a:gd name="T29" fmla="*/ 26 h 256"/>
                          <a:gd name="T30" fmla="*/ 88 w 213"/>
                          <a:gd name="T31" fmla="*/ 3 h 256"/>
                          <a:gd name="T32" fmla="*/ 71 w 213"/>
                          <a:gd name="T33" fmla="*/ 3 h 256"/>
                          <a:gd name="T34" fmla="*/ 41 w 213"/>
                          <a:gd name="T35" fmla="*/ 11 h 256"/>
                          <a:gd name="T36" fmla="*/ 17 w 213"/>
                          <a:gd name="T37" fmla="*/ 25 h 256"/>
                          <a:gd name="T38" fmla="*/ 15 w 213"/>
                          <a:gd name="T39" fmla="*/ 44 h 256"/>
                          <a:gd name="T40" fmla="*/ 16 w 213"/>
                          <a:gd name="T41" fmla="*/ 67 h 256"/>
                          <a:gd name="T42" fmla="*/ 19 w 213"/>
                          <a:gd name="T43" fmla="*/ 81 h 256"/>
                          <a:gd name="T44" fmla="*/ 13 w 213"/>
                          <a:gd name="T45" fmla="*/ 92 h 256"/>
                          <a:gd name="T46" fmla="*/ 21 w 213"/>
                          <a:gd name="T47" fmla="*/ 103 h 256"/>
                          <a:gd name="T48" fmla="*/ 7 w 213"/>
                          <a:gd name="T49" fmla="*/ 111 h 256"/>
                          <a:gd name="T50" fmla="*/ 6 w 213"/>
                          <a:gd name="T51" fmla="*/ 116 h 256"/>
                          <a:gd name="T52" fmla="*/ 12 w 213"/>
                          <a:gd name="T53" fmla="*/ 125 h 256"/>
                          <a:gd name="T54" fmla="*/ 24 w 213"/>
                          <a:gd name="T55" fmla="*/ 136 h 256"/>
                          <a:gd name="T56" fmla="*/ 28 w 213"/>
                          <a:gd name="T57" fmla="*/ 149 h 256"/>
                          <a:gd name="T58" fmla="*/ 24 w 213"/>
                          <a:gd name="T59" fmla="*/ 159 h 256"/>
                          <a:gd name="T60" fmla="*/ 25 w 213"/>
                          <a:gd name="T61" fmla="*/ 168 h 256"/>
                          <a:gd name="T62" fmla="*/ 26 w 213"/>
                          <a:gd name="T63" fmla="*/ 174 h 256"/>
                          <a:gd name="T64" fmla="*/ 27 w 213"/>
                          <a:gd name="T65" fmla="*/ 182 h 256"/>
                          <a:gd name="T66" fmla="*/ 27 w 213"/>
                          <a:gd name="T67" fmla="*/ 187 h 256"/>
                          <a:gd name="T68" fmla="*/ 30 w 213"/>
                          <a:gd name="T69" fmla="*/ 200 h 256"/>
                          <a:gd name="T70" fmla="*/ 24 w 213"/>
                          <a:gd name="T71" fmla="*/ 210 h 256"/>
                          <a:gd name="T72" fmla="*/ 28 w 213"/>
                          <a:gd name="T73" fmla="*/ 218 h 256"/>
                          <a:gd name="T74" fmla="*/ 37 w 213"/>
                          <a:gd name="T75" fmla="*/ 218 h 256"/>
                          <a:gd name="T76" fmla="*/ 51 w 213"/>
                          <a:gd name="T77" fmla="*/ 214 h 256"/>
                          <a:gd name="T78" fmla="*/ 59 w 213"/>
                          <a:gd name="T79" fmla="*/ 218 h 256"/>
                          <a:gd name="T80" fmla="*/ 68 w 213"/>
                          <a:gd name="T81" fmla="*/ 220 h 256"/>
                          <a:gd name="T82" fmla="*/ 82 w 213"/>
                          <a:gd name="T83" fmla="*/ 223 h 256"/>
                          <a:gd name="T84" fmla="*/ 89 w 213"/>
                          <a:gd name="T85" fmla="*/ 229 h 256"/>
                          <a:gd name="T86" fmla="*/ 100 w 213"/>
                          <a:gd name="T87" fmla="*/ 229 h 256"/>
                          <a:gd name="T88" fmla="*/ 110 w 213"/>
                          <a:gd name="T89" fmla="*/ 228 h 256"/>
                          <a:gd name="T90" fmla="*/ 121 w 213"/>
                          <a:gd name="T91" fmla="*/ 228 h 256"/>
                          <a:gd name="T92" fmla="*/ 134 w 213"/>
                          <a:gd name="T93" fmla="*/ 232 h 256"/>
                          <a:gd name="T94" fmla="*/ 140 w 213"/>
                          <a:gd name="T95" fmla="*/ 242 h 256"/>
                          <a:gd name="T96" fmla="*/ 151 w 213"/>
                          <a:gd name="T97" fmla="*/ 252 h 256"/>
                          <a:gd name="T98" fmla="*/ 158 w 213"/>
                          <a:gd name="T99" fmla="*/ 252 h 256"/>
                          <a:gd name="T100" fmla="*/ 171 w 213"/>
                          <a:gd name="T101" fmla="*/ 237 h 256"/>
                          <a:gd name="T102" fmla="*/ 166 w 213"/>
                          <a:gd name="T103" fmla="*/ 230 h 256"/>
                          <a:gd name="T104" fmla="*/ 172 w 213"/>
                          <a:gd name="T105" fmla="*/ 220 h 256"/>
                          <a:gd name="T106" fmla="*/ 174 w 213"/>
                          <a:gd name="T107" fmla="*/ 214 h 256"/>
                          <a:gd name="T108" fmla="*/ 169 w 213"/>
                          <a:gd name="T109" fmla="*/ 208 h 256"/>
                          <a:gd name="T110" fmla="*/ 174 w 213"/>
                          <a:gd name="T111" fmla="*/ 199 h 256"/>
                          <a:gd name="T112" fmla="*/ 184 w 213"/>
                          <a:gd name="T113" fmla="*/ 196 h 256"/>
                          <a:gd name="T114" fmla="*/ 195 w 213"/>
                          <a:gd name="T115" fmla="*/ 194 h 256"/>
                          <a:gd name="T116" fmla="*/ 198 w 213"/>
                          <a:gd name="T117" fmla="*/ 187 h 256"/>
                          <a:gd name="T118" fmla="*/ 201 w 213"/>
                          <a:gd name="T119" fmla="*/ 177 h 256"/>
                          <a:gd name="T120" fmla="*/ 199 w 213"/>
                          <a:gd name="T121" fmla="*/ 164 h 256"/>
                          <a:gd name="T122" fmla="*/ 209 w 213"/>
                          <a:gd name="T123" fmla="*/ 157 h 256"/>
                          <a:gd name="T124" fmla="*/ 211 w 213"/>
                          <a:gd name="T125" fmla="*/ 14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3" h="256">
                            <a:moveTo>
                              <a:pt x="212" y="134"/>
                            </a:moveTo>
                            <a:lnTo>
                              <a:pt x="212" y="133"/>
                            </a:lnTo>
                            <a:lnTo>
                              <a:pt x="210" y="133"/>
                            </a:lnTo>
                            <a:lnTo>
                              <a:pt x="211" y="128"/>
                            </a:lnTo>
                            <a:lnTo>
                              <a:pt x="211" y="127"/>
                            </a:lnTo>
                            <a:lnTo>
                              <a:pt x="209" y="128"/>
                            </a:lnTo>
                            <a:lnTo>
                              <a:pt x="209" y="126"/>
                            </a:lnTo>
                            <a:lnTo>
                              <a:pt x="207" y="125"/>
                            </a:lnTo>
                            <a:lnTo>
                              <a:pt x="205" y="125"/>
                            </a:lnTo>
                            <a:lnTo>
                              <a:pt x="206" y="124"/>
                            </a:lnTo>
                            <a:lnTo>
                              <a:pt x="203" y="121"/>
                            </a:lnTo>
                            <a:lnTo>
                              <a:pt x="206" y="118"/>
                            </a:lnTo>
                            <a:lnTo>
                              <a:pt x="207" y="117"/>
                            </a:lnTo>
                            <a:lnTo>
                              <a:pt x="210" y="116"/>
                            </a:lnTo>
                            <a:lnTo>
                              <a:pt x="210" y="114"/>
                            </a:lnTo>
                            <a:lnTo>
                              <a:pt x="210" y="113"/>
                            </a:lnTo>
                            <a:lnTo>
                              <a:pt x="209" y="110"/>
                            </a:lnTo>
                            <a:lnTo>
                              <a:pt x="208" y="108"/>
                            </a:lnTo>
                            <a:lnTo>
                              <a:pt x="206" y="108"/>
                            </a:lnTo>
                            <a:lnTo>
                              <a:pt x="205" y="108"/>
                            </a:lnTo>
                            <a:lnTo>
                              <a:pt x="203" y="108"/>
                            </a:lnTo>
                            <a:lnTo>
                              <a:pt x="203" y="107"/>
                            </a:lnTo>
                            <a:lnTo>
                              <a:pt x="205" y="104"/>
                            </a:lnTo>
                            <a:lnTo>
                              <a:pt x="205" y="98"/>
                            </a:lnTo>
                            <a:lnTo>
                              <a:pt x="208" y="95"/>
                            </a:lnTo>
                            <a:lnTo>
                              <a:pt x="209" y="94"/>
                            </a:lnTo>
                            <a:lnTo>
                              <a:pt x="209" y="91"/>
                            </a:lnTo>
                            <a:lnTo>
                              <a:pt x="207" y="91"/>
                            </a:lnTo>
                            <a:lnTo>
                              <a:pt x="206" y="90"/>
                            </a:lnTo>
                            <a:lnTo>
                              <a:pt x="205" y="90"/>
                            </a:lnTo>
                            <a:lnTo>
                              <a:pt x="204" y="91"/>
                            </a:lnTo>
                            <a:lnTo>
                              <a:pt x="206" y="92"/>
                            </a:lnTo>
                            <a:lnTo>
                              <a:pt x="206" y="93"/>
                            </a:lnTo>
                            <a:lnTo>
                              <a:pt x="203" y="93"/>
                            </a:lnTo>
                            <a:lnTo>
                              <a:pt x="203" y="91"/>
                            </a:lnTo>
                            <a:lnTo>
                              <a:pt x="203" y="91"/>
                            </a:lnTo>
                            <a:lnTo>
                              <a:pt x="202" y="89"/>
                            </a:lnTo>
                            <a:lnTo>
                              <a:pt x="201" y="87"/>
                            </a:lnTo>
                            <a:lnTo>
                              <a:pt x="199" y="87"/>
                            </a:lnTo>
                            <a:lnTo>
                              <a:pt x="198" y="84"/>
                            </a:lnTo>
                            <a:lnTo>
                              <a:pt x="196" y="84"/>
                            </a:lnTo>
                            <a:lnTo>
                              <a:pt x="195" y="81"/>
                            </a:lnTo>
                            <a:lnTo>
                              <a:pt x="192" y="84"/>
                            </a:lnTo>
                            <a:lnTo>
                              <a:pt x="190" y="83"/>
                            </a:lnTo>
                            <a:lnTo>
                              <a:pt x="187" y="85"/>
                            </a:lnTo>
                            <a:lnTo>
                              <a:pt x="185" y="85"/>
                            </a:lnTo>
                            <a:lnTo>
                              <a:pt x="185" y="84"/>
                            </a:lnTo>
                            <a:lnTo>
                              <a:pt x="182" y="84"/>
                            </a:lnTo>
                            <a:lnTo>
                              <a:pt x="182" y="83"/>
                            </a:lnTo>
                            <a:lnTo>
                              <a:pt x="181" y="83"/>
                            </a:lnTo>
                            <a:lnTo>
                              <a:pt x="181" y="83"/>
                            </a:lnTo>
                            <a:lnTo>
                              <a:pt x="180" y="83"/>
                            </a:lnTo>
                            <a:lnTo>
                              <a:pt x="180" y="83"/>
                            </a:lnTo>
                            <a:lnTo>
                              <a:pt x="176" y="83"/>
                            </a:lnTo>
                            <a:lnTo>
                              <a:pt x="174" y="83"/>
                            </a:lnTo>
                            <a:lnTo>
                              <a:pt x="174" y="85"/>
                            </a:lnTo>
                            <a:lnTo>
                              <a:pt x="173" y="87"/>
                            </a:lnTo>
                            <a:lnTo>
                              <a:pt x="172" y="87"/>
                            </a:lnTo>
                            <a:lnTo>
                              <a:pt x="172" y="88"/>
                            </a:lnTo>
                            <a:lnTo>
                              <a:pt x="172" y="89"/>
                            </a:lnTo>
                            <a:lnTo>
                              <a:pt x="171" y="89"/>
                            </a:lnTo>
                            <a:lnTo>
                              <a:pt x="170" y="87"/>
                            </a:lnTo>
                            <a:lnTo>
                              <a:pt x="169" y="86"/>
                            </a:lnTo>
                            <a:lnTo>
                              <a:pt x="169" y="85"/>
                            </a:lnTo>
                            <a:lnTo>
                              <a:pt x="168" y="81"/>
                            </a:lnTo>
                            <a:lnTo>
                              <a:pt x="168" y="80"/>
                            </a:lnTo>
                            <a:lnTo>
                              <a:pt x="169" y="80"/>
                            </a:lnTo>
                            <a:lnTo>
                              <a:pt x="169" y="77"/>
                            </a:lnTo>
                            <a:lnTo>
                              <a:pt x="168" y="73"/>
                            </a:lnTo>
                            <a:lnTo>
                              <a:pt x="168" y="70"/>
                            </a:lnTo>
                            <a:lnTo>
                              <a:pt x="167" y="70"/>
                            </a:lnTo>
                            <a:lnTo>
                              <a:pt x="165" y="67"/>
                            </a:lnTo>
                            <a:lnTo>
                              <a:pt x="162" y="67"/>
                            </a:lnTo>
                            <a:lnTo>
                              <a:pt x="161" y="66"/>
                            </a:lnTo>
                            <a:lnTo>
                              <a:pt x="160" y="66"/>
                            </a:lnTo>
                            <a:lnTo>
                              <a:pt x="157" y="67"/>
                            </a:lnTo>
                            <a:lnTo>
                              <a:pt x="157" y="66"/>
                            </a:lnTo>
                            <a:lnTo>
                              <a:pt x="158" y="65"/>
                            </a:lnTo>
                            <a:lnTo>
                              <a:pt x="158" y="63"/>
                            </a:lnTo>
                            <a:lnTo>
                              <a:pt x="154" y="63"/>
                            </a:lnTo>
                            <a:lnTo>
                              <a:pt x="153" y="65"/>
                            </a:lnTo>
                            <a:lnTo>
                              <a:pt x="152" y="66"/>
                            </a:lnTo>
                            <a:lnTo>
                              <a:pt x="149" y="67"/>
                            </a:lnTo>
                            <a:lnTo>
                              <a:pt x="148" y="67"/>
                            </a:lnTo>
                            <a:lnTo>
                              <a:pt x="146" y="66"/>
                            </a:lnTo>
                            <a:lnTo>
                              <a:pt x="144" y="66"/>
                            </a:lnTo>
                            <a:lnTo>
                              <a:pt x="144" y="65"/>
                            </a:lnTo>
                            <a:lnTo>
                              <a:pt x="141" y="63"/>
                            </a:lnTo>
                            <a:lnTo>
                              <a:pt x="140" y="60"/>
                            </a:lnTo>
                            <a:lnTo>
                              <a:pt x="139" y="57"/>
                            </a:lnTo>
                            <a:lnTo>
                              <a:pt x="139" y="55"/>
                            </a:lnTo>
                            <a:lnTo>
                              <a:pt x="138" y="53"/>
                            </a:lnTo>
                            <a:lnTo>
                              <a:pt x="137" y="52"/>
                            </a:lnTo>
                            <a:lnTo>
                              <a:pt x="137" y="49"/>
                            </a:lnTo>
                            <a:lnTo>
                              <a:pt x="137" y="47"/>
                            </a:lnTo>
                            <a:lnTo>
                              <a:pt x="139" y="46"/>
                            </a:lnTo>
                            <a:lnTo>
                              <a:pt x="137" y="45"/>
                            </a:lnTo>
                            <a:lnTo>
                              <a:pt x="138" y="44"/>
                            </a:lnTo>
                            <a:lnTo>
                              <a:pt x="137" y="42"/>
                            </a:lnTo>
                            <a:lnTo>
                              <a:pt x="135" y="42"/>
                            </a:lnTo>
                            <a:lnTo>
                              <a:pt x="134" y="41"/>
                            </a:lnTo>
                            <a:lnTo>
                              <a:pt x="134" y="39"/>
                            </a:lnTo>
                            <a:lnTo>
                              <a:pt x="134" y="39"/>
                            </a:lnTo>
                            <a:lnTo>
                              <a:pt x="133" y="39"/>
                            </a:lnTo>
                            <a:lnTo>
                              <a:pt x="131" y="37"/>
                            </a:lnTo>
                            <a:lnTo>
                              <a:pt x="130" y="35"/>
                            </a:lnTo>
                            <a:lnTo>
                              <a:pt x="130" y="34"/>
                            </a:lnTo>
                            <a:lnTo>
                              <a:pt x="129" y="34"/>
                            </a:lnTo>
                            <a:lnTo>
                              <a:pt x="127" y="33"/>
                            </a:lnTo>
                            <a:lnTo>
                              <a:pt x="127" y="33"/>
                            </a:lnTo>
                            <a:lnTo>
                              <a:pt x="127" y="34"/>
                            </a:lnTo>
                            <a:lnTo>
                              <a:pt x="126" y="35"/>
                            </a:lnTo>
                            <a:lnTo>
                              <a:pt x="124" y="35"/>
                            </a:lnTo>
                            <a:lnTo>
                              <a:pt x="122" y="35"/>
                            </a:lnTo>
                            <a:lnTo>
                              <a:pt x="120" y="35"/>
                            </a:lnTo>
                            <a:lnTo>
                              <a:pt x="118" y="37"/>
                            </a:lnTo>
                            <a:lnTo>
                              <a:pt x="116" y="39"/>
                            </a:lnTo>
                            <a:lnTo>
                              <a:pt x="115" y="39"/>
                            </a:lnTo>
                            <a:lnTo>
                              <a:pt x="114" y="40"/>
                            </a:lnTo>
                            <a:lnTo>
                              <a:pt x="113" y="42"/>
                            </a:lnTo>
                            <a:lnTo>
                              <a:pt x="113" y="44"/>
                            </a:lnTo>
                            <a:lnTo>
                              <a:pt x="112" y="44"/>
                            </a:lnTo>
                            <a:lnTo>
                              <a:pt x="112" y="42"/>
                            </a:lnTo>
                            <a:lnTo>
                              <a:pt x="110" y="42"/>
                            </a:lnTo>
                            <a:lnTo>
                              <a:pt x="109" y="42"/>
                            </a:lnTo>
                            <a:lnTo>
                              <a:pt x="106" y="42"/>
                            </a:lnTo>
                            <a:lnTo>
                              <a:pt x="102" y="36"/>
                            </a:lnTo>
                            <a:lnTo>
                              <a:pt x="102" y="35"/>
                            </a:lnTo>
                            <a:lnTo>
                              <a:pt x="100" y="34"/>
                            </a:lnTo>
                            <a:lnTo>
                              <a:pt x="99" y="32"/>
                            </a:lnTo>
                            <a:lnTo>
                              <a:pt x="100" y="32"/>
                            </a:lnTo>
                            <a:lnTo>
                              <a:pt x="96" y="30"/>
                            </a:lnTo>
                            <a:lnTo>
                              <a:pt x="95" y="30"/>
                            </a:lnTo>
                            <a:lnTo>
                              <a:pt x="93" y="31"/>
                            </a:lnTo>
                            <a:lnTo>
                              <a:pt x="91" y="26"/>
                            </a:lnTo>
                            <a:lnTo>
                              <a:pt x="92" y="25"/>
                            </a:lnTo>
                            <a:lnTo>
                              <a:pt x="91" y="25"/>
                            </a:lnTo>
                            <a:lnTo>
                              <a:pt x="91" y="20"/>
                            </a:lnTo>
                            <a:lnTo>
                              <a:pt x="89" y="18"/>
                            </a:lnTo>
                            <a:lnTo>
                              <a:pt x="91" y="18"/>
                            </a:lnTo>
                            <a:lnTo>
                              <a:pt x="93" y="16"/>
                            </a:lnTo>
                            <a:lnTo>
                              <a:pt x="91" y="11"/>
                            </a:lnTo>
                            <a:lnTo>
                              <a:pt x="89" y="9"/>
                            </a:lnTo>
                            <a:lnTo>
                              <a:pt x="88" y="3"/>
                            </a:lnTo>
                            <a:lnTo>
                              <a:pt x="87" y="1"/>
                            </a:lnTo>
                            <a:lnTo>
                              <a:pt x="87" y="1"/>
                            </a:lnTo>
                            <a:lnTo>
                              <a:pt x="86" y="0"/>
                            </a:lnTo>
                            <a:lnTo>
                              <a:pt x="82" y="1"/>
                            </a:lnTo>
                            <a:lnTo>
                              <a:pt x="81" y="1"/>
                            </a:lnTo>
                            <a:lnTo>
                              <a:pt x="81" y="2"/>
                            </a:lnTo>
                            <a:lnTo>
                              <a:pt x="79" y="3"/>
                            </a:lnTo>
                            <a:lnTo>
                              <a:pt x="75" y="4"/>
                            </a:lnTo>
                            <a:lnTo>
                              <a:pt x="71" y="3"/>
                            </a:lnTo>
                            <a:lnTo>
                              <a:pt x="69" y="4"/>
                            </a:lnTo>
                            <a:lnTo>
                              <a:pt x="66" y="5"/>
                            </a:lnTo>
                            <a:lnTo>
                              <a:pt x="64" y="5"/>
                            </a:lnTo>
                            <a:lnTo>
                              <a:pt x="59" y="7"/>
                            </a:lnTo>
                            <a:lnTo>
                              <a:pt x="55" y="9"/>
                            </a:lnTo>
                            <a:lnTo>
                              <a:pt x="54" y="9"/>
                            </a:lnTo>
                            <a:lnTo>
                              <a:pt x="45" y="11"/>
                            </a:lnTo>
                            <a:lnTo>
                              <a:pt x="43" y="10"/>
                            </a:lnTo>
                            <a:lnTo>
                              <a:pt x="41" y="11"/>
                            </a:lnTo>
                            <a:lnTo>
                              <a:pt x="34" y="14"/>
                            </a:lnTo>
                            <a:lnTo>
                              <a:pt x="30" y="16"/>
                            </a:lnTo>
                            <a:lnTo>
                              <a:pt x="26" y="18"/>
                            </a:lnTo>
                            <a:lnTo>
                              <a:pt x="25" y="18"/>
                            </a:lnTo>
                            <a:lnTo>
                              <a:pt x="24" y="19"/>
                            </a:lnTo>
                            <a:lnTo>
                              <a:pt x="21" y="23"/>
                            </a:lnTo>
                            <a:lnTo>
                              <a:pt x="21" y="24"/>
                            </a:lnTo>
                            <a:lnTo>
                              <a:pt x="19" y="24"/>
                            </a:lnTo>
                            <a:lnTo>
                              <a:pt x="17" y="25"/>
                            </a:lnTo>
                            <a:lnTo>
                              <a:pt x="17" y="25"/>
                            </a:lnTo>
                            <a:lnTo>
                              <a:pt x="17" y="28"/>
                            </a:lnTo>
                            <a:lnTo>
                              <a:pt x="17" y="29"/>
                            </a:lnTo>
                            <a:lnTo>
                              <a:pt x="18" y="32"/>
                            </a:lnTo>
                            <a:lnTo>
                              <a:pt x="17" y="39"/>
                            </a:lnTo>
                            <a:lnTo>
                              <a:pt x="17" y="40"/>
                            </a:lnTo>
                            <a:lnTo>
                              <a:pt x="17" y="41"/>
                            </a:lnTo>
                            <a:lnTo>
                              <a:pt x="17" y="42"/>
                            </a:lnTo>
                            <a:lnTo>
                              <a:pt x="15" y="44"/>
                            </a:lnTo>
                            <a:lnTo>
                              <a:pt x="15" y="45"/>
                            </a:lnTo>
                            <a:lnTo>
                              <a:pt x="16" y="47"/>
                            </a:lnTo>
                            <a:lnTo>
                              <a:pt x="16" y="55"/>
                            </a:lnTo>
                            <a:lnTo>
                              <a:pt x="17" y="57"/>
                            </a:lnTo>
                            <a:lnTo>
                              <a:pt x="16" y="59"/>
                            </a:lnTo>
                            <a:lnTo>
                              <a:pt x="18" y="62"/>
                            </a:lnTo>
                            <a:lnTo>
                              <a:pt x="18" y="63"/>
                            </a:lnTo>
                            <a:lnTo>
                              <a:pt x="17" y="63"/>
                            </a:lnTo>
                            <a:lnTo>
                              <a:pt x="16" y="67"/>
                            </a:lnTo>
                            <a:lnTo>
                              <a:pt x="16" y="70"/>
                            </a:lnTo>
                            <a:lnTo>
                              <a:pt x="15" y="74"/>
                            </a:lnTo>
                            <a:lnTo>
                              <a:pt x="14" y="78"/>
                            </a:lnTo>
                            <a:lnTo>
                              <a:pt x="15" y="80"/>
                            </a:lnTo>
                            <a:lnTo>
                              <a:pt x="15" y="80"/>
                            </a:lnTo>
                            <a:lnTo>
                              <a:pt x="17" y="80"/>
                            </a:lnTo>
                            <a:lnTo>
                              <a:pt x="17" y="80"/>
                            </a:lnTo>
                            <a:lnTo>
                              <a:pt x="17" y="81"/>
                            </a:lnTo>
                            <a:lnTo>
                              <a:pt x="19" y="81"/>
                            </a:lnTo>
                            <a:lnTo>
                              <a:pt x="19" y="82"/>
                            </a:lnTo>
                            <a:lnTo>
                              <a:pt x="19" y="82"/>
                            </a:lnTo>
                            <a:lnTo>
                              <a:pt x="19" y="81"/>
                            </a:lnTo>
                            <a:lnTo>
                              <a:pt x="17" y="81"/>
                            </a:lnTo>
                            <a:lnTo>
                              <a:pt x="17" y="82"/>
                            </a:lnTo>
                            <a:lnTo>
                              <a:pt x="14" y="83"/>
                            </a:lnTo>
                            <a:lnTo>
                              <a:pt x="14" y="87"/>
                            </a:lnTo>
                            <a:lnTo>
                              <a:pt x="14" y="89"/>
                            </a:lnTo>
                            <a:lnTo>
                              <a:pt x="13" y="92"/>
                            </a:lnTo>
                            <a:lnTo>
                              <a:pt x="14" y="94"/>
                            </a:lnTo>
                            <a:lnTo>
                              <a:pt x="17" y="95"/>
                            </a:lnTo>
                            <a:lnTo>
                              <a:pt x="19" y="99"/>
                            </a:lnTo>
                            <a:lnTo>
                              <a:pt x="21" y="98"/>
                            </a:lnTo>
                            <a:lnTo>
                              <a:pt x="23" y="99"/>
                            </a:lnTo>
                            <a:lnTo>
                              <a:pt x="23" y="101"/>
                            </a:lnTo>
                            <a:lnTo>
                              <a:pt x="24" y="103"/>
                            </a:lnTo>
                            <a:lnTo>
                              <a:pt x="23" y="104"/>
                            </a:lnTo>
                            <a:lnTo>
                              <a:pt x="21" y="103"/>
                            </a:lnTo>
                            <a:lnTo>
                              <a:pt x="19" y="102"/>
                            </a:lnTo>
                            <a:lnTo>
                              <a:pt x="17" y="102"/>
                            </a:lnTo>
                            <a:lnTo>
                              <a:pt x="15" y="101"/>
                            </a:lnTo>
                            <a:lnTo>
                              <a:pt x="14" y="101"/>
                            </a:lnTo>
                            <a:lnTo>
                              <a:pt x="15" y="99"/>
                            </a:lnTo>
                            <a:lnTo>
                              <a:pt x="13" y="99"/>
                            </a:lnTo>
                            <a:lnTo>
                              <a:pt x="9" y="103"/>
                            </a:lnTo>
                            <a:lnTo>
                              <a:pt x="7" y="108"/>
                            </a:lnTo>
                            <a:lnTo>
                              <a:pt x="7" y="111"/>
                            </a:lnTo>
                            <a:lnTo>
                              <a:pt x="5" y="112"/>
                            </a:lnTo>
                            <a:lnTo>
                              <a:pt x="4" y="113"/>
                            </a:lnTo>
                            <a:lnTo>
                              <a:pt x="4" y="114"/>
                            </a:lnTo>
                            <a:lnTo>
                              <a:pt x="3" y="114"/>
                            </a:lnTo>
                            <a:lnTo>
                              <a:pt x="2" y="116"/>
                            </a:lnTo>
                            <a:lnTo>
                              <a:pt x="0" y="116"/>
                            </a:lnTo>
                            <a:lnTo>
                              <a:pt x="3" y="117"/>
                            </a:lnTo>
                            <a:lnTo>
                              <a:pt x="3" y="116"/>
                            </a:lnTo>
                            <a:lnTo>
                              <a:pt x="6" y="116"/>
                            </a:lnTo>
                            <a:lnTo>
                              <a:pt x="7" y="116"/>
                            </a:lnTo>
                            <a:lnTo>
                              <a:pt x="7" y="117"/>
                            </a:lnTo>
                            <a:lnTo>
                              <a:pt x="7" y="119"/>
                            </a:lnTo>
                            <a:lnTo>
                              <a:pt x="8" y="119"/>
                            </a:lnTo>
                            <a:lnTo>
                              <a:pt x="9" y="121"/>
                            </a:lnTo>
                            <a:lnTo>
                              <a:pt x="10" y="121"/>
                            </a:lnTo>
                            <a:lnTo>
                              <a:pt x="11" y="122"/>
                            </a:lnTo>
                            <a:lnTo>
                              <a:pt x="12" y="124"/>
                            </a:lnTo>
                            <a:lnTo>
                              <a:pt x="12" y="125"/>
                            </a:lnTo>
                            <a:lnTo>
                              <a:pt x="14" y="126"/>
                            </a:lnTo>
                            <a:lnTo>
                              <a:pt x="14" y="126"/>
                            </a:lnTo>
                            <a:lnTo>
                              <a:pt x="15" y="126"/>
                            </a:lnTo>
                            <a:lnTo>
                              <a:pt x="17" y="131"/>
                            </a:lnTo>
                            <a:lnTo>
                              <a:pt x="21" y="132"/>
                            </a:lnTo>
                            <a:lnTo>
                              <a:pt x="23" y="133"/>
                            </a:lnTo>
                            <a:lnTo>
                              <a:pt x="23" y="134"/>
                            </a:lnTo>
                            <a:lnTo>
                              <a:pt x="24" y="135"/>
                            </a:lnTo>
                            <a:lnTo>
                              <a:pt x="24" y="136"/>
                            </a:lnTo>
                            <a:lnTo>
                              <a:pt x="25" y="136"/>
                            </a:lnTo>
                            <a:lnTo>
                              <a:pt x="25" y="139"/>
                            </a:lnTo>
                            <a:lnTo>
                              <a:pt x="25" y="139"/>
                            </a:lnTo>
                            <a:lnTo>
                              <a:pt x="25" y="141"/>
                            </a:lnTo>
                            <a:lnTo>
                              <a:pt x="26" y="142"/>
                            </a:lnTo>
                            <a:lnTo>
                              <a:pt x="27" y="145"/>
                            </a:lnTo>
                            <a:lnTo>
                              <a:pt x="27" y="147"/>
                            </a:lnTo>
                            <a:lnTo>
                              <a:pt x="28" y="148"/>
                            </a:lnTo>
                            <a:lnTo>
                              <a:pt x="28" y="149"/>
                            </a:lnTo>
                            <a:lnTo>
                              <a:pt x="30" y="150"/>
                            </a:lnTo>
                            <a:lnTo>
                              <a:pt x="30" y="152"/>
                            </a:lnTo>
                            <a:lnTo>
                              <a:pt x="28" y="152"/>
                            </a:lnTo>
                            <a:lnTo>
                              <a:pt x="28" y="151"/>
                            </a:lnTo>
                            <a:lnTo>
                              <a:pt x="27" y="152"/>
                            </a:lnTo>
                            <a:lnTo>
                              <a:pt x="27" y="154"/>
                            </a:lnTo>
                            <a:lnTo>
                              <a:pt x="25" y="154"/>
                            </a:lnTo>
                            <a:lnTo>
                              <a:pt x="25" y="157"/>
                            </a:lnTo>
                            <a:lnTo>
                              <a:pt x="24" y="159"/>
                            </a:lnTo>
                            <a:lnTo>
                              <a:pt x="24" y="159"/>
                            </a:lnTo>
                            <a:lnTo>
                              <a:pt x="27" y="159"/>
                            </a:lnTo>
                            <a:lnTo>
                              <a:pt x="28" y="160"/>
                            </a:lnTo>
                            <a:lnTo>
                              <a:pt x="25" y="162"/>
                            </a:lnTo>
                            <a:lnTo>
                              <a:pt x="25" y="163"/>
                            </a:lnTo>
                            <a:lnTo>
                              <a:pt x="24" y="164"/>
                            </a:lnTo>
                            <a:lnTo>
                              <a:pt x="24" y="166"/>
                            </a:lnTo>
                            <a:lnTo>
                              <a:pt x="25" y="166"/>
                            </a:lnTo>
                            <a:lnTo>
                              <a:pt x="25" y="168"/>
                            </a:lnTo>
                            <a:lnTo>
                              <a:pt x="24" y="170"/>
                            </a:lnTo>
                            <a:lnTo>
                              <a:pt x="25" y="170"/>
                            </a:lnTo>
                            <a:lnTo>
                              <a:pt x="25" y="170"/>
                            </a:lnTo>
                            <a:lnTo>
                              <a:pt x="25" y="171"/>
                            </a:lnTo>
                            <a:lnTo>
                              <a:pt x="24" y="172"/>
                            </a:lnTo>
                            <a:lnTo>
                              <a:pt x="24" y="173"/>
                            </a:lnTo>
                            <a:lnTo>
                              <a:pt x="25" y="173"/>
                            </a:lnTo>
                            <a:lnTo>
                              <a:pt x="25" y="173"/>
                            </a:lnTo>
                            <a:lnTo>
                              <a:pt x="26" y="174"/>
                            </a:lnTo>
                            <a:lnTo>
                              <a:pt x="25" y="175"/>
                            </a:lnTo>
                            <a:lnTo>
                              <a:pt x="27" y="176"/>
                            </a:lnTo>
                            <a:lnTo>
                              <a:pt x="27" y="176"/>
                            </a:lnTo>
                            <a:lnTo>
                              <a:pt x="27" y="180"/>
                            </a:lnTo>
                            <a:lnTo>
                              <a:pt x="25" y="180"/>
                            </a:lnTo>
                            <a:lnTo>
                              <a:pt x="25" y="181"/>
                            </a:lnTo>
                            <a:lnTo>
                              <a:pt x="25" y="181"/>
                            </a:lnTo>
                            <a:lnTo>
                              <a:pt x="27" y="181"/>
                            </a:lnTo>
                            <a:lnTo>
                              <a:pt x="27" y="182"/>
                            </a:lnTo>
                            <a:lnTo>
                              <a:pt x="28" y="181"/>
                            </a:lnTo>
                            <a:lnTo>
                              <a:pt x="28" y="180"/>
                            </a:lnTo>
                            <a:lnTo>
                              <a:pt x="30" y="180"/>
                            </a:lnTo>
                            <a:lnTo>
                              <a:pt x="30" y="180"/>
                            </a:lnTo>
                            <a:lnTo>
                              <a:pt x="30" y="182"/>
                            </a:lnTo>
                            <a:lnTo>
                              <a:pt x="30" y="182"/>
                            </a:lnTo>
                            <a:lnTo>
                              <a:pt x="30" y="185"/>
                            </a:lnTo>
                            <a:lnTo>
                              <a:pt x="27" y="186"/>
                            </a:lnTo>
                            <a:lnTo>
                              <a:pt x="27" y="187"/>
                            </a:lnTo>
                            <a:lnTo>
                              <a:pt x="27" y="187"/>
                            </a:lnTo>
                            <a:lnTo>
                              <a:pt x="25" y="187"/>
                            </a:lnTo>
                            <a:lnTo>
                              <a:pt x="24" y="191"/>
                            </a:lnTo>
                            <a:lnTo>
                              <a:pt x="27" y="192"/>
                            </a:lnTo>
                            <a:lnTo>
                              <a:pt x="25" y="194"/>
                            </a:lnTo>
                            <a:lnTo>
                              <a:pt x="28" y="197"/>
                            </a:lnTo>
                            <a:lnTo>
                              <a:pt x="28" y="197"/>
                            </a:lnTo>
                            <a:lnTo>
                              <a:pt x="28" y="197"/>
                            </a:lnTo>
                            <a:lnTo>
                              <a:pt x="30" y="200"/>
                            </a:lnTo>
                            <a:lnTo>
                              <a:pt x="30" y="204"/>
                            </a:lnTo>
                            <a:lnTo>
                              <a:pt x="30" y="205"/>
                            </a:lnTo>
                            <a:lnTo>
                              <a:pt x="31" y="207"/>
                            </a:lnTo>
                            <a:lnTo>
                              <a:pt x="30" y="210"/>
                            </a:lnTo>
                            <a:lnTo>
                              <a:pt x="28" y="210"/>
                            </a:lnTo>
                            <a:lnTo>
                              <a:pt x="28" y="208"/>
                            </a:lnTo>
                            <a:lnTo>
                              <a:pt x="27" y="207"/>
                            </a:lnTo>
                            <a:lnTo>
                              <a:pt x="24" y="208"/>
                            </a:lnTo>
                            <a:lnTo>
                              <a:pt x="24" y="210"/>
                            </a:lnTo>
                            <a:lnTo>
                              <a:pt x="24" y="211"/>
                            </a:lnTo>
                            <a:lnTo>
                              <a:pt x="27" y="212"/>
                            </a:lnTo>
                            <a:lnTo>
                              <a:pt x="26" y="214"/>
                            </a:lnTo>
                            <a:lnTo>
                              <a:pt x="24" y="214"/>
                            </a:lnTo>
                            <a:lnTo>
                              <a:pt x="24" y="214"/>
                            </a:lnTo>
                            <a:lnTo>
                              <a:pt x="25" y="216"/>
                            </a:lnTo>
                            <a:lnTo>
                              <a:pt x="26" y="216"/>
                            </a:lnTo>
                            <a:lnTo>
                              <a:pt x="27" y="218"/>
                            </a:lnTo>
                            <a:lnTo>
                              <a:pt x="28" y="218"/>
                            </a:lnTo>
                            <a:lnTo>
                              <a:pt x="30" y="217"/>
                            </a:lnTo>
                            <a:lnTo>
                              <a:pt x="30" y="217"/>
                            </a:lnTo>
                            <a:lnTo>
                              <a:pt x="30" y="218"/>
                            </a:lnTo>
                            <a:lnTo>
                              <a:pt x="31" y="217"/>
                            </a:lnTo>
                            <a:lnTo>
                              <a:pt x="32" y="218"/>
                            </a:lnTo>
                            <a:lnTo>
                              <a:pt x="33" y="218"/>
                            </a:lnTo>
                            <a:lnTo>
                              <a:pt x="33" y="219"/>
                            </a:lnTo>
                            <a:lnTo>
                              <a:pt x="35" y="219"/>
                            </a:lnTo>
                            <a:lnTo>
                              <a:pt x="37" y="218"/>
                            </a:lnTo>
                            <a:lnTo>
                              <a:pt x="38" y="220"/>
                            </a:lnTo>
                            <a:lnTo>
                              <a:pt x="41" y="219"/>
                            </a:lnTo>
                            <a:lnTo>
                              <a:pt x="43" y="219"/>
                            </a:lnTo>
                            <a:lnTo>
                              <a:pt x="44" y="218"/>
                            </a:lnTo>
                            <a:lnTo>
                              <a:pt x="46" y="218"/>
                            </a:lnTo>
                            <a:lnTo>
                              <a:pt x="48" y="217"/>
                            </a:lnTo>
                            <a:lnTo>
                              <a:pt x="49" y="217"/>
                            </a:lnTo>
                            <a:lnTo>
                              <a:pt x="49" y="216"/>
                            </a:lnTo>
                            <a:lnTo>
                              <a:pt x="51" y="214"/>
                            </a:lnTo>
                            <a:lnTo>
                              <a:pt x="52" y="214"/>
                            </a:lnTo>
                            <a:lnTo>
                              <a:pt x="53" y="217"/>
                            </a:lnTo>
                            <a:lnTo>
                              <a:pt x="56" y="217"/>
                            </a:lnTo>
                            <a:lnTo>
                              <a:pt x="56" y="218"/>
                            </a:lnTo>
                            <a:lnTo>
                              <a:pt x="58" y="218"/>
                            </a:lnTo>
                            <a:lnTo>
                              <a:pt x="58" y="218"/>
                            </a:lnTo>
                            <a:lnTo>
                              <a:pt x="58" y="219"/>
                            </a:lnTo>
                            <a:lnTo>
                              <a:pt x="58" y="219"/>
                            </a:lnTo>
                            <a:lnTo>
                              <a:pt x="59" y="218"/>
                            </a:lnTo>
                            <a:lnTo>
                              <a:pt x="60" y="219"/>
                            </a:lnTo>
                            <a:lnTo>
                              <a:pt x="62" y="218"/>
                            </a:lnTo>
                            <a:lnTo>
                              <a:pt x="64" y="219"/>
                            </a:lnTo>
                            <a:lnTo>
                              <a:pt x="62" y="221"/>
                            </a:lnTo>
                            <a:lnTo>
                              <a:pt x="62" y="221"/>
                            </a:lnTo>
                            <a:lnTo>
                              <a:pt x="64" y="221"/>
                            </a:lnTo>
                            <a:lnTo>
                              <a:pt x="65" y="221"/>
                            </a:lnTo>
                            <a:lnTo>
                              <a:pt x="66" y="220"/>
                            </a:lnTo>
                            <a:lnTo>
                              <a:pt x="68" y="220"/>
                            </a:lnTo>
                            <a:lnTo>
                              <a:pt x="69" y="218"/>
                            </a:lnTo>
                            <a:lnTo>
                              <a:pt x="69" y="218"/>
                            </a:lnTo>
                            <a:lnTo>
                              <a:pt x="73" y="221"/>
                            </a:lnTo>
                            <a:lnTo>
                              <a:pt x="74" y="221"/>
                            </a:lnTo>
                            <a:lnTo>
                              <a:pt x="79" y="221"/>
                            </a:lnTo>
                            <a:lnTo>
                              <a:pt x="79" y="222"/>
                            </a:lnTo>
                            <a:lnTo>
                              <a:pt x="79" y="223"/>
                            </a:lnTo>
                            <a:lnTo>
                              <a:pt x="80" y="223"/>
                            </a:lnTo>
                            <a:lnTo>
                              <a:pt x="82" y="223"/>
                            </a:lnTo>
                            <a:lnTo>
                              <a:pt x="84" y="225"/>
                            </a:lnTo>
                            <a:lnTo>
                              <a:pt x="83" y="225"/>
                            </a:lnTo>
                            <a:lnTo>
                              <a:pt x="86" y="227"/>
                            </a:lnTo>
                            <a:lnTo>
                              <a:pt x="86" y="225"/>
                            </a:lnTo>
                            <a:lnTo>
                              <a:pt x="87" y="225"/>
                            </a:lnTo>
                            <a:lnTo>
                              <a:pt x="88" y="228"/>
                            </a:lnTo>
                            <a:lnTo>
                              <a:pt x="89" y="228"/>
                            </a:lnTo>
                            <a:lnTo>
                              <a:pt x="89" y="228"/>
                            </a:lnTo>
                            <a:lnTo>
                              <a:pt x="89" y="229"/>
                            </a:lnTo>
                            <a:lnTo>
                              <a:pt x="90" y="229"/>
                            </a:lnTo>
                            <a:lnTo>
                              <a:pt x="92" y="228"/>
                            </a:lnTo>
                            <a:lnTo>
                              <a:pt x="93" y="228"/>
                            </a:lnTo>
                            <a:lnTo>
                              <a:pt x="93" y="226"/>
                            </a:lnTo>
                            <a:lnTo>
                              <a:pt x="97" y="228"/>
                            </a:lnTo>
                            <a:lnTo>
                              <a:pt x="98" y="230"/>
                            </a:lnTo>
                            <a:lnTo>
                              <a:pt x="97" y="230"/>
                            </a:lnTo>
                            <a:lnTo>
                              <a:pt x="99" y="232"/>
                            </a:lnTo>
                            <a:lnTo>
                              <a:pt x="100" y="229"/>
                            </a:lnTo>
                            <a:lnTo>
                              <a:pt x="101" y="232"/>
                            </a:lnTo>
                            <a:lnTo>
                              <a:pt x="103" y="232"/>
                            </a:lnTo>
                            <a:lnTo>
                              <a:pt x="105" y="230"/>
                            </a:lnTo>
                            <a:lnTo>
                              <a:pt x="103" y="228"/>
                            </a:lnTo>
                            <a:lnTo>
                              <a:pt x="105" y="228"/>
                            </a:lnTo>
                            <a:lnTo>
                              <a:pt x="106" y="228"/>
                            </a:lnTo>
                            <a:lnTo>
                              <a:pt x="107" y="228"/>
                            </a:lnTo>
                            <a:lnTo>
                              <a:pt x="109" y="228"/>
                            </a:lnTo>
                            <a:lnTo>
                              <a:pt x="110" y="228"/>
                            </a:lnTo>
                            <a:lnTo>
                              <a:pt x="110" y="230"/>
                            </a:lnTo>
                            <a:lnTo>
                              <a:pt x="113" y="229"/>
                            </a:lnTo>
                            <a:lnTo>
                              <a:pt x="113" y="228"/>
                            </a:lnTo>
                            <a:lnTo>
                              <a:pt x="116" y="229"/>
                            </a:lnTo>
                            <a:lnTo>
                              <a:pt x="117" y="228"/>
                            </a:lnTo>
                            <a:lnTo>
                              <a:pt x="118" y="228"/>
                            </a:lnTo>
                            <a:lnTo>
                              <a:pt x="119" y="229"/>
                            </a:lnTo>
                            <a:lnTo>
                              <a:pt x="120" y="230"/>
                            </a:lnTo>
                            <a:lnTo>
                              <a:pt x="121" y="228"/>
                            </a:lnTo>
                            <a:lnTo>
                              <a:pt x="124" y="228"/>
                            </a:lnTo>
                            <a:lnTo>
                              <a:pt x="125" y="228"/>
                            </a:lnTo>
                            <a:lnTo>
                              <a:pt x="125" y="226"/>
                            </a:lnTo>
                            <a:lnTo>
                              <a:pt x="127" y="225"/>
                            </a:lnTo>
                            <a:lnTo>
                              <a:pt x="130" y="225"/>
                            </a:lnTo>
                            <a:lnTo>
                              <a:pt x="130" y="225"/>
                            </a:lnTo>
                            <a:lnTo>
                              <a:pt x="133" y="227"/>
                            </a:lnTo>
                            <a:lnTo>
                              <a:pt x="133" y="229"/>
                            </a:lnTo>
                            <a:lnTo>
                              <a:pt x="134" y="232"/>
                            </a:lnTo>
                            <a:lnTo>
                              <a:pt x="135" y="233"/>
                            </a:lnTo>
                            <a:lnTo>
                              <a:pt x="134" y="235"/>
                            </a:lnTo>
                            <a:lnTo>
                              <a:pt x="133" y="236"/>
                            </a:lnTo>
                            <a:lnTo>
                              <a:pt x="136" y="238"/>
                            </a:lnTo>
                            <a:lnTo>
                              <a:pt x="137" y="238"/>
                            </a:lnTo>
                            <a:lnTo>
                              <a:pt x="138" y="239"/>
                            </a:lnTo>
                            <a:lnTo>
                              <a:pt x="138" y="241"/>
                            </a:lnTo>
                            <a:lnTo>
                              <a:pt x="140" y="241"/>
                            </a:lnTo>
                            <a:lnTo>
                              <a:pt x="140" y="242"/>
                            </a:lnTo>
                            <a:lnTo>
                              <a:pt x="141" y="244"/>
                            </a:lnTo>
                            <a:lnTo>
                              <a:pt x="141" y="245"/>
                            </a:lnTo>
                            <a:lnTo>
                              <a:pt x="144" y="245"/>
                            </a:lnTo>
                            <a:lnTo>
                              <a:pt x="144" y="247"/>
                            </a:lnTo>
                            <a:lnTo>
                              <a:pt x="146" y="249"/>
                            </a:lnTo>
                            <a:lnTo>
                              <a:pt x="148" y="247"/>
                            </a:lnTo>
                            <a:lnTo>
                              <a:pt x="150" y="252"/>
                            </a:lnTo>
                            <a:lnTo>
                              <a:pt x="151" y="252"/>
                            </a:lnTo>
                            <a:lnTo>
                              <a:pt x="151" y="252"/>
                            </a:lnTo>
                            <a:lnTo>
                              <a:pt x="152" y="252"/>
                            </a:lnTo>
                            <a:lnTo>
                              <a:pt x="152" y="253"/>
                            </a:lnTo>
                            <a:lnTo>
                              <a:pt x="155" y="254"/>
                            </a:lnTo>
                            <a:lnTo>
                              <a:pt x="154" y="256"/>
                            </a:lnTo>
                            <a:lnTo>
                              <a:pt x="157" y="256"/>
                            </a:lnTo>
                            <a:lnTo>
                              <a:pt x="157" y="255"/>
                            </a:lnTo>
                            <a:lnTo>
                              <a:pt x="158" y="255"/>
                            </a:lnTo>
                            <a:lnTo>
                              <a:pt x="158" y="252"/>
                            </a:lnTo>
                            <a:lnTo>
                              <a:pt x="158" y="252"/>
                            </a:lnTo>
                            <a:lnTo>
                              <a:pt x="160" y="249"/>
                            </a:lnTo>
                            <a:lnTo>
                              <a:pt x="161" y="248"/>
                            </a:lnTo>
                            <a:lnTo>
                              <a:pt x="165" y="247"/>
                            </a:lnTo>
                            <a:lnTo>
                              <a:pt x="165" y="245"/>
                            </a:lnTo>
                            <a:lnTo>
                              <a:pt x="166" y="245"/>
                            </a:lnTo>
                            <a:lnTo>
                              <a:pt x="166" y="242"/>
                            </a:lnTo>
                            <a:lnTo>
                              <a:pt x="168" y="242"/>
                            </a:lnTo>
                            <a:lnTo>
                              <a:pt x="169" y="238"/>
                            </a:lnTo>
                            <a:lnTo>
                              <a:pt x="171" y="237"/>
                            </a:lnTo>
                            <a:lnTo>
                              <a:pt x="172" y="236"/>
                            </a:lnTo>
                            <a:lnTo>
                              <a:pt x="171" y="233"/>
                            </a:lnTo>
                            <a:lnTo>
                              <a:pt x="167" y="233"/>
                            </a:lnTo>
                            <a:lnTo>
                              <a:pt x="167" y="234"/>
                            </a:lnTo>
                            <a:lnTo>
                              <a:pt x="165" y="234"/>
                            </a:lnTo>
                            <a:lnTo>
                              <a:pt x="165" y="233"/>
                            </a:lnTo>
                            <a:lnTo>
                              <a:pt x="165" y="232"/>
                            </a:lnTo>
                            <a:lnTo>
                              <a:pt x="165" y="230"/>
                            </a:lnTo>
                            <a:lnTo>
                              <a:pt x="166" y="230"/>
                            </a:lnTo>
                            <a:lnTo>
                              <a:pt x="166" y="229"/>
                            </a:lnTo>
                            <a:lnTo>
                              <a:pt x="169" y="229"/>
                            </a:lnTo>
                            <a:lnTo>
                              <a:pt x="169" y="228"/>
                            </a:lnTo>
                            <a:lnTo>
                              <a:pt x="168" y="227"/>
                            </a:lnTo>
                            <a:lnTo>
                              <a:pt x="167" y="225"/>
                            </a:lnTo>
                            <a:lnTo>
                              <a:pt x="166" y="225"/>
                            </a:lnTo>
                            <a:lnTo>
                              <a:pt x="168" y="221"/>
                            </a:lnTo>
                            <a:lnTo>
                              <a:pt x="168" y="221"/>
                            </a:lnTo>
                            <a:lnTo>
                              <a:pt x="172" y="220"/>
                            </a:lnTo>
                            <a:lnTo>
                              <a:pt x="173" y="221"/>
                            </a:lnTo>
                            <a:lnTo>
                              <a:pt x="175" y="221"/>
                            </a:lnTo>
                            <a:lnTo>
                              <a:pt x="176" y="220"/>
                            </a:lnTo>
                            <a:lnTo>
                              <a:pt x="177" y="219"/>
                            </a:lnTo>
                            <a:lnTo>
                              <a:pt x="177" y="217"/>
                            </a:lnTo>
                            <a:lnTo>
                              <a:pt x="175" y="218"/>
                            </a:lnTo>
                            <a:lnTo>
                              <a:pt x="174" y="217"/>
                            </a:lnTo>
                            <a:lnTo>
                              <a:pt x="173" y="216"/>
                            </a:lnTo>
                            <a:lnTo>
                              <a:pt x="174" y="214"/>
                            </a:lnTo>
                            <a:lnTo>
                              <a:pt x="173" y="214"/>
                            </a:lnTo>
                            <a:lnTo>
                              <a:pt x="172" y="214"/>
                            </a:lnTo>
                            <a:lnTo>
                              <a:pt x="172" y="214"/>
                            </a:lnTo>
                            <a:lnTo>
                              <a:pt x="171" y="214"/>
                            </a:lnTo>
                            <a:lnTo>
                              <a:pt x="171" y="214"/>
                            </a:lnTo>
                            <a:lnTo>
                              <a:pt x="170" y="212"/>
                            </a:lnTo>
                            <a:lnTo>
                              <a:pt x="171" y="211"/>
                            </a:lnTo>
                            <a:lnTo>
                              <a:pt x="171" y="210"/>
                            </a:lnTo>
                            <a:lnTo>
                              <a:pt x="169" y="208"/>
                            </a:lnTo>
                            <a:lnTo>
                              <a:pt x="170" y="207"/>
                            </a:lnTo>
                            <a:lnTo>
                              <a:pt x="169" y="206"/>
                            </a:lnTo>
                            <a:lnTo>
                              <a:pt x="170" y="205"/>
                            </a:lnTo>
                            <a:lnTo>
                              <a:pt x="169" y="204"/>
                            </a:lnTo>
                            <a:lnTo>
                              <a:pt x="168" y="204"/>
                            </a:lnTo>
                            <a:lnTo>
                              <a:pt x="169" y="201"/>
                            </a:lnTo>
                            <a:lnTo>
                              <a:pt x="171" y="201"/>
                            </a:lnTo>
                            <a:lnTo>
                              <a:pt x="172" y="200"/>
                            </a:lnTo>
                            <a:lnTo>
                              <a:pt x="174" y="199"/>
                            </a:lnTo>
                            <a:lnTo>
                              <a:pt x="176" y="199"/>
                            </a:lnTo>
                            <a:lnTo>
                              <a:pt x="176" y="198"/>
                            </a:lnTo>
                            <a:lnTo>
                              <a:pt x="178" y="198"/>
                            </a:lnTo>
                            <a:lnTo>
                              <a:pt x="179" y="197"/>
                            </a:lnTo>
                            <a:lnTo>
                              <a:pt x="182" y="197"/>
                            </a:lnTo>
                            <a:lnTo>
                              <a:pt x="182" y="197"/>
                            </a:lnTo>
                            <a:lnTo>
                              <a:pt x="185" y="198"/>
                            </a:lnTo>
                            <a:lnTo>
                              <a:pt x="185" y="197"/>
                            </a:lnTo>
                            <a:lnTo>
                              <a:pt x="184" y="196"/>
                            </a:lnTo>
                            <a:lnTo>
                              <a:pt x="185" y="195"/>
                            </a:lnTo>
                            <a:lnTo>
                              <a:pt x="185" y="194"/>
                            </a:lnTo>
                            <a:lnTo>
                              <a:pt x="187" y="193"/>
                            </a:lnTo>
                            <a:lnTo>
                              <a:pt x="189" y="192"/>
                            </a:lnTo>
                            <a:lnTo>
                              <a:pt x="189" y="191"/>
                            </a:lnTo>
                            <a:lnTo>
                              <a:pt x="190" y="191"/>
                            </a:lnTo>
                            <a:lnTo>
                              <a:pt x="190" y="191"/>
                            </a:lnTo>
                            <a:lnTo>
                              <a:pt x="192" y="194"/>
                            </a:lnTo>
                            <a:lnTo>
                              <a:pt x="195" y="194"/>
                            </a:lnTo>
                            <a:lnTo>
                              <a:pt x="196" y="196"/>
                            </a:lnTo>
                            <a:lnTo>
                              <a:pt x="196" y="197"/>
                            </a:lnTo>
                            <a:lnTo>
                              <a:pt x="198" y="197"/>
                            </a:lnTo>
                            <a:lnTo>
                              <a:pt x="199" y="196"/>
                            </a:lnTo>
                            <a:lnTo>
                              <a:pt x="199" y="194"/>
                            </a:lnTo>
                            <a:lnTo>
                              <a:pt x="199" y="191"/>
                            </a:lnTo>
                            <a:lnTo>
                              <a:pt x="199" y="190"/>
                            </a:lnTo>
                            <a:lnTo>
                              <a:pt x="199" y="189"/>
                            </a:lnTo>
                            <a:lnTo>
                              <a:pt x="198" y="187"/>
                            </a:lnTo>
                            <a:lnTo>
                              <a:pt x="200" y="187"/>
                            </a:lnTo>
                            <a:lnTo>
                              <a:pt x="199" y="185"/>
                            </a:lnTo>
                            <a:lnTo>
                              <a:pt x="199" y="183"/>
                            </a:lnTo>
                            <a:lnTo>
                              <a:pt x="199" y="182"/>
                            </a:lnTo>
                            <a:lnTo>
                              <a:pt x="198" y="181"/>
                            </a:lnTo>
                            <a:lnTo>
                              <a:pt x="199" y="179"/>
                            </a:lnTo>
                            <a:lnTo>
                              <a:pt x="200" y="179"/>
                            </a:lnTo>
                            <a:lnTo>
                              <a:pt x="199" y="177"/>
                            </a:lnTo>
                            <a:lnTo>
                              <a:pt x="201" y="177"/>
                            </a:lnTo>
                            <a:lnTo>
                              <a:pt x="201" y="175"/>
                            </a:lnTo>
                            <a:lnTo>
                              <a:pt x="199" y="175"/>
                            </a:lnTo>
                            <a:lnTo>
                              <a:pt x="199" y="174"/>
                            </a:lnTo>
                            <a:lnTo>
                              <a:pt x="201" y="172"/>
                            </a:lnTo>
                            <a:lnTo>
                              <a:pt x="200" y="171"/>
                            </a:lnTo>
                            <a:lnTo>
                              <a:pt x="200" y="169"/>
                            </a:lnTo>
                            <a:lnTo>
                              <a:pt x="197" y="168"/>
                            </a:lnTo>
                            <a:lnTo>
                              <a:pt x="197" y="166"/>
                            </a:lnTo>
                            <a:lnTo>
                              <a:pt x="199" y="164"/>
                            </a:lnTo>
                            <a:lnTo>
                              <a:pt x="201" y="165"/>
                            </a:lnTo>
                            <a:lnTo>
                              <a:pt x="203" y="165"/>
                            </a:lnTo>
                            <a:lnTo>
                              <a:pt x="203" y="164"/>
                            </a:lnTo>
                            <a:lnTo>
                              <a:pt x="203" y="163"/>
                            </a:lnTo>
                            <a:lnTo>
                              <a:pt x="204" y="159"/>
                            </a:lnTo>
                            <a:lnTo>
                              <a:pt x="206" y="159"/>
                            </a:lnTo>
                            <a:lnTo>
                              <a:pt x="206" y="158"/>
                            </a:lnTo>
                            <a:lnTo>
                              <a:pt x="207" y="157"/>
                            </a:lnTo>
                            <a:lnTo>
                              <a:pt x="209" y="157"/>
                            </a:lnTo>
                            <a:lnTo>
                              <a:pt x="209" y="155"/>
                            </a:lnTo>
                            <a:lnTo>
                              <a:pt x="209" y="154"/>
                            </a:lnTo>
                            <a:lnTo>
                              <a:pt x="211" y="153"/>
                            </a:lnTo>
                            <a:lnTo>
                              <a:pt x="211" y="152"/>
                            </a:lnTo>
                            <a:lnTo>
                              <a:pt x="213" y="150"/>
                            </a:lnTo>
                            <a:lnTo>
                              <a:pt x="212" y="149"/>
                            </a:lnTo>
                            <a:lnTo>
                              <a:pt x="210" y="149"/>
                            </a:lnTo>
                            <a:lnTo>
                              <a:pt x="209" y="147"/>
                            </a:lnTo>
                            <a:lnTo>
                              <a:pt x="211" y="147"/>
                            </a:lnTo>
                            <a:lnTo>
                              <a:pt x="210" y="145"/>
                            </a:lnTo>
                            <a:lnTo>
                              <a:pt x="211" y="142"/>
                            </a:lnTo>
                            <a:lnTo>
                              <a:pt x="212" y="140"/>
                            </a:lnTo>
                            <a:lnTo>
                              <a:pt x="213" y="139"/>
                            </a:lnTo>
                            <a:lnTo>
                              <a:pt x="213" y="139"/>
                            </a:lnTo>
                            <a:lnTo>
                              <a:pt x="213" y="134"/>
                            </a:lnTo>
                            <a:lnTo>
                              <a:pt x="212" y="134"/>
                            </a:lnTo>
                            <a:close/>
                          </a:path>
                        </a:pathLst>
                      </a:custGeom>
                      <a:solidFill>
                        <a:schemeClr val="accent5">
                          <a:lumMod val="20000"/>
                          <a:lumOff val="80000"/>
                        </a:schemeClr>
                      </a:solid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ea typeface="+mn-ea"/>
                          <a:cs typeface="+mn-cs"/>
                        </a:endParaRPr>
                      </a:p>
                    </p:txBody>
                  </p:sp>
                  <p:sp>
                    <p:nvSpPr>
                      <p:cNvPr id="299" name="Bourgogne-Franche-Comté" descr="{&quot;Key&quot;:&quot;bourgogne-franche-comté&quot;,&quot;Name&quot;:&quot;Bourgogne-Franche-Comté&quot;,&quot;Value&quot;:1.0,&quot;Formula&quot;:&quot;&quot;,&quot;Text&quot;:&quot;&quot;,&quot;OfficeApplication&quot;:1,&quot;HasValue&quot;:true}">
                        <a:extLst>
                          <a:ext uri="{FF2B5EF4-FFF2-40B4-BE49-F238E27FC236}">
                            <a16:creationId xmlns:a16="http://schemas.microsoft.com/office/drawing/2014/main" id="{7F781154-0B9E-43EC-BF0A-E5EC61CE5B4D}"/>
                          </a:ext>
                        </a:extLst>
                      </p:cNvPr>
                      <p:cNvSpPr>
                        <a:spLocks/>
                      </p:cNvSpPr>
                      <p:nvPr/>
                    </p:nvSpPr>
                    <p:spPr bwMode="auto">
                      <a:xfrm>
                        <a:off x="6070135" y="2834128"/>
                        <a:ext cx="1692257" cy="1250577"/>
                      </a:xfrm>
                      <a:custGeom>
                        <a:avLst/>
                        <a:gdLst>
                          <a:gd name="T0" fmla="*/ 321 w 332"/>
                          <a:gd name="T1" fmla="*/ 77 h 255"/>
                          <a:gd name="T2" fmla="*/ 321 w 332"/>
                          <a:gd name="T3" fmla="*/ 66 h 255"/>
                          <a:gd name="T4" fmla="*/ 302 w 332"/>
                          <a:gd name="T5" fmla="*/ 53 h 255"/>
                          <a:gd name="T6" fmla="*/ 278 w 332"/>
                          <a:gd name="T7" fmla="*/ 50 h 255"/>
                          <a:gd name="T8" fmla="*/ 257 w 332"/>
                          <a:gd name="T9" fmla="*/ 46 h 255"/>
                          <a:gd name="T10" fmla="*/ 243 w 332"/>
                          <a:gd name="T11" fmla="*/ 42 h 255"/>
                          <a:gd name="T12" fmla="*/ 234 w 332"/>
                          <a:gd name="T13" fmla="*/ 48 h 255"/>
                          <a:gd name="T14" fmla="*/ 223 w 332"/>
                          <a:gd name="T15" fmla="*/ 56 h 255"/>
                          <a:gd name="T16" fmla="*/ 218 w 332"/>
                          <a:gd name="T17" fmla="*/ 76 h 255"/>
                          <a:gd name="T18" fmla="*/ 196 w 332"/>
                          <a:gd name="T19" fmla="*/ 81 h 255"/>
                          <a:gd name="T20" fmla="*/ 181 w 332"/>
                          <a:gd name="T21" fmla="*/ 83 h 255"/>
                          <a:gd name="T22" fmla="*/ 166 w 332"/>
                          <a:gd name="T23" fmla="*/ 76 h 255"/>
                          <a:gd name="T24" fmla="*/ 164 w 332"/>
                          <a:gd name="T25" fmla="*/ 65 h 255"/>
                          <a:gd name="T26" fmla="*/ 153 w 332"/>
                          <a:gd name="T27" fmla="*/ 48 h 255"/>
                          <a:gd name="T28" fmla="*/ 135 w 332"/>
                          <a:gd name="T29" fmla="*/ 39 h 255"/>
                          <a:gd name="T30" fmla="*/ 112 w 332"/>
                          <a:gd name="T31" fmla="*/ 49 h 255"/>
                          <a:gd name="T32" fmla="*/ 98 w 332"/>
                          <a:gd name="T33" fmla="*/ 52 h 255"/>
                          <a:gd name="T34" fmla="*/ 80 w 332"/>
                          <a:gd name="T35" fmla="*/ 53 h 255"/>
                          <a:gd name="T36" fmla="*/ 76 w 332"/>
                          <a:gd name="T37" fmla="*/ 41 h 255"/>
                          <a:gd name="T38" fmla="*/ 66 w 332"/>
                          <a:gd name="T39" fmla="*/ 25 h 255"/>
                          <a:gd name="T40" fmla="*/ 58 w 332"/>
                          <a:gd name="T41" fmla="*/ 19 h 255"/>
                          <a:gd name="T42" fmla="*/ 48 w 332"/>
                          <a:gd name="T43" fmla="*/ 3 h 255"/>
                          <a:gd name="T44" fmla="*/ 30 w 332"/>
                          <a:gd name="T45" fmla="*/ 4 h 255"/>
                          <a:gd name="T46" fmla="*/ 13 w 332"/>
                          <a:gd name="T47" fmla="*/ 7 h 255"/>
                          <a:gd name="T48" fmla="*/ 9 w 332"/>
                          <a:gd name="T49" fmla="*/ 22 h 255"/>
                          <a:gd name="T50" fmla="*/ 14 w 332"/>
                          <a:gd name="T51" fmla="*/ 35 h 255"/>
                          <a:gd name="T52" fmla="*/ 19 w 332"/>
                          <a:gd name="T53" fmla="*/ 50 h 255"/>
                          <a:gd name="T54" fmla="*/ 13 w 332"/>
                          <a:gd name="T55" fmla="*/ 64 h 255"/>
                          <a:gd name="T56" fmla="*/ 2 w 332"/>
                          <a:gd name="T57" fmla="*/ 78 h 255"/>
                          <a:gd name="T58" fmla="*/ 9 w 332"/>
                          <a:gd name="T59" fmla="*/ 96 h 255"/>
                          <a:gd name="T60" fmla="*/ 3 w 332"/>
                          <a:gd name="T61" fmla="*/ 102 h 255"/>
                          <a:gd name="T62" fmla="*/ 6 w 332"/>
                          <a:gd name="T63" fmla="*/ 125 h 255"/>
                          <a:gd name="T64" fmla="*/ 14 w 332"/>
                          <a:gd name="T65" fmla="*/ 151 h 255"/>
                          <a:gd name="T66" fmla="*/ 18 w 332"/>
                          <a:gd name="T67" fmla="*/ 172 h 255"/>
                          <a:gd name="T68" fmla="*/ 28 w 332"/>
                          <a:gd name="T69" fmla="*/ 197 h 255"/>
                          <a:gd name="T70" fmla="*/ 47 w 332"/>
                          <a:gd name="T71" fmla="*/ 198 h 255"/>
                          <a:gd name="T72" fmla="*/ 60 w 332"/>
                          <a:gd name="T73" fmla="*/ 188 h 255"/>
                          <a:gd name="T74" fmla="*/ 68 w 332"/>
                          <a:gd name="T75" fmla="*/ 200 h 255"/>
                          <a:gd name="T76" fmla="*/ 78 w 332"/>
                          <a:gd name="T77" fmla="*/ 213 h 255"/>
                          <a:gd name="T78" fmla="*/ 91 w 332"/>
                          <a:gd name="T79" fmla="*/ 222 h 255"/>
                          <a:gd name="T80" fmla="*/ 91 w 332"/>
                          <a:gd name="T81" fmla="*/ 237 h 255"/>
                          <a:gd name="T82" fmla="*/ 87 w 332"/>
                          <a:gd name="T83" fmla="*/ 249 h 255"/>
                          <a:gd name="T84" fmla="*/ 107 w 332"/>
                          <a:gd name="T85" fmla="*/ 251 h 255"/>
                          <a:gd name="T86" fmla="*/ 119 w 332"/>
                          <a:gd name="T87" fmla="*/ 251 h 255"/>
                          <a:gd name="T88" fmla="*/ 127 w 332"/>
                          <a:gd name="T89" fmla="*/ 239 h 255"/>
                          <a:gd name="T90" fmla="*/ 145 w 332"/>
                          <a:gd name="T91" fmla="*/ 238 h 255"/>
                          <a:gd name="T92" fmla="*/ 150 w 332"/>
                          <a:gd name="T93" fmla="*/ 248 h 255"/>
                          <a:gd name="T94" fmla="*/ 159 w 332"/>
                          <a:gd name="T95" fmla="*/ 234 h 255"/>
                          <a:gd name="T96" fmla="*/ 166 w 332"/>
                          <a:gd name="T97" fmla="*/ 213 h 255"/>
                          <a:gd name="T98" fmla="*/ 181 w 332"/>
                          <a:gd name="T99" fmla="*/ 213 h 255"/>
                          <a:gd name="T100" fmla="*/ 195 w 332"/>
                          <a:gd name="T101" fmla="*/ 222 h 255"/>
                          <a:gd name="T102" fmla="*/ 203 w 332"/>
                          <a:gd name="T103" fmla="*/ 234 h 255"/>
                          <a:gd name="T104" fmla="*/ 215 w 332"/>
                          <a:gd name="T105" fmla="*/ 236 h 255"/>
                          <a:gd name="T106" fmla="*/ 228 w 332"/>
                          <a:gd name="T107" fmla="*/ 234 h 255"/>
                          <a:gd name="T108" fmla="*/ 246 w 332"/>
                          <a:gd name="T109" fmla="*/ 233 h 255"/>
                          <a:gd name="T110" fmla="*/ 261 w 332"/>
                          <a:gd name="T111" fmla="*/ 205 h 255"/>
                          <a:gd name="T112" fmla="*/ 283 w 332"/>
                          <a:gd name="T113" fmla="*/ 179 h 255"/>
                          <a:gd name="T114" fmla="*/ 284 w 332"/>
                          <a:gd name="T115" fmla="*/ 156 h 255"/>
                          <a:gd name="T116" fmla="*/ 300 w 332"/>
                          <a:gd name="T117" fmla="*/ 143 h 255"/>
                          <a:gd name="T118" fmla="*/ 319 w 332"/>
                          <a:gd name="T119" fmla="*/ 117 h 255"/>
                          <a:gd name="T120" fmla="*/ 315 w 332"/>
                          <a:gd name="T121" fmla="*/ 106 h 255"/>
                          <a:gd name="T122" fmla="*/ 323 w 332"/>
                          <a:gd name="T123" fmla="*/ 92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2" h="255">
                            <a:moveTo>
                              <a:pt x="331" y="87"/>
                            </a:moveTo>
                            <a:lnTo>
                              <a:pt x="330" y="87"/>
                            </a:lnTo>
                            <a:lnTo>
                              <a:pt x="328" y="86"/>
                            </a:lnTo>
                            <a:lnTo>
                              <a:pt x="328" y="84"/>
                            </a:lnTo>
                            <a:lnTo>
                              <a:pt x="328" y="83"/>
                            </a:lnTo>
                            <a:lnTo>
                              <a:pt x="328" y="83"/>
                            </a:lnTo>
                            <a:lnTo>
                              <a:pt x="327" y="82"/>
                            </a:lnTo>
                            <a:lnTo>
                              <a:pt x="327" y="81"/>
                            </a:lnTo>
                            <a:lnTo>
                              <a:pt x="326" y="81"/>
                            </a:lnTo>
                            <a:lnTo>
                              <a:pt x="323" y="82"/>
                            </a:lnTo>
                            <a:lnTo>
                              <a:pt x="322" y="83"/>
                            </a:lnTo>
                            <a:lnTo>
                              <a:pt x="321" y="81"/>
                            </a:lnTo>
                            <a:lnTo>
                              <a:pt x="321" y="77"/>
                            </a:lnTo>
                            <a:lnTo>
                              <a:pt x="322" y="77"/>
                            </a:lnTo>
                            <a:lnTo>
                              <a:pt x="322" y="75"/>
                            </a:lnTo>
                            <a:lnTo>
                              <a:pt x="323" y="75"/>
                            </a:lnTo>
                            <a:lnTo>
                              <a:pt x="323" y="74"/>
                            </a:lnTo>
                            <a:lnTo>
                              <a:pt x="323" y="73"/>
                            </a:lnTo>
                            <a:lnTo>
                              <a:pt x="323" y="72"/>
                            </a:lnTo>
                            <a:lnTo>
                              <a:pt x="323" y="72"/>
                            </a:lnTo>
                            <a:lnTo>
                              <a:pt x="323" y="70"/>
                            </a:lnTo>
                            <a:lnTo>
                              <a:pt x="322" y="70"/>
                            </a:lnTo>
                            <a:lnTo>
                              <a:pt x="322" y="69"/>
                            </a:lnTo>
                            <a:lnTo>
                              <a:pt x="323" y="67"/>
                            </a:lnTo>
                            <a:lnTo>
                              <a:pt x="322" y="66"/>
                            </a:lnTo>
                            <a:lnTo>
                              <a:pt x="321" y="66"/>
                            </a:lnTo>
                            <a:lnTo>
                              <a:pt x="321" y="65"/>
                            </a:lnTo>
                            <a:lnTo>
                              <a:pt x="319" y="65"/>
                            </a:lnTo>
                            <a:lnTo>
                              <a:pt x="315" y="62"/>
                            </a:lnTo>
                            <a:lnTo>
                              <a:pt x="313" y="62"/>
                            </a:lnTo>
                            <a:lnTo>
                              <a:pt x="313" y="62"/>
                            </a:lnTo>
                            <a:lnTo>
                              <a:pt x="312" y="61"/>
                            </a:lnTo>
                            <a:lnTo>
                              <a:pt x="311" y="61"/>
                            </a:lnTo>
                            <a:lnTo>
                              <a:pt x="308" y="61"/>
                            </a:lnTo>
                            <a:lnTo>
                              <a:pt x="307" y="55"/>
                            </a:lnTo>
                            <a:lnTo>
                              <a:pt x="305" y="56"/>
                            </a:lnTo>
                            <a:lnTo>
                              <a:pt x="304" y="55"/>
                            </a:lnTo>
                            <a:lnTo>
                              <a:pt x="303" y="55"/>
                            </a:lnTo>
                            <a:lnTo>
                              <a:pt x="302" y="53"/>
                            </a:lnTo>
                            <a:lnTo>
                              <a:pt x="298" y="52"/>
                            </a:lnTo>
                            <a:lnTo>
                              <a:pt x="296" y="51"/>
                            </a:lnTo>
                            <a:lnTo>
                              <a:pt x="296" y="50"/>
                            </a:lnTo>
                            <a:lnTo>
                              <a:pt x="294" y="50"/>
                            </a:lnTo>
                            <a:lnTo>
                              <a:pt x="291" y="48"/>
                            </a:lnTo>
                            <a:lnTo>
                              <a:pt x="291" y="45"/>
                            </a:lnTo>
                            <a:lnTo>
                              <a:pt x="288" y="44"/>
                            </a:lnTo>
                            <a:lnTo>
                              <a:pt x="288" y="44"/>
                            </a:lnTo>
                            <a:lnTo>
                              <a:pt x="287" y="43"/>
                            </a:lnTo>
                            <a:lnTo>
                              <a:pt x="284" y="45"/>
                            </a:lnTo>
                            <a:lnTo>
                              <a:pt x="284" y="46"/>
                            </a:lnTo>
                            <a:lnTo>
                              <a:pt x="284" y="48"/>
                            </a:lnTo>
                            <a:lnTo>
                              <a:pt x="278" y="50"/>
                            </a:lnTo>
                            <a:lnTo>
                              <a:pt x="275" y="44"/>
                            </a:lnTo>
                            <a:lnTo>
                              <a:pt x="273" y="44"/>
                            </a:lnTo>
                            <a:lnTo>
                              <a:pt x="273" y="43"/>
                            </a:lnTo>
                            <a:lnTo>
                              <a:pt x="270" y="42"/>
                            </a:lnTo>
                            <a:lnTo>
                              <a:pt x="265" y="44"/>
                            </a:lnTo>
                            <a:lnTo>
                              <a:pt x="264" y="43"/>
                            </a:lnTo>
                            <a:lnTo>
                              <a:pt x="263" y="43"/>
                            </a:lnTo>
                            <a:lnTo>
                              <a:pt x="262" y="44"/>
                            </a:lnTo>
                            <a:lnTo>
                              <a:pt x="261" y="45"/>
                            </a:lnTo>
                            <a:lnTo>
                              <a:pt x="260" y="46"/>
                            </a:lnTo>
                            <a:lnTo>
                              <a:pt x="259" y="46"/>
                            </a:lnTo>
                            <a:lnTo>
                              <a:pt x="259" y="47"/>
                            </a:lnTo>
                            <a:lnTo>
                              <a:pt x="257" y="46"/>
                            </a:lnTo>
                            <a:lnTo>
                              <a:pt x="257" y="44"/>
                            </a:lnTo>
                            <a:lnTo>
                              <a:pt x="255" y="44"/>
                            </a:lnTo>
                            <a:lnTo>
                              <a:pt x="254" y="44"/>
                            </a:lnTo>
                            <a:lnTo>
                              <a:pt x="254" y="43"/>
                            </a:lnTo>
                            <a:lnTo>
                              <a:pt x="253" y="42"/>
                            </a:lnTo>
                            <a:lnTo>
                              <a:pt x="254" y="42"/>
                            </a:lnTo>
                            <a:lnTo>
                              <a:pt x="254" y="39"/>
                            </a:lnTo>
                            <a:lnTo>
                              <a:pt x="253" y="38"/>
                            </a:lnTo>
                            <a:lnTo>
                              <a:pt x="251" y="36"/>
                            </a:lnTo>
                            <a:lnTo>
                              <a:pt x="249" y="38"/>
                            </a:lnTo>
                            <a:lnTo>
                              <a:pt x="246" y="38"/>
                            </a:lnTo>
                            <a:lnTo>
                              <a:pt x="243" y="41"/>
                            </a:lnTo>
                            <a:lnTo>
                              <a:pt x="243" y="42"/>
                            </a:lnTo>
                            <a:lnTo>
                              <a:pt x="241" y="44"/>
                            </a:lnTo>
                            <a:lnTo>
                              <a:pt x="239" y="44"/>
                            </a:lnTo>
                            <a:lnTo>
                              <a:pt x="239" y="45"/>
                            </a:lnTo>
                            <a:lnTo>
                              <a:pt x="237" y="47"/>
                            </a:lnTo>
                            <a:lnTo>
                              <a:pt x="236" y="47"/>
                            </a:lnTo>
                            <a:lnTo>
                              <a:pt x="236" y="45"/>
                            </a:lnTo>
                            <a:lnTo>
                              <a:pt x="238" y="44"/>
                            </a:lnTo>
                            <a:lnTo>
                              <a:pt x="237" y="42"/>
                            </a:lnTo>
                            <a:lnTo>
                              <a:pt x="236" y="42"/>
                            </a:lnTo>
                            <a:lnTo>
                              <a:pt x="236" y="43"/>
                            </a:lnTo>
                            <a:lnTo>
                              <a:pt x="235" y="45"/>
                            </a:lnTo>
                            <a:lnTo>
                              <a:pt x="234" y="46"/>
                            </a:lnTo>
                            <a:lnTo>
                              <a:pt x="234" y="48"/>
                            </a:lnTo>
                            <a:lnTo>
                              <a:pt x="232" y="48"/>
                            </a:lnTo>
                            <a:lnTo>
                              <a:pt x="233" y="50"/>
                            </a:lnTo>
                            <a:lnTo>
                              <a:pt x="232" y="51"/>
                            </a:lnTo>
                            <a:lnTo>
                              <a:pt x="230" y="51"/>
                            </a:lnTo>
                            <a:lnTo>
                              <a:pt x="230" y="52"/>
                            </a:lnTo>
                            <a:lnTo>
                              <a:pt x="229" y="52"/>
                            </a:lnTo>
                            <a:lnTo>
                              <a:pt x="229" y="53"/>
                            </a:lnTo>
                            <a:lnTo>
                              <a:pt x="229" y="55"/>
                            </a:lnTo>
                            <a:lnTo>
                              <a:pt x="229" y="56"/>
                            </a:lnTo>
                            <a:lnTo>
                              <a:pt x="227" y="56"/>
                            </a:lnTo>
                            <a:lnTo>
                              <a:pt x="227" y="56"/>
                            </a:lnTo>
                            <a:lnTo>
                              <a:pt x="224" y="55"/>
                            </a:lnTo>
                            <a:lnTo>
                              <a:pt x="223" y="56"/>
                            </a:lnTo>
                            <a:lnTo>
                              <a:pt x="222" y="57"/>
                            </a:lnTo>
                            <a:lnTo>
                              <a:pt x="223" y="60"/>
                            </a:lnTo>
                            <a:lnTo>
                              <a:pt x="221" y="61"/>
                            </a:lnTo>
                            <a:lnTo>
                              <a:pt x="219" y="61"/>
                            </a:lnTo>
                            <a:lnTo>
                              <a:pt x="219" y="62"/>
                            </a:lnTo>
                            <a:lnTo>
                              <a:pt x="218" y="66"/>
                            </a:lnTo>
                            <a:lnTo>
                              <a:pt x="219" y="67"/>
                            </a:lnTo>
                            <a:lnTo>
                              <a:pt x="220" y="67"/>
                            </a:lnTo>
                            <a:lnTo>
                              <a:pt x="220" y="69"/>
                            </a:lnTo>
                            <a:lnTo>
                              <a:pt x="219" y="70"/>
                            </a:lnTo>
                            <a:lnTo>
                              <a:pt x="219" y="73"/>
                            </a:lnTo>
                            <a:lnTo>
                              <a:pt x="220" y="76"/>
                            </a:lnTo>
                            <a:lnTo>
                              <a:pt x="218" y="76"/>
                            </a:lnTo>
                            <a:lnTo>
                              <a:pt x="215" y="77"/>
                            </a:lnTo>
                            <a:lnTo>
                              <a:pt x="213" y="78"/>
                            </a:lnTo>
                            <a:lnTo>
                              <a:pt x="212" y="78"/>
                            </a:lnTo>
                            <a:lnTo>
                              <a:pt x="210" y="74"/>
                            </a:lnTo>
                            <a:lnTo>
                              <a:pt x="209" y="74"/>
                            </a:lnTo>
                            <a:lnTo>
                              <a:pt x="207" y="78"/>
                            </a:lnTo>
                            <a:lnTo>
                              <a:pt x="205" y="78"/>
                            </a:lnTo>
                            <a:lnTo>
                              <a:pt x="205" y="77"/>
                            </a:lnTo>
                            <a:lnTo>
                              <a:pt x="203" y="76"/>
                            </a:lnTo>
                            <a:lnTo>
                              <a:pt x="199" y="79"/>
                            </a:lnTo>
                            <a:lnTo>
                              <a:pt x="199" y="78"/>
                            </a:lnTo>
                            <a:lnTo>
                              <a:pt x="198" y="79"/>
                            </a:lnTo>
                            <a:lnTo>
                              <a:pt x="196" y="81"/>
                            </a:lnTo>
                            <a:lnTo>
                              <a:pt x="198" y="82"/>
                            </a:lnTo>
                            <a:lnTo>
                              <a:pt x="198" y="82"/>
                            </a:lnTo>
                            <a:lnTo>
                              <a:pt x="191" y="86"/>
                            </a:lnTo>
                            <a:lnTo>
                              <a:pt x="190" y="86"/>
                            </a:lnTo>
                            <a:lnTo>
                              <a:pt x="188" y="89"/>
                            </a:lnTo>
                            <a:lnTo>
                              <a:pt x="188" y="89"/>
                            </a:lnTo>
                            <a:lnTo>
                              <a:pt x="186" y="90"/>
                            </a:lnTo>
                            <a:lnTo>
                              <a:pt x="185" y="89"/>
                            </a:lnTo>
                            <a:lnTo>
                              <a:pt x="184" y="88"/>
                            </a:lnTo>
                            <a:lnTo>
                              <a:pt x="185" y="85"/>
                            </a:lnTo>
                            <a:lnTo>
                              <a:pt x="184" y="85"/>
                            </a:lnTo>
                            <a:lnTo>
                              <a:pt x="182" y="83"/>
                            </a:lnTo>
                            <a:lnTo>
                              <a:pt x="181" y="83"/>
                            </a:lnTo>
                            <a:lnTo>
                              <a:pt x="179" y="82"/>
                            </a:lnTo>
                            <a:lnTo>
                              <a:pt x="179" y="79"/>
                            </a:lnTo>
                            <a:lnTo>
                              <a:pt x="178" y="79"/>
                            </a:lnTo>
                            <a:lnTo>
                              <a:pt x="177" y="83"/>
                            </a:lnTo>
                            <a:lnTo>
                              <a:pt x="175" y="83"/>
                            </a:lnTo>
                            <a:lnTo>
                              <a:pt x="170" y="81"/>
                            </a:lnTo>
                            <a:lnTo>
                              <a:pt x="170" y="80"/>
                            </a:lnTo>
                            <a:lnTo>
                              <a:pt x="170" y="79"/>
                            </a:lnTo>
                            <a:lnTo>
                              <a:pt x="170" y="78"/>
                            </a:lnTo>
                            <a:lnTo>
                              <a:pt x="170" y="77"/>
                            </a:lnTo>
                            <a:lnTo>
                              <a:pt x="168" y="77"/>
                            </a:lnTo>
                            <a:lnTo>
                              <a:pt x="168" y="76"/>
                            </a:lnTo>
                            <a:lnTo>
                              <a:pt x="166" y="76"/>
                            </a:lnTo>
                            <a:lnTo>
                              <a:pt x="166" y="77"/>
                            </a:lnTo>
                            <a:lnTo>
                              <a:pt x="164" y="78"/>
                            </a:lnTo>
                            <a:lnTo>
                              <a:pt x="163" y="76"/>
                            </a:lnTo>
                            <a:lnTo>
                              <a:pt x="163" y="76"/>
                            </a:lnTo>
                            <a:lnTo>
                              <a:pt x="164" y="73"/>
                            </a:lnTo>
                            <a:lnTo>
                              <a:pt x="163" y="73"/>
                            </a:lnTo>
                            <a:lnTo>
                              <a:pt x="163" y="70"/>
                            </a:lnTo>
                            <a:lnTo>
                              <a:pt x="161" y="70"/>
                            </a:lnTo>
                            <a:lnTo>
                              <a:pt x="159" y="69"/>
                            </a:lnTo>
                            <a:lnTo>
                              <a:pt x="159" y="68"/>
                            </a:lnTo>
                            <a:lnTo>
                              <a:pt x="161" y="67"/>
                            </a:lnTo>
                            <a:lnTo>
                              <a:pt x="162" y="66"/>
                            </a:lnTo>
                            <a:lnTo>
                              <a:pt x="164" y="65"/>
                            </a:lnTo>
                            <a:lnTo>
                              <a:pt x="164" y="63"/>
                            </a:lnTo>
                            <a:lnTo>
                              <a:pt x="164" y="63"/>
                            </a:lnTo>
                            <a:lnTo>
                              <a:pt x="164" y="62"/>
                            </a:lnTo>
                            <a:lnTo>
                              <a:pt x="163" y="62"/>
                            </a:lnTo>
                            <a:lnTo>
                              <a:pt x="161" y="57"/>
                            </a:lnTo>
                            <a:lnTo>
                              <a:pt x="159" y="56"/>
                            </a:lnTo>
                            <a:lnTo>
                              <a:pt x="159" y="55"/>
                            </a:lnTo>
                            <a:lnTo>
                              <a:pt x="158" y="52"/>
                            </a:lnTo>
                            <a:lnTo>
                              <a:pt x="155" y="52"/>
                            </a:lnTo>
                            <a:lnTo>
                              <a:pt x="153" y="55"/>
                            </a:lnTo>
                            <a:lnTo>
                              <a:pt x="152" y="52"/>
                            </a:lnTo>
                            <a:lnTo>
                              <a:pt x="154" y="50"/>
                            </a:lnTo>
                            <a:lnTo>
                              <a:pt x="153" y="48"/>
                            </a:lnTo>
                            <a:lnTo>
                              <a:pt x="153" y="47"/>
                            </a:lnTo>
                            <a:lnTo>
                              <a:pt x="150" y="47"/>
                            </a:lnTo>
                            <a:lnTo>
                              <a:pt x="148" y="47"/>
                            </a:lnTo>
                            <a:lnTo>
                              <a:pt x="149" y="45"/>
                            </a:lnTo>
                            <a:lnTo>
                              <a:pt x="150" y="44"/>
                            </a:lnTo>
                            <a:lnTo>
                              <a:pt x="150" y="44"/>
                            </a:lnTo>
                            <a:lnTo>
                              <a:pt x="149" y="44"/>
                            </a:lnTo>
                            <a:lnTo>
                              <a:pt x="148" y="42"/>
                            </a:lnTo>
                            <a:lnTo>
                              <a:pt x="143" y="42"/>
                            </a:lnTo>
                            <a:lnTo>
                              <a:pt x="142" y="41"/>
                            </a:lnTo>
                            <a:lnTo>
                              <a:pt x="140" y="42"/>
                            </a:lnTo>
                            <a:lnTo>
                              <a:pt x="136" y="41"/>
                            </a:lnTo>
                            <a:lnTo>
                              <a:pt x="135" y="39"/>
                            </a:lnTo>
                            <a:lnTo>
                              <a:pt x="133" y="41"/>
                            </a:lnTo>
                            <a:lnTo>
                              <a:pt x="130" y="42"/>
                            </a:lnTo>
                            <a:lnTo>
                              <a:pt x="130" y="42"/>
                            </a:lnTo>
                            <a:lnTo>
                              <a:pt x="129" y="42"/>
                            </a:lnTo>
                            <a:lnTo>
                              <a:pt x="131" y="47"/>
                            </a:lnTo>
                            <a:lnTo>
                              <a:pt x="130" y="47"/>
                            </a:lnTo>
                            <a:lnTo>
                              <a:pt x="126" y="47"/>
                            </a:lnTo>
                            <a:lnTo>
                              <a:pt x="122" y="48"/>
                            </a:lnTo>
                            <a:lnTo>
                              <a:pt x="120" y="48"/>
                            </a:lnTo>
                            <a:lnTo>
                              <a:pt x="120" y="48"/>
                            </a:lnTo>
                            <a:lnTo>
                              <a:pt x="116" y="49"/>
                            </a:lnTo>
                            <a:lnTo>
                              <a:pt x="112" y="48"/>
                            </a:lnTo>
                            <a:lnTo>
                              <a:pt x="112" y="49"/>
                            </a:lnTo>
                            <a:lnTo>
                              <a:pt x="111" y="50"/>
                            </a:lnTo>
                            <a:lnTo>
                              <a:pt x="111" y="52"/>
                            </a:lnTo>
                            <a:lnTo>
                              <a:pt x="108" y="52"/>
                            </a:lnTo>
                            <a:lnTo>
                              <a:pt x="105" y="50"/>
                            </a:lnTo>
                            <a:lnTo>
                              <a:pt x="105" y="47"/>
                            </a:lnTo>
                            <a:lnTo>
                              <a:pt x="103" y="47"/>
                            </a:lnTo>
                            <a:lnTo>
                              <a:pt x="103" y="48"/>
                            </a:lnTo>
                            <a:lnTo>
                              <a:pt x="104" y="51"/>
                            </a:lnTo>
                            <a:lnTo>
                              <a:pt x="102" y="51"/>
                            </a:lnTo>
                            <a:lnTo>
                              <a:pt x="102" y="50"/>
                            </a:lnTo>
                            <a:lnTo>
                              <a:pt x="101" y="49"/>
                            </a:lnTo>
                            <a:lnTo>
                              <a:pt x="99" y="51"/>
                            </a:lnTo>
                            <a:lnTo>
                              <a:pt x="98" y="52"/>
                            </a:lnTo>
                            <a:lnTo>
                              <a:pt x="98" y="52"/>
                            </a:lnTo>
                            <a:lnTo>
                              <a:pt x="95" y="52"/>
                            </a:lnTo>
                            <a:lnTo>
                              <a:pt x="95" y="51"/>
                            </a:lnTo>
                            <a:lnTo>
                              <a:pt x="92" y="51"/>
                            </a:lnTo>
                            <a:lnTo>
                              <a:pt x="92" y="52"/>
                            </a:lnTo>
                            <a:lnTo>
                              <a:pt x="91" y="53"/>
                            </a:lnTo>
                            <a:lnTo>
                              <a:pt x="91" y="52"/>
                            </a:lnTo>
                            <a:lnTo>
                              <a:pt x="89" y="52"/>
                            </a:lnTo>
                            <a:lnTo>
                              <a:pt x="88" y="51"/>
                            </a:lnTo>
                            <a:lnTo>
                              <a:pt x="87" y="52"/>
                            </a:lnTo>
                            <a:lnTo>
                              <a:pt x="83" y="52"/>
                            </a:lnTo>
                            <a:lnTo>
                              <a:pt x="82" y="52"/>
                            </a:lnTo>
                            <a:lnTo>
                              <a:pt x="80" y="53"/>
                            </a:lnTo>
                            <a:lnTo>
                              <a:pt x="80" y="52"/>
                            </a:lnTo>
                            <a:lnTo>
                              <a:pt x="81" y="48"/>
                            </a:lnTo>
                            <a:lnTo>
                              <a:pt x="81" y="46"/>
                            </a:lnTo>
                            <a:lnTo>
                              <a:pt x="80" y="45"/>
                            </a:lnTo>
                            <a:lnTo>
                              <a:pt x="79" y="45"/>
                            </a:lnTo>
                            <a:lnTo>
                              <a:pt x="79" y="47"/>
                            </a:lnTo>
                            <a:lnTo>
                              <a:pt x="78" y="47"/>
                            </a:lnTo>
                            <a:lnTo>
                              <a:pt x="77" y="47"/>
                            </a:lnTo>
                            <a:lnTo>
                              <a:pt x="76" y="46"/>
                            </a:lnTo>
                            <a:lnTo>
                              <a:pt x="76" y="44"/>
                            </a:lnTo>
                            <a:lnTo>
                              <a:pt x="78" y="44"/>
                            </a:lnTo>
                            <a:lnTo>
                              <a:pt x="78" y="42"/>
                            </a:lnTo>
                            <a:lnTo>
                              <a:pt x="76" y="41"/>
                            </a:lnTo>
                            <a:lnTo>
                              <a:pt x="74" y="41"/>
                            </a:lnTo>
                            <a:lnTo>
                              <a:pt x="74" y="39"/>
                            </a:lnTo>
                            <a:lnTo>
                              <a:pt x="74" y="38"/>
                            </a:lnTo>
                            <a:lnTo>
                              <a:pt x="73" y="35"/>
                            </a:lnTo>
                            <a:lnTo>
                              <a:pt x="72" y="35"/>
                            </a:lnTo>
                            <a:lnTo>
                              <a:pt x="73" y="33"/>
                            </a:lnTo>
                            <a:lnTo>
                              <a:pt x="72" y="33"/>
                            </a:lnTo>
                            <a:lnTo>
                              <a:pt x="70" y="30"/>
                            </a:lnTo>
                            <a:lnTo>
                              <a:pt x="69" y="31"/>
                            </a:lnTo>
                            <a:lnTo>
                              <a:pt x="68" y="28"/>
                            </a:lnTo>
                            <a:lnTo>
                              <a:pt x="69" y="28"/>
                            </a:lnTo>
                            <a:lnTo>
                              <a:pt x="68" y="26"/>
                            </a:lnTo>
                            <a:lnTo>
                              <a:pt x="66" y="25"/>
                            </a:lnTo>
                            <a:lnTo>
                              <a:pt x="67" y="27"/>
                            </a:lnTo>
                            <a:lnTo>
                              <a:pt x="65" y="28"/>
                            </a:lnTo>
                            <a:lnTo>
                              <a:pt x="64" y="28"/>
                            </a:lnTo>
                            <a:lnTo>
                              <a:pt x="64" y="28"/>
                            </a:lnTo>
                            <a:lnTo>
                              <a:pt x="62" y="28"/>
                            </a:lnTo>
                            <a:lnTo>
                              <a:pt x="61" y="26"/>
                            </a:lnTo>
                            <a:lnTo>
                              <a:pt x="60" y="24"/>
                            </a:lnTo>
                            <a:lnTo>
                              <a:pt x="59" y="23"/>
                            </a:lnTo>
                            <a:lnTo>
                              <a:pt x="58" y="23"/>
                            </a:lnTo>
                            <a:lnTo>
                              <a:pt x="57" y="24"/>
                            </a:lnTo>
                            <a:lnTo>
                              <a:pt x="55" y="23"/>
                            </a:lnTo>
                            <a:lnTo>
                              <a:pt x="59" y="19"/>
                            </a:lnTo>
                            <a:lnTo>
                              <a:pt x="58" y="19"/>
                            </a:lnTo>
                            <a:lnTo>
                              <a:pt x="57" y="19"/>
                            </a:lnTo>
                            <a:lnTo>
                              <a:pt x="57" y="18"/>
                            </a:lnTo>
                            <a:lnTo>
                              <a:pt x="59" y="16"/>
                            </a:lnTo>
                            <a:lnTo>
                              <a:pt x="58" y="14"/>
                            </a:lnTo>
                            <a:lnTo>
                              <a:pt x="57" y="14"/>
                            </a:lnTo>
                            <a:lnTo>
                              <a:pt x="57" y="14"/>
                            </a:lnTo>
                            <a:lnTo>
                              <a:pt x="55" y="12"/>
                            </a:lnTo>
                            <a:lnTo>
                              <a:pt x="55" y="11"/>
                            </a:lnTo>
                            <a:lnTo>
                              <a:pt x="54" y="10"/>
                            </a:lnTo>
                            <a:lnTo>
                              <a:pt x="54" y="9"/>
                            </a:lnTo>
                            <a:lnTo>
                              <a:pt x="53" y="9"/>
                            </a:lnTo>
                            <a:lnTo>
                              <a:pt x="53" y="7"/>
                            </a:lnTo>
                            <a:lnTo>
                              <a:pt x="48" y="3"/>
                            </a:lnTo>
                            <a:lnTo>
                              <a:pt x="47" y="3"/>
                            </a:lnTo>
                            <a:lnTo>
                              <a:pt x="47" y="3"/>
                            </a:lnTo>
                            <a:lnTo>
                              <a:pt x="43" y="4"/>
                            </a:lnTo>
                            <a:lnTo>
                              <a:pt x="43" y="3"/>
                            </a:lnTo>
                            <a:lnTo>
                              <a:pt x="42" y="0"/>
                            </a:lnTo>
                            <a:lnTo>
                              <a:pt x="40" y="0"/>
                            </a:lnTo>
                            <a:lnTo>
                              <a:pt x="38" y="1"/>
                            </a:lnTo>
                            <a:lnTo>
                              <a:pt x="37" y="2"/>
                            </a:lnTo>
                            <a:lnTo>
                              <a:pt x="37" y="3"/>
                            </a:lnTo>
                            <a:lnTo>
                              <a:pt x="34" y="3"/>
                            </a:lnTo>
                            <a:lnTo>
                              <a:pt x="33" y="2"/>
                            </a:lnTo>
                            <a:lnTo>
                              <a:pt x="31" y="3"/>
                            </a:lnTo>
                            <a:lnTo>
                              <a:pt x="30" y="4"/>
                            </a:lnTo>
                            <a:lnTo>
                              <a:pt x="28" y="3"/>
                            </a:lnTo>
                            <a:lnTo>
                              <a:pt x="27" y="3"/>
                            </a:lnTo>
                            <a:lnTo>
                              <a:pt x="26" y="4"/>
                            </a:lnTo>
                            <a:lnTo>
                              <a:pt x="25" y="3"/>
                            </a:lnTo>
                            <a:lnTo>
                              <a:pt x="23" y="3"/>
                            </a:lnTo>
                            <a:lnTo>
                              <a:pt x="22" y="4"/>
                            </a:lnTo>
                            <a:lnTo>
                              <a:pt x="22" y="3"/>
                            </a:lnTo>
                            <a:lnTo>
                              <a:pt x="19" y="3"/>
                            </a:lnTo>
                            <a:lnTo>
                              <a:pt x="19" y="5"/>
                            </a:lnTo>
                            <a:lnTo>
                              <a:pt x="18" y="5"/>
                            </a:lnTo>
                            <a:lnTo>
                              <a:pt x="18" y="4"/>
                            </a:lnTo>
                            <a:lnTo>
                              <a:pt x="14" y="4"/>
                            </a:lnTo>
                            <a:lnTo>
                              <a:pt x="13" y="7"/>
                            </a:lnTo>
                            <a:lnTo>
                              <a:pt x="14" y="7"/>
                            </a:lnTo>
                            <a:lnTo>
                              <a:pt x="12" y="10"/>
                            </a:lnTo>
                            <a:lnTo>
                              <a:pt x="13" y="11"/>
                            </a:lnTo>
                            <a:lnTo>
                              <a:pt x="12" y="11"/>
                            </a:lnTo>
                            <a:lnTo>
                              <a:pt x="13" y="14"/>
                            </a:lnTo>
                            <a:lnTo>
                              <a:pt x="13" y="14"/>
                            </a:lnTo>
                            <a:lnTo>
                              <a:pt x="14" y="14"/>
                            </a:lnTo>
                            <a:lnTo>
                              <a:pt x="14" y="16"/>
                            </a:lnTo>
                            <a:lnTo>
                              <a:pt x="14" y="16"/>
                            </a:lnTo>
                            <a:lnTo>
                              <a:pt x="12" y="20"/>
                            </a:lnTo>
                            <a:lnTo>
                              <a:pt x="12" y="22"/>
                            </a:lnTo>
                            <a:lnTo>
                              <a:pt x="10" y="22"/>
                            </a:lnTo>
                            <a:lnTo>
                              <a:pt x="9" y="22"/>
                            </a:lnTo>
                            <a:lnTo>
                              <a:pt x="9" y="23"/>
                            </a:lnTo>
                            <a:lnTo>
                              <a:pt x="8" y="23"/>
                            </a:lnTo>
                            <a:lnTo>
                              <a:pt x="6" y="25"/>
                            </a:lnTo>
                            <a:lnTo>
                              <a:pt x="6" y="27"/>
                            </a:lnTo>
                            <a:lnTo>
                              <a:pt x="8" y="27"/>
                            </a:lnTo>
                            <a:lnTo>
                              <a:pt x="8" y="28"/>
                            </a:lnTo>
                            <a:lnTo>
                              <a:pt x="10" y="28"/>
                            </a:lnTo>
                            <a:lnTo>
                              <a:pt x="11" y="28"/>
                            </a:lnTo>
                            <a:lnTo>
                              <a:pt x="12" y="28"/>
                            </a:lnTo>
                            <a:lnTo>
                              <a:pt x="13" y="30"/>
                            </a:lnTo>
                            <a:lnTo>
                              <a:pt x="13" y="32"/>
                            </a:lnTo>
                            <a:lnTo>
                              <a:pt x="14" y="33"/>
                            </a:lnTo>
                            <a:lnTo>
                              <a:pt x="14" y="35"/>
                            </a:lnTo>
                            <a:lnTo>
                              <a:pt x="15" y="35"/>
                            </a:lnTo>
                            <a:lnTo>
                              <a:pt x="15" y="38"/>
                            </a:lnTo>
                            <a:lnTo>
                              <a:pt x="19" y="39"/>
                            </a:lnTo>
                            <a:lnTo>
                              <a:pt x="18" y="41"/>
                            </a:lnTo>
                            <a:lnTo>
                              <a:pt x="20" y="42"/>
                            </a:lnTo>
                            <a:lnTo>
                              <a:pt x="19" y="43"/>
                            </a:lnTo>
                            <a:lnTo>
                              <a:pt x="19" y="44"/>
                            </a:lnTo>
                            <a:lnTo>
                              <a:pt x="20" y="44"/>
                            </a:lnTo>
                            <a:lnTo>
                              <a:pt x="20" y="44"/>
                            </a:lnTo>
                            <a:lnTo>
                              <a:pt x="20" y="46"/>
                            </a:lnTo>
                            <a:lnTo>
                              <a:pt x="20" y="47"/>
                            </a:lnTo>
                            <a:lnTo>
                              <a:pt x="20" y="49"/>
                            </a:lnTo>
                            <a:lnTo>
                              <a:pt x="19" y="50"/>
                            </a:lnTo>
                            <a:lnTo>
                              <a:pt x="19" y="52"/>
                            </a:lnTo>
                            <a:lnTo>
                              <a:pt x="18" y="52"/>
                            </a:lnTo>
                            <a:lnTo>
                              <a:pt x="16" y="54"/>
                            </a:lnTo>
                            <a:lnTo>
                              <a:pt x="15" y="55"/>
                            </a:lnTo>
                            <a:lnTo>
                              <a:pt x="15" y="55"/>
                            </a:lnTo>
                            <a:lnTo>
                              <a:pt x="14" y="55"/>
                            </a:lnTo>
                            <a:lnTo>
                              <a:pt x="13" y="55"/>
                            </a:lnTo>
                            <a:lnTo>
                              <a:pt x="12" y="56"/>
                            </a:lnTo>
                            <a:lnTo>
                              <a:pt x="12" y="59"/>
                            </a:lnTo>
                            <a:lnTo>
                              <a:pt x="11" y="61"/>
                            </a:lnTo>
                            <a:lnTo>
                              <a:pt x="13" y="62"/>
                            </a:lnTo>
                            <a:lnTo>
                              <a:pt x="14" y="63"/>
                            </a:lnTo>
                            <a:lnTo>
                              <a:pt x="13" y="64"/>
                            </a:lnTo>
                            <a:lnTo>
                              <a:pt x="12" y="65"/>
                            </a:lnTo>
                            <a:lnTo>
                              <a:pt x="13" y="67"/>
                            </a:lnTo>
                            <a:lnTo>
                              <a:pt x="13" y="67"/>
                            </a:lnTo>
                            <a:lnTo>
                              <a:pt x="13" y="70"/>
                            </a:lnTo>
                            <a:lnTo>
                              <a:pt x="9" y="70"/>
                            </a:lnTo>
                            <a:lnTo>
                              <a:pt x="6" y="73"/>
                            </a:lnTo>
                            <a:lnTo>
                              <a:pt x="5" y="72"/>
                            </a:lnTo>
                            <a:lnTo>
                              <a:pt x="1" y="73"/>
                            </a:lnTo>
                            <a:lnTo>
                              <a:pt x="0" y="76"/>
                            </a:lnTo>
                            <a:lnTo>
                              <a:pt x="0" y="79"/>
                            </a:lnTo>
                            <a:lnTo>
                              <a:pt x="2" y="79"/>
                            </a:lnTo>
                            <a:lnTo>
                              <a:pt x="2" y="77"/>
                            </a:lnTo>
                            <a:lnTo>
                              <a:pt x="2" y="78"/>
                            </a:lnTo>
                            <a:lnTo>
                              <a:pt x="2" y="79"/>
                            </a:lnTo>
                            <a:lnTo>
                              <a:pt x="3" y="79"/>
                            </a:lnTo>
                            <a:lnTo>
                              <a:pt x="6" y="83"/>
                            </a:lnTo>
                            <a:lnTo>
                              <a:pt x="5" y="83"/>
                            </a:lnTo>
                            <a:lnTo>
                              <a:pt x="6" y="85"/>
                            </a:lnTo>
                            <a:lnTo>
                              <a:pt x="7" y="85"/>
                            </a:lnTo>
                            <a:lnTo>
                              <a:pt x="8" y="86"/>
                            </a:lnTo>
                            <a:lnTo>
                              <a:pt x="6" y="87"/>
                            </a:lnTo>
                            <a:lnTo>
                              <a:pt x="7" y="89"/>
                            </a:lnTo>
                            <a:lnTo>
                              <a:pt x="8" y="90"/>
                            </a:lnTo>
                            <a:lnTo>
                              <a:pt x="7" y="91"/>
                            </a:lnTo>
                            <a:lnTo>
                              <a:pt x="10" y="95"/>
                            </a:lnTo>
                            <a:lnTo>
                              <a:pt x="9" y="96"/>
                            </a:lnTo>
                            <a:lnTo>
                              <a:pt x="5" y="95"/>
                            </a:lnTo>
                            <a:lnTo>
                              <a:pt x="5" y="96"/>
                            </a:lnTo>
                            <a:lnTo>
                              <a:pt x="3" y="97"/>
                            </a:lnTo>
                            <a:lnTo>
                              <a:pt x="2" y="97"/>
                            </a:lnTo>
                            <a:lnTo>
                              <a:pt x="2" y="97"/>
                            </a:lnTo>
                            <a:lnTo>
                              <a:pt x="2" y="98"/>
                            </a:lnTo>
                            <a:lnTo>
                              <a:pt x="2" y="97"/>
                            </a:lnTo>
                            <a:lnTo>
                              <a:pt x="1" y="97"/>
                            </a:lnTo>
                            <a:lnTo>
                              <a:pt x="0" y="98"/>
                            </a:lnTo>
                            <a:lnTo>
                              <a:pt x="2" y="100"/>
                            </a:lnTo>
                            <a:lnTo>
                              <a:pt x="2" y="100"/>
                            </a:lnTo>
                            <a:lnTo>
                              <a:pt x="2" y="100"/>
                            </a:lnTo>
                            <a:lnTo>
                              <a:pt x="3" y="102"/>
                            </a:lnTo>
                            <a:lnTo>
                              <a:pt x="3" y="105"/>
                            </a:lnTo>
                            <a:lnTo>
                              <a:pt x="5" y="106"/>
                            </a:lnTo>
                            <a:lnTo>
                              <a:pt x="5" y="107"/>
                            </a:lnTo>
                            <a:lnTo>
                              <a:pt x="6" y="107"/>
                            </a:lnTo>
                            <a:lnTo>
                              <a:pt x="6" y="110"/>
                            </a:lnTo>
                            <a:lnTo>
                              <a:pt x="5" y="113"/>
                            </a:lnTo>
                            <a:lnTo>
                              <a:pt x="3" y="118"/>
                            </a:lnTo>
                            <a:lnTo>
                              <a:pt x="2" y="120"/>
                            </a:lnTo>
                            <a:lnTo>
                              <a:pt x="2" y="122"/>
                            </a:lnTo>
                            <a:lnTo>
                              <a:pt x="2" y="124"/>
                            </a:lnTo>
                            <a:lnTo>
                              <a:pt x="4" y="124"/>
                            </a:lnTo>
                            <a:lnTo>
                              <a:pt x="5" y="124"/>
                            </a:lnTo>
                            <a:lnTo>
                              <a:pt x="6" y="125"/>
                            </a:lnTo>
                            <a:lnTo>
                              <a:pt x="9" y="128"/>
                            </a:lnTo>
                            <a:lnTo>
                              <a:pt x="9" y="129"/>
                            </a:lnTo>
                            <a:lnTo>
                              <a:pt x="10" y="130"/>
                            </a:lnTo>
                            <a:lnTo>
                              <a:pt x="10" y="131"/>
                            </a:lnTo>
                            <a:lnTo>
                              <a:pt x="10" y="133"/>
                            </a:lnTo>
                            <a:lnTo>
                              <a:pt x="11" y="136"/>
                            </a:lnTo>
                            <a:lnTo>
                              <a:pt x="12" y="137"/>
                            </a:lnTo>
                            <a:lnTo>
                              <a:pt x="13" y="141"/>
                            </a:lnTo>
                            <a:lnTo>
                              <a:pt x="13" y="144"/>
                            </a:lnTo>
                            <a:lnTo>
                              <a:pt x="14" y="145"/>
                            </a:lnTo>
                            <a:lnTo>
                              <a:pt x="14" y="145"/>
                            </a:lnTo>
                            <a:lnTo>
                              <a:pt x="14" y="150"/>
                            </a:lnTo>
                            <a:lnTo>
                              <a:pt x="14" y="151"/>
                            </a:lnTo>
                            <a:lnTo>
                              <a:pt x="14" y="152"/>
                            </a:lnTo>
                            <a:lnTo>
                              <a:pt x="16" y="154"/>
                            </a:lnTo>
                            <a:lnTo>
                              <a:pt x="18" y="154"/>
                            </a:lnTo>
                            <a:lnTo>
                              <a:pt x="18" y="156"/>
                            </a:lnTo>
                            <a:lnTo>
                              <a:pt x="18" y="158"/>
                            </a:lnTo>
                            <a:lnTo>
                              <a:pt x="18" y="159"/>
                            </a:lnTo>
                            <a:lnTo>
                              <a:pt x="16" y="162"/>
                            </a:lnTo>
                            <a:lnTo>
                              <a:pt x="19" y="164"/>
                            </a:lnTo>
                            <a:lnTo>
                              <a:pt x="18" y="167"/>
                            </a:lnTo>
                            <a:lnTo>
                              <a:pt x="18" y="167"/>
                            </a:lnTo>
                            <a:lnTo>
                              <a:pt x="16" y="169"/>
                            </a:lnTo>
                            <a:lnTo>
                              <a:pt x="16" y="172"/>
                            </a:lnTo>
                            <a:lnTo>
                              <a:pt x="18" y="172"/>
                            </a:lnTo>
                            <a:lnTo>
                              <a:pt x="18" y="176"/>
                            </a:lnTo>
                            <a:lnTo>
                              <a:pt x="16" y="179"/>
                            </a:lnTo>
                            <a:lnTo>
                              <a:pt x="16" y="180"/>
                            </a:lnTo>
                            <a:lnTo>
                              <a:pt x="15" y="182"/>
                            </a:lnTo>
                            <a:lnTo>
                              <a:pt x="14" y="183"/>
                            </a:lnTo>
                            <a:lnTo>
                              <a:pt x="15" y="186"/>
                            </a:lnTo>
                            <a:lnTo>
                              <a:pt x="19" y="190"/>
                            </a:lnTo>
                            <a:lnTo>
                              <a:pt x="20" y="190"/>
                            </a:lnTo>
                            <a:lnTo>
                              <a:pt x="23" y="191"/>
                            </a:lnTo>
                            <a:lnTo>
                              <a:pt x="23" y="193"/>
                            </a:lnTo>
                            <a:lnTo>
                              <a:pt x="26" y="196"/>
                            </a:lnTo>
                            <a:lnTo>
                              <a:pt x="28" y="197"/>
                            </a:lnTo>
                            <a:lnTo>
                              <a:pt x="28" y="197"/>
                            </a:lnTo>
                            <a:lnTo>
                              <a:pt x="29" y="196"/>
                            </a:lnTo>
                            <a:lnTo>
                              <a:pt x="31" y="194"/>
                            </a:lnTo>
                            <a:lnTo>
                              <a:pt x="32" y="193"/>
                            </a:lnTo>
                            <a:lnTo>
                              <a:pt x="33" y="192"/>
                            </a:lnTo>
                            <a:lnTo>
                              <a:pt x="34" y="193"/>
                            </a:lnTo>
                            <a:lnTo>
                              <a:pt x="36" y="193"/>
                            </a:lnTo>
                            <a:lnTo>
                              <a:pt x="37" y="195"/>
                            </a:lnTo>
                            <a:lnTo>
                              <a:pt x="40" y="195"/>
                            </a:lnTo>
                            <a:lnTo>
                              <a:pt x="43" y="192"/>
                            </a:lnTo>
                            <a:lnTo>
                              <a:pt x="47" y="193"/>
                            </a:lnTo>
                            <a:lnTo>
                              <a:pt x="47" y="195"/>
                            </a:lnTo>
                            <a:lnTo>
                              <a:pt x="48" y="195"/>
                            </a:lnTo>
                            <a:lnTo>
                              <a:pt x="47" y="198"/>
                            </a:lnTo>
                            <a:lnTo>
                              <a:pt x="48" y="200"/>
                            </a:lnTo>
                            <a:lnTo>
                              <a:pt x="50" y="200"/>
                            </a:lnTo>
                            <a:lnTo>
                              <a:pt x="51" y="198"/>
                            </a:lnTo>
                            <a:lnTo>
                              <a:pt x="54" y="195"/>
                            </a:lnTo>
                            <a:lnTo>
                              <a:pt x="54" y="196"/>
                            </a:lnTo>
                            <a:lnTo>
                              <a:pt x="56" y="196"/>
                            </a:lnTo>
                            <a:lnTo>
                              <a:pt x="55" y="191"/>
                            </a:lnTo>
                            <a:lnTo>
                              <a:pt x="57" y="192"/>
                            </a:lnTo>
                            <a:lnTo>
                              <a:pt x="59" y="191"/>
                            </a:lnTo>
                            <a:lnTo>
                              <a:pt x="59" y="190"/>
                            </a:lnTo>
                            <a:lnTo>
                              <a:pt x="57" y="188"/>
                            </a:lnTo>
                            <a:lnTo>
                              <a:pt x="59" y="187"/>
                            </a:lnTo>
                            <a:lnTo>
                              <a:pt x="60" y="188"/>
                            </a:lnTo>
                            <a:lnTo>
                              <a:pt x="61" y="187"/>
                            </a:lnTo>
                            <a:lnTo>
                              <a:pt x="61" y="188"/>
                            </a:lnTo>
                            <a:lnTo>
                              <a:pt x="62" y="188"/>
                            </a:lnTo>
                            <a:lnTo>
                              <a:pt x="61" y="190"/>
                            </a:lnTo>
                            <a:lnTo>
                              <a:pt x="62" y="190"/>
                            </a:lnTo>
                            <a:lnTo>
                              <a:pt x="62" y="193"/>
                            </a:lnTo>
                            <a:lnTo>
                              <a:pt x="63" y="193"/>
                            </a:lnTo>
                            <a:lnTo>
                              <a:pt x="64" y="195"/>
                            </a:lnTo>
                            <a:lnTo>
                              <a:pt x="65" y="195"/>
                            </a:lnTo>
                            <a:lnTo>
                              <a:pt x="65" y="197"/>
                            </a:lnTo>
                            <a:lnTo>
                              <a:pt x="67" y="198"/>
                            </a:lnTo>
                            <a:lnTo>
                              <a:pt x="67" y="199"/>
                            </a:lnTo>
                            <a:lnTo>
                              <a:pt x="68" y="200"/>
                            </a:lnTo>
                            <a:lnTo>
                              <a:pt x="68" y="201"/>
                            </a:lnTo>
                            <a:lnTo>
                              <a:pt x="69" y="202"/>
                            </a:lnTo>
                            <a:lnTo>
                              <a:pt x="69" y="203"/>
                            </a:lnTo>
                            <a:lnTo>
                              <a:pt x="68" y="204"/>
                            </a:lnTo>
                            <a:lnTo>
                              <a:pt x="69" y="205"/>
                            </a:lnTo>
                            <a:lnTo>
                              <a:pt x="70" y="205"/>
                            </a:lnTo>
                            <a:lnTo>
                              <a:pt x="71" y="207"/>
                            </a:lnTo>
                            <a:lnTo>
                              <a:pt x="71" y="210"/>
                            </a:lnTo>
                            <a:lnTo>
                              <a:pt x="70" y="212"/>
                            </a:lnTo>
                            <a:lnTo>
                              <a:pt x="74" y="213"/>
                            </a:lnTo>
                            <a:lnTo>
                              <a:pt x="74" y="213"/>
                            </a:lnTo>
                            <a:lnTo>
                              <a:pt x="76" y="214"/>
                            </a:lnTo>
                            <a:lnTo>
                              <a:pt x="78" y="213"/>
                            </a:lnTo>
                            <a:lnTo>
                              <a:pt x="79" y="214"/>
                            </a:lnTo>
                            <a:lnTo>
                              <a:pt x="79" y="214"/>
                            </a:lnTo>
                            <a:lnTo>
                              <a:pt x="81" y="215"/>
                            </a:lnTo>
                            <a:lnTo>
                              <a:pt x="81" y="217"/>
                            </a:lnTo>
                            <a:lnTo>
                              <a:pt x="83" y="218"/>
                            </a:lnTo>
                            <a:lnTo>
                              <a:pt x="84" y="217"/>
                            </a:lnTo>
                            <a:lnTo>
                              <a:pt x="85" y="216"/>
                            </a:lnTo>
                            <a:lnTo>
                              <a:pt x="88" y="217"/>
                            </a:lnTo>
                            <a:lnTo>
                              <a:pt x="88" y="218"/>
                            </a:lnTo>
                            <a:lnTo>
                              <a:pt x="88" y="218"/>
                            </a:lnTo>
                            <a:lnTo>
                              <a:pt x="91" y="218"/>
                            </a:lnTo>
                            <a:lnTo>
                              <a:pt x="91" y="221"/>
                            </a:lnTo>
                            <a:lnTo>
                              <a:pt x="91" y="222"/>
                            </a:lnTo>
                            <a:lnTo>
                              <a:pt x="92" y="222"/>
                            </a:lnTo>
                            <a:lnTo>
                              <a:pt x="92" y="223"/>
                            </a:lnTo>
                            <a:lnTo>
                              <a:pt x="91" y="223"/>
                            </a:lnTo>
                            <a:lnTo>
                              <a:pt x="91" y="226"/>
                            </a:lnTo>
                            <a:lnTo>
                              <a:pt x="90" y="228"/>
                            </a:lnTo>
                            <a:lnTo>
                              <a:pt x="91" y="229"/>
                            </a:lnTo>
                            <a:lnTo>
                              <a:pt x="91" y="231"/>
                            </a:lnTo>
                            <a:lnTo>
                              <a:pt x="91" y="231"/>
                            </a:lnTo>
                            <a:lnTo>
                              <a:pt x="91" y="233"/>
                            </a:lnTo>
                            <a:lnTo>
                              <a:pt x="91" y="235"/>
                            </a:lnTo>
                            <a:lnTo>
                              <a:pt x="92" y="235"/>
                            </a:lnTo>
                            <a:lnTo>
                              <a:pt x="92" y="236"/>
                            </a:lnTo>
                            <a:lnTo>
                              <a:pt x="91" y="237"/>
                            </a:lnTo>
                            <a:lnTo>
                              <a:pt x="88" y="236"/>
                            </a:lnTo>
                            <a:lnTo>
                              <a:pt x="88" y="238"/>
                            </a:lnTo>
                            <a:lnTo>
                              <a:pt x="87" y="238"/>
                            </a:lnTo>
                            <a:lnTo>
                              <a:pt x="87" y="239"/>
                            </a:lnTo>
                            <a:lnTo>
                              <a:pt x="84" y="240"/>
                            </a:lnTo>
                            <a:lnTo>
                              <a:pt x="84" y="241"/>
                            </a:lnTo>
                            <a:lnTo>
                              <a:pt x="85" y="241"/>
                            </a:lnTo>
                            <a:lnTo>
                              <a:pt x="85" y="245"/>
                            </a:lnTo>
                            <a:lnTo>
                              <a:pt x="84" y="246"/>
                            </a:lnTo>
                            <a:lnTo>
                              <a:pt x="84" y="248"/>
                            </a:lnTo>
                            <a:lnTo>
                              <a:pt x="85" y="250"/>
                            </a:lnTo>
                            <a:lnTo>
                              <a:pt x="87" y="250"/>
                            </a:lnTo>
                            <a:lnTo>
                              <a:pt x="87" y="249"/>
                            </a:lnTo>
                            <a:lnTo>
                              <a:pt x="90" y="250"/>
                            </a:lnTo>
                            <a:lnTo>
                              <a:pt x="91" y="250"/>
                            </a:lnTo>
                            <a:lnTo>
                              <a:pt x="91" y="254"/>
                            </a:lnTo>
                            <a:lnTo>
                              <a:pt x="95" y="253"/>
                            </a:lnTo>
                            <a:lnTo>
                              <a:pt x="97" y="252"/>
                            </a:lnTo>
                            <a:lnTo>
                              <a:pt x="97" y="252"/>
                            </a:lnTo>
                            <a:lnTo>
                              <a:pt x="98" y="252"/>
                            </a:lnTo>
                            <a:lnTo>
                              <a:pt x="100" y="250"/>
                            </a:lnTo>
                            <a:lnTo>
                              <a:pt x="102" y="252"/>
                            </a:lnTo>
                            <a:lnTo>
                              <a:pt x="103" y="252"/>
                            </a:lnTo>
                            <a:lnTo>
                              <a:pt x="104" y="252"/>
                            </a:lnTo>
                            <a:lnTo>
                              <a:pt x="107" y="252"/>
                            </a:lnTo>
                            <a:lnTo>
                              <a:pt x="107" y="251"/>
                            </a:lnTo>
                            <a:lnTo>
                              <a:pt x="109" y="251"/>
                            </a:lnTo>
                            <a:lnTo>
                              <a:pt x="110" y="252"/>
                            </a:lnTo>
                            <a:lnTo>
                              <a:pt x="110" y="252"/>
                            </a:lnTo>
                            <a:lnTo>
                              <a:pt x="111" y="252"/>
                            </a:lnTo>
                            <a:lnTo>
                              <a:pt x="112" y="251"/>
                            </a:lnTo>
                            <a:lnTo>
                              <a:pt x="113" y="252"/>
                            </a:lnTo>
                            <a:lnTo>
                              <a:pt x="113" y="252"/>
                            </a:lnTo>
                            <a:lnTo>
                              <a:pt x="112" y="253"/>
                            </a:lnTo>
                            <a:lnTo>
                              <a:pt x="112" y="255"/>
                            </a:lnTo>
                            <a:lnTo>
                              <a:pt x="115" y="255"/>
                            </a:lnTo>
                            <a:lnTo>
                              <a:pt x="116" y="252"/>
                            </a:lnTo>
                            <a:lnTo>
                              <a:pt x="117" y="252"/>
                            </a:lnTo>
                            <a:lnTo>
                              <a:pt x="119" y="251"/>
                            </a:lnTo>
                            <a:lnTo>
                              <a:pt x="120" y="251"/>
                            </a:lnTo>
                            <a:lnTo>
                              <a:pt x="120" y="252"/>
                            </a:lnTo>
                            <a:lnTo>
                              <a:pt x="122" y="251"/>
                            </a:lnTo>
                            <a:lnTo>
                              <a:pt x="120" y="249"/>
                            </a:lnTo>
                            <a:lnTo>
                              <a:pt x="122" y="248"/>
                            </a:lnTo>
                            <a:lnTo>
                              <a:pt x="122" y="247"/>
                            </a:lnTo>
                            <a:lnTo>
                              <a:pt x="122" y="247"/>
                            </a:lnTo>
                            <a:lnTo>
                              <a:pt x="122" y="244"/>
                            </a:lnTo>
                            <a:lnTo>
                              <a:pt x="123" y="241"/>
                            </a:lnTo>
                            <a:lnTo>
                              <a:pt x="123" y="241"/>
                            </a:lnTo>
                            <a:lnTo>
                              <a:pt x="125" y="238"/>
                            </a:lnTo>
                            <a:lnTo>
                              <a:pt x="126" y="238"/>
                            </a:lnTo>
                            <a:lnTo>
                              <a:pt x="127" y="239"/>
                            </a:lnTo>
                            <a:lnTo>
                              <a:pt x="128" y="238"/>
                            </a:lnTo>
                            <a:lnTo>
                              <a:pt x="131" y="240"/>
                            </a:lnTo>
                            <a:lnTo>
                              <a:pt x="133" y="241"/>
                            </a:lnTo>
                            <a:lnTo>
                              <a:pt x="135" y="241"/>
                            </a:lnTo>
                            <a:lnTo>
                              <a:pt x="136" y="238"/>
                            </a:lnTo>
                            <a:lnTo>
                              <a:pt x="138" y="238"/>
                            </a:lnTo>
                            <a:lnTo>
                              <a:pt x="138" y="240"/>
                            </a:lnTo>
                            <a:lnTo>
                              <a:pt x="139" y="241"/>
                            </a:lnTo>
                            <a:lnTo>
                              <a:pt x="142" y="241"/>
                            </a:lnTo>
                            <a:lnTo>
                              <a:pt x="142" y="240"/>
                            </a:lnTo>
                            <a:lnTo>
                              <a:pt x="143" y="238"/>
                            </a:lnTo>
                            <a:lnTo>
                              <a:pt x="143" y="237"/>
                            </a:lnTo>
                            <a:lnTo>
                              <a:pt x="145" y="238"/>
                            </a:lnTo>
                            <a:lnTo>
                              <a:pt x="146" y="236"/>
                            </a:lnTo>
                            <a:lnTo>
                              <a:pt x="146" y="237"/>
                            </a:lnTo>
                            <a:lnTo>
                              <a:pt x="147" y="238"/>
                            </a:lnTo>
                            <a:lnTo>
                              <a:pt x="148" y="239"/>
                            </a:lnTo>
                            <a:lnTo>
                              <a:pt x="148" y="241"/>
                            </a:lnTo>
                            <a:lnTo>
                              <a:pt x="146" y="241"/>
                            </a:lnTo>
                            <a:lnTo>
                              <a:pt x="146" y="242"/>
                            </a:lnTo>
                            <a:lnTo>
                              <a:pt x="148" y="242"/>
                            </a:lnTo>
                            <a:lnTo>
                              <a:pt x="150" y="244"/>
                            </a:lnTo>
                            <a:lnTo>
                              <a:pt x="150" y="245"/>
                            </a:lnTo>
                            <a:lnTo>
                              <a:pt x="150" y="245"/>
                            </a:lnTo>
                            <a:lnTo>
                              <a:pt x="150" y="245"/>
                            </a:lnTo>
                            <a:lnTo>
                              <a:pt x="150" y="248"/>
                            </a:lnTo>
                            <a:lnTo>
                              <a:pt x="150" y="248"/>
                            </a:lnTo>
                            <a:lnTo>
                              <a:pt x="150" y="250"/>
                            </a:lnTo>
                            <a:lnTo>
                              <a:pt x="152" y="252"/>
                            </a:lnTo>
                            <a:lnTo>
                              <a:pt x="153" y="252"/>
                            </a:lnTo>
                            <a:lnTo>
                              <a:pt x="154" y="251"/>
                            </a:lnTo>
                            <a:lnTo>
                              <a:pt x="155" y="248"/>
                            </a:lnTo>
                            <a:lnTo>
                              <a:pt x="155" y="245"/>
                            </a:lnTo>
                            <a:lnTo>
                              <a:pt x="157" y="241"/>
                            </a:lnTo>
                            <a:lnTo>
                              <a:pt x="157" y="241"/>
                            </a:lnTo>
                            <a:lnTo>
                              <a:pt x="158" y="240"/>
                            </a:lnTo>
                            <a:lnTo>
                              <a:pt x="158" y="237"/>
                            </a:lnTo>
                            <a:lnTo>
                              <a:pt x="159" y="235"/>
                            </a:lnTo>
                            <a:lnTo>
                              <a:pt x="159" y="234"/>
                            </a:lnTo>
                            <a:lnTo>
                              <a:pt x="159" y="231"/>
                            </a:lnTo>
                            <a:lnTo>
                              <a:pt x="160" y="229"/>
                            </a:lnTo>
                            <a:lnTo>
                              <a:pt x="161" y="228"/>
                            </a:lnTo>
                            <a:lnTo>
                              <a:pt x="161" y="228"/>
                            </a:lnTo>
                            <a:lnTo>
                              <a:pt x="162" y="226"/>
                            </a:lnTo>
                            <a:lnTo>
                              <a:pt x="162" y="225"/>
                            </a:lnTo>
                            <a:lnTo>
                              <a:pt x="163" y="224"/>
                            </a:lnTo>
                            <a:lnTo>
                              <a:pt x="163" y="221"/>
                            </a:lnTo>
                            <a:lnTo>
                              <a:pt x="164" y="218"/>
                            </a:lnTo>
                            <a:lnTo>
                              <a:pt x="164" y="215"/>
                            </a:lnTo>
                            <a:lnTo>
                              <a:pt x="164" y="214"/>
                            </a:lnTo>
                            <a:lnTo>
                              <a:pt x="166" y="213"/>
                            </a:lnTo>
                            <a:lnTo>
                              <a:pt x="166" y="213"/>
                            </a:lnTo>
                            <a:lnTo>
                              <a:pt x="167" y="213"/>
                            </a:lnTo>
                            <a:lnTo>
                              <a:pt x="167" y="213"/>
                            </a:lnTo>
                            <a:lnTo>
                              <a:pt x="167" y="213"/>
                            </a:lnTo>
                            <a:lnTo>
                              <a:pt x="169" y="213"/>
                            </a:lnTo>
                            <a:lnTo>
                              <a:pt x="171" y="213"/>
                            </a:lnTo>
                            <a:lnTo>
                              <a:pt x="171" y="214"/>
                            </a:lnTo>
                            <a:lnTo>
                              <a:pt x="174" y="216"/>
                            </a:lnTo>
                            <a:lnTo>
                              <a:pt x="176" y="215"/>
                            </a:lnTo>
                            <a:lnTo>
                              <a:pt x="178" y="214"/>
                            </a:lnTo>
                            <a:lnTo>
                              <a:pt x="178" y="214"/>
                            </a:lnTo>
                            <a:lnTo>
                              <a:pt x="179" y="214"/>
                            </a:lnTo>
                            <a:lnTo>
                              <a:pt x="181" y="213"/>
                            </a:lnTo>
                            <a:lnTo>
                              <a:pt x="181" y="213"/>
                            </a:lnTo>
                            <a:lnTo>
                              <a:pt x="183" y="213"/>
                            </a:lnTo>
                            <a:lnTo>
                              <a:pt x="184" y="211"/>
                            </a:lnTo>
                            <a:lnTo>
                              <a:pt x="186" y="213"/>
                            </a:lnTo>
                            <a:lnTo>
                              <a:pt x="187" y="215"/>
                            </a:lnTo>
                            <a:lnTo>
                              <a:pt x="187" y="217"/>
                            </a:lnTo>
                            <a:lnTo>
                              <a:pt x="189" y="217"/>
                            </a:lnTo>
                            <a:lnTo>
                              <a:pt x="189" y="218"/>
                            </a:lnTo>
                            <a:lnTo>
                              <a:pt x="191" y="218"/>
                            </a:lnTo>
                            <a:lnTo>
                              <a:pt x="192" y="219"/>
                            </a:lnTo>
                            <a:lnTo>
                              <a:pt x="195" y="218"/>
                            </a:lnTo>
                            <a:lnTo>
                              <a:pt x="196" y="221"/>
                            </a:lnTo>
                            <a:lnTo>
                              <a:pt x="195" y="222"/>
                            </a:lnTo>
                            <a:lnTo>
                              <a:pt x="195" y="222"/>
                            </a:lnTo>
                            <a:lnTo>
                              <a:pt x="195" y="223"/>
                            </a:lnTo>
                            <a:lnTo>
                              <a:pt x="195" y="224"/>
                            </a:lnTo>
                            <a:lnTo>
                              <a:pt x="198" y="224"/>
                            </a:lnTo>
                            <a:lnTo>
                              <a:pt x="199" y="225"/>
                            </a:lnTo>
                            <a:lnTo>
                              <a:pt x="201" y="226"/>
                            </a:lnTo>
                            <a:lnTo>
                              <a:pt x="201" y="226"/>
                            </a:lnTo>
                            <a:lnTo>
                              <a:pt x="201" y="226"/>
                            </a:lnTo>
                            <a:lnTo>
                              <a:pt x="201" y="226"/>
                            </a:lnTo>
                            <a:lnTo>
                              <a:pt x="199" y="228"/>
                            </a:lnTo>
                            <a:lnTo>
                              <a:pt x="201" y="228"/>
                            </a:lnTo>
                            <a:lnTo>
                              <a:pt x="201" y="230"/>
                            </a:lnTo>
                            <a:lnTo>
                              <a:pt x="203" y="231"/>
                            </a:lnTo>
                            <a:lnTo>
                              <a:pt x="203" y="234"/>
                            </a:lnTo>
                            <a:lnTo>
                              <a:pt x="204" y="234"/>
                            </a:lnTo>
                            <a:lnTo>
                              <a:pt x="205" y="231"/>
                            </a:lnTo>
                            <a:lnTo>
                              <a:pt x="205" y="231"/>
                            </a:lnTo>
                            <a:lnTo>
                              <a:pt x="206" y="234"/>
                            </a:lnTo>
                            <a:lnTo>
                              <a:pt x="208" y="233"/>
                            </a:lnTo>
                            <a:lnTo>
                              <a:pt x="209" y="234"/>
                            </a:lnTo>
                            <a:lnTo>
                              <a:pt x="208" y="236"/>
                            </a:lnTo>
                            <a:lnTo>
                              <a:pt x="208" y="238"/>
                            </a:lnTo>
                            <a:lnTo>
                              <a:pt x="209" y="239"/>
                            </a:lnTo>
                            <a:lnTo>
                              <a:pt x="212" y="239"/>
                            </a:lnTo>
                            <a:lnTo>
                              <a:pt x="214" y="238"/>
                            </a:lnTo>
                            <a:lnTo>
                              <a:pt x="215" y="236"/>
                            </a:lnTo>
                            <a:lnTo>
                              <a:pt x="215" y="236"/>
                            </a:lnTo>
                            <a:lnTo>
                              <a:pt x="215" y="235"/>
                            </a:lnTo>
                            <a:lnTo>
                              <a:pt x="218" y="236"/>
                            </a:lnTo>
                            <a:lnTo>
                              <a:pt x="220" y="234"/>
                            </a:lnTo>
                            <a:lnTo>
                              <a:pt x="220" y="231"/>
                            </a:lnTo>
                            <a:lnTo>
                              <a:pt x="221" y="231"/>
                            </a:lnTo>
                            <a:lnTo>
                              <a:pt x="221" y="231"/>
                            </a:lnTo>
                            <a:lnTo>
                              <a:pt x="222" y="231"/>
                            </a:lnTo>
                            <a:lnTo>
                              <a:pt x="222" y="231"/>
                            </a:lnTo>
                            <a:lnTo>
                              <a:pt x="222" y="232"/>
                            </a:lnTo>
                            <a:lnTo>
                              <a:pt x="224" y="232"/>
                            </a:lnTo>
                            <a:lnTo>
                              <a:pt x="225" y="233"/>
                            </a:lnTo>
                            <a:lnTo>
                              <a:pt x="225" y="234"/>
                            </a:lnTo>
                            <a:lnTo>
                              <a:pt x="228" y="234"/>
                            </a:lnTo>
                            <a:lnTo>
                              <a:pt x="228" y="237"/>
                            </a:lnTo>
                            <a:lnTo>
                              <a:pt x="229" y="239"/>
                            </a:lnTo>
                            <a:lnTo>
                              <a:pt x="230" y="238"/>
                            </a:lnTo>
                            <a:lnTo>
                              <a:pt x="236" y="238"/>
                            </a:lnTo>
                            <a:lnTo>
                              <a:pt x="237" y="239"/>
                            </a:lnTo>
                            <a:lnTo>
                              <a:pt x="239" y="238"/>
                            </a:lnTo>
                            <a:lnTo>
                              <a:pt x="239" y="238"/>
                            </a:lnTo>
                            <a:lnTo>
                              <a:pt x="239" y="238"/>
                            </a:lnTo>
                            <a:lnTo>
                              <a:pt x="240" y="238"/>
                            </a:lnTo>
                            <a:lnTo>
                              <a:pt x="242" y="236"/>
                            </a:lnTo>
                            <a:lnTo>
                              <a:pt x="243" y="236"/>
                            </a:lnTo>
                            <a:lnTo>
                              <a:pt x="245" y="232"/>
                            </a:lnTo>
                            <a:lnTo>
                              <a:pt x="246" y="233"/>
                            </a:lnTo>
                            <a:lnTo>
                              <a:pt x="249" y="228"/>
                            </a:lnTo>
                            <a:lnTo>
                              <a:pt x="249" y="226"/>
                            </a:lnTo>
                            <a:lnTo>
                              <a:pt x="251" y="225"/>
                            </a:lnTo>
                            <a:lnTo>
                              <a:pt x="253" y="223"/>
                            </a:lnTo>
                            <a:lnTo>
                              <a:pt x="254" y="221"/>
                            </a:lnTo>
                            <a:lnTo>
                              <a:pt x="255" y="221"/>
                            </a:lnTo>
                            <a:lnTo>
                              <a:pt x="255" y="220"/>
                            </a:lnTo>
                            <a:lnTo>
                              <a:pt x="256" y="217"/>
                            </a:lnTo>
                            <a:lnTo>
                              <a:pt x="256" y="217"/>
                            </a:lnTo>
                            <a:lnTo>
                              <a:pt x="255" y="214"/>
                            </a:lnTo>
                            <a:lnTo>
                              <a:pt x="256" y="213"/>
                            </a:lnTo>
                            <a:lnTo>
                              <a:pt x="259" y="208"/>
                            </a:lnTo>
                            <a:lnTo>
                              <a:pt x="261" y="205"/>
                            </a:lnTo>
                            <a:lnTo>
                              <a:pt x="260" y="203"/>
                            </a:lnTo>
                            <a:lnTo>
                              <a:pt x="257" y="202"/>
                            </a:lnTo>
                            <a:lnTo>
                              <a:pt x="263" y="197"/>
                            </a:lnTo>
                            <a:lnTo>
                              <a:pt x="264" y="195"/>
                            </a:lnTo>
                            <a:lnTo>
                              <a:pt x="265" y="194"/>
                            </a:lnTo>
                            <a:lnTo>
                              <a:pt x="269" y="190"/>
                            </a:lnTo>
                            <a:lnTo>
                              <a:pt x="270" y="190"/>
                            </a:lnTo>
                            <a:lnTo>
                              <a:pt x="271" y="187"/>
                            </a:lnTo>
                            <a:lnTo>
                              <a:pt x="274" y="185"/>
                            </a:lnTo>
                            <a:lnTo>
                              <a:pt x="277" y="184"/>
                            </a:lnTo>
                            <a:lnTo>
                              <a:pt x="277" y="184"/>
                            </a:lnTo>
                            <a:lnTo>
                              <a:pt x="279" y="180"/>
                            </a:lnTo>
                            <a:lnTo>
                              <a:pt x="283" y="179"/>
                            </a:lnTo>
                            <a:lnTo>
                              <a:pt x="284" y="176"/>
                            </a:lnTo>
                            <a:lnTo>
                              <a:pt x="283" y="175"/>
                            </a:lnTo>
                            <a:lnTo>
                              <a:pt x="282" y="173"/>
                            </a:lnTo>
                            <a:lnTo>
                              <a:pt x="283" y="167"/>
                            </a:lnTo>
                            <a:lnTo>
                              <a:pt x="284" y="165"/>
                            </a:lnTo>
                            <a:lnTo>
                              <a:pt x="283" y="163"/>
                            </a:lnTo>
                            <a:lnTo>
                              <a:pt x="282" y="162"/>
                            </a:lnTo>
                            <a:lnTo>
                              <a:pt x="280" y="161"/>
                            </a:lnTo>
                            <a:lnTo>
                              <a:pt x="280" y="160"/>
                            </a:lnTo>
                            <a:lnTo>
                              <a:pt x="282" y="159"/>
                            </a:lnTo>
                            <a:lnTo>
                              <a:pt x="282" y="159"/>
                            </a:lnTo>
                            <a:lnTo>
                              <a:pt x="284" y="157"/>
                            </a:lnTo>
                            <a:lnTo>
                              <a:pt x="284" y="156"/>
                            </a:lnTo>
                            <a:lnTo>
                              <a:pt x="284" y="155"/>
                            </a:lnTo>
                            <a:lnTo>
                              <a:pt x="285" y="155"/>
                            </a:lnTo>
                            <a:lnTo>
                              <a:pt x="287" y="155"/>
                            </a:lnTo>
                            <a:lnTo>
                              <a:pt x="292" y="152"/>
                            </a:lnTo>
                            <a:lnTo>
                              <a:pt x="293" y="152"/>
                            </a:lnTo>
                            <a:lnTo>
                              <a:pt x="295" y="152"/>
                            </a:lnTo>
                            <a:lnTo>
                              <a:pt x="297" y="152"/>
                            </a:lnTo>
                            <a:lnTo>
                              <a:pt x="298" y="148"/>
                            </a:lnTo>
                            <a:lnTo>
                              <a:pt x="299" y="147"/>
                            </a:lnTo>
                            <a:lnTo>
                              <a:pt x="301" y="147"/>
                            </a:lnTo>
                            <a:lnTo>
                              <a:pt x="302" y="145"/>
                            </a:lnTo>
                            <a:lnTo>
                              <a:pt x="301" y="144"/>
                            </a:lnTo>
                            <a:lnTo>
                              <a:pt x="300" y="143"/>
                            </a:lnTo>
                            <a:lnTo>
                              <a:pt x="302" y="140"/>
                            </a:lnTo>
                            <a:lnTo>
                              <a:pt x="304" y="141"/>
                            </a:lnTo>
                            <a:lnTo>
                              <a:pt x="304" y="140"/>
                            </a:lnTo>
                            <a:lnTo>
                              <a:pt x="304" y="138"/>
                            </a:lnTo>
                            <a:lnTo>
                              <a:pt x="309" y="135"/>
                            </a:lnTo>
                            <a:lnTo>
                              <a:pt x="311" y="134"/>
                            </a:lnTo>
                            <a:lnTo>
                              <a:pt x="312" y="131"/>
                            </a:lnTo>
                            <a:lnTo>
                              <a:pt x="311" y="130"/>
                            </a:lnTo>
                            <a:lnTo>
                              <a:pt x="312" y="130"/>
                            </a:lnTo>
                            <a:lnTo>
                              <a:pt x="315" y="126"/>
                            </a:lnTo>
                            <a:lnTo>
                              <a:pt x="319" y="121"/>
                            </a:lnTo>
                            <a:lnTo>
                              <a:pt x="319" y="121"/>
                            </a:lnTo>
                            <a:lnTo>
                              <a:pt x="319" y="117"/>
                            </a:lnTo>
                            <a:lnTo>
                              <a:pt x="323" y="115"/>
                            </a:lnTo>
                            <a:lnTo>
                              <a:pt x="324" y="112"/>
                            </a:lnTo>
                            <a:lnTo>
                              <a:pt x="325" y="112"/>
                            </a:lnTo>
                            <a:lnTo>
                              <a:pt x="327" y="111"/>
                            </a:lnTo>
                            <a:lnTo>
                              <a:pt x="328" y="110"/>
                            </a:lnTo>
                            <a:lnTo>
                              <a:pt x="325" y="107"/>
                            </a:lnTo>
                            <a:lnTo>
                              <a:pt x="323" y="107"/>
                            </a:lnTo>
                            <a:lnTo>
                              <a:pt x="322" y="108"/>
                            </a:lnTo>
                            <a:lnTo>
                              <a:pt x="318" y="110"/>
                            </a:lnTo>
                            <a:lnTo>
                              <a:pt x="313" y="110"/>
                            </a:lnTo>
                            <a:lnTo>
                              <a:pt x="313" y="107"/>
                            </a:lnTo>
                            <a:lnTo>
                              <a:pt x="314" y="107"/>
                            </a:lnTo>
                            <a:lnTo>
                              <a:pt x="315" y="106"/>
                            </a:lnTo>
                            <a:lnTo>
                              <a:pt x="315" y="105"/>
                            </a:lnTo>
                            <a:lnTo>
                              <a:pt x="315" y="104"/>
                            </a:lnTo>
                            <a:lnTo>
                              <a:pt x="317" y="104"/>
                            </a:lnTo>
                            <a:lnTo>
                              <a:pt x="317" y="100"/>
                            </a:lnTo>
                            <a:lnTo>
                              <a:pt x="319" y="100"/>
                            </a:lnTo>
                            <a:lnTo>
                              <a:pt x="319" y="98"/>
                            </a:lnTo>
                            <a:lnTo>
                              <a:pt x="320" y="98"/>
                            </a:lnTo>
                            <a:lnTo>
                              <a:pt x="322" y="98"/>
                            </a:lnTo>
                            <a:lnTo>
                              <a:pt x="322" y="97"/>
                            </a:lnTo>
                            <a:lnTo>
                              <a:pt x="321" y="96"/>
                            </a:lnTo>
                            <a:lnTo>
                              <a:pt x="320" y="96"/>
                            </a:lnTo>
                            <a:lnTo>
                              <a:pt x="320" y="93"/>
                            </a:lnTo>
                            <a:lnTo>
                              <a:pt x="323" y="92"/>
                            </a:lnTo>
                            <a:lnTo>
                              <a:pt x="325" y="93"/>
                            </a:lnTo>
                            <a:lnTo>
                              <a:pt x="328" y="93"/>
                            </a:lnTo>
                            <a:lnTo>
                              <a:pt x="328" y="93"/>
                            </a:lnTo>
                            <a:lnTo>
                              <a:pt x="332" y="91"/>
                            </a:lnTo>
                            <a:lnTo>
                              <a:pt x="332" y="89"/>
                            </a:lnTo>
                            <a:lnTo>
                              <a:pt x="331" y="87"/>
                            </a:lnTo>
                            <a:close/>
                          </a:path>
                        </a:pathLst>
                      </a:custGeom>
                      <a:solidFill>
                        <a:schemeClr val="accent5">
                          <a:lumMod val="60000"/>
                          <a:lumOff val="40000"/>
                        </a:schemeClr>
                      </a:solid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ea typeface="+mn-ea"/>
                          <a:cs typeface="+mn-cs"/>
                        </a:endParaRPr>
                      </a:p>
                    </p:txBody>
                  </p:sp>
                  <p:sp>
                    <p:nvSpPr>
                      <p:cNvPr id="300" name="Occitanie" descr="{&quot;Key&quot;:&quot;occitanie&quot;,&quot;Name&quot;:&quot;Occitanie&quot;,&quot;Value&quot;:1.0,&quot;Formula&quot;:&quot;&quot;,&quot;Text&quot;:&quot;&quot;,&quot;OfficeApplication&quot;:1,&quot;HasValue&quot;:true}">
                        <a:extLst>
                          <a:ext uri="{FF2B5EF4-FFF2-40B4-BE49-F238E27FC236}">
                            <a16:creationId xmlns:a16="http://schemas.microsoft.com/office/drawing/2014/main" id="{33F7521D-977C-4848-BC4B-096969B1FF5C}"/>
                          </a:ext>
                        </a:extLst>
                      </p:cNvPr>
                      <p:cNvSpPr>
                        <a:spLocks/>
                      </p:cNvSpPr>
                      <p:nvPr/>
                    </p:nvSpPr>
                    <p:spPr bwMode="auto">
                      <a:xfrm>
                        <a:off x="4722812" y="4705904"/>
                        <a:ext cx="2206266" cy="1508147"/>
                      </a:xfrm>
                      <a:custGeom>
                        <a:avLst/>
                        <a:gdLst>
                          <a:gd name="T0" fmla="*/ 419 w 430"/>
                          <a:gd name="T1" fmla="*/ 101 h 310"/>
                          <a:gd name="T2" fmla="*/ 411 w 430"/>
                          <a:gd name="T3" fmla="*/ 86 h 310"/>
                          <a:gd name="T4" fmla="*/ 393 w 430"/>
                          <a:gd name="T5" fmla="*/ 85 h 310"/>
                          <a:gd name="T6" fmla="*/ 375 w 430"/>
                          <a:gd name="T7" fmla="*/ 84 h 310"/>
                          <a:gd name="T8" fmla="*/ 364 w 430"/>
                          <a:gd name="T9" fmla="*/ 75 h 310"/>
                          <a:gd name="T10" fmla="*/ 356 w 430"/>
                          <a:gd name="T11" fmla="*/ 57 h 310"/>
                          <a:gd name="T12" fmla="*/ 348 w 430"/>
                          <a:gd name="T13" fmla="*/ 34 h 310"/>
                          <a:gd name="T14" fmla="*/ 332 w 430"/>
                          <a:gd name="T15" fmla="*/ 22 h 310"/>
                          <a:gd name="T16" fmla="*/ 312 w 430"/>
                          <a:gd name="T17" fmla="*/ 19 h 310"/>
                          <a:gd name="T18" fmla="*/ 298 w 430"/>
                          <a:gd name="T19" fmla="*/ 11 h 310"/>
                          <a:gd name="T20" fmla="*/ 286 w 430"/>
                          <a:gd name="T21" fmla="*/ 21 h 310"/>
                          <a:gd name="T22" fmla="*/ 279 w 430"/>
                          <a:gd name="T23" fmla="*/ 38 h 310"/>
                          <a:gd name="T24" fmla="*/ 272 w 430"/>
                          <a:gd name="T25" fmla="*/ 30 h 310"/>
                          <a:gd name="T26" fmla="*/ 255 w 430"/>
                          <a:gd name="T27" fmla="*/ 14 h 310"/>
                          <a:gd name="T28" fmla="*/ 241 w 430"/>
                          <a:gd name="T29" fmla="*/ 34 h 310"/>
                          <a:gd name="T30" fmla="*/ 229 w 430"/>
                          <a:gd name="T31" fmla="*/ 46 h 310"/>
                          <a:gd name="T32" fmla="*/ 210 w 430"/>
                          <a:gd name="T33" fmla="*/ 48 h 310"/>
                          <a:gd name="T34" fmla="*/ 209 w 430"/>
                          <a:gd name="T35" fmla="*/ 27 h 310"/>
                          <a:gd name="T36" fmla="*/ 197 w 430"/>
                          <a:gd name="T37" fmla="*/ 9 h 310"/>
                          <a:gd name="T38" fmla="*/ 176 w 430"/>
                          <a:gd name="T39" fmla="*/ 12 h 310"/>
                          <a:gd name="T40" fmla="*/ 160 w 430"/>
                          <a:gd name="T41" fmla="*/ 2 h 310"/>
                          <a:gd name="T42" fmla="*/ 148 w 430"/>
                          <a:gd name="T43" fmla="*/ 16 h 310"/>
                          <a:gd name="T44" fmla="*/ 139 w 430"/>
                          <a:gd name="T45" fmla="*/ 30 h 310"/>
                          <a:gd name="T46" fmla="*/ 125 w 430"/>
                          <a:gd name="T47" fmla="*/ 48 h 310"/>
                          <a:gd name="T48" fmla="*/ 118 w 430"/>
                          <a:gd name="T49" fmla="*/ 70 h 310"/>
                          <a:gd name="T50" fmla="*/ 104 w 430"/>
                          <a:gd name="T51" fmla="*/ 76 h 310"/>
                          <a:gd name="T52" fmla="*/ 106 w 430"/>
                          <a:gd name="T53" fmla="*/ 96 h 310"/>
                          <a:gd name="T54" fmla="*/ 97 w 430"/>
                          <a:gd name="T55" fmla="*/ 106 h 310"/>
                          <a:gd name="T56" fmla="*/ 75 w 430"/>
                          <a:gd name="T57" fmla="*/ 111 h 310"/>
                          <a:gd name="T58" fmla="*/ 49 w 430"/>
                          <a:gd name="T59" fmla="*/ 115 h 310"/>
                          <a:gd name="T60" fmla="*/ 36 w 430"/>
                          <a:gd name="T61" fmla="*/ 127 h 310"/>
                          <a:gd name="T62" fmla="*/ 18 w 430"/>
                          <a:gd name="T63" fmla="*/ 124 h 310"/>
                          <a:gd name="T64" fmla="*/ 14 w 430"/>
                          <a:gd name="T65" fmla="*/ 137 h 310"/>
                          <a:gd name="T66" fmla="*/ 8 w 430"/>
                          <a:gd name="T67" fmla="*/ 152 h 310"/>
                          <a:gd name="T68" fmla="*/ 15 w 430"/>
                          <a:gd name="T69" fmla="*/ 163 h 310"/>
                          <a:gd name="T70" fmla="*/ 27 w 430"/>
                          <a:gd name="T71" fmla="*/ 177 h 310"/>
                          <a:gd name="T72" fmla="*/ 29 w 430"/>
                          <a:gd name="T73" fmla="*/ 182 h 310"/>
                          <a:gd name="T74" fmla="*/ 24 w 430"/>
                          <a:gd name="T75" fmla="*/ 199 h 310"/>
                          <a:gd name="T76" fmla="*/ 17 w 430"/>
                          <a:gd name="T77" fmla="*/ 214 h 310"/>
                          <a:gd name="T78" fmla="*/ 3 w 430"/>
                          <a:gd name="T79" fmla="*/ 230 h 310"/>
                          <a:gd name="T80" fmla="*/ 14 w 430"/>
                          <a:gd name="T81" fmla="*/ 257 h 310"/>
                          <a:gd name="T82" fmla="*/ 49 w 430"/>
                          <a:gd name="T83" fmla="*/ 265 h 310"/>
                          <a:gd name="T84" fmla="*/ 76 w 430"/>
                          <a:gd name="T85" fmla="*/ 268 h 310"/>
                          <a:gd name="T86" fmla="*/ 82 w 430"/>
                          <a:gd name="T87" fmla="*/ 252 h 310"/>
                          <a:gd name="T88" fmla="*/ 121 w 430"/>
                          <a:gd name="T89" fmla="*/ 261 h 310"/>
                          <a:gd name="T90" fmla="*/ 152 w 430"/>
                          <a:gd name="T91" fmla="*/ 275 h 310"/>
                          <a:gd name="T92" fmla="*/ 173 w 430"/>
                          <a:gd name="T93" fmla="*/ 285 h 310"/>
                          <a:gd name="T94" fmla="*/ 197 w 430"/>
                          <a:gd name="T95" fmla="*/ 309 h 310"/>
                          <a:gd name="T96" fmla="*/ 236 w 430"/>
                          <a:gd name="T97" fmla="*/ 310 h 310"/>
                          <a:gd name="T98" fmla="*/ 255 w 430"/>
                          <a:gd name="T99" fmla="*/ 301 h 310"/>
                          <a:gd name="T100" fmla="*/ 281 w 430"/>
                          <a:gd name="T101" fmla="*/ 296 h 310"/>
                          <a:gd name="T102" fmla="*/ 286 w 430"/>
                          <a:gd name="T103" fmla="*/ 288 h 310"/>
                          <a:gd name="T104" fmla="*/ 281 w 430"/>
                          <a:gd name="T105" fmla="*/ 237 h 310"/>
                          <a:gd name="T106" fmla="*/ 282 w 430"/>
                          <a:gd name="T107" fmla="*/ 224 h 310"/>
                          <a:gd name="T108" fmla="*/ 321 w 430"/>
                          <a:gd name="T109" fmla="*/ 203 h 310"/>
                          <a:gd name="T110" fmla="*/ 364 w 430"/>
                          <a:gd name="T111" fmla="*/ 169 h 310"/>
                          <a:gd name="T112" fmla="*/ 389 w 430"/>
                          <a:gd name="T113" fmla="*/ 171 h 310"/>
                          <a:gd name="T114" fmla="*/ 401 w 430"/>
                          <a:gd name="T115" fmla="*/ 155 h 310"/>
                          <a:gd name="T116" fmla="*/ 416 w 430"/>
                          <a:gd name="T117" fmla="*/ 13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0" h="310">
                            <a:moveTo>
                              <a:pt x="429" y="114"/>
                            </a:moveTo>
                            <a:lnTo>
                              <a:pt x="427" y="113"/>
                            </a:lnTo>
                            <a:lnTo>
                              <a:pt x="427" y="113"/>
                            </a:lnTo>
                            <a:lnTo>
                              <a:pt x="427" y="111"/>
                            </a:lnTo>
                            <a:lnTo>
                              <a:pt x="426" y="111"/>
                            </a:lnTo>
                            <a:lnTo>
                              <a:pt x="426" y="110"/>
                            </a:lnTo>
                            <a:lnTo>
                              <a:pt x="423" y="108"/>
                            </a:lnTo>
                            <a:lnTo>
                              <a:pt x="423" y="107"/>
                            </a:lnTo>
                            <a:lnTo>
                              <a:pt x="423" y="107"/>
                            </a:lnTo>
                            <a:lnTo>
                              <a:pt x="421" y="108"/>
                            </a:lnTo>
                            <a:lnTo>
                              <a:pt x="420" y="107"/>
                            </a:lnTo>
                            <a:lnTo>
                              <a:pt x="419" y="105"/>
                            </a:lnTo>
                            <a:lnTo>
                              <a:pt x="419" y="101"/>
                            </a:lnTo>
                            <a:lnTo>
                              <a:pt x="419" y="99"/>
                            </a:lnTo>
                            <a:lnTo>
                              <a:pt x="420" y="99"/>
                            </a:lnTo>
                            <a:lnTo>
                              <a:pt x="420" y="95"/>
                            </a:lnTo>
                            <a:lnTo>
                              <a:pt x="418" y="94"/>
                            </a:lnTo>
                            <a:lnTo>
                              <a:pt x="419" y="93"/>
                            </a:lnTo>
                            <a:lnTo>
                              <a:pt x="415" y="93"/>
                            </a:lnTo>
                            <a:lnTo>
                              <a:pt x="415" y="92"/>
                            </a:lnTo>
                            <a:lnTo>
                              <a:pt x="416" y="89"/>
                            </a:lnTo>
                            <a:lnTo>
                              <a:pt x="414" y="88"/>
                            </a:lnTo>
                            <a:lnTo>
                              <a:pt x="413" y="88"/>
                            </a:lnTo>
                            <a:lnTo>
                              <a:pt x="413" y="86"/>
                            </a:lnTo>
                            <a:lnTo>
                              <a:pt x="412" y="85"/>
                            </a:lnTo>
                            <a:lnTo>
                              <a:pt x="411" y="86"/>
                            </a:lnTo>
                            <a:lnTo>
                              <a:pt x="410" y="84"/>
                            </a:lnTo>
                            <a:lnTo>
                              <a:pt x="409" y="84"/>
                            </a:lnTo>
                            <a:lnTo>
                              <a:pt x="406" y="82"/>
                            </a:lnTo>
                            <a:lnTo>
                              <a:pt x="406" y="83"/>
                            </a:lnTo>
                            <a:lnTo>
                              <a:pt x="406" y="81"/>
                            </a:lnTo>
                            <a:lnTo>
                              <a:pt x="405" y="80"/>
                            </a:lnTo>
                            <a:lnTo>
                              <a:pt x="402" y="79"/>
                            </a:lnTo>
                            <a:lnTo>
                              <a:pt x="402" y="79"/>
                            </a:lnTo>
                            <a:lnTo>
                              <a:pt x="398" y="79"/>
                            </a:lnTo>
                            <a:lnTo>
                              <a:pt x="398" y="79"/>
                            </a:lnTo>
                            <a:lnTo>
                              <a:pt x="397" y="79"/>
                            </a:lnTo>
                            <a:lnTo>
                              <a:pt x="397" y="85"/>
                            </a:lnTo>
                            <a:lnTo>
                              <a:pt x="393" y="85"/>
                            </a:lnTo>
                            <a:lnTo>
                              <a:pt x="392" y="85"/>
                            </a:lnTo>
                            <a:lnTo>
                              <a:pt x="393" y="80"/>
                            </a:lnTo>
                            <a:lnTo>
                              <a:pt x="392" y="79"/>
                            </a:lnTo>
                            <a:lnTo>
                              <a:pt x="391" y="78"/>
                            </a:lnTo>
                            <a:lnTo>
                              <a:pt x="390" y="79"/>
                            </a:lnTo>
                            <a:lnTo>
                              <a:pt x="386" y="79"/>
                            </a:lnTo>
                            <a:lnTo>
                              <a:pt x="385" y="82"/>
                            </a:lnTo>
                            <a:lnTo>
                              <a:pt x="383" y="82"/>
                            </a:lnTo>
                            <a:lnTo>
                              <a:pt x="383" y="85"/>
                            </a:lnTo>
                            <a:lnTo>
                              <a:pt x="382" y="88"/>
                            </a:lnTo>
                            <a:lnTo>
                              <a:pt x="379" y="87"/>
                            </a:lnTo>
                            <a:lnTo>
                              <a:pt x="378" y="85"/>
                            </a:lnTo>
                            <a:lnTo>
                              <a:pt x="375" y="84"/>
                            </a:lnTo>
                            <a:lnTo>
                              <a:pt x="375" y="82"/>
                            </a:lnTo>
                            <a:lnTo>
                              <a:pt x="372" y="82"/>
                            </a:lnTo>
                            <a:lnTo>
                              <a:pt x="370" y="80"/>
                            </a:lnTo>
                            <a:lnTo>
                              <a:pt x="370" y="80"/>
                            </a:lnTo>
                            <a:lnTo>
                              <a:pt x="369" y="81"/>
                            </a:lnTo>
                            <a:lnTo>
                              <a:pt x="368" y="81"/>
                            </a:lnTo>
                            <a:lnTo>
                              <a:pt x="368" y="80"/>
                            </a:lnTo>
                            <a:lnTo>
                              <a:pt x="365" y="81"/>
                            </a:lnTo>
                            <a:lnTo>
                              <a:pt x="365" y="82"/>
                            </a:lnTo>
                            <a:lnTo>
                              <a:pt x="363" y="82"/>
                            </a:lnTo>
                            <a:lnTo>
                              <a:pt x="362" y="81"/>
                            </a:lnTo>
                            <a:lnTo>
                              <a:pt x="364" y="80"/>
                            </a:lnTo>
                            <a:lnTo>
                              <a:pt x="364" y="75"/>
                            </a:lnTo>
                            <a:lnTo>
                              <a:pt x="363" y="75"/>
                            </a:lnTo>
                            <a:lnTo>
                              <a:pt x="363" y="73"/>
                            </a:lnTo>
                            <a:lnTo>
                              <a:pt x="365" y="74"/>
                            </a:lnTo>
                            <a:lnTo>
                              <a:pt x="365" y="72"/>
                            </a:lnTo>
                            <a:lnTo>
                              <a:pt x="362" y="70"/>
                            </a:lnTo>
                            <a:lnTo>
                              <a:pt x="363" y="69"/>
                            </a:lnTo>
                            <a:lnTo>
                              <a:pt x="362" y="67"/>
                            </a:lnTo>
                            <a:lnTo>
                              <a:pt x="361" y="66"/>
                            </a:lnTo>
                            <a:lnTo>
                              <a:pt x="360" y="66"/>
                            </a:lnTo>
                            <a:lnTo>
                              <a:pt x="358" y="65"/>
                            </a:lnTo>
                            <a:lnTo>
                              <a:pt x="358" y="61"/>
                            </a:lnTo>
                            <a:lnTo>
                              <a:pt x="358" y="59"/>
                            </a:lnTo>
                            <a:lnTo>
                              <a:pt x="356" y="57"/>
                            </a:lnTo>
                            <a:lnTo>
                              <a:pt x="355" y="55"/>
                            </a:lnTo>
                            <a:lnTo>
                              <a:pt x="355" y="53"/>
                            </a:lnTo>
                            <a:lnTo>
                              <a:pt x="353" y="53"/>
                            </a:lnTo>
                            <a:lnTo>
                              <a:pt x="351" y="51"/>
                            </a:lnTo>
                            <a:lnTo>
                              <a:pt x="351" y="49"/>
                            </a:lnTo>
                            <a:lnTo>
                              <a:pt x="351" y="48"/>
                            </a:lnTo>
                            <a:lnTo>
                              <a:pt x="350" y="48"/>
                            </a:lnTo>
                            <a:lnTo>
                              <a:pt x="350" y="44"/>
                            </a:lnTo>
                            <a:lnTo>
                              <a:pt x="348" y="41"/>
                            </a:lnTo>
                            <a:lnTo>
                              <a:pt x="350" y="39"/>
                            </a:lnTo>
                            <a:lnTo>
                              <a:pt x="348" y="39"/>
                            </a:lnTo>
                            <a:lnTo>
                              <a:pt x="348" y="37"/>
                            </a:lnTo>
                            <a:lnTo>
                              <a:pt x="348" y="34"/>
                            </a:lnTo>
                            <a:lnTo>
                              <a:pt x="347" y="34"/>
                            </a:lnTo>
                            <a:lnTo>
                              <a:pt x="345" y="34"/>
                            </a:lnTo>
                            <a:lnTo>
                              <a:pt x="345" y="33"/>
                            </a:lnTo>
                            <a:lnTo>
                              <a:pt x="345" y="30"/>
                            </a:lnTo>
                            <a:lnTo>
                              <a:pt x="344" y="30"/>
                            </a:lnTo>
                            <a:lnTo>
                              <a:pt x="342" y="30"/>
                            </a:lnTo>
                            <a:lnTo>
                              <a:pt x="342" y="29"/>
                            </a:lnTo>
                            <a:lnTo>
                              <a:pt x="339" y="27"/>
                            </a:lnTo>
                            <a:lnTo>
                              <a:pt x="339" y="26"/>
                            </a:lnTo>
                            <a:lnTo>
                              <a:pt x="337" y="24"/>
                            </a:lnTo>
                            <a:lnTo>
                              <a:pt x="331" y="24"/>
                            </a:lnTo>
                            <a:lnTo>
                              <a:pt x="331" y="24"/>
                            </a:lnTo>
                            <a:lnTo>
                              <a:pt x="332" y="22"/>
                            </a:lnTo>
                            <a:lnTo>
                              <a:pt x="332" y="21"/>
                            </a:lnTo>
                            <a:lnTo>
                              <a:pt x="330" y="19"/>
                            </a:lnTo>
                            <a:lnTo>
                              <a:pt x="326" y="19"/>
                            </a:lnTo>
                            <a:lnTo>
                              <a:pt x="324" y="25"/>
                            </a:lnTo>
                            <a:lnTo>
                              <a:pt x="324" y="25"/>
                            </a:lnTo>
                            <a:lnTo>
                              <a:pt x="324" y="24"/>
                            </a:lnTo>
                            <a:lnTo>
                              <a:pt x="323" y="24"/>
                            </a:lnTo>
                            <a:lnTo>
                              <a:pt x="323" y="25"/>
                            </a:lnTo>
                            <a:lnTo>
                              <a:pt x="319" y="25"/>
                            </a:lnTo>
                            <a:lnTo>
                              <a:pt x="317" y="27"/>
                            </a:lnTo>
                            <a:lnTo>
                              <a:pt x="316" y="27"/>
                            </a:lnTo>
                            <a:lnTo>
                              <a:pt x="313" y="22"/>
                            </a:lnTo>
                            <a:lnTo>
                              <a:pt x="312" y="19"/>
                            </a:lnTo>
                            <a:lnTo>
                              <a:pt x="311" y="18"/>
                            </a:lnTo>
                            <a:lnTo>
                              <a:pt x="311" y="15"/>
                            </a:lnTo>
                            <a:lnTo>
                              <a:pt x="311" y="11"/>
                            </a:lnTo>
                            <a:lnTo>
                              <a:pt x="310" y="10"/>
                            </a:lnTo>
                            <a:lnTo>
                              <a:pt x="309" y="10"/>
                            </a:lnTo>
                            <a:lnTo>
                              <a:pt x="306" y="10"/>
                            </a:lnTo>
                            <a:lnTo>
                              <a:pt x="306" y="9"/>
                            </a:lnTo>
                            <a:lnTo>
                              <a:pt x="305" y="10"/>
                            </a:lnTo>
                            <a:lnTo>
                              <a:pt x="304" y="10"/>
                            </a:lnTo>
                            <a:lnTo>
                              <a:pt x="300" y="13"/>
                            </a:lnTo>
                            <a:lnTo>
                              <a:pt x="299" y="13"/>
                            </a:lnTo>
                            <a:lnTo>
                              <a:pt x="298" y="11"/>
                            </a:lnTo>
                            <a:lnTo>
                              <a:pt x="298" y="11"/>
                            </a:lnTo>
                            <a:lnTo>
                              <a:pt x="296" y="13"/>
                            </a:lnTo>
                            <a:lnTo>
                              <a:pt x="296" y="15"/>
                            </a:lnTo>
                            <a:lnTo>
                              <a:pt x="296" y="16"/>
                            </a:lnTo>
                            <a:lnTo>
                              <a:pt x="296" y="18"/>
                            </a:lnTo>
                            <a:lnTo>
                              <a:pt x="296" y="18"/>
                            </a:lnTo>
                            <a:lnTo>
                              <a:pt x="296" y="19"/>
                            </a:lnTo>
                            <a:lnTo>
                              <a:pt x="292" y="20"/>
                            </a:lnTo>
                            <a:lnTo>
                              <a:pt x="290" y="18"/>
                            </a:lnTo>
                            <a:lnTo>
                              <a:pt x="289" y="18"/>
                            </a:lnTo>
                            <a:lnTo>
                              <a:pt x="289" y="16"/>
                            </a:lnTo>
                            <a:lnTo>
                              <a:pt x="287" y="16"/>
                            </a:lnTo>
                            <a:lnTo>
                              <a:pt x="285" y="19"/>
                            </a:lnTo>
                            <a:lnTo>
                              <a:pt x="286" y="21"/>
                            </a:lnTo>
                            <a:lnTo>
                              <a:pt x="285" y="22"/>
                            </a:lnTo>
                            <a:lnTo>
                              <a:pt x="285" y="25"/>
                            </a:lnTo>
                            <a:lnTo>
                              <a:pt x="285" y="25"/>
                            </a:lnTo>
                            <a:lnTo>
                              <a:pt x="282" y="24"/>
                            </a:lnTo>
                            <a:lnTo>
                              <a:pt x="282" y="25"/>
                            </a:lnTo>
                            <a:lnTo>
                              <a:pt x="282" y="26"/>
                            </a:lnTo>
                            <a:lnTo>
                              <a:pt x="281" y="29"/>
                            </a:lnTo>
                            <a:lnTo>
                              <a:pt x="281" y="30"/>
                            </a:lnTo>
                            <a:lnTo>
                              <a:pt x="281" y="31"/>
                            </a:lnTo>
                            <a:lnTo>
                              <a:pt x="281" y="33"/>
                            </a:lnTo>
                            <a:lnTo>
                              <a:pt x="279" y="37"/>
                            </a:lnTo>
                            <a:lnTo>
                              <a:pt x="281" y="38"/>
                            </a:lnTo>
                            <a:lnTo>
                              <a:pt x="279" y="38"/>
                            </a:lnTo>
                            <a:lnTo>
                              <a:pt x="276" y="44"/>
                            </a:lnTo>
                            <a:lnTo>
                              <a:pt x="276" y="45"/>
                            </a:lnTo>
                            <a:lnTo>
                              <a:pt x="273" y="45"/>
                            </a:lnTo>
                            <a:lnTo>
                              <a:pt x="273" y="44"/>
                            </a:lnTo>
                            <a:lnTo>
                              <a:pt x="272" y="44"/>
                            </a:lnTo>
                            <a:lnTo>
                              <a:pt x="272" y="43"/>
                            </a:lnTo>
                            <a:lnTo>
                              <a:pt x="271" y="38"/>
                            </a:lnTo>
                            <a:lnTo>
                              <a:pt x="270" y="37"/>
                            </a:lnTo>
                            <a:lnTo>
                              <a:pt x="272" y="34"/>
                            </a:lnTo>
                            <a:lnTo>
                              <a:pt x="269" y="33"/>
                            </a:lnTo>
                            <a:lnTo>
                              <a:pt x="269" y="33"/>
                            </a:lnTo>
                            <a:lnTo>
                              <a:pt x="271" y="33"/>
                            </a:lnTo>
                            <a:lnTo>
                              <a:pt x="272" y="30"/>
                            </a:lnTo>
                            <a:lnTo>
                              <a:pt x="269" y="29"/>
                            </a:lnTo>
                            <a:lnTo>
                              <a:pt x="269" y="30"/>
                            </a:lnTo>
                            <a:lnTo>
                              <a:pt x="268" y="29"/>
                            </a:lnTo>
                            <a:lnTo>
                              <a:pt x="267" y="29"/>
                            </a:lnTo>
                            <a:lnTo>
                              <a:pt x="265" y="20"/>
                            </a:lnTo>
                            <a:lnTo>
                              <a:pt x="261" y="20"/>
                            </a:lnTo>
                            <a:lnTo>
                              <a:pt x="259" y="22"/>
                            </a:lnTo>
                            <a:lnTo>
                              <a:pt x="258" y="22"/>
                            </a:lnTo>
                            <a:lnTo>
                              <a:pt x="259" y="18"/>
                            </a:lnTo>
                            <a:lnTo>
                              <a:pt x="259" y="16"/>
                            </a:lnTo>
                            <a:lnTo>
                              <a:pt x="255" y="13"/>
                            </a:lnTo>
                            <a:lnTo>
                              <a:pt x="255" y="13"/>
                            </a:lnTo>
                            <a:lnTo>
                              <a:pt x="255" y="14"/>
                            </a:lnTo>
                            <a:lnTo>
                              <a:pt x="254" y="13"/>
                            </a:lnTo>
                            <a:lnTo>
                              <a:pt x="253" y="16"/>
                            </a:lnTo>
                            <a:lnTo>
                              <a:pt x="251" y="16"/>
                            </a:lnTo>
                            <a:lnTo>
                              <a:pt x="250" y="17"/>
                            </a:lnTo>
                            <a:lnTo>
                              <a:pt x="249" y="20"/>
                            </a:lnTo>
                            <a:lnTo>
                              <a:pt x="247" y="20"/>
                            </a:lnTo>
                            <a:lnTo>
                              <a:pt x="245" y="23"/>
                            </a:lnTo>
                            <a:lnTo>
                              <a:pt x="246" y="25"/>
                            </a:lnTo>
                            <a:lnTo>
                              <a:pt x="244" y="26"/>
                            </a:lnTo>
                            <a:lnTo>
                              <a:pt x="245" y="29"/>
                            </a:lnTo>
                            <a:lnTo>
                              <a:pt x="244" y="30"/>
                            </a:lnTo>
                            <a:lnTo>
                              <a:pt x="241" y="31"/>
                            </a:lnTo>
                            <a:lnTo>
                              <a:pt x="241" y="34"/>
                            </a:lnTo>
                            <a:lnTo>
                              <a:pt x="241" y="35"/>
                            </a:lnTo>
                            <a:lnTo>
                              <a:pt x="241" y="37"/>
                            </a:lnTo>
                            <a:lnTo>
                              <a:pt x="241" y="37"/>
                            </a:lnTo>
                            <a:lnTo>
                              <a:pt x="239" y="38"/>
                            </a:lnTo>
                            <a:lnTo>
                              <a:pt x="238" y="40"/>
                            </a:lnTo>
                            <a:lnTo>
                              <a:pt x="236" y="41"/>
                            </a:lnTo>
                            <a:lnTo>
                              <a:pt x="236" y="44"/>
                            </a:lnTo>
                            <a:lnTo>
                              <a:pt x="235" y="46"/>
                            </a:lnTo>
                            <a:lnTo>
                              <a:pt x="234" y="44"/>
                            </a:lnTo>
                            <a:lnTo>
                              <a:pt x="234" y="46"/>
                            </a:lnTo>
                            <a:lnTo>
                              <a:pt x="232" y="46"/>
                            </a:lnTo>
                            <a:lnTo>
                              <a:pt x="231" y="47"/>
                            </a:lnTo>
                            <a:lnTo>
                              <a:pt x="229" y="46"/>
                            </a:lnTo>
                            <a:lnTo>
                              <a:pt x="227" y="46"/>
                            </a:lnTo>
                            <a:lnTo>
                              <a:pt x="227" y="46"/>
                            </a:lnTo>
                            <a:lnTo>
                              <a:pt x="225" y="47"/>
                            </a:lnTo>
                            <a:lnTo>
                              <a:pt x="224" y="46"/>
                            </a:lnTo>
                            <a:lnTo>
                              <a:pt x="223" y="44"/>
                            </a:lnTo>
                            <a:lnTo>
                              <a:pt x="221" y="44"/>
                            </a:lnTo>
                            <a:lnTo>
                              <a:pt x="218" y="44"/>
                            </a:lnTo>
                            <a:lnTo>
                              <a:pt x="216" y="44"/>
                            </a:lnTo>
                            <a:lnTo>
                              <a:pt x="215" y="44"/>
                            </a:lnTo>
                            <a:lnTo>
                              <a:pt x="213" y="46"/>
                            </a:lnTo>
                            <a:lnTo>
                              <a:pt x="214" y="48"/>
                            </a:lnTo>
                            <a:lnTo>
                              <a:pt x="213" y="49"/>
                            </a:lnTo>
                            <a:lnTo>
                              <a:pt x="210" y="48"/>
                            </a:lnTo>
                            <a:lnTo>
                              <a:pt x="210" y="47"/>
                            </a:lnTo>
                            <a:lnTo>
                              <a:pt x="210" y="43"/>
                            </a:lnTo>
                            <a:lnTo>
                              <a:pt x="208" y="40"/>
                            </a:lnTo>
                            <a:lnTo>
                              <a:pt x="207" y="40"/>
                            </a:lnTo>
                            <a:lnTo>
                              <a:pt x="206" y="40"/>
                            </a:lnTo>
                            <a:lnTo>
                              <a:pt x="207" y="39"/>
                            </a:lnTo>
                            <a:lnTo>
                              <a:pt x="208" y="37"/>
                            </a:lnTo>
                            <a:lnTo>
                              <a:pt x="208" y="34"/>
                            </a:lnTo>
                            <a:lnTo>
                              <a:pt x="208" y="31"/>
                            </a:lnTo>
                            <a:lnTo>
                              <a:pt x="210" y="30"/>
                            </a:lnTo>
                            <a:lnTo>
                              <a:pt x="210" y="29"/>
                            </a:lnTo>
                            <a:lnTo>
                              <a:pt x="209" y="28"/>
                            </a:lnTo>
                            <a:lnTo>
                              <a:pt x="209" y="27"/>
                            </a:lnTo>
                            <a:lnTo>
                              <a:pt x="208" y="27"/>
                            </a:lnTo>
                            <a:lnTo>
                              <a:pt x="207" y="26"/>
                            </a:lnTo>
                            <a:lnTo>
                              <a:pt x="206" y="24"/>
                            </a:lnTo>
                            <a:lnTo>
                              <a:pt x="205" y="23"/>
                            </a:lnTo>
                            <a:lnTo>
                              <a:pt x="203" y="20"/>
                            </a:lnTo>
                            <a:lnTo>
                              <a:pt x="203" y="16"/>
                            </a:lnTo>
                            <a:lnTo>
                              <a:pt x="204" y="16"/>
                            </a:lnTo>
                            <a:lnTo>
                              <a:pt x="203" y="13"/>
                            </a:lnTo>
                            <a:lnTo>
                              <a:pt x="203" y="11"/>
                            </a:lnTo>
                            <a:lnTo>
                              <a:pt x="202" y="9"/>
                            </a:lnTo>
                            <a:lnTo>
                              <a:pt x="199" y="7"/>
                            </a:lnTo>
                            <a:lnTo>
                              <a:pt x="197" y="9"/>
                            </a:lnTo>
                            <a:lnTo>
                              <a:pt x="197" y="9"/>
                            </a:lnTo>
                            <a:lnTo>
                              <a:pt x="193" y="10"/>
                            </a:lnTo>
                            <a:lnTo>
                              <a:pt x="191" y="10"/>
                            </a:lnTo>
                            <a:lnTo>
                              <a:pt x="190" y="8"/>
                            </a:lnTo>
                            <a:lnTo>
                              <a:pt x="189" y="8"/>
                            </a:lnTo>
                            <a:lnTo>
                              <a:pt x="187" y="10"/>
                            </a:lnTo>
                            <a:lnTo>
                              <a:pt x="184" y="11"/>
                            </a:lnTo>
                            <a:lnTo>
                              <a:pt x="183" y="13"/>
                            </a:lnTo>
                            <a:lnTo>
                              <a:pt x="182" y="13"/>
                            </a:lnTo>
                            <a:lnTo>
                              <a:pt x="182" y="13"/>
                            </a:lnTo>
                            <a:lnTo>
                              <a:pt x="179" y="13"/>
                            </a:lnTo>
                            <a:lnTo>
                              <a:pt x="179" y="13"/>
                            </a:lnTo>
                            <a:lnTo>
                              <a:pt x="177" y="14"/>
                            </a:lnTo>
                            <a:lnTo>
                              <a:pt x="176" y="12"/>
                            </a:lnTo>
                            <a:lnTo>
                              <a:pt x="175" y="10"/>
                            </a:lnTo>
                            <a:lnTo>
                              <a:pt x="173" y="10"/>
                            </a:lnTo>
                            <a:lnTo>
                              <a:pt x="173" y="10"/>
                            </a:lnTo>
                            <a:lnTo>
                              <a:pt x="172" y="6"/>
                            </a:lnTo>
                            <a:lnTo>
                              <a:pt x="171" y="6"/>
                            </a:lnTo>
                            <a:lnTo>
                              <a:pt x="170" y="5"/>
                            </a:lnTo>
                            <a:lnTo>
                              <a:pt x="169" y="5"/>
                            </a:lnTo>
                            <a:lnTo>
                              <a:pt x="167" y="3"/>
                            </a:lnTo>
                            <a:lnTo>
                              <a:pt x="166" y="2"/>
                            </a:lnTo>
                            <a:lnTo>
                              <a:pt x="165" y="1"/>
                            </a:lnTo>
                            <a:lnTo>
                              <a:pt x="164" y="1"/>
                            </a:lnTo>
                            <a:lnTo>
                              <a:pt x="161" y="1"/>
                            </a:lnTo>
                            <a:lnTo>
                              <a:pt x="160" y="2"/>
                            </a:lnTo>
                            <a:lnTo>
                              <a:pt x="159" y="2"/>
                            </a:lnTo>
                            <a:lnTo>
                              <a:pt x="159" y="0"/>
                            </a:lnTo>
                            <a:lnTo>
                              <a:pt x="157" y="0"/>
                            </a:lnTo>
                            <a:lnTo>
                              <a:pt x="154" y="1"/>
                            </a:lnTo>
                            <a:lnTo>
                              <a:pt x="154" y="3"/>
                            </a:lnTo>
                            <a:lnTo>
                              <a:pt x="152" y="3"/>
                            </a:lnTo>
                            <a:lnTo>
                              <a:pt x="152" y="3"/>
                            </a:lnTo>
                            <a:lnTo>
                              <a:pt x="148" y="5"/>
                            </a:lnTo>
                            <a:lnTo>
                              <a:pt x="149" y="10"/>
                            </a:lnTo>
                            <a:lnTo>
                              <a:pt x="149" y="10"/>
                            </a:lnTo>
                            <a:lnTo>
                              <a:pt x="149" y="12"/>
                            </a:lnTo>
                            <a:lnTo>
                              <a:pt x="150" y="14"/>
                            </a:lnTo>
                            <a:lnTo>
                              <a:pt x="148" y="16"/>
                            </a:lnTo>
                            <a:lnTo>
                              <a:pt x="149" y="17"/>
                            </a:lnTo>
                            <a:lnTo>
                              <a:pt x="150" y="18"/>
                            </a:lnTo>
                            <a:lnTo>
                              <a:pt x="150" y="19"/>
                            </a:lnTo>
                            <a:lnTo>
                              <a:pt x="148" y="20"/>
                            </a:lnTo>
                            <a:lnTo>
                              <a:pt x="148" y="20"/>
                            </a:lnTo>
                            <a:lnTo>
                              <a:pt x="148" y="22"/>
                            </a:lnTo>
                            <a:lnTo>
                              <a:pt x="144" y="23"/>
                            </a:lnTo>
                            <a:lnTo>
                              <a:pt x="144" y="27"/>
                            </a:lnTo>
                            <a:lnTo>
                              <a:pt x="143" y="27"/>
                            </a:lnTo>
                            <a:lnTo>
                              <a:pt x="141" y="27"/>
                            </a:lnTo>
                            <a:lnTo>
                              <a:pt x="139" y="28"/>
                            </a:lnTo>
                            <a:lnTo>
                              <a:pt x="138" y="29"/>
                            </a:lnTo>
                            <a:lnTo>
                              <a:pt x="139" y="30"/>
                            </a:lnTo>
                            <a:lnTo>
                              <a:pt x="140" y="31"/>
                            </a:lnTo>
                            <a:lnTo>
                              <a:pt x="141" y="35"/>
                            </a:lnTo>
                            <a:lnTo>
                              <a:pt x="138" y="34"/>
                            </a:lnTo>
                            <a:lnTo>
                              <a:pt x="138" y="37"/>
                            </a:lnTo>
                            <a:lnTo>
                              <a:pt x="137" y="37"/>
                            </a:lnTo>
                            <a:lnTo>
                              <a:pt x="135" y="39"/>
                            </a:lnTo>
                            <a:lnTo>
                              <a:pt x="132" y="40"/>
                            </a:lnTo>
                            <a:lnTo>
                              <a:pt x="132" y="41"/>
                            </a:lnTo>
                            <a:lnTo>
                              <a:pt x="126" y="43"/>
                            </a:lnTo>
                            <a:lnTo>
                              <a:pt x="126" y="44"/>
                            </a:lnTo>
                            <a:lnTo>
                              <a:pt x="126" y="47"/>
                            </a:lnTo>
                            <a:lnTo>
                              <a:pt x="125" y="48"/>
                            </a:lnTo>
                            <a:lnTo>
                              <a:pt x="125" y="48"/>
                            </a:lnTo>
                            <a:lnTo>
                              <a:pt x="123" y="51"/>
                            </a:lnTo>
                            <a:lnTo>
                              <a:pt x="123" y="54"/>
                            </a:lnTo>
                            <a:lnTo>
                              <a:pt x="120" y="54"/>
                            </a:lnTo>
                            <a:lnTo>
                              <a:pt x="118" y="55"/>
                            </a:lnTo>
                            <a:lnTo>
                              <a:pt x="118" y="55"/>
                            </a:lnTo>
                            <a:lnTo>
                              <a:pt x="115" y="57"/>
                            </a:lnTo>
                            <a:lnTo>
                              <a:pt x="114" y="56"/>
                            </a:lnTo>
                            <a:lnTo>
                              <a:pt x="113" y="57"/>
                            </a:lnTo>
                            <a:lnTo>
                              <a:pt x="115" y="61"/>
                            </a:lnTo>
                            <a:lnTo>
                              <a:pt x="114" y="64"/>
                            </a:lnTo>
                            <a:lnTo>
                              <a:pt x="115" y="65"/>
                            </a:lnTo>
                            <a:lnTo>
                              <a:pt x="115" y="67"/>
                            </a:lnTo>
                            <a:lnTo>
                              <a:pt x="118" y="70"/>
                            </a:lnTo>
                            <a:lnTo>
                              <a:pt x="118" y="70"/>
                            </a:lnTo>
                            <a:lnTo>
                              <a:pt x="118" y="73"/>
                            </a:lnTo>
                            <a:lnTo>
                              <a:pt x="118" y="75"/>
                            </a:lnTo>
                            <a:lnTo>
                              <a:pt x="119" y="76"/>
                            </a:lnTo>
                            <a:lnTo>
                              <a:pt x="118" y="78"/>
                            </a:lnTo>
                            <a:lnTo>
                              <a:pt x="115" y="78"/>
                            </a:lnTo>
                            <a:lnTo>
                              <a:pt x="113" y="77"/>
                            </a:lnTo>
                            <a:lnTo>
                              <a:pt x="111" y="79"/>
                            </a:lnTo>
                            <a:lnTo>
                              <a:pt x="110" y="78"/>
                            </a:lnTo>
                            <a:lnTo>
                              <a:pt x="109" y="79"/>
                            </a:lnTo>
                            <a:lnTo>
                              <a:pt x="107" y="75"/>
                            </a:lnTo>
                            <a:lnTo>
                              <a:pt x="107" y="75"/>
                            </a:lnTo>
                            <a:lnTo>
                              <a:pt x="104" y="76"/>
                            </a:lnTo>
                            <a:lnTo>
                              <a:pt x="104" y="79"/>
                            </a:lnTo>
                            <a:lnTo>
                              <a:pt x="104" y="82"/>
                            </a:lnTo>
                            <a:lnTo>
                              <a:pt x="104" y="82"/>
                            </a:lnTo>
                            <a:lnTo>
                              <a:pt x="103" y="83"/>
                            </a:lnTo>
                            <a:lnTo>
                              <a:pt x="104" y="85"/>
                            </a:lnTo>
                            <a:lnTo>
                              <a:pt x="107" y="85"/>
                            </a:lnTo>
                            <a:lnTo>
                              <a:pt x="107" y="85"/>
                            </a:lnTo>
                            <a:lnTo>
                              <a:pt x="109" y="88"/>
                            </a:lnTo>
                            <a:lnTo>
                              <a:pt x="109" y="89"/>
                            </a:lnTo>
                            <a:lnTo>
                              <a:pt x="107" y="89"/>
                            </a:lnTo>
                            <a:lnTo>
                              <a:pt x="107" y="92"/>
                            </a:lnTo>
                            <a:lnTo>
                              <a:pt x="107" y="93"/>
                            </a:lnTo>
                            <a:lnTo>
                              <a:pt x="106" y="96"/>
                            </a:lnTo>
                            <a:lnTo>
                              <a:pt x="102" y="96"/>
                            </a:lnTo>
                            <a:lnTo>
                              <a:pt x="101" y="99"/>
                            </a:lnTo>
                            <a:lnTo>
                              <a:pt x="102" y="99"/>
                            </a:lnTo>
                            <a:lnTo>
                              <a:pt x="103" y="99"/>
                            </a:lnTo>
                            <a:lnTo>
                              <a:pt x="104" y="99"/>
                            </a:lnTo>
                            <a:lnTo>
                              <a:pt x="104" y="99"/>
                            </a:lnTo>
                            <a:lnTo>
                              <a:pt x="104" y="102"/>
                            </a:lnTo>
                            <a:lnTo>
                              <a:pt x="104" y="103"/>
                            </a:lnTo>
                            <a:lnTo>
                              <a:pt x="103" y="104"/>
                            </a:lnTo>
                            <a:lnTo>
                              <a:pt x="101" y="104"/>
                            </a:lnTo>
                            <a:lnTo>
                              <a:pt x="99" y="103"/>
                            </a:lnTo>
                            <a:lnTo>
                              <a:pt x="97" y="103"/>
                            </a:lnTo>
                            <a:lnTo>
                              <a:pt x="97" y="106"/>
                            </a:lnTo>
                            <a:lnTo>
                              <a:pt x="95" y="106"/>
                            </a:lnTo>
                            <a:lnTo>
                              <a:pt x="92" y="108"/>
                            </a:lnTo>
                            <a:lnTo>
                              <a:pt x="92" y="111"/>
                            </a:lnTo>
                            <a:lnTo>
                              <a:pt x="89" y="112"/>
                            </a:lnTo>
                            <a:lnTo>
                              <a:pt x="87" y="115"/>
                            </a:lnTo>
                            <a:lnTo>
                              <a:pt x="85" y="116"/>
                            </a:lnTo>
                            <a:lnTo>
                              <a:pt x="83" y="113"/>
                            </a:lnTo>
                            <a:lnTo>
                              <a:pt x="82" y="113"/>
                            </a:lnTo>
                            <a:lnTo>
                              <a:pt x="80" y="110"/>
                            </a:lnTo>
                            <a:lnTo>
                              <a:pt x="79" y="110"/>
                            </a:lnTo>
                            <a:lnTo>
                              <a:pt x="76" y="112"/>
                            </a:lnTo>
                            <a:lnTo>
                              <a:pt x="75" y="112"/>
                            </a:lnTo>
                            <a:lnTo>
                              <a:pt x="75" y="111"/>
                            </a:lnTo>
                            <a:lnTo>
                              <a:pt x="73" y="110"/>
                            </a:lnTo>
                            <a:lnTo>
                              <a:pt x="73" y="112"/>
                            </a:lnTo>
                            <a:lnTo>
                              <a:pt x="70" y="111"/>
                            </a:lnTo>
                            <a:lnTo>
                              <a:pt x="69" y="112"/>
                            </a:lnTo>
                            <a:lnTo>
                              <a:pt x="68" y="113"/>
                            </a:lnTo>
                            <a:lnTo>
                              <a:pt x="67" y="116"/>
                            </a:lnTo>
                            <a:lnTo>
                              <a:pt x="56" y="117"/>
                            </a:lnTo>
                            <a:lnTo>
                              <a:pt x="56" y="118"/>
                            </a:lnTo>
                            <a:lnTo>
                              <a:pt x="56" y="119"/>
                            </a:lnTo>
                            <a:lnTo>
                              <a:pt x="53" y="117"/>
                            </a:lnTo>
                            <a:lnTo>
                              <a:pt x="50" y="117"/>
                            </a:lnTo>
                            <a:lnTo>
                              <a:pt x="50" y="116"/>
                            </a:lnTo>
                            <a:lnTo>
                              <a:pt x="49" y="115"/>
                            </a:lnTo>
                            <a:lnTo>
                              <a:pt x="47" y="117"/>
                            </a:lnTo>
                            <a:lnTo>
                              <a:pt x="46" y="117"/>
                            </a:lnTo>
                            <a:lnTo>
                              <a:pt x="45" y="117"/>
                            </a:lnTo>
                            <a:lnTo>
                              <a:pt x="44" y="121"/>
                            </a:lnTo>
                            <a:lnTo>
                              <a:pt x="42" y="120"/>
                            </a:lnTo>
                            <a:lnTo>
                              <a:pt x="42" y="117"/>
                            </a:lnTo>
                            <a:lnTo>
                              <a:pt x="41" y="117"/>
                            </a:lnTo>
                            <a:lnTo>
                              <a:pt x="40" y="119"/>
                            </a:lnTo>
                            <a:lnTo>
                              <a:pt x="36" y="119"/>
                            </a:lnTo>
                            <a:lnTo>
                              <a:pt x="36" y="120"/>
                            </a:lnTo>
                            <a:lnTo>
                              <a:pt x="36" y="122"/>
                            </a:lnTo>
                            <a:lnTo>
                              <a:pt x="35" y="122"/>
                            </a:lnTo>
                            <a:lnTo>
                              <a:pt x="36" y="127"/>
                            </a:lnTo>
                            <a:lnTo>
                              <a:pt x="36" y="128"/>
                            </a:lnTo>
                            <a:lnTo>
                              <a:pt x="33" y="129"/>
                            </a:lnTo>
                            <a:lnTo>
                              <a:pt x="32" y="127"/>
                            </a:lnTo>
                            <a:lnTo>
                              <a:pt x="29" y="124"/>
                            </a:lnTo>
                            <a:lnTo>
                              <a:pt x="31" y="123"/>
                            </a:lnTo>
                            <a:lnTo>
                              <a:pt x="31" y="121"/>
                            </a:lnTo>
                            <a:lnTo>
                              <a:pt x="28" y="120"/>
                            </a:lnTo>
                            <a:lnTo>
                              <a:pt x="27" y="121"/>
                            </a:lnTo>
                            <a:lnTo>
                              <a:pt x="22" y="123"/>
                            </a:lnTo>
                            <a:lnTo>
                              <a:pt x="22" y="125"/>
                            </a:lnTo>
                            <a:lnTo>
                              <a:pt x="21" y="123"/>
                            </a:lnTo>
                            <a:lnTo>
                              <a:pt x="18" y="123"/>
                            </a:lnTo>
                            <a:lnTo>
                              <a:pt x="18" y="124"/>
                            </a:lnTo>
                            <a:lnTo>
                              <a:pt x="17" y="123"/>
                            </a:lnTo>
                            <a:lnTo>
                              <a:pt x="16" y="123"/>
                            </a:lnTo>
                            <a:lnTo>
                              <a:pt x="13" y="127"/>
                            </a:lnTo>
                            <a:lnTo>
                              <a:pt x="12" y="127"/>
                            </a:lnTo>
                            <a:lnTo>
                              <a:pt x="11" y="128"/>
                            </a:lnTo>
                            <a:lnTo>
                              <a:pt x="12" y="129"/>
                            </a:lnTo>
                            <a:lnTo>
                              <a:pt x="12" y="130"/>
                            </a:lnTo>
                            <a:lnTo>
                              <a:pt x="14" y="130"/>
                            </a:lnTo>
                            <a:lnTo>
                              <a:pt x="15" y="131"/>
                            </a:lnTo>
                            <a:lnTo>
                              <a:pt x="13" y="132"/>
                            </a:lnTo>
                            <a:lnTo>
                              <a:pt x="13" y="133"/>
                            </a:lnTo>
                            <a:lnTo>
                              <a:pt x="14" y="135"/>
                            </a:lnTo>
                            <a:lnTo>
                              <a:pt x="14" y="137"/>
                            </a:lnTo>
                            <a:lnTo>
                              <a:pt x="13" y="138"/>
                            </a:lnTo>
                            <a:lnTo>
                              <a:pt x="12" y="138"/>
                            </a:lnTo>
                            <a:lnTo>
                              <a:pt x="11" y="140"/>
                            </a:lnTo>
                            <a:lnTo>
                              <a:pt x="12" y="144"/>
                            </a:lnTo>
                            <a:lnTo>
                              <a:pt x="12" y="144"/>
                            </a:lnTo>
                            <a:lnTo>
                              <a:pt x="12" y="145"/>
                            </a:lnTo>
                            <a:lnTo>
                              <a:pt x="13" y="145"/>
                            </a:lnTo>
                            <a:lnTo>
                              <a:pt x="13" y="147"/>
                            </a:lnTo>
                            <a:lnTo>
                              <a:pt x="13" y="147"/>
                            </a:lnTo>
                            <a:lnTo>
                              <a:pt x="12" y="149"/>
                            </a:lnTo>
                            <a:lnTo>
                              <a:pt x="8" y="150"/>
                            </a:lnTo>
                            <a:lnTo>
                              <a:pt x="9" y="151"/>
                            </a:lnTo>
                            <a:lnTo>
                              <a:pt x="8" y="152"/>
                            </a:lnTo>
                            <a:lnTo>
                              <a:pt x="8" y="153"/>
                            </a:lnTo>
                            <a:lnTo>
                              <a:pt x="9" y="154"/>
                            </a:lnTo>
                            <a:lnTo>
                              <a:pt x="9" y="155"/>
                            </a:lnTo>
                            <a:lnTo>
                              <a:pt x="8" y="157"/>
                            </a:lnTo>
                            <a:lnTo>
                              <a:pt x="8" y="158"/>
                            </a:lnTo>
                            <a:lnTo>
                              <a:pt x="6" y="158"/>
                            </a:lnTo>
                            <a:lnTo>
                              <a:pt x="6" y="160"/>
                            </a:lnTo>
                            <a:lnTo>
                              <a:pt x="8" y="160"/>
                            </a:lnTo>
                            <a:lnTo>
                              <a:pt x="8" y="162"/>
                            </a:lnTo>
                            <a:lnTo>
                              <a:pt x="9" y="163"/>
                            </a:lnTo>
                            <a:lnTo>
                              <a:pt x="12" y="163"/>
                            </a:lnTo>
                            <a:lnTo>
                              <a:pt x="12" y="164"/>
                            </a:lnTo>
                            <a:lnTo>
                              <a:pt x="15" y="163"/>
                            </a:lnTo>
                            <a:lnTo>
                              <a:pt x="15" y="163"/>
                            </a:lnTo>
                            <a:lnTo>
                              <a:pt x="16" y="165"/>
                            </a:lnTo>
                            <a:lnTo>
                              <a:pt x="21" y="165"/>
                            </a:lnTo>
                            <a:lnTo>
                              <a:pt x="22" y="167"/>
                            </a:lnTo>
                            <a:lnTo>
                              <a:pt x="22" y="168"/>
                            </a:lnTo>
                            <a:lnTo>
                              <a:pt x="24" y="168"/>
                            </a:lnTo>
                            <a:lnTo>
                              <a:pt x="24" y="170"/>
                            </a:lnTo>
                            <a:lnTo>
                              <a:pt x="25" y="171"/>
                            </a:lnTo>
                            <a:lnTo>
                              <a:pt x="25" y="172"/>
                            </a:lnTo>
                            <a:lnTo>
                              <a:pt x="25" y="172"/>
                            </a:lnTo>
                            <a:lnTo>
                              <a:pt x="25" y="173"/>
                            </a:lnTo>
                            <a:lnTo>
                              <a:pt x="25" y="175"/>
                            </a:lnTo>
                            <a:lnTo>
                              <a:pt x="27" y="177"/>
                            </a:lnTo>
                            <a:lnTo>
                              <a:pt x="27" y="178"/>
                            </a:lnTo>
                            <a:lnTo>
                              <a:pt x="26" y="178"/>
                            </a:lnTo>
                            <a:lnTo>
                              <a:pt x="23" y="178"/>
                            </a:lnTo>
                            <a:lnTo>
                              <a:pt x="23" y="182"/>
                            </a:lnTo>
                            <a:lnTo>
                              <a:pt x="24" y="182"/>
                            </a:lnTo>
                            <a:lnTo>
                              <a:pt x="23" y="184"/>
                            </a:lnTo>
                            <a:lnTo>
                              <a:pt x="25" y="185"/>
                            </a:lnTo>
                            <a:lnTo>
                              <a:pt x="25" y="183"/>
                            </a:lnTo>
                            <a:lnTo>
                              <a:pt x="27" y="182"/>
                            </a:lnTo>
                            <a:lnTo>
                              <a:pt x="28" y="181"/>
                            </a:lnTo>
                            <a:lnTo>
                              <a:pt x="28" y="181"/>
                            </a:lnTo>
                            <a:lnTo>
                              <a:pt x="28" y="182"/>
                            </a:lnTo>
                            <a:lnTo>
                              <a:pt x="29" y="182"/>
                            </a:lnTo>
                            <a:lnTo>
                              <a:pt x="28" y="185"/>
                            </a:lnTo>
                            <a:lnTo>
                              <a:pt x="28" y="189"/>
                            </a:lnTo>
                            <a:lnTo>
                              <a:pt x="29" y="189"/>
                            </a:lnTo>
                            <a:lnTo>
                              <a:pt x="29" y="190"/>
                            </a:lnTo>
                            <a:lnTo>
                              <a:pt x="31" y="191"/>
                            </a:lnTo>
                            <a:lnTo>
                              <a:pt x="31" y="192"/>
                            </a:lnTo>
                            <a:lnTo>
                              <a:pt x="31" y="192"/>
                            </a:lnTo>
                            <a:lnTo>
                              <a:pt x="31" y="193"/>
                            </a:lnTo>
                            <a:lnTo>
                              <a:pt x="29" y="194"/>
                            </a:lnTo>
                            <a:lnTo>
                              <a:pt x="26" y="194"/>
                            </a:lnTo>
                            <a:lnTo>
                              <a:pt x="25" y="195"/>
                            </a:lnTo>
                            <a:lnTo>
                              <a:pt x="25" y="196"/>
                            </a:lnTo>
                            <a:lnTo>
                              <a:pt x="24" y="199"/>
                            </a:lnTo>
                            <a:lnTo>
                              <a:pt x="26" y="200"/>
                            </a:lnTo>
                            <a:lnTo>
                              <a:pt x="25" y="200"/>
                            </a:lnTo>
                            <a:lnTo>
                              <a:pt x="25" y="203"/>
                            </a:lnTo>
                            <a:lnTo>
                              <a:pt x="24" y="206"/>
                            </a:lnTo>
                            <a:lnTo>
                              <a:pt x="22" y="206"/>
                            </a:lnTo>
                            <a:lnTo>
                              <a:pt x="22" y="211"/>
                            </a:lnTo>
                            <a:lnTo>
                              <a:pt x="19" y="211"/>
                            </a:lnTo>
                            <a:lnTo>
                              <a:pt x="19" y="212"/>
                            </a:lnTo>
                            <a:lnTo>
                              <a:pt x="19" y="212"/>
                            </a:lnTo>
                            <a:lnTo>
                              <a:pt x="18" y="211"/>
                            </a:lnTo>
                            <a:lnTo>
                              <a:pt x="18" y="210"/>
                            </a:lnTo>
                            <a:lnTo>
                              <a:pt x="18" y="212"/>
                            </a:lnTo>
                            <a:lnTo>
                              <a:pt x="17" y="214"/>
                            </a:lnTo>
                            <a:lnTo>
                              <a:pt x="16" y="214"/>
                            </a:lnTo>
                            <a:lnTo>
                              <a:pt x="15" y="216"/>
                            </a:lnTo>
                            <a:lnTo>
                              <a:pt x="13" y="218"/>
                            </a:lnTo>
                            <a:lnTo>
                              <a:pt x="11" y="218"/>
                            </a:lnTo>
                            <a:lnTo>
                              <a:pt x="11" y="219"/>
                            </a:lnTo>
                            <a:lnTo>
                              <a:pt x="11" y="224"/>
                            </a:lnTo>
                            <a:lnTo>
                              <a:pt x="11" y="224"/>
                            </a:lnTo>
                            <a:lnTo>
                              <a:pt x="12" y="224"/>
                            </a:lnTo>
                            <a:lnTo>
                              <a:pt x="8" y="227"/>
                            </a:lnTo>
                            <a:lnTo>
                              <a:pt x="7" y="226"/>
                            </a:lnTo>
                            <a:lnTo>
                              <a:pt x="4" y="227"/>
                            </a:lnTo>
                            <a:lnTo>
                              <a:pt x="4" y="230"/>
                            </a:lnTo>
                            <a:lnTo>
                              <a:pt x="3" y="230"/>
                            </a:lnTo>
                            <a:lnTo>
                              <a:pt x="3" y="235"/>
                            </a:lnTo>
                            <a:lnTo>
                              <a:pt x="4" y="237"/>
                            </a:lnTo>
                            <a:lnTo>
                              <a:pt x="3" y="239"/>
                            </a:lnTo>
                            <a:lnTo>
                              <a:pt x="2" y="239"/>
                            </a:lnTo>
                            <a:lnTo>
                              <a:pt x="0" y="240"/>
                            </a:lnTo>
                            <a:lnTo>
                              <a:pt x="0" y="248"/>
                            </a:lnTo>
                            <a:lnTo>
                              <a:pt x="4" y="251"/>
                            </a:lnTo>
                            <a:lnTo>
                              <a:pt x="6" y="251"/>
                            </a:lnTo>
                            <a:lnTo>
                              <a:pt x="7" y="252"/>
                            </a:lnTo>
                            <a:lnTo>
                              <a:pt x="7" y="252"/>
                            </a:lnTo>
                            <a:lnTo>
                              <a:pt x="11" y="255"/>
                            </a:lnTo>
                            <a:lnTo>
                              <a:pt x="13" y="254"/>
                            </a:lnTo>
                            <a:lnTo>
                              <a:pt x="14" y="257"/>
                            </a:lnTo>
                            <a:lnTo>
                              <a:pt x="18" y="263"/>
                            </a:lnTo>
                            <a:lnTo>
                              <a:pt x="21" y="263"/>
                            </a:lnTo>
                            <a:lnTo>
                              <a:pt x="21" y="266"/>
                            </a:lnTo>
                            <a:lnTo>
                              <a:pt x="26" y="268"/>
                            </a:lnTo>
                            <a:lnTo>
                              <a:pt x="28" y="265"/>
                            </a:lnTo>
                            <a:lnTo>
                              <a:pt x="31" y="266"/>
                            </a:lnTo>
                            <a:lnTo>
                              <a:pt x="33" y="265"/>
                            </a:lnTo>
                            <a:lnTo>
                              <a:pt x="34" y="264"/>
                            </a:lnTo>
                            <a:lnTo>
                              <a:pt x="35" y="265"/>
                            </a:lnTo>
                            <a:lnTo>
                              <a:pt x="39" y="263"/>
                            </a:lnTo>
                            <a:lnTo>
                              <a:pt x="41" y="262"/>
                            </a:lnTo>
                            <a:lnTo>
                              <a:pt x="44" y="263"/>
                            </a:lnTo>
                            <a:lnTo>
                              <a:pt x="49" y="265"/>
                            </a:lnTo>
                            <a:lnTo>
                              <a:pt x="49" y="268"/>
                            </a:lnTo>
                            <a:lnTo>
                              <a:pt x="51" y="269"/>
                            </a:lnTo>
                            <a:lnTo>
                              <a:pt x="53" y="268"/>
                            </a:lnTo>
                            <a:lnTo>
                              <a:pt x="53" y="266"/>
                            </a:lnTo>
                            <a:lnTo>
                              <a:pt x="56" y="264"/>
                            </a:lnTo>
                            <a:lnTo>
                              <a:pt x="59" y="265"/>
                            </a:lnTo>
                            <a:lnTo>
                              <a:pt x="59" y="268"/>
                            </a:lnTo>
                            <a:lnTo>
                              <a:pt x="62" y="268"/>
                            </a:lnTo>
                            <a:lnTo>
                              <a:pt x="67" y="268"/>
                            </a:lnTo>
                            <a:lnTo>
                              <a:pt x="70" y="268"/>
                            </a:lnTo>
                            <a:lnTo>
                              <a:pt x="72" y="266"/>
                            </a:lnTo>
                            <a:lnTo>
                              <a:pt x="76" y="268"/>
                            </a:lnTo>
                            <a:lnTo>
                              <a:pt x="76" y="268"/>
                            </a:lnTo>
                            <a:lnTo>
                              <a:pt x="76" y="266"/>
                            </a:lnTo>
                            <a:lnTo>
                              <a:pt x="77" y="268"/>
                            </a:lnTo>
                            <a:lnTo>
                              <a:pt x="83" y="268"/>
                            </a:lnTo>
                            <a:lnTo>
                              <a:pt x="83" y="268"/>
                            </a:lnTo>
                            <a:lnTo>
                              <a:pt x="82" y="261"/>
                            </a:lnTo>
                            <a:lnTo>
                              <a:pt x="81" y="261"/>
                            </a:lnTo>
                            <a:lnTo>
                              <a:pt x="82" y="259"/>
                            </a:lnTo>
                            <a:lnTo>
                              <a:pt x="81" y="258"/>
                            </a:lnTo>
                            <a:lnTo>
                              <a:pt x="82" y="257"/>
                            </a:lnTo>
                            <a:lnTo>
                              <a:pt x="82" y="256"/>
                            </a:lnTo>
                            <a:lnTo>
                              <a:pt x="82" y="255"/>
                            </a:lnTo>
                            <a:lnTo>
                              <a:pt x="82" y="252"/>
                            </a:lnTo>
                            <a:lnTo>
                              <a:pt x="82" y="252"/>
                            </a:lnTo>
                            <a:lnTo>
                              <a:pt x="83" y="250"/>
                            </a:lnTo>
                            <a:lnTo>
                              <a:pt x="87" y="249"/>
                            </a:lnTo>
                            <a:lnTo>
                              <a:pt x="93" y="252"/>
                            </a:lnTo>
                            <a:lnTo>
                              <a:pt x="94" y="251"/>
                            </a:lnTo>
                            <a:lnTo>
                              <a:pt x="99" y="252"/>
                            </a:lnTo>
                            <a:lnTo>
                              <a:pt x="104" y="257"/>
                            </a:lnTo>
                            <a:lnTo>
                              <a:pt x="106" y="257"/>
                            </a:lnTo>
                            <a:lnTo>
                              <a:pt x="107" y="256"/>
                            </a:lnTo>
                            <a:lnTo>
                              <a:pt x="109" y="258"/>
                            </a:lnTo>
                            <a:lnTo>
                              <a:pt x="111" y="257"/>
                            </a:lnTo>
                            <a:lnTo>
                              <a:pt x="114" y="258"/>
                            </a:lnTo>
                            <a:lnTo>
                              <a:pt x="118" y="258"/>
                            </a:lnTo>
                            <a:lnTo>
                              <a:pt x="121" y="261"/>
                            </a:lnTo>
                            <a:lnTo>
                              <a:pt x="122" y="265"/>
                            </a:lnTo>
                            <a:lnTo>
                              <a:pt x="125" y="268"/>
                            </a:lnTo>
                            <a:lnTo>
                              <a:pt x="130" y="265"/>
                            </a:lnTo>
                            <a:lnTo>
                              <a:pt x="132" y="266"/>
                            </a:lnTo>
                            <a:lnTo>
                              <a:pt x="139" y="265"/>
                            </a:lnTo>
                            <a:lnTo>
                              <a:pt x="141" y="265"/>
                            </a:lnTo>
                            <a:lnTo>
                              <a:pt x="140" y="268"/>
                            </a:lnTo>
                            <a:lnTo>
                              <a:pt x="142" y="269"/>
                            </a:lnTo>
                            <a:lnTo>
                              <a:pt x="148" y="279"/>
                            </a:lnTo>
                            <a:lnTo>
                              <a:pt x="152" y="279"/>
                            </a:lnTo>
                            <a:lnTo>
                              <a:pt x="150" y="275"/>
                            </a:lnTo>
                            <a:lnTo>
                              <a:pt x="152" y="274"/>
                            </a:lnTo>
                            <a:lnTo>
                              <a:pt x="152" y="275"/>
                            </a:lnTo>
                            <a:lnTo>
                              <a:pt x="154" y="275"/>
                            </a:lnTo>
                            <a:lnTo>
                              <a:pt x="154" y="275"/>
                            </a:lnTo>
                            <a:lnTo>
                              <a:pt x="157" y="274"/>
                            </a:lnTo>
                            <a:lnTo>
                              <a:pt x="159" y="275"/>
                            </a:lnTo>
                            <a:lnTo>
                              <a:pt x="161" y="276"/>
                            </a:lnTo>
                            <a:lnTo>
                              <a:pt x="173" y="278"/>
                            </a:lnTo>
                            <a:lnTo>
                              <a:pt x="173" y="279"/>
                            </a:lnTo>
                            <a:lnTo>
                              <a:pt x="172" y="282"/>
                            </a:lnTo>
                            <a:lnTo>
                              <a:pt x="176" y="282"/>
                            </a:lnTo>
                            <a:lnTo>
                              <a:pt x="176" y="283"/>
                            </a:lnTo>
                            <a:lnTo>
                              <a:pt x="176" y="283"/>
                            </a:lnTo>
                            <a:lnTo>
                              <a:pt x="175" y="285"/>
                            </a:lnTo>
                            <a:lnTo>
                              <a:pt x="173" y="285"/>
                            </a:lnTo>
                            <a:lnTo>
                              <a:pt x="171" y="289"/>
                            </a:lnTo>
                            <a:lnTo>
                              <a:pt x="172" y="292"/>
                            </a:lnTo>
                            <a:lnTo>
                              <a:pt x="182" y="294"/>
                            </a:lnTo>
                            <a:lnTo>
                              <a:pt x="185" y="298"/>
                            </a:lnTo>
                            <a:lnTo>
                              <a:pt x="186" y="297"/>
                            </a:lnTo>
                            <a:lnTo>
                              <a:pt x="188" y="298"/>
                            </a:lnTo>
                            <a:lnTo>
                              <a:pt x="189" y="297"/>
                            </a:lnTo>
                            <a:lnTo>
                              <a:pt x="190" y="298"/>
                            </a:lnTo>
                            <a:lnTo>
                              <a:pt x="190" y="300"/>
                            </a:lnTo>
                            <a:lnTo>
                              <a:pt x="191" y="301"/>
                            </a:lnTo>
                            <a:lnTo>
                              <a:pt x="192" y="305"/>
                            </a:lnTo>
                            <a:lnTo>
                              <a:pt x="193" y="307"/>
                            </a:lnTo>
                            <a:lnTo>
                              <a:pt x="197" y="309"/>
                            </a:lnTo>
                            <a:lnTo>
                              <a:pt x="197" y="308"/>
                            </a:lnTo>
                            <a:lnTo>
                              <a:pt x="203" y="307"/>
                            </a:lnTo>
                            <a:lnTo>
                              <a:pt x="203" y="306"/>
                            </a:lnTo>
                            <a:lnTo>
                              <a:pt x="204" y="305"/>
                            </a:lnTo>
                            <a:lnTo>
                              <a:pt x="204" y="303"/>
                            </a:lnTo>
                            <a:lnTo>
                              <a:pt x="206" y="302"/>
                            </a:lnTo>
                            <a:lnTo>
                              <a:pt x="208" y="301"/>
                            </a:lnTo>
                            <a:lnTo>
                              <a:pt x="212" y="302"/>
                            </a:lnTo>
                            <a:lnTo>
                              <a:pt x="217" y="299"/>
                            </a:lnTo>
                            <a:lnTo>
                              <a:pt x="221" y="301"/>
                            </a:lnTo>
                            <a:lnTo>
                              <a:pt x="231" y="303"/>
                            </a:lnTo>
                            <a:lnTo>
                              <a:pt x="235" y="309"/>
                            </a:lnTo>
                            <a:lnTo>
                              <a:pt x="236" y="310"/>
                            </a:lnTo>
                            <a:lnTo>
                              <a:pt x="238" y="309"/>
                            </a:lnTo>
                            <a:lnTo>
                              <a:pt x="239" y="310"/>
                            </a:lnTo>
                            <a:lnTo>
                              <a:pt x="241" y="310"/>
                            </a:lnTo>
                            <a:lnTo>
                              <a:pt x="241" y="308"/>
                            </a:lnTo>
                            <a:lnTo>
                              <a:pt x="245" y="308"/>
                            </a:lnTo>
                            <a:lnTo>
                              <a:pt x="247" y="309"/>
                            </a:lnTo>
                            <a:lnTo>
                              <a:pt x="252" y="309"/>
                            </a:lnTo>
                            <a:lnTo>
                              <a:pt x="251" y="307"/>
                            </a:lnTo>
                            <a:lnTo>
                              <a:pt x="251" y="306"/>
                            </a:lnTo>
                            <a:lnTo>
                              <a:pt x="250" y="304"/>
                            </a:lnTo>
                            <a:lnTo>
                              <a:pt x="251" y="304"/>
                            </a:lnTo>
                            <a:lnTo>
                              <a:pt x="252" y="302"/>
                            </a:lnTo>
                            <a:lnTo>
                              <a:pt x="255" y="301"/>
                            </a:lnTo>
                            <a:lnTo>
                              <a:pt x="257" y="300"/>
                            </a:lnTo>
                            <a:lnTo>
                              <a:pt x="258" y="300"/>
                            </a:lnTo>
                            <a:lnTo>
                              <a:pt x="260" y="302"/>
                            </a:lnTo>
                            <a:lnTo>
                              <a:pt x="266" y="296"/>
                            </a:lnTo>
                            <a:lnTo>
                              <a:pt x="268" y="296"/>
                            </a:lnTo>
                            <a:lnTo>
                              <a:pt x="269" y="296"/>
                            </a:lnTo>
                            <a:lnTo>
                              <a:pt x="269" y="296"/>
                            </a:lnTo>
                            <a:lnTo>
                              <a:pt x="272" y="296"/>
                            </a:lnTo>
                            <a:lnTo>
                              <a:pt x="273" y="295"/>
                            </a:lnTo>
                            <a:lnTo>
                              <a:pt x="275" y="293"/>
                            </a:lnTo>
                            <a:lnTo>
                              <a:pt x="276" y="296"/>
                            </a:lnTo>
                            <a:lnTo>
                              <a:pt x="279" y="295"/>
                            </a:lnTo>
                            <a:lnTo>
                              <a:pt x="281" y="296"/>
                            </a:lnTo>
                            <a:lnTo>
                              <a:pt x="282" y="295"/>
                            </a:lnTo>
                            <a:lnTo>
                              <a:pt x="286" y="300"/>
                            </a:lnTo>
                            <a:lnTo>
                              <a:pt x="289" y="299"/>
                            </a:lnTo>
                            <a:lnTo>
                              <a:pt x="294" y="298"/>
                            </a:lnTo>
                            <a:lnTo>
                              <a:pt x="293" y="296"/>
                            </a:lnTo>
                            <a:lnTo>
                              <a:pt x="293" y="294"/>
                            </a:lnTo>
                            <a:lnTo>
                              <a:pt x="290" y="293"/>
                            </a:lnTo>
                            <a:lnTo>
                              <a:pt x="290" y="291"/>
                            </a:lnTo>
                            <a:lnTo>
                              <a:pt x="291" y="290"/>
                            </a:lnTo>
                            <a:lnTo>
                              <a:pt x="291" y="289"/>
                            </a:lnTo>
                            <a:lnTo>
                              <a:pt x="290" y="289"/>
                            </a:lnTo>
                            <a:lnTo>
                              <a:pt x="287" y="289"/>
                            </a:lnTo>
                            <a:lnTo>
                              <a:pt x="286" y="288"/>
                            </a:lnTo>
                            <a:lnTo>
                              <a:pt x="285" y="287"/>
                            </a:lnTo>
                            <a:lnTo>
                              <a:pt x="283" y="286"/>
                            </a:lnTo>
                            <a:lnTo>
                              <a:pt x="282" y="282"/>
                            </a:lnTo>
                            <a:lnTo>
                              <a:pt x="282" y="280"/>
                            </a:lnTo>
                            <a:lnTo>
                              <a:pt x="282" y="275"/>
                            </a:lnTo>
                            <a:lnTo>
                              <a:pt x="282" y="252"/>
                            </a:lnTo>
                            <a:lnTo>
                              <a:pt x="283" y="243"/>
                            </a:lnTo>
                            <a:lnTo>
                              <a:pt x="282" y="242"/>
                            </a:lnTo>
                            <a:lnTo>
                              <a:pt x="282" y="242"/>
                            </a:lnTo>
                            <a:lnTo>
                              <a:pt x="279" y="241"/>
                            </a:lnTo>
                            <a:lnTo>
                              <a:pt x="278" y="239"/>
                            </a:lnTo>
                            <a:lnTo>
                              <a:pt x="279" y="237"/>
                            </a:lnTo>
                            <a:lnTo>
                              <a:pt x="281" y="237"/>
                            </a:lnTo>
                            <a:lnTo>
                              <a:pt x="281" y="239"/>
                            </a:lnTo>
                            <a:lnTo>
                              <a:pt x="281" y="240"/>
                            </a:lnTo>
                            <a:lnTo>
                              <a:pt x="282" y="241"/>
                            </a:lnTo>
                            <a:lnTo>
                              <a:pt x="282" y="237"/>
                            </a:lnTo>
                            <a:lnTo>
                              <a:pt x="282" y="237"/>
                            </a:lnTo>
                            <a:lnTo>
                              <a:pt x="286" y="227"/>
                            </a:lnTo>
                            <a:lnTo>
                              <a:pt x="285" y="227"/>
                            </a:lnTo>
                            <a:lnTo>
                              <a:pt x="283" y="228"/>
                            </a:lnTo>
                            <a:lnTo>
                              <a:pt x="282" y="227"/>
                            </a:lnTo>
                            <a:lnTo>
                              <a:pt x="281" y="226"/>
                            </a:lnTo>
                            <a:lnTo>
                              <a:pt x="282" y="222"/>
                            </a:lnTo>
                            <a:lnTo>
                              <a:pt x="282" y="222"/>
                            </a:lnTo>
                            <a:lnTo>
                              <a:pt x="282" y="224"/>
                            </a:lnTo>
                            <a:lnTo>
                              <a:pt x="285" y="224"/>
                            </a:lnTo>
                            <a:lnTo>
                              <a:pt x="285" y="227"/>
                            </a:lnTo>
                            <a:lnTo>
                              <a:pt x="286" y="227"/>
                            </a:lnTo>
                            <a:lnTo>
                              <a:pt x="291" y="218"/>
                            </a:lnTo>
                            <a:lnTo>
                              <a:pt x="293" y="214"/>
                            </a:lnTo>
                            <a:lnTo>
                              <a:pt x="298" y="210"/>
                            </a:lnTo>
                            <a:lnTo>
                              <a:pt x="301" y="207"/>
                            </a:lnTo>
                            <a:lnTo>
                              <a:pt x="304" y="206"/>
                            </a:lnTo>
                            <a:lnTo>
                              <a:pt x="305" y="205"/>
                            </a:lnTo>
                            <a:lnTo>
                              <a:pt x="306" y="203"/>
                            </a:lnTo>
                            <a:lnTo>
                              <a:pt x="309" y="203"/>
                            </a:lnTo>
                            <a:lnTo>
                              <a:pt x="314" y="201"/>
                            </a:lnTo>
                            <a:lnTo>
                              <a:pt x="321" y="203"/>
                            </a:lnTo>
                            <a:lnTo>
                              <a:pt x="322" y="202"/>
                            </a:lnTo>
                            <a:lnTo>
                              <a:pt x="323" y="199"/>
                            </a:lnTo>
                            <a:lnTo>
                              <a:pt x="324" y="198"/>
                            </a:lnTo>
                            <a:lnTo>
                              <a:pt x="326" y="196"/>
                            </a:lnTo>
                            <a:lnTo>
                              <a:pt x="332" y="190"/>
                            </a:lnTo>
                            <a:lnTo>
                              <a:pt x="333" y="189"/>
                            </a:lnTo>
                            <a:lnTo>
                              <a:pt x="336" y="188"/>
                            </a:lnTo>
                            <a:lnTo>
                              <a:pt x="339" y="185"/>
                            </a:lnTo>
                            <a:lnTo>
                              <a:pt x="345" y="182"/>
                            </a:lnTo>
                            <a:lnTo>
                              <a:pt x="347" y="180"/>
                            </a:lnTo>
                            <a:lnTo>
                              <a:pt x="354" y="174"/>
                            </a:lnTo>
                            <a:lnTo>
                              <a:pt x="360" y="171"/>
                            </a:lnTo>
                            <a:lnTo>
                              <a:pt x="364" y="169"/>
                            </a:lnTo>
                            <a:lnTo>
                              <a:pt x="370" y="169"/>
                            </a:lnTo>
                            <a:lnTo>
                              <a:pt x="373" y="173"/>
                            </a:lnTo>
                            <a:lnTo>
                              <a:pt x="372" y="175"/>
                            </a:lnTo>
                            <a:lnTo>
                              <a:pt x="373" y="177"/>
                            </a:lnTo>
                            <a:lnTo>
                              <a:pt x="376" y="179"/>
                            </a:lnTo>
                            <a:lnTo>
                              <a:pt x="381" y="180"/>
                            </a:lnTo>
                            <a:lnTo>
                              <a:pt x="382" y="176"/>
                            </a:lnTo>
                            <a:lnTo>
                              <a:pt x="382" y="175"/>
                            </a:lnTo>
                            <a:lnTo>
                              <a:pt x="389" y="172"/>
                            </a:lnTo>
                            <a:lnTo>
                              <a:pt x="388" y="170"/>
                            </a:lnTo>
                            <a:lnTo>
                              <a:pt x="389" y="168"/>
                            </a:lnTo>
                            <a:lnTo>
                              <a:pt x="389" y="170"/>
                            </a:lnTo>
                            <a:lnTo>
                              <a:pt x="389" y="171"/>
                            </a:lnTo>
                            <a:lnTo>
                              <a:pt x="391" y="170"/>
                            </a:lnTo>
                            <a:lnTo>
                              <a:pt x="392" y="170"/>
                            </a:lnTo>
                            <a:lnTo>
                              <a:pt x="396" y="167"/>
                            </a:lnTo>
                            <a:lnTo>
                              <a:pt x="396" y="166"/>
                            </a:lnTo>
                            <a:lnTo>
                              <a:pt x="397" y="165"/>
                            </a:lnTo>
                            <a:lnTo>
                              <a:pt x="399" y="165"/>
                            </a:lnTo>
                            <a:lnTo>
                              <a:pt x="401" y="162"/>
                            </a:lnTo>
                            <a:lnTo>
                              <a:pt x="400" y="161"/>
                            </a:lnTo>
                            <a:lnTo>
                              <a:pt x="399" y="161"/>
                            </a:lnTo>
                            <a:lnTo>
                              <a:pt x="399" y="162"/>
                            </a:lnTo>
                            <a:lnTo>
                              <a:pt x="397" y="161"/>
                            </a:lnTo>
                            <a:lnTo>
                              <a:pt x="400" y="155"/>
                            </a:lnTo>
                            <a:lnTo>
                              <a:pt x="401" y="155"/>
                            </a:lnTo>
                            <a:lnTo>
                              <a:pt x="402" y="152"/>
                            </a:lnTo>
                            <a:lnTo>
                              <a:pt x="406" y="151"/>
                            </a:lnTo>
                            <a:lnTo>
                              <a:pt x="410" y="153"/>
                            </a:lnTo>
                            <a:lnTo>
                              <a:pt x="413" y="153"/>
                            </a:lnTo>
                            <a:lnTo>
                              <a:pt x="412" y="149"/>
                            </a:lnTo>
                            <a:lnTo>
                              <a:pt x="413" y="145"/>
                            </a:lnTo>
                            <a:lnTo>
                              <a:pt x="416" y="141"/>
                            </a:lnTo>
                            <a:lnTo>
                              <a:pt x="414" y="137"/>
                            </a:lnTo>
                            <a:lnTo>
                              <a:pt x="416" y="135"/>
                            </a:lnTo>
                            <a:lnTo>
                              <a:pt x="416" y="134"/>
                            </a:lnTo>
                            <a:lnTo>
                              <a:pt x="414" y="134"/>
                            </a:lnTo>
                            <a:lnTo>
                              <a:pt x="414" y="132"/>
                            </a:lnTo>
                            <a:lnTo>
                              <a:pt x="416" y="132"/>
                            </a:lnTo>
                            <a:lnTo>
                              <a:pt x="419" y="129"/>
                            </a:lnTo>
                            <a:lnTo>
                              <a:pt x="421" y="126"/>
                            </a:lnTo>
                            <a:lnTo>
                              <a:pt x="422" y="126"/>
                            </a:lnTo>
                            <a:lnTo>
                              <a:pt x="422" y="125"/>
                            </a:lnTo>
                            <a:lnTo>
                              <a:pt x="425" y="123"/>
                            </a:lnTo>
                            <a:lnTo>
                              <a:pt x="426" y="122"/>
                            </a:lnTo>
                            <a:lnTo>
                              <a:pt x="427" y="121"/>
                            </a:lnTo>
                            <a:lnTo>
                              <a:pt x="427" y="118"/>
                            </a:lnTo>
                            <a:lnTo>
                              <a:pt x="430" y="119"/>
                            </a:lnTo>
                            <a:lnTo>
                              <a:pt x="430" y="117"/>
                            </a:lnTo>
                            <a:lnTo>
                              <a:pt x="430" y="116"/>
                            </a:lnTo>
                            <a:lnTo>
                              <a:pt x="429" y="114"/>
                            </a:lnTo>
                            <a:close/>
                          </a:path>
                        </a:pathLst>
                      </a:custGeom>
                      <a:solidFill>
                        <a:schemeClr val="accent5">
                          <a:lumMod val="50000"/>
                        </a:schemeClr>
                      </a:solid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ea typeface="+mn-ea"/>
                          <a:cs typeface="+mn-cs"/>
                        </a:endParaRPr>
                      </a:p>
                    </p:txBody>
                  </p:sp>
                  <p:sp>
                    <p:nvSpPr>
                      <p:cNvPr id="301" name="Nouvelle-Aquitaine" descr="{&quot;Key&quot;:&quot;nouvelle-aquitaine&quot;,&quot;Name&quot;:&quot;Nouvelle-Aquitaine&quot;,&quot;Value&quot;:1.0,&quot;Formula&quot;:&quot;&quot;,&quot;Text&quot;:&quot;&quot;,&quot;OfficeApplication&quot;:1,&quot;HasValue&quot;:true}">
                        <a:extLst>
                          <a:ext uri="{FF2B5EF4-FFF2-40B4-BE49-F238E27FC236}">
                            <a16:creationId xmlns:a16="http://schemas.microsoft.com/office/drawing/2014/main" id="{C95BCB58-B616-46B0-ABC5-31FB1E26D3E2}"/>
                          </a:ext>
                        </a:extLst>
                      </p:cNvPr>
                      <p:cNvSpPr>
                        <a:spLocks noEditPoints="1"/>
                      </p:cNvSpPr>
                      <p:nvPr/>
                    </p:nvSpPr>
                    <p:spPr bwMode="auto">
                      <a:xfrm>
                        <a:off x="4115469" y="3513981"/>
                        <a:ext cx="1859393" cy="2427631"/>
                      </a:xfrm>
                      <a:custGeom>
                        <a:avLst/>
                        <a:gdLst>
                          <a:gd name="T0" fmla="*/ 355 w 366"/>
                          <a:gd name="T1" fmla="*/ 103 h 499"/>
                          <a:gd name="T2" fmla="*/ 342 w 366"/>
                          <a:gd name="T3" fmla="*/ 93 h 499"/>
                          <a:gd name="T4" fmla="*/ 318 w 366"/>
                          <a:gd name="T5" fmla="*/ 88 h 499"/>
                          <a:gd name="T6" fmla="*/ 297 w 366"/>
                          <a:gd name="T7" fmla="*/ 90 h 499"/>
                          <a:gd name="T8" fmla="*/ 280 w 366"/>
                          <a:gd name="T9" fmla="*/ 88 h 499"/>
                          <a:gd name="T10" fmla="*/ 263 w 366"/>
                          <a:gd name="T11" fmla="*/ 93 h 499"/>
                          <a:gd name="T12" fmla="*/ 251 w 366"/>
                          <a:gd name="T13" fmla="*/ 85 h 499"/>
                          <a:gd name="T14" fmla="*/ 231 w 366"/>
                          <a:gd name="T15" fmla="*/ 63 h 499"/>
                          <a:gd name="T16" fmla="*/ 223 w 366"/>
                          <a:gd name="T17" fmla="*/ 39 h 499"/>
                          <a:gd name="T18" fmla="*/ 205 w 366"/>
                          <a:gd name="T19" fmla="*/ 21 h 499"/>
                          <a:gd name="T20" fmla="*/ 185 w 366"/>
                          <a:gd name="T21" fmla="*/ 21 h 499"/>
                          <a:gd name="T22" fmla="*/ 173 w 366"/>
                          <a:gd name="T23" fmla="*/ 6 h 499"/>
                          <a:gd name="T24" fmla="*/ 154 w 366"/>
                          <a:gd name="T25" fmla="*/ 9 h 499"/>
                          <a:gd name="T26" fmla="*/ 134 w 366"/>
                          <a:gd name="T27" fmla="*/ 8 h 499"/>
                          <a:gd name="T28" fmla="*/ 112 w 366"/>
                          <a:gd name="T29" fmla="*/ 19 h 499"/>
                          <a:gd name="T30" fmla="*/ 93 w 366"/>
                          <a:gd name="T31" fmla="*/ 21 h 499"/>
                          <a:gd name="T32" fmla="*/ 104 w 366"/>
                          <a:gd name="T33" fmla="*/ 45 h 499"/>
                          <a:gd name="T34" fmla="*/ 112 w 366"/>
                          <a:gd name="T35" fmla="*/ 65 h 499"/>
                          <a:gd name="T36" fmla="*/ 115 w 366"/>
                          <a:gd name="T37" fmla="*/ 86 h 499"/>
                          <a:gd name="T38" fmla="*/ 95 w 366"/>
                          <a:gd name="T39" fmla="*/ 95 h 499"/>
                          <a:gd name="T40" fmla="*/ 76 w 366"/>
                          <a:gd name="T41" fmla="*/ 91 h 499"/>
                          <a:gd name="T42" fmla="*/ 65 w 366"/>
                          <a:gd name="T43" fmla="*/ 114 h 499"/>
                          <a:gd name="T44" fmla="*/ 73 w 366"/>
                          <a:gd name="T45" fmla="*/ 135 h 499"/>
                          <a:gd name="T46" fmla="*/ 67 w 366"/>
                          <a:gd name="T47" fmla="*/ 155 h 499"/>
                          <a:gd name="T48" fmla="*/ 70 w 366"/>
                          <a:gd name="T49" fmla="*/ 172 h 499"/>
                          <a:gd name="T50" fmla="*/ 88 w 366"/>
                          <a:gd name="T51" fmla="*/ 186 h 499"/>
                          <a:gd name="T52" fmla="*/ 101 w 366"/>
                          <a:gd name="T53" fmla="*/ 227 h 499"/>
                          <a:gd name="T54" fmla="*/ 107 w 366"/>
                          <a:gd name="T55" fmla="*/ 242 h 499"/>
                          <a:gd name="T56" fmla="*/ 99 w 366"/>
                          <a:gd name="T57" fmla="*/ 236 h 499"/>
                          <a:gd name="T58" fmla="*/ 76 w 366"/>
                          <a:gd name="T59" fmla="*/ 191 h 499"/>
                          <a:gd name="T60" fmla="*/ 62 w 366"/>
                          <a:gd name="T61" fmla="*/ 200 h 499"/>
                          <a:gd name="T62" fmla="*/ 68 w 366"/>
                          <a:gd name="T63" fmla="*/ 279 h 499"/>
                          <a:gd name="T64" fmla="*/ 50 w 366"/>
                          <a:gd name="T65" fmla="*/ 304 h 499"/>
                          <a:gd name="T66" fmla="*/ 26 w 366"/>
                          <a:gd name="T67" fmla="*/ 406 h 499"/>
                          <a:gd name="T68" fmla="*/ 4 w 366"/>
                          <a:gd name="T69" fmla="*/ 426 h 499"/>
                          <a:gd name="T70" fmla="*/ 22 w 366"/>
                          <a:gd name="T71" fmla="*/ 437 h 499"/>
                          <a:gd name="T72" fmla="*/ 42 w 366"/>
                          <a:gd name="T73" fmla="*/ 459 h 499"/>
                          <a:gd name="T74" fmla="*/ 73 w 366"/>
                          <a:gd name="T75" fmla="*/ 479 h 499"/>
                          <a:gd name="T76" fmla="*/ 99 w 366"/>
                          <a:gd name="T77" fmla="*/ 497 h 499"/>
                          <a:gd name="T78" fmla="*/ 129 w 366"/>
                          <a:gd name="T79" fmla="*/ 472 h 499"/>
                          <a:gd name="T80" fmla="*/ 143 w 366"/>
                          <a:gd name="T81" fmla="*/ 456 h 499"/>
                          <a:gd name="T82" fmla="*/ 149 w 366"/>
                          <a:gd name="T83" fmla="*/ 434 h 499"/>
                          <a:gd name="T84" fmla="*/ 148 w 366"/>
                          <a:gd name="T85" fmla="*/ 422 h 499"/>
                          <a:gd name="T86" fmla="*/ 130 w 366"/>
                          <a:gd name="T87" fmla="*/ 408 h 499"/>
                          <a:gd name="T88" fmla="*/ 134 w 366"/>
                          <a:gd name="T89" fmla="*/ 390 h 499"/>
                          <a:gd name="T90" fmla="*/ 132 w 366"/>
                          <a:gd name="T91" fmla="*/ 372 h 499"/>
                          <a:gd name="T92" fmla="*/ 157 w 366"/>
                          <a:gd name="T93" fmla="*/ 373 h 499"/>
                          <a:gd name="T94" fmla="*/ 171 w 366"/>
                          <a:gd name="T95" fmla="*/ 362 h 499"/>
                          <a:gd name="T96" fmla="*/ 203 w 366"/>
                          <a:gd name="T97" fmla="*/ 358 h 499"/>
                          <a:gd name="T98" fmla="*/ 225 w 366"/>
                          <a:gd name="T99" fmla="*/ 344 h 499"/>
                          <a:gd name="T100" fmla="*/ 225 w 366"/>
                          <a:gd name="T101" fmla="*/ 327 h 499"/>
                          <a:gd name="T102" fmla="*/ 236 w 366"/>
                          <a:gd name="T103" fmla="*/ 312 h 499"/>
                          <a:gd name="T104" fmla="*/ 247 w 366"/>
                          <a:gd name="T105" fmla="*/ 288 h 499"/>
                          <a:gd name="T106" fmla="*/ 269 w 366"/>
                          <a:gd name="T107" fmla="*/ 268 h 499"/>
                          <a:gd name="T108" fmla="*/ 275 w 366"/>
                          <a:gd name="T109" fmla="*/ 248 h 499"/>
                          <a:gd name="T110" fmla="*/ 294 w 366"/>
                          <a:gd name="T111" fmla="*/ 255 h 499"/>
                          <a:gd name="T112" fmla="*/ 318 w 366"/>
                          <a:gd name="T113" fmla="*/ 254 h 499"/>
                          <a:gd name="T114" fmla="*/ 335 w 366"/>
                          <a:gd name="T115" fmla="*/ 231 h 499"/>
                          <a:gd name="T116" fmla="*/ 345 w 366"/>
                          <a:gd name="T117" fmla="*/ 211 h 499"/>
                          <a:gd name="T118" fmla="*/ 357 w 366"/>
                          <a:gd name="T119" fmla="*/ 200 h 499"/>
                          <a:gd name="T120" fmla="*/ 359 w 366"/>
                          <a:gd name="T121" fmla="*/ 175 h 499"/>
                          <a:gd name="T122" fmla="*/ 352 w 366"/>
                          <a:gd name="T123" fmla="*/ 153 h 499"/>
                          <a:gd name="T124" fmla="*/ 251 w 366"/>
                          <a:gd name="T125" fmla="*/ 91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6" h="499">
                            <a:moveTo>
                              <a:pt x="365" y="138"/>
                            </a:moveTo>
                            <a:lnTo>
                              <a:pt x="365" y="134"/>
                            </a:lnTo>
                            <a:lnTo>
                              <a:pt x="366" y="131"/>
                            </a:lnTo>
                            <a:lnTo>
                              <a:pt x="362" y="131"/>
                            </a:lnTo>
                            <a:lnTo>
                              <a:pt x="362" y="126"/>
                            </a:lnTo>
                            <a:lnTo>
                              <a:pt x="362" y="123"/>
                            </a:lnTo>
                            <a:lnTo>
                              <a:pt x="362" y="121"/>
                            </a:lnTo>
                            <a:lnTo>
                              <a:pt x="362" y="120"/>
                            </a:lnTo>
                            <a:lnTo>
                              <a:pt x="362" y="117"/>
                            </a:lnTo>
                            <a:lnTo>
                              <a:pt x="359" y="115"/>
                            </a:lnTo>
                            <a:lnTo>
                              <a:pt x="359" y="113"/>
                            </a:lnTo>
                            <a:lnTo>
                              <a:pt x="358" y="110"/>
                            </a:lnTo>
                            <a:lnTo>
                              <a:pt x="358" y="109"/>
                            </a:lnTo>
                            <a:lnTo>
                              <a:pt x="356" y="107"/>
                            </a:lnTo>
                            <a:lnTo>
                              <a:pt x="355" y="104"/>
                            </a:lnTo>
                            <a:lnTo>
                              <a:pt x="355" y="103"/>
                            </a:lnTo>
                            <a:lnTo>
                              <a:pt x="352" y="103"/>
                            </a:lnTo>
                            <a:lnTo>
                              <a:pt x="352" y="103"/>
                            </a:lnTo>
                            <a:lnTo>
                              <a:pt x="352" y="103"/>
                            </a:lnTo>
                            <a:lnTo>
                              <a:pt x="352" y="103"/>
                            </a:lnTo>
                            <a:lnTo>
                              <a:pt x="351" y="101"/>
                            </a:lnTo>
                            <a:lnTo>
                              <a:pt x="348" y="98"/>
                            </a:lnTo>
                            <a:lnTo>
                              <a:pt x="347" y="101"/>
                            </a:lnTo>
                            <a:lnTo>
                              <a:pt x="346" y="101"/>
                            </a:lnTo>
                            <a:lnTo>
                              <a:pt x="346" y="99"/>
                            </a:lnTo>
                            <a:lnTo>
                              <a:pt x="344" y="99"/>
                            </a:lnTo>
                            <a:lnTo>
                              <a:pt x="342" y="97"/>
                            </a:lnTo>
                            <a:lnTo>
                              <a:pt x="342" y="96"/>
                            </a:lnTo>
                            <a:lnTo>
                              <a:pt x="344" y="95"/>
                            </a:lnTo>
                            <a:lnTo>
                              <a:pt x="344" y="93"/>
                            </a:lnTo>
                            <a:lnTo>
                              <a:pt x="344" y="93"/>
                            </a:lnTo>
                            <a:lnTo>
                              <a:pt x="342" y="93"/>
                            </a:lnTo>
                            <a:lnTo>
                              <a:pt x="342" y="93"/>
                            </a:lnTo>
                            <a:lnTo>
                              <a:pt x="340" y="92"/>
                            </a:lnTo>
                            <a:lnTo>
                              <a:pt x="340" y="90"/>
                            </a:lnTo>
                            <a:lnTo>
                              <a:pt x="339" y="88"/>
                            </a:lnTo>
                            <a:lnTo>
                              <a:pt x="337" y="88"/>
                            </a:lnTo>
                            <a:lnTo>
                              <a:pt x="335" y="89"/>
                            </a:lnTo>
                            <a:lnTo>
                              <a:pt x="333" y="88"/>
                            </a:lnTo>
                            <a:lnTo>
                              <a:pt x="331" y="88"/>
                            </a:lnTo>
                            <a:lnTo>
                              <a:pt x="331" y="88"/>
                            </a:lnTo>
                            <a:lnTo>
                              <a:pt x="328" y="89"/>
                            </a:lnTo>
                            <a:lnTo>
                              <a:pt x="327" y="88"/>
                            </a:lnTo>
                            <a:lnTo>
                              <a:pt x="325" y="90"/>
                            </a:lnTo>
                            <a:lnTo>
                              <a:pt x="324" y="90"/>
                            </a:lnTo>
                            <a:lnTo>
                              <a:pt x="323" y="89"/>
                            </a:lnTo>
                            <a:lnTo>
                              <a:pt x="320" y="88"/>
                            </a:lnTo>
                            <a:lnTo>
                              <a:pt x="318" y="88"/>
                            </a:lnTo>
                            <a:lnTo>
                              <a:pt x="317" y="87"/>
                            </a:lnTo>
                            <a:lnTo>
                              <a:pt x="316" y="86"/>
                            </a:lnTo>
                            <a:lnTo>
                              <a:pt x="314" y="86"/>
                            </a:lnTo>
                            <a:lnTo>
                              <a:pt x="311" y="87"/>
                            </a:lnTo>
                            <a:lnTo>
                              <a:pt x="310" y="86"/>
                            </a:lnTo>
                            <a:lnTo>
                              <a:pt x="309" y="86"/>
                            </a:lnTo>
                            <a:lnTo>
                              <a:pt x="308" y="87"/>
                            </a:lnTo>
                            <a:lnTo>
                              <a:pt x="305" y="87"/>
                            </a:lnTo>
                            <a:lnTo>
                              <a:pt x="305" y="88"/>
                            </a:lnTo>
                            <a:lnTo>
                              <a:pt x="303" y="87"/>
                            </a:lnTo>
                            <a:lnTo>
                              <a:pt x="301" y="85"/>
                            </a:lnTo>
                            <a:lnTo>
                              <a:pt x="297" y="85"/>
                            </a:lnTo>
                            <a:lnTo>
                              <a:pt x="297" y="85"/>
                            </a:lnTo>
                            <a:lnTo>
                              <a:pt x="298" y="86"/>
                            </a:lnTo>
                            <a:lnTo>
                              <a:pt x="299" y="87"/>
                            </a:lnTo>
                            <a:lnTo>
                              <a:pt x="297" y="90"/>
                            </a:lnTo>
                            <a:lnTo>
                              <a:pt x="296" y="92"/>
                            </a:lnTo>
                            <a:lnTo>
                              <a:pt x="295" y="92"/>
                            </a:lnTo>
                            <a:lnTo>
                              <a:pt x="293" y="89"/>
                            </a:lnTo>
                            <a:lnTo>
                              <a:pt x="292" y="89"/>
                            </a:lnTo>
                            <a:lnTo>
                              <a:pt x="291" y="90"/>
                            </a:lnTo>
                            <a:lnTo>
                              <a:pt x="290" y="92"/>
                            </a:lnTo>
                            <a:lnTo>
                              <a:pt x="290" y="92"/>
                            </a:lnTo>
                            <a:lnTo>
                              <a:pt x="288" y="92"/>
                            </a:lnTo>
                            <a:lnTo>
                              <a:pt x="287" y="90"/>
                            </a:lnTo>
                            <a:lnTo>
                              <a:pt x="288" y="89"/>
                            </a:lnTo>
                            <a:lnTo>
                              <a:pt x="287" y="88"/>
                            </a:lnTo>
                            <a:lnTo>
                              <a:pt x="286" y="90"/>
                            </a:lnTo>
                            <a:lnTo>
                              <a:pt x="283" y="90"/>
                            </a:lnTo>
                            <a:lnTo>
                              <a:pt x="281" y="90"/>
                            </a:lnTo>
                            <a:lnTo>
                              <a:pt x="281" y="88"/>
                            </a:lnTo>
                            <a:lnTo>
                              <a:pt x="280" y="88"/>
                            </a:lnTo>
                            <a:lnTo>
                              <a:pt x="278" y="90"/>
                            </a:lnTo>
                            <a:lnTo>
                              <a:pt x="277" y="90"/>
                            </a:lnTo>
                            <a:lnTo>
                              <a:pt x="277" y="90"/>
                            </a:lnTo>
                            <a:lnTo>
                              <a:pt x="276" y="90"/>
                            </a:lnTo>
                            <a:lnTo>
                              <a:pt x="275" y="93"/>
                            </a:lnTo>
                            <a:lnTo>
                              <a:pt x="273" y="93"/>
                            </a:lnTo>
                            <a:lnTo>
                              <a:pt x="273" y="95"/>
                            </a:lnTo>
                            <a:lnTo>
                              <a:pt x="271" y="96"/>
                            </a:lnTo>
                            <a:lnTo>
                              <a:pt x="270" y="93"/>
                            </a:lnTo>
                            <a:lnTo>
                              <a:pt x="269" y="92"/>
                            </a:lnTo>
                            <a:lnTo>
                              <a:pt x="268" y="90"/>
                            </a:lnTo>
                            <a:lnTo>
                              <a:pt x="267" y="90"/>
                            </a:lnTo>
                            <a:lnTo>
                              <a:pt x="267" y="90"/>
                            </a:lnTo>
                            <a:lnTo>
                              <a:pt x="264" y="90"/>
                            </a:lnTo>
                            <a:lnTo>
                              <a:pt x="264" y="92"/>
                            </a:lnTo>
                            <a:lnTo>
                              <a:pt x="263" y="93"/>
                            </a:lnTo>
                            <a:lnTo>
                              <a:pt x="259" y="93"/>
                            </a:lnTo>
                            <a:lnTo>
                              <a:pt x="258" y="93"/>
                            </a:lnTo>
                            <a:lnTo>
                              <a:pt x="256" y="93"/>
                            </a:lnTo>
                            <a:lnTo>
                              <a:pt x="256" y="92"/>
                            </a:lnTo>
                            <a:lnTo>
                              <a:pt x="256" y="90"/>
                            </a:lnTo>
                            <a:lnTo>
                              <a:pt x="254" y="93"/>
                            </a:lnTo>
                            <a:lnTo>
                              <a:pt x="253" y="92"/>
                            </a:lnTo>
                            <a:lnTo>
                              <a:pt x="253" y="92"/>
                            </a:lnTo>
                            <a:lnTo>
                              <a:pt x="255" y="90"/>
                            </a:lnTo>
                            <a:lnTo>
                              <a:pt x="254" y="89"/>
                            </a:lnTo>
                            <a:lnTo>
                              <a:pt x="256" y="86"/>
                            </a:lnTo>
                            <a:lnTo>
                              <a:pt x="256" y="86"/>
                            </a:lnTo>
                            <a:lnTo>
                              <a:pt x="253" y="87"/>
                            </a:lnTo>
                            <a:lnTo>
                              <a:pt x="253" y="85"/>
                            </a:lnTo>
                            <a:lnTo>
                              <a:pt x="252" y="85"/>
                            </a:lnTo>
                            <a:lnTo>
                              <a:pt x="251" y="85"/>
                            </a:lnTo>
                            <a:lnTo>
                              <a:pt x="250" y="83"/>
                            </a:lnTo>
                            <a:lnTo>
                              <a:pt x="251" y="82"/>
                            </a:lnTo>
                            <a:lnTo>
                              <a:pt x="250" y="79"/>
                            </a:lnTo>
                            <a:lnTo>
                              <a:pt x="251" y="79"/>
                            </a:lnTo>
                            <a:lnTo>
                              <a:pt x="249" y="76"/>
                            </a:lnTo>
                            <a:lnTo>
                              <a:pt x="246" y="75"/>
                            </a:lnTo>
                            <a:lnTo>
                              <a:pt x="241" y="75"/>
                            </a:lnTo>
                            <a:lnTo>
                              <a:pt x="241" y="73"/>
                            </a:lnTo>
                            <a:lnTo>
                              <a:pt x="240" y="70"/>
                            </a:lnTo>
                            <a:lnTo>
                              <a:pt x="238" y="70"/>
                            </a:lnTo>
                            <a:lnTo>
                              <a:pt x="238" y="70"/>
                            </a:lnTo>
                            <a:lnTo>
                              <a:pt x="234" y="69"/>
                            </a:lnTo>
                            <a:lnTo>
                              <a:pt x="234" y="68"/>
                            </a:lnTo>
                            <a:lnTo>
                              <a:pt x="232" y="68"/>
                            </a:lnTo>
                            <a:lnTo>
                              <a:pt x="232" y="65"/>
                            </a:lnTo>
                            <a:lnTo>
                              <a:pt x="231" y="63"/>
                            </a:lnTo>
                            <a:lnTo>
                              <a:pt x="232" y="62"/>
                            </a:lnTo>
                            <a:lnTo>
                              <a:pt x="232" y="58"/>
                            </a:lnTo>
                            <a:lnTo>
                              <a:pt x="233" y="56"/>
                            </a:lnTo>
                            <a:lnTo>
                              <a:pt x="233" y="55"/>
                            </a:lnTo>
                            <a:lnTo>
                              <a:pt x="232" y="52"/>
                            </a:lnTo>
                            <a:lnTo>
                              <a:pt x="231" y="52"/>
                            </a:lnTo>
                            <a:lnTo>
                              <a:pt x="229" y="52"/>
                            </a:lnTo>
                            <a:lnTo>
                              <a:pt x="228" y="49"/>
                            </a:lnTo>
                            <a:lnTo>
                              <a:pt x="228" y="49"/>
                            </a:lnTo>
                            <a:lnTo>
                              <a:pt x="228" y="48"/>
                            </a:lnTo>
                            <a:lnTo>
                              <a:pt x="228" y="48"/>
                            </a:lnTo>
                            <a:lnTo>
                              <a:pt x="226" y="46"/>
                            </a:lnTo>
                            <a:lnTo>
                              <a:pt x="225" y="45"/>
                            </a:lnTo>
                            <a:lnTo>
                              <a:pt x="225" y="42"/>
                            </a:lnTo>
                            <a:lnTo>
                              <a:pt x="225" y="41"/>
                            </a:lnTo>
                            <a:lnTo>
                              <a:pt x="223" y="39"/>
                            </a:lnTo>
                            <a:lnTo>
                              <a:pt x="224" y="38"/>
                            </a:lnTo>
                            <a:lnTo>
                              <a:pt x="222" y="38"/>
                            </a:lnTo>
                            <a:lnTo>
                              <a:pt x="222" y="37"/>
                            </a:lnTo>
                            <a:lnTo>
                              <a:pt x="221" y="36"/>
                            </a:lnTo>
                            <a:lnTo>
                              <a:pt x="220" y="37"/>
                            </a:lnTo>
                            <a:lnTo>
                              <a:pt x="218" y="34"/>
                            </a:lnTo>
                            <a:lnTo>
                              <a:pt x="216" y="31"/>
                            </a:lnTo>
                            <a:lnTo>
                              <a:pt x="216" y="29"/>
                            </a:lnTo>
                            <a:lnTo>
                              <a:pt x="216" y="26"/>
                            </a:lnTo>
                            <a:lnTo>
                              <a:pt x="216" y="24"/>
                            </a:lnTo>
                            <a:lnTo>
                              <a:pt x="213" y="24"/>
                            </a:lnTo>
                            <a:lnTo>
                              <a:pt x="213" y="23"/>
                            </a:lnTo>
                            <a:lnTo>
                              <a:pt x="211" y="23"/>
                            </a:lnTo>
                            <a:lnTo>
                              <a:pt x="210" y="21"/>
                            </a:lnTo>
                            <a:lnTo>
                              <a:pt x="210" y="21"/>
                            </a:lnTo>
                            <a:lnTo>
                              <a:pt x="205" y="21"/>
                            </a:lnTo>
                            <a:lnTo>
                              <a:pt x="205" y="23"/>
                            </a:lnTo>
                            <a:lnTo>
                              <a:pt x="208" y="24"/>
                            </a:lnTo>
                            <a:lnTo>
                              <a:pt x="208" y="25"/>
                            </a:lnTo>
                            <a:lnTo>
                              <a:pt x="201" y="25"/>
                            </a:lnTo>
                            <a:lnTo>
                              <a:pt x="200" y="26"/>
                            </a:lnTo>
                            <a:lnTo>
                              <a:pt x="195" y="28"/>
                            </a:lnTo>
                            <a:lnTo>
                              <a:pt x="195" y="28"/>
                            </a:lnTo>
                            <a:lnTo>
                              <a:pt x="193" y="28"/>
                            </a:lnTo>
                            <a:lnTo>
                              <a:pt x="191" y="27"/>
                            </a:lnTo>
                            <a:lnTo>
                              <a:pt x="190" y="26"/>
                            </a:lnTo>
                            <a:lnTo>
                              <a:pt x="189" y="28"/>
                            </a:lnTo>
                            <a:lnTo>
                              <a:pt x="186" y="28"/>
                            </a:lnTo>
                            <a:lnTo>
                              <a:pt x="185" y="25"/>
                            </a:lnTo>
                            <a:lnTo>
                              <a:pt x="185" y="24"/>
                            </a:lnTo>
                            <a:lnTo>
                              <a:pt x="184" y="21"/>
                            </a:lnTo>
                            <a:lnTo>
                              <a:pt x="185" y="21"/>
                            </a:lnTo>
                            <a:lnTo>
                              <a:pt x="185" y="18"/>
                            </a:lnTo>
                            <a:lnTo>
                              <a:pt x="186" y="17"/>
                            </a:lnTo>
                            <a:lnTo>
                              <a:pt x="185" y="14"/>
                            </a:lnTo>
                            <a:lnTo>
                              <a:pt x="182" y="14"/>
                            </a:lnTo>
                            <a:lnTo>
                              <a:pt x="182" y="13"/>
                            </a:lnTo>
                            <a:lnTo>
                              <a:pt x="180" y="12"/>
                            </a:lnTo>
                            <a:lnTo>
                              <a:pt x="177" y="14"/>
                            </a:lnTo>
                            <a:lnTo>
                              <a:pt x="177" y="13"/>
                            </a:lnTo>
                            <a:lnTo>
                              <a:pt x="175" y="14"/>
                            </a:lnTo>
                            <a:lnTo>
                              <a:pt x="175" y="12"/>
                            </a:lnTo>
                            <a:lnTo>
                              <a:pt x="177" y="10"/>
                            </a:lnTo>
                            <a:lnTo>
                              <a:pt x="177" y="8"/>
                            </a:lnTo>
                            <a:lnTo>
                              <a:pt x="177" y="7"/>
                            </a:lnTo>
                            <a:lnTo>
                              <a:pt x="174" y="8"/>
                            </a:lnTo>
                            <a:lnTo>
                              <a:pt x="173" y="8"/>
                            </a:lnTo>
                            <a:lnTo>
                              <a:pt x="173" y="6"/>
                            </a:lnTo>
                            <a:lnTo>
                              <a:pt x="170" y="5"/>
                            </a:lnTo>
                            <a:lnTo>
                              <a:pt x="170" y="6"/>
                            </a:lnTo>
                            <a:lnTo>
                              <a:pt x="168" y="6"/>
                            </a:lnTo>
                            <a:lnTo>
                              <a:pt x="168" y="3"/>
                            </a:lnTo>
                            <a:lnTo>
                              <a:pt x="167" y="3"/>
                            </a:lnTo>
                            <a:lnTo>
                              <a:pt x="167" y="0"/>
                            </a:lnTo>
                            <a:lnTo>
                              <a:pt x="165" y="1"/>
                            </a:lnTo>
                            <a:lnTo>
                              <a:pt x="164" y="0"/>
                            </a:lnTo>
                            <a:lnTo>
                              <a:pt x="163" y="0"/>
                            </a:lnTo>
                            <a:lnTo>
                              <a:pt x="162" y="1"/>
                            </a:lnTo>
                            <a:lnTo>
                              <a:pt x="160" y="5"/>
                            </a:lnTo>
                            <a:lnTo>
                              <a:pt x="160" y="6"/>
                            </a:lnTo>
                            <a:lnTo>
                              <a:pt x="160" y="9"/>
                            </a:lnTo>
                            <a:lnTo>
                              <a:pt x="157" y="9"/>
                            </a:lnTo>
                            <a:lnTo>
                              <a:pt x="156" y="8"/>
                            </a:lnTo>
                            <a:lnTo>
                              <a:pt x="154" y="9"/>
                            </a:lnTo>
                            <a:lnTo>
                              <a:pt x="154" y="10"/>
                            </a:lnTo>
                            <a:lnTo>
                              <a:pt x="153" y="12"/>
                            </a:lnTo>
                            <a:lnTo>
                              <a:pt x="152" y="13"/>
                            </a:lnTo>
                            <a:lnTo>
                              <a:pt x="149" y="12"/>
                            </a:lnTo>
                            <a:lnTo>
                              <a:pt x="149" y="12"/>
                            </a:lnTo>
                            <a:lnTo>
                              <a:pt x="149" y="10"/>
                            </a:lnTo>
                            <a:lnTo>
                              <a:pt x="149" y="9"/>
                            </a:lnTo>
                            <a:lnTo>
                              <a:pt x="151" y="9"/>
                            </a:lnTo>
                            <a:lnTo>
                              <a:pt x="151" y="8"/>
                            </a:lnTo>
                            <a:lnTo>
                              <a:pt x="148" y="7"/>
                            </a:lnTo>
                            <a:lnTo>
                              <a:pt x="146" y="8"/>
                            </a:lnTo>
                            <a:lnTo>
                              <a:pt x="144" y="7"/>
                            </a:lnTo>
                            <a:lnTo>
                              <a:pt x="143" y="7"/>
                            </a:lnTo>
                            <a:lnTo>
                              <a:pt x="139" y="8"/>
                            </a:lnTo>
                            <a:lnTo>
                              <a:pt x="136" y="9"/>
                            </a:lnTo>
                            <a:lnTo>
                              <a:pt x="134" y="8"/>
                            </a:lnTo>
                            <a:lnTo>
                              <a:pt x="133" y="9"/>
                            </a:lnTo>
                            <a:lnTo>
                              <a:pt x="132" y="8"/>
                            </a:lnTo>
                            <a:lnTo>
                              <a:pt x="131" y="10"/>
                            </a:lnTo>
                            <a:lnTo>
                              <a:pt x="126" y="10"/>
                            </a:lnTo>
                            <a:lnTo>
                              <a:pt x="125" y="12"/>
                            </a:lnTo>
                            <a:lnTo>
                              <a:pt x="123" y="10"/>
                            </a:lnTo>
                            <a:lnTo>
                              <a:pt x="125" y="10"/>
                            </a:lnTo>
                            <a:lnTo>
                              <a:pt x="125" y="9"/>
                            </a:lnTo>
                            <a:lnTo>
                              <a:pt x="122" y="9"/>
                            </a:lnTo>
                            <a:lnTo>
                              <a:pt x="119" y="10"/>
                            </a:lnTo>
                            <a:lnTo>
                              <a:pt x="119" y="14"/>
                            </a:lnTo>
                            <a:lnTo>
                              <a:pt x="120" y="14"/>
                            </a:lnTo>
                            <a:lnTo>
                              <a:pt x="118" y="14"/>
                            </a:lnTo>
                            <a:lnTo>
                              <a:pt x="115" y="17"/>
                            </a:lnTo>
                            <a:lnTo>
                              <a:pt x="115" y="18"/>
                            </a:lnTo>
                            <a:lnTo>
                              <a:pt x="112" y="19"/>
                            </a:lnTo>
                            <a:lnTo>
                              <a:pt x="112" y="18"/>
                            </a:lnTo>
                            <a:lnTo>
                              <a:pt x="110" y="18"/>
                            </a:lnTo>
                            <a:lnTo>
                              <a:pt x="108" y="18"/>
                            </a:lnTo>
                            <a:lnTo>
                              <a:pt x="108" y="19"/>
                            </a:lnTo>
                            <a:lnTo>
                              <a:pt x="107" y="18"/>
                            </a:lnTo>
                            <a:lnTo>
                              <a:pt x="106" y="19"/>
                            </a:lnTo>
                            <a:lnTo>
                              <a:pt x="104" y="17"/>
                            </a:lnTo>
                            <a:lnTo>
                              <a:pt x="104" y="18"/>
                            </a:lnTo>
                            <a:lnTo>
                              <a:pt x="100" y="17"/>
                            </a:lnTo>
                            <a:lnTo>
                              <a:pt x="98" y="18"/>
                            </a:lnTo>
                            <a:lnTo>
                              <a:pt x="95" y="18"/>
                            </a:lnTo>
                            <a:lnTo>
                              <a:pt x="95" y="19"/>
                            </a:lnTo>
                            <a:lnTo>
                              <a:pt x="95" y="21"/>
                            </a:lnTo>
                            <a:lnTo>
                              <a:pt x="92" y="19"/>
                            </a:lnTo>
                            <a:lnTo>
                              <a:pt x="91" y="21"/>
                            </a:lnTo>
                            <a:lnTo>
                              <a:pt x="93" y="21"/>
                            </a:lnTo>
                            <a:lnTo>
                              <a:pt x="94" y="22"/>
                            </a:lnTo>
                            <a:lnTo>
                              <a:pt x="93" y="24"/>
                            </a:lnTo>
                            <a:lnTo>
                              <a:pt x="95" y="24"/>
                            </a:lnTo>
                            <a:lnTo>
                              <a:pt x="97" y="25"/>
                            </a:lnTo>
                            <a:lnTo>
                              <a:pt x="97" y="26"/>
                            </a:lnTo>
                            <a:lnTo>
                              <a:pt x="98" y="27"/>
                            </a:lnTo>
                            <a:lnTo>
                              <a:pt x="96" y="30"/>
                            </a:lnTo>
                            <a:lnTo>
                              <a:pt x="97" y="31"/>
                            </a:lnTo>
                            <a:lnTo>
                              <a:pt x="100" y="34"/>
                            </a:lnTo>
                            <a:lnTo>
                              <a:pt x="101" y="36"/>
                            </a:lnTo>
                            <a:lnTo>
                              <a:pt x="101" y="37"/>
                            </a:lnTo>
                            <a:lnTo>
                              <a:pt x="105" y="38"/>
                            </a:lnTo>
                            <a:lnTo>
                              <a:pt x="106" y="39"/>
                            </a:lnTo>
                            <a:lnTo>
                              <a:pt x="105" y="40"/>
                            </a:lnTo>
                            <a:lnTo>
                              <a:pt x="104" y="41"/>
                            </a:lnTo>
                            <a:lnTo>
                              <a:pt x="104" y="45"/>
                            </a:lnTo>
                            <a:lnTo>
                              <a:pt x="105" y="46"/>
                            </a:lnTo>
                            <a:lnTo>
                              <a:pt x="106" y="46"/>
                            </a:lnTo>
                            <a:lnTo>
                              <a:pt x="106" y="48"/>
                            </a:lnTo>
                            <a:lnTo>
                              <a:pt x="108" y="49"/>
                            </a:lnTo>
                            <a:lnTo>
                              <a:pt x="108" y="52"/>
                            </a:lnTo>
                            <a:lnTo>
                              <a:pt x="108" y="53"/>
                            </a:lnTo>
                            <a:lnTo>
                              <a:pt x="108" y="54"/>
                            </a:lnTo>
                            <a:lnTo>
                              <a:pt x="108" y="55"/>
                            </a:lnTo>
                            <a:lnTo>
                              <a:pt x="110" y="55"/>
                            </a:lnTo>
                            <a:lnTo>
                              <a:pt x="110" y="56"/>
                            </a:lnTo>
                            <a:lnTo>
                              <a:pt x="108" y="58"/>
                            </a:lnTo>
                            <a:lnTo>
                              <a:pt x="108" y="59"/>
                            </a:lnTo>
                            <a:lnTo>
                              <a:pt x="110" y="59"/>
                            </a:lnTo>
                            <a:lnTo>
                              <a:pt x="112" y="62"/>
                            </a:lnTo>
                            <a:lnTo>
                              <a:pt x="111" y="63"/>
                            </a:lnTo>
                            <a:lnTo>
                              <a:pt x="112" y="65"/>
                            </a:lnTo>
                            <a:lnTo>
                              <a:pt x="111" y="66"/>
                            </a:lnTo>
                            <a:lnTo>
                              <a:pt x="112" y="68"/>
                            </a:lnTo>
                            <a:lnTo>
                              <a:pt x="112" y="68"/>
                            </a:lnTo>
                            <a:lnTo>
                              <a:pt x="112" y="71"/>
                            </a:lnTo>
                            <a:lnTo>
                              <a:pt x="110" y="72"/>
                            </a:lnTo>
                            <a:lnTo>
                              <a:pt x="110" y="76"/>
                            </a:lnTo>
                            <a:lnTo>
                              <a:pt x="112" y="80"/>
                            </a:lnTo>
                            <a:lnTo>
                              <a:pt x="111" y="81"/>
                            </a:lnTo>
                            <a:lnTo>
                              <a:pt x="110" y="83"/>
                            </a:lnTo>
                            <a:lnTo>
                              <a:pt x="108" y="84"/>
                            </a:lnTo>
                            <a:lnTo>
                              <a:pt x="110" y="85"/>
                            </a:lnTo>
                            <a:lnTo>
                              <a:pt x="110" y="86"/>
                            </a:lnTo>
                            <a:lnTo>
                              <a:pt x="110" y="87"/>
                            </a:lnTo>
                            <a:lnTo>
                              <a:pt x="112" y="85"/>
                            </a:lnTo>
                            <a:lnTo>
                              <a:pt x="112" y="85"/>
                            </a:lnTo>
                            <a:lnTo>
                              <a:pt x="115" y="86"/>
                            </a:lnTo>
                            <a:lnTo>
                              <a:pt x="115" y="87"/>
                            </a:lnTo>
                            <a:lnTo>
                              <a:pt x="117" y="88"/>
                            </a:lnTo>
                            <a:lnTo>
                              <a:pt x="115" y="91"/>
                            </a:lnTo>
                            <a:lnTo>
                              <a:pt x="115" y="92"/>
                            </a:lnTo>
                            <a:lnTo>
                              <a:pt x="112" y="91"/>
                            </a:lnTo>
                            <a:lnTo>
                              <a:pt x="110" y="93"/>
                            </a:lnTo>
                            <a:lnTo>
                              <a:pt x="108" y="93"/>
                            </a:lnTo>
                            <a:lnTo>
                              <a:pt x="108" y="96"/>
                            </a:lnTo>
                            <a:lnTo>
                              <a:pt x="105" y="96"/>
                            </a:lnTo>
                            <a:lnTo>
                              <a:pt x="104" y="95"/>
                            </a:lnTo>
                            <a:lnTo>
                              <a:pt x="102" y="96"/>
                            </a:lnTo>
                            <a:lnTo>
                              <a:pt x="101" y="97"/>
                            </a:lnTo>
                            <a:lnTo>
                              <a:pt x="100" y="97"/>
                            </a:lnTo>
                            <a:lnTo>
                              <a:pt x="100" y="96"/>
                            </a:lnTo>
                            <a:lnTo>
                              <a:pt x="98" y="96"/>
                            </a:lnTo>
                            <a:lnTo>
                              <a:pt x="95" y="95"/>
                            </a:lnTo>
                            <a:lnTo>
                              <a:pt x="95" y="93"/>
                            </a:lnTo>
                            <a:lnTo>
                              <a:pt x="93" y="93"/>
                            </a:lnTo>
                            <a:lnTo>
                              <a:pt x="92" y="96"/>
                            </a:lnTo>
                            <a:lnTo>
                              <a:pt x="91" y="96"/>
                            </a:lnTo>
                            <a:lnTo>
                              <a:pt x="89" y="93"/>
                            </a:lnTo>
                            <a:lnTo>
                              <a:pt x="88" y="95"/>
                            </a:lnTo>
                            <a:lnTo>
                              <a:pt x="88" y="96"/>
                            </a:lnTo>
                            <a:lnTo>
                              <a:pt x="84" y="96"/>
                            </a:lnTo>
                            <a:lnTo>
                              <a:pt x="84" y="93"/>
                            </a:lnTo>
                            <a:lnTo>
                              <a:pt x="84" y="93"/>
                            </a:lnTo>
                            <a:lnTo>
                              <a:pt x="85" y="90"/>
                            </a:lnTo>
                            <a:lnTo>
                              <a:pt x="85" y="89"/>
                            </a:lnTo>
                            <a:lnTo>
                              <a:pt x="84" y="90"/>
                            </a:lnTo>
                            <a:lnTo>
                              <a:pt x="82" y="90"/>
                            </a:lnTo>
                            <a:lnTo>
                              <a:pt x="82" y="90"/>
                            </a:lnTo>
                            <a:lnTo>
                              <a:pt x="76" y="91"/>
                            </a:lnTo>
                            <a:lnTo>
                              <a:pt x="75" y="93"/>
                            </a:lnTo>
                            <a:lnTo>
                              <a:pt x="74" y="93"/>
                            </a:lnTo>
                            <a:lnTo>
                              <a:pt x="70" y="95"/>
                            </a:lnTo>
                            <a:lnTo>
                              <a:pt x="70" y="96"/>
                            </a:lnTo>
                            <a:lnTo>
                              <a:pt x="71" y="100"/>
                            </a:lnTo>
                            <a:lnTo>
                              <a:pt x="70" y="102"/>
                            </a:lnTo>
                            <a:lnTo>
                              <a:pt x="69" y="103"/>
                            </a:lnTo>
                            <a:lnTo>
                              <a:pt x="66" y="104"/>
                            </a:lnTo>
                            <a:lnTo>
                              <a:pt x="64" y="107"/>
                            </a:lnTo>
                            <a:lnTo>
                              <a:pt x="63" y="107"/>
                            </a:lnTo>
                            <a:lnTo>
                              <a:pt x="64" y="109"/>
                            </a:lnTo>
                            <a:lnTo>
                              <a:pt x="62" y="109"/>
                            </a:lnTo>
                            <a:lnTo>
                              <a:pt x="61" y="112"/>
                            </a:lnTo>
                            <a:lnTo>
                              <a:pt x="63" y="114"/>
                            </a:lnTo>
                            <a:lnTo>
                              <a:pt x="65" y="113"/>
                            </a:lnTo>
                            <a:lnTo>
                              <a:pt x="65" y="114"/>
                            </a:lnTo>
                            <a:lnTo>
                              <a:pt x="66" y="115"/>
                            </a:lnTo>
                            <a:lnTo>
                              <a:pt x="67" y="117"/>
                            </a:lnTo>
                            <a:lnTo>
                              <a:pt x="67" y="118"/>
                            </a:lnTo>
                            <a:lnTo>
                              <a:pt x="69" y="120"/>
                            </a:lnTo>
                            <a:lnTo>
                              <a:pt x="70" y="119"/>
                            </a:lnTo>
                            <a:lnTo>
                              <a:pt x="70" y="120"/>
                            </a:lnTo>
                            <a:lnTo>
                              <a:pt x="71" y="124"/>
                            </a:lnTo>
                            <a:lnTo>
                              <a:pt x="74" y="125"/>
                            </a:lnTo>
                            <a:lnTo>
                              <a:pt x="74" y="128"/>
                            </a:lnTo>
                            <a:lnTo>
                              <a:pt x="74" y="130"/>
                            </a:lnTo>
                            <a:lnTo>
                              <a:pt x="74" y="131"/>
                            </a:lnTo>
                            <a:lnTo>
                              <a:pt x="72" y="131"/>
                            </a:lnTo>
                            <a:lnTo>
                              <a:pt x="70" y="131"/>
                            </a:lnTo>
                            <a:lnTo>
                              <a:pt x="71" y="133"/>
                            </a:lnTo>
                            <a:lnTo>
                              <a:pt x="72" y="135"/>
                            </a:lnTo>
                            <a:lnTo>
                              <a:pt x="73" y="135"/>
                            </a:lnTo>
                            <a:lnTo>
                              <a:pt x="73" y="137"/>
                            </a:lnTo>
                            <a:lnTo>
                              <a:pt x="71" y="137"/>
                            </a:lnTo>
                            <a:lnTo>
                              <a:pt x="71" y="138"/>
                            </a:lnTo>
                            <a:lnTo>
                              <a:pt x="72" y="138"/>
                            </a:lnTo>
                            <a:lnTo>
                              <a:pt x="72" y="139"/>
                            </a:lnTo>
                            <a:lnTo>
                              <a:pt x="71" y="142"/>
                            </a:lnTo>
                            <a:lnTo>
                              <a:pt x="70" y="144"/>
                            </a:lnTo>
                            <a:lnTo>
                              <a:pt x="70" y="147"/>
                            </a:lnTo>
                            <a:lnTo>
                              <a:pt x="68" y="148"/>
                            </a:lnTo>
                            <a:lnTo>
                              <a:pt x="64" y="148"/>
                            </a:lnTo>
                            <a:lnTo>
                              <a:pt x="64" y="148"/>
                            </a:lnTo>
                            <a:lnTo>
                              <a:pt x="66" y="151"/>
                            </a:lnTo>
                            <a:lnTo>
                              <a:pt x="67" y="152"/>
                            </a:lnTo>
                            <a:lnTo>
                              <a:pt x="66" y="153"/>
                            </a:lnTo>
                            <a:lnTo>
                              <a:pt x="67" y="153"/>
                            </a:lnTo>
                            <a:lnTo>
                              <a:pt x="67" y="155"/>
                            </a:lnTo>
                            <a:lnTo>
                              <a:pt x="65" y="155"/>
                            </a:lnTo>
                            <a:lnTo>
                              <a:pt x="66" y="153"/>
                            </a:lnTo>
                            <a:lnTo>
                              <a:pt x="65" y="153"/>
                            </a:lnTo>
                            <a:lnTo>
                              <a:pt x="63" y="153"/>
                            </a:lnTo>
                            <a:lnTo>
                              <a:pt x="60" y="153"/>
                            </a:lnTo>
                            <a:lnTo>
                              <a:pt x="57" y="153"/>
                            </a:lnTo>
                            <a:lnTo>
                              <a:pt x="58" y="154"/>
                            </a:lnTo>
                            <a:lnTo>
                              <a:pt x="57" y="163"/>
                            </a:lnTo>
                            <a:lnTo>
                              <a:pt x="58" y="165"/>
                            </a:lnTo>
                            <a:lnTo>
                              <a:pt x="59" y="168"/>
                            </a:lnTo>
                            <a:lnTo>
                              <a:pt x="60" y="168"/>
                            </a:lnTo>
                            <a:lnTo>
                              <a:pt x="60" y="166"/>
                            </a:lnTo>
                            <a:lnTo>
                              <a:pt x="62" y="166"/>
                            </a:lnTo>
                            <a:lnTo>
                              <a:pt x="65" y="168"/>
                            </a:lnTo>
                            <a:lnTo>
                              <a:pt x="66" y="169"/>
                            </a:lnTo>
                            <a:lnTo>
                              <a:pt x="70" y="172"/>
                            </a:lnTo>
                            <a:lnTo>
                              <a:pt x="72" y="173"/>
                            </a:lnTo>
                            <a:lnTo>
                              <a:pt x="74" y="174"/>
                            </a:lnTo>
                            <a:lnTo>
                              <a:pt x="74" y="173"/>
                            </a:lnTo>
                            <a:lnTo>
                              <a:pt x="76" y="176"/>
                            </a:lnTo>
                            <a:lnTo>
                              <a:pt x="76" y="176"/>
                            </a:lnTo>
                            <a:lnTo>
                              <a:pt x="77" y="176"/>
                            </a:lnTo>
                            <a:lnTo>
                              <a:pt x="77" y="179"/>
                            </a:lnTo>
                            <a:lnTo>
                              <a:pt x="78" y="179"/>
                            </a:lnTo>
                            <a:lnTo>
                              <a:pt x="78" y="181"/>
                            </a:lnTo>
                            <a:lnTo>
                              <a:pt x="81" y="182"/>
                            </a:lnTo>
                            <a:lnTo>
                              <a:pt x="82" y="182"/>
                            </a:lnTo>
                            <a:lnTo>
                              <a:pt x="82" y="182"/>
                            </a:lnTo>
                            <a:lnTo>
                              <a:pt x="84" y="183"/>
                            </a:lnTo>
                            <a:lnTo>
                              <a:pt x="84" y="185"/>
                            </a:lnTo>
                            <a:lnTo>
                              <a:pt x="84" y="186"/>
                            </a:lnTo>
                            <a:lnTo>
                              <a:pt x="88" y="186"/>
                            </a:lnTo>
                            <a:lnTo>
                              <a:pt x="91" y="191"/>
                            </a:lnTo>
                            <a:lnTo>
                              <a:pt x="93" y="193"/>
                            </a:lnTo>
                            <a:lnTo>
                              <a:pt x="94" y="194"/>
                            </a:lnTo>
                            <a:lnTo>
                              <a:pt x="95" y="195"/>
                            </a:lnTo>
                            <a:lnTo>
                              <a:pt x="95" y="196"/>
                            </a:lnTo>
                            <a:lnTo>
                              <a:pt x="96" y="200"/>
                            </a:lnTo>
                            <a:lnTo>
                              <a:pt x="97" y="204"/>
                            </a:lnTo>
                            <a:lnTo>
                              <a:pt x="98" y="209"/>
                            </a:lnTo>
                            <a:lnTo>
                              <a:pt x="99" y="209"/>
                            </a:lnTo>
                            <a:lnTo>
                              <a:pt x="99" y="209"/>
                            </a:lnTo>
                            <a:lnTo>
                              <a:pt x="98" y="209"/>
                            </a:lnTo>
                            <a:lnTo>
                              <a:pt x="99" y="213"/>
                            </a:lnTo>
                            <a:lnTo>
                              <a:pt x="100" y="219"/>
                            </a:lnTo>
                            <a:lnTo>
                              <a:pt x="101" y="222"/>
                            </a:lnTo>
                            <a:lnTo>
                              <a:pt x="101" y="225"/>
                            </a:lnTo>
                            <a:lnTo>
                              <a:pt x="101" y="227"/>
                            </a:lnTo>
                            <a:lnTo>
                              <a:pt x="101" y="229"/>
                            </a:lnTo>
                            <a:lnTo>
                              <a:pt x="101" y="230"/>
                            </a:lnTo>
                            <a:lnTo>
                              <a:pt x="102" y="233"/>
                            </a:lnTo>
                            <a:lnTo>
                              <a:pt x="104" y="236"/>
                            </a:lnTo>
                            <a:lnTo>
                              <a:pt x="104" y="238"/>
                            </a:lnTo>
                            <a:lnTo>
                              <a:pt x="105" y="240"/>
                            </a:lnTo>
                            <a:lnTo>
                              <a:pt x="106" y="241"/>
                            </a:lnTo>
                            <a:lnTo>
                              <a:pt x="107" y="241"/>
                            </a:lnTo>
                            <a:lnTo>
                              <a:pt x="108" y="241"/>
                            </a:lnTo>
                            <a:lnTo>
                              <a:pt x="111" y="242"/>
                            </a:lnTo>
                            <a:lnTo>
                              <a:pt x="113" y="244"/>
                            </a:lnTo>
                            <a:lnTo>
                              <a:pt x="115" y="245"/>
                            </a:lnTo>
                            <a:lnTo>
                              <a:pt x="115" y="246"/>
                            </a:lnTo>
                            <a:lnTo>
                              <a:pt x="115" y="246"/>
                            </a:lnTo>
                            <a:lnTo>
                              <a:pt x="112" y="245"/>
                            </a:lnTo>
                            <a:lnTo>
                              <a:pt x="107" y="242"/>
                            </a:lnTo>
                            <a:lnTo>
                              <a:pt x="106" y="242"/>
                            </a:lnTo>
                            <a:lnTo>
                              <a:pt x="106" y="242"/>
                            </a:lnTo>
                            <a:lnTo>
                              <a:pt x="112" y="248"/>
                            </a:lnTo>
                            <a:lnTo>
                              <a:pt x="112" y="250"/>
                            </a:lnTo>
                            <a:lnTo>
                              <a:pt x="111" y="248"/>
                            </a:lnTo>
                            <a:lnTo>
                              <a:pt x="111" y="248"/>
                            </a:lnTo>
                            <a:lnTo>
                              <a:pt x="110" y="247"/>
                            </a:lnTo>
                            <a:lnTo>
                              <a:pt x="107" y="245"/>
                            </a:lnTo>
                            <a:lnTo>
                              <a:pt x="105" y="244"/>
                            </a:lnTo>
                            <a:lnTo>
                              <a:pt x="105" y="243"/>
                            </a:lnTo>
                            <a:lnTo>
                              <a:pt x="103" y="242"/>
                            </a:lnTo>
                            <a:lnTo>
                              <a:pt x="102" y="241"/>
                            </a:lnTo>
                            <a:lnTo>
                              <a:pt x="101" y="241"/>
                            </a:lnTo>
                            <a:lnTo>
                              <a:pt x="101" y="239"/>
                            </a:lnTo>
                            <a:lnTo>
                              <a:pt x="100" y="238"/>
                            </a:lnTo>
                            <a:lnTo>
                              <a:pt x="99" y="236"/>
                            </a:lnTo>
                            <a:lnTo>
                              <a:pt x="98" y="234"/>
                            </a:lnTo>
                            <a:lnTo>
                              <a:pt x="97" y="230"/>
                            </a:lnTo>
                            <a:lnTo>
                              <a:pt x="96" y="226"/>
                            </a:lnTo>
                            <a:lnTo>
                              <a:pt x="95" y="224"/>
                            </a:lnTo>
                            <a:lnTo>
                              <a:pt x="95" y="219"/>
                            </a:lnTo>
                            <a:lnTo>
                              <a:pt x="94" y="214"/>
                            </a:lnTo>
                            <a:lnTo>
                              <a:pt x="93" y="210"/>
                            </a:lnTo>
                            <a:lnTo>
                              <a:pt x="92" y="207"/>
                            </a:lnTo>
                            <a:lnTo>
                              <a:pt x="91" y="206"/>
                            </a:lnTo>
                            <a:lnTo>
                              <a:pt x="89" y="204"/>
                            </a:lnTo>
                            <a:lnTo>
                              <a:pt x="88" y="203"/>
                            </a:lnTo>
                            <a:lnTo>
                              <a:pt x="87" y="201"/>
                            </a:lnTo>
                            <a:lnTo>
                              <a:pt x="84" y="199"/>
                            </a:lnTo>
                            <a:lnTo>
                              <a:pt x="81" y="195"/>
                            </a:lnTo>
                            <a:lnTo>
                              <a:pt x="77" y="193"/>
                            </a:lnTo>
                            <a:lnTo>
                              <a:pt x="76" y="191"/>
                            </a:lnTo>
                            <a:lnTo>
                              <a:pt x="74" y="189"/>
                            </a:lnTo>
                            <a:lnTo>
                              <a:pt x="74" y="189"/>
                            </a:lnTo>
                            <a:lnTo>
                              <a:pt x="73" y="188"/>
                            </a:lnTo>
                            <a:lnTo>
                              <a:pt x="70" y="186"/>
                            </a:lnTo>
                            <a:lnTo>
                              <a:pt x="71" y="183"/>
                            </a:lnTo>
                            <a:lnTo>
                              <a:pt x="73" y="183"/>
                            </a:lnTo>
                            <a:lnTo>
                              <a:pt x="73" y="183"/>
                            </a:lnTo>
                            <a:lnTo>
                              <a:pt x="71" y="180"/>
                            </a:lnTo>
                            <a:lnTo>
                              <a:pt x="69" y="181"/>
                            </a:lnTo>
                            <a:lnTo>
                              <a:pt x="67" y="186"/>
                            </a:lnTo>
                            <a:lnTo>
                              <a:pt x="65" y="186"/>
                            </a:lnTo>
                            <a:lnTo>
                              <a:pt x="63" y="189"/>
                            </a:lnTo>
                            <a:lnTo>
                              <a:pt x="64" y="191"/>
                            </a:lnTo>
                            <a:lnTo>
                              <a:pt x="64" y="193"/>
                            </a:lnTo>
                            <a:lnTo>
                              <a:pt x="63" y="198"/>
                            </a:lnTo>
                            <a:lnTo>
                              <a:pt x="62" y="200"/>
                            </a:lnTo>
                            <a:lnTo>
                              <a:pt x="62" y="212"/>
                            </a:lnTo>
                            <a:lnTo>
                              <a:pt x="61" y="217"/>
                            </a:lnTo>
                            <a:lnTo>
                              <a:pt x="60" y="230"/>
                            </a:lnTo>
                            <a:lnTo>
                              <a:pt x="59" y="238"/>
                            </a:lnTo>
                            <a:lnTo>
                              <a:pt x="56" y="254"/>
                            </a:lnTo>
                            <a:lnTo>
                              <a:pt x="54" y="265"/>
                            </a:lnTo>
                            <a:lnTo>
                              <a:pt x="51" y="282"/>
                            </a:lnTo>
                            <a:lnTo>
                              <a:pt x="50" y="287"/>
                            </a:lnTo>
                            <a:lnTo>
                              <a:pt x="52" y="288"/>
                            </a:lnTo>
                            <a:lnTo>
                              <a:pt x="53" y="284"/>
                            </a:lnTo>
                            <a:lnTo>
                              <a:pt x="54" y="278"/>
                            </a:lnTo>
                            <a:lnTo>
                              <a:pt x="60" y="272"/>
                            </a:lnTo>
                            <a:lnTo>
                              <a:pt x="62" y="273"/>
                            </a:lnTo>
                            <a:lnTo>
                              <a:pt x="67" y="276"/>
                            </a:lnTo>
                            <a:lnTo>
                              <a:pt x="70" y="279"/>
                            </a:lnTo>
                            <a:lnTo>
                              <a:pt x="68" y="279"/>
                            </a:lnTo>
                            <a:lnTo>
                              <a:pt x="67" y="279"/>
                            </a:lnTo>
                            <a:lnTo>
                              <a:pt x="70" y="282"/>
                            </a:lnTo>
                            <a:lnTo>
                              <a:pt x="70" y="284"/>
                            </a:lnTo>
                            <a:lnTo>
                              <a:pt x="68" y="284"/>
                            </a:lnTo>
                            <a:lnTo>
                              <a:pt x="64" y="285"/>
                            </a:lnTo>
                            <a:lnTo>
                              <a:pt x="62" y="285"/>
                            </a:lnTo>
                            <a:lnTo>
                              <a:pt x="62" y="283"/>
                            </a:lnTo>
                            <a:lnTo>
                              <a:pt x="60" y="283"/>
                            </a:lnTo>
                            <a:lnTo>
                              <a:pt x="60" y="282"/>
                            </a:lnTo>
                            <a:lnTo>
                              <a:pt x="57" y="282"/>
                            </a:lnTo>
                            <a:lnTo>
                              <a:pt x="56" y="283"/>
                            </a:lnTo>
                            <a:lnTo>
                              <a:pt x="56" y="285"/>
                            </a:lnTo>
                            <a:lnTo>
                              <a:pt x="55" y="289"/>
                            </a:lnTo>
                            <a:lnTo>
                              <a:pt x="51" y="294"/>
                            </a:lnTo>
                            <a:lnTo>
                              <a:pt x="49" y="295"/>
                            </a:lnTo>
                            <a:lnTo>
                              <a:pt x="50" y="304"/>
                            </a:lnTo>
                            <a:lnTo>
                              <a:pt x="48" y="320"/>
                            </a:lnTo>
                            <a:lnTo>
                              <a:pt x="47" y="323"/>
                            </a:lnTo>
                            <a:lnTo>
                              <a:pt x="46" y="327"/>
                            </a:lnTo>
                            <a:lnTo>
                              <a:pt x="43" y="344"/>
                            </a:lnTo>
                            <a:lnTo>
                              <a:pt x="42" y="348"/>
                            </a:lnTo>
                            <a:lnTo>
                              <a:pt x="40" y="358"/>
                            </a:lnTo>
                            <a:lnTo>
                              <a:pt x="36" y="371"/>
                            </a:lnTo>
                            <a:lnTo>
                              <a:pt x="36" y="375"/>
                            </a:lnTo>
                            <a:lnTo>
                              <a:pt x="33" y="380"/>
                            </a:lnTo>
                            <a:lnTo>
                              <a:pt x="33" y="382"/>
                            </a:lnTo>
                            <a:lnTo>
                              <a:pt x="32" y="386"/>
                            </a:lnTo>
                            <a:lnTo>
                              <a:pt x="31" y="394"/>
                            </a:lnTo>
                            <a:lnTo>
                              <a:pt x="30" y="396"/>
                            </a:lnTo>
                            <a:lnTo>
                              <a:pt x="28" y="402"/>
                            </a:lnTo>
                            <a:lnTo>
                              <a:pt x="27" y="405"/>
                            </a:lnTo>
                            <a:lnTo>
                              <a:pt x="26" y="406"/>
                            </a:lnTo>
                            <a:lnTo>
                              <a:pt x="23" y="411"/>
                            </a:lnTo>
                            <a:lnTo>
                              <a:pt x="22" y="411"/>
                            </a:lnTo>
                            <a:lnTo>
                              <a:pt x="21" y="415"/>
                            </a:lnTo>
                            <a:lnTo>
                              <a:pt x="19" y="417"/>
                            </a:lnTo>
                            <a:lnTo>
                              <a:pt x="18" y="418"/>
                            </a:lnTo>
                            <a:lnTo>
                              <a:pt x="17" y="420"/>
                            </a:lnTo>
                            <a:lnTo>
                              <a:pt x="16" y="422"/>
                            </a:lnTo>
                            <a:lnTo>
                              <a:pt x="15" y="423"/>
                            </a:lnTo>
                            <a:lnTo>
                              <a:pt x="15" y="423"/>
                            </a:lnTo>
                            <a:lnTo>
                              <a:pt x="11" y="424"/>
                            </a:lnTo>
                            <a:lnTo>
                              <a:pt x="11" y="426"/>
                            </a:lnTo>
                            <a:lnTo>
                              <a:pt x="10" y="426"/>
                            </a:lnTo>
                            <a:lnTo>
                              <a:pt x="9" y="426"/>
                            </a:lnTo>
                            <a:lnTo>
                              <a:pt x="5" y="427"/>
                            </a:lnTo>
                            <a:lnTo>
                              <a:pt x="4" y="426"/>
                            </a:lnTo>
                            <a:lnTo>
                              <a:pt x="4" y="426"/>
                            </a:lnTo>
                            <a:lnTo>
                              <a:pt x="2" y="427"/>
                            </a:lnTo>
                            <a:lnTo>
                              <a:pt x="0" y="427"/>
                            </a:lnTo>
                            <a:lnTo>
                              <a:pt x="1" y="431"/>
                            </a:lnTo>
                            <a:lnTo>
                              <a:pt x="2" y="430"/>
                            </a:lnTo>
                            <a:lnTo>
                              <a:pt x="2" y="431"/>
                            </a:lnTo>
                            <a:lnTo>
                              <a:pt x="5" y="435"/>
                            </a:lnTo>
                            <a:lnTo>
                              <a:pt x="5" y="436"/>
                            </a:lnTo>
                            <a:lnTo>
                              <a:pt x="6" y="435"/>
                            </a:lnTo>
                            <a:lnTo>
                              <a:pt x="9" y="435"/>
                            </a:lnTo>
                            <a:lnTo>
                              <a:pt x="12" y="436"/>
                            </a:lnTo>
                            <a:lnTo>
                              <a:pt x="13" y="436"/>
                            </a:lnTo>
                            <a:lnTo>
                              <a:pt x="13" y="439"/>
                            </a:lnTo>
                            <a:lnTo>
                              <a:pt x="15" y="441"/>
                            </a:lnTo>
                            <a:lnTo>
                              <a:pt x="17" y="442"/>
                            </a:lnTo>
                            <a:lnTo>
                              <a:pt x="19" y="438"/>
                            </a:lnTo>
                            <a:lnTo>
                              <a:pt x="22" y="437"/>
                            </a:lnTo>
                            <a:lnTo>
                              <a:pt x="23" y="437"/>
                            </a:lnTo>
                            <a:lnTo>
                              <a:pt x="25" y="439"/>
                            </a:lnTo>
                            <a:lnTo>
                              <a:pt x="28" y="441"/>
                            </a:lnTo>
                            <a:lnTo>
                              <a:pt x="31" y="441"/>
                            </a:lnTo>
                            <a:lnTo>
                              <a:pt x="33" y="443"/>
                            </a:lnTo>
                            <a:lnTo>
                              <a:pt x="33" y="445"/>
                            </a:lnTo>
                            <a:lnTo>
                              <a:pt x="31" y="455"/>
                            </a:lnTo>
                            <a:lnTo>
                              <a:pt x="30" y="458"/>
                            </a:lnTo>
                            <a:lnTo>
                              <a:pt x="25" y="461"/>
                            </a:lnTo>
                            <a:lnTo>
                              <a:pt x="25" y="461"/>
                            </a:lnTo>
                            <a:lnTo>
                              <a:pt x="26" y="464"/>
                            </a:lnTo>
                            <a:lnTo>
                              <a:pt x="27" y="466"/>
                            </a:lnTo>
                            <a:lnTo>
                              <a:pt x="33" y="468"/>
                            </a:lnTo>
                            <a:lnTo>
                              <a:pt x="34" y="469"/>
                            </a:lnTo>
                            <a:lnTo>
                              <a:pt x="37" y="459"/>
                            </a:lnTo>
                            <a:lnTo>
                              <a:pt x="42" y="459"/>
                            </a:lnTo>
                            <a:lnTo>
                              <a:pt x="41" y="461"/>
                            </a:lnTo>
                            <a:lnTo>
                              <a:pt x="39" y="464"/>
                            </a:lnTo>
                            <a:lnTo>
                              <a:pt x="41" y="465"/>
                            </a:lnTo>
                            <a:lnTo>
                              <a:pt x="42" y="468"/>
                            </a:lnTo>
                            <a:lnTo>
                              <a:pt x="43" y="467"/>
                            </a:lnTo>
                            <a:lnTo>
                              <a:pt x="46" y="467"/>
                            </a:lnTo>
                            <a:lnTo>
                              <a:pt x="50" y="468"/>
                            </a:lnTo>
                            <a:lnTo>
                              <a:pt x="52" y="469"/>
                            </a:lnTo>
                            <a:lnTo>
                              <a:pt x="53" y="472"/>
                            </a:lnTo>
                            <a:lnTo>
                              <a:pt x="53" y="472"/>
                            </a:lnTo>
                            <a:lnTo>
                              <a:pt x="55" y="471"/>
                            </a:lnTo>
                            <a:lnTo>
                              <a:pt x="57" y="472"/>
                            </a:lnTo>
                            <a:lnTo>
                              <a:pt x="63" y="474"/>
                            </a:lnTo>
                            <a:lnTo>
                              <a:pt x="67" y="478"/>
                            </a:lnTo>
                            <a:lnTo>
                              <a:pt x="67" y="479"/>
                            </a:lnTo>
                            <a:lnTo>
                              <a:pt x="73" y="479"/>
                            </a:lnTo>
                            <a:lnTo>
                              <a:pt x="79" y="480"/>
                            </a:lnTo>
                            <a:lnTo>
                              <a:pt x="81" y="479"/>
                            </a:lnTo>
                            <a:lnTo>
                              <a:pt x="85" y="479"/>
                            </a:lnTo>
                            <a:lnTo>
                              <a:pt x="85" y="479"/>
                            </a:lnTo>
                            <a:lnTo>
                              <a:pt x="85" y="480"/>
                            </a:lnTo>
                            <a:lnTo>
                              <a:pt x="87" y="482"/>
                            </a:lnTo>
                            <a:lnTo>
                              <a:pt x="88" y="484"/>
                            </a:lnTo>
                            <a:lnTo>
                              <a:pt x="85" y="484"/>
                            </a:lnTo>
                            <a:lnTo>
                              <a:pt x="88" y="488"/>
                            </a:lnTo>
                            <a:lnTo>
                              <a:pt x="90" y="487"/>
                            </a:lnTo>
                            <a:lnTo>
                              <a:pt x="91" y="489"/>
                            </a:lnTo>
                            <a:lnTo>
                              <a:pt x="92" y="491"/>
                            </a:lnTo>
                            <a:lnTo>
                              <a:pt x="94" y="491"/>
                            </a:lnTo>
                            <a:lnTo>
                              <a:pt x="96" y="492"/>
                            </a:lnTo>
                            <a:lnTo>
                              <a:pt x="97" y="497"/>
                            </a:lnTo>
                            <a:lnTo>
                              <a:pt x="99" y="497"/>
                            </a:lnTo>
                            <a:lnTo>
                              <a:pt x="98" y="499"/>
                            </a:lnTo>
                            <a:lnTo>
                              <a:pt x="100" y="499"/>
                            </a:lnTo>
                            <a:lnTo>
                              <a:pt x="101" y="499"/>
                            </a:lnTo>
                            <a:lnTo>
                              <a:pt x="105" y="495"/>
                            </a:lnTo>
                            <a:lnTo>
                              <a:pt x="110" y="499"/>
                            </a:lnTo>
                            <a:lnTo>
                              <a:pt x="121" y="492"/>
                            </a:lnTo>
                            <a:lnTo>
                              <a:pt x="121" y="485"/>
                            </a:lnTo>
                            <a:lnTo>
                              <a:pt x="122" y="484"/>
                            </a:lnTo>
                            <a:lnTo>
                              <a:pt x="124" y="484"/>
                            </a:lnTo>
                            <a:lnTo>
                              <a:pt x="125" y="482"/>
                            </a:lnTo>
                            <a:lnTo>
                              <a:pt x="124" y="480"/>
                            </a:lnTo>
                            <a:lnTo>
                              <a:pt x="124" y="475"/>
                            </a:lnTo>
                            <a:lnTo>
                              <a:pt x="125" y="475"/>
                            </a:lnTo>
                            <a:lnTo>
                              <a:pt x="125" y="472"/>
                            </a:lnTo>
                            <a:lnTo>
                              <a:pt x="128" y="471"/>
                            </a:lnTo>
                            <a:lnTo>
                              <a:pt x="129" y="472"/>
                            </a:lnTo>
                            <a:lnTo>
                              <a:pt x="132" y="469"/>
                            </a:lnTo>
                            <a:lnTo>
                              <a:pt x="132" y="469"/>
                            </a:lnTo>
                            <a:lnTo>
                              <a:pt x="132" y="469"/>
                            </a:lnTo>
                            <a:lnTo>
                              <a:pt x="132" y="464"/>
                            </a:lnTo>
                            <a:lnTo>
                              <a:pt x="132" y="463"/>
                            </a:lnTo>
                            <a:lnTo>
                              <a:pt x="134" y="463"/>
                            </a:lnTo>
                            <a:lnTo>
                              <a:pt x="136" y="461"/>
                            </a:lnTo>
                            <a:lnTo>
                              <a:pt x="137" y="459"/>
                            </a:lnTo>
                            <a:lnTo>
                              <a:pt x="137" y="459"/>
                            </a:lnTo>
                            <a:lnTo>
                              <a:pt x="139" y="456"/>
                            </a:lnTo>
                            <a:lnTo>
                              <a:pt x="139" y="455"/>
                            </a:lnTo>
                            <a:lnTo>
                              <a:pt x="139" y="456"/>
                            </a:lnTo>
                            <a:lnTo>
                              <a:pt x="139" y="456"/>
                            </a:lnTo>
                            <a:lnTo>
                              <a:pt x="140" y="456"/>
                            </a:lnTo>
                            <a:lnTo>
                              <a:pt x="140" y="456"/>
                            </a:lnTo>
                            <a:lnTo>
                              <a:pt x="143" y="456"/>
                            </a:lnTo>
                            <a:lnTo>
                              <a:pt x="143" y="451"/>
                            </a:lnTo>
                            <a:lnTo>
                              <a:pt x="145" y="451"/>
                            </a:lnTo>
                            <a:lnTo>
                              <a:pt x="146" y="448"/>
                            </a:lnTo>
                            <a:lnTo>
                              <a:pt x="146" y="445"/>
                            </a:lnTo>
                            <a:lnTo>
                              <a:pt x="147" y="445"/>
                            </a:lnTo>
                            <a:lnTo>
                              <a:pt x="145" y="444"/>
                            </a:lnTo>
                            <a:lnTo>
                              <a:pt x="146" y="441"/>
                            </a:lnTo>
                            <a:lnTo>
                              <a:pt x="146" y="439"/>
                            </a:lnTo>
                            <a:lnTo>
                              <a:pt x="147" y="439"/>
                            </a:lnTo>
                            <a:lnTo>
                              <a:pt x="149" y="439"/>
                            </a:lnTo>
                            <a:lnTo>
                              <a:pt x="152" y="438"/>
                            </a:lnTo>
                            <a:lnTo>
                              <a:pt x="152" y="437"/>
                            </a:lnTo>
                            <a:lnTo>
                              <a:pt x="152" y="437"/>
                            </a:lnTo>
                            <a:lnTo>
                              <a:pt x="152" y="436"/>
                            </a:lnTo>
                            <a:lnTo>
                              <a:pt x="149" y="435"/>
                            </a:lnTo>
                            <a:lnTo>
                              <a:pt x="149" y="434"/>
                            </a:lnTo>
                            <a:lnTo>
                              <a:pt x="149" y="434"/>
                            </a:lnTo>
                            <a:lnTo>
                              <a:pt x="149" y="430"/>
                            </a:lnTo>
                            <a:lnTo>
                              <a:pt x="149" y="427"/>
                            </a:lnTo>
                            <a:lnTo>
                              <a:pt x="149" y="427"/>
                            </a:lnTo>
                            <a:lnTo>
                              <a:pt x="149" y="426"/>
                            </a:lnTo>
                            <a:lnTo>
                              <a:pt x="149" y="426"/>
                            </a:lnTo>
                            <a:lnTo>
                              <a:pt x="148" y="427"/>
                            </a:lnTo>
                            <a:lnTo>
                              <a:pt x="146" y="428"/>
                            </a:lnTo>
                            <a:lnTo>
                              <a:pt x="146" y="430"/>
                            </a:lnTo>
                            <a:lnTo>
                              <a:pt x="144" y="428"/>
                            </a:lnTo>
                            <a:lnTo>
                              <a:pt x="145" y="427"/>
                            </a:lnTo>
                            <a:lnTo>
                              <a:pt x="144" y="427"/>
                            </a:lnTo>
                            <a:lnTo>
                              <a:pt x="144" y="423"/>
                            </a:lnTo>
                            <a:lnTo>
                              <a:pt x="147" y="423"/>
                            </a:lnTo>
                            <a:lnTo>
                              <a:pt x="148" y="423"/>
                            </a:lnTo>
                            <a:lnTo>
                              <a:pt x="148" y="422"/>
                            </a:lnTo>
                            <a:lnTo>
                              <a:pt x="146" y="420"/>
                            </a:lnTo>
                            <a:lnTo>
                              <a:pt x="146" y="418"/>
                            </a:lnTo>
                            <a:lnTo>
                              <a:pt x="146" y="417"/>
                            </a:lnTo>
                            <a:lnTo>
                              <a:pt x="146" y="417"/>
                            </a:lnTo>
                            <a:lnTo>
                              <a:pt x="146" y="416"/>
                            </a:lnTo>
                            <a:lnTo>
                              <a:pt x="145" y="415"/>
                            </a:lnTo>
                            <a:lnTo>
                              <a:pt x="145" y="413"/>
                            </a:lnTo>
                            <a:lnTo>
                              <a:pt x="143" y="413"/>
                            </a:lnTo>
                            <a:lnTo>
                              <a:pt x="143" y="412"/>
                            </a:lnTo>
                            <a:lnTo>
                              <a:pt x="142" y="410"/>
                            </a:lnTo>
                            <a:lnTo>
                              <a:pt x="137" y="410"/>
                            </a:lnTo>
                            <a:lnTo>
                              <a:pt x="136" y="408"/>
                            </a:lnTo>
                            <a:lnTo>
                              <a:pt x="136" y="408"/>
                            </a:lnTo>
                            <a:lnTo>
                              <a:pt x="133" y="409"/>
                            </a:lnTo>
                            <a:lnTo>
                              <a:pt x="132" y="408"/>
                            </a:lnTo>
                            <a:lnTo>
                              <a:pt x="130" y="408"/>
                            </a:lnTo>
                            <a:lnTo>
                              <a:pt x="129" y="407"/>
                            </a:lnTo>
                            <a:lnTo>
                              <a:pt x="129" y="405"/>
                            </a:lnTo>
                            <a:lnTo>
                              <a:pt x="127" y="405"/>
                            </a:lnTo>
                            <a:lnTo>
                              <a:pt x="127" y="403"/>
                            </a:lnTo>
                            <a:lnTo>
                              <a:pt x="129" y="403"/>
                            </a:lnTo>
                            <a:lnTo>
                              <a:pt x="129" y="402"/>
                            </a:lnTo>
                            <a:lnTo>
                              <a:pt x="130" y="400"/>
                            </a:lnTo>
                            <a:lnTo>
                              <a:pt x="130" y="399"/>
                            </a:lnTo>
                            <a:lnTo>
                              <a:pt x="129" y="398"/>
                            </a:lnTo>
                            <a:lnTo>
                              <a:pt x="129" y="397"/>
                            </a:lnTo>
                            <a:lnTo>
                              <a:pt x="130" y="396"/>
                            </a:lnTo>
                            <a:lnTo>
                              <a:pt x="129" y="395"/>
                            </a:lnTo>
                            <a:lnTo>
                              <a:pt x="132" y="394"/>
                            </a:lnTo>
                            <a:lnTo>
                              <a:pt x="134" y="392"/>
                            </a:lnTo>
                            <a:lnTo>
                              <a:pt x="134" y="392"/>
                            </a:lnTo>
                            <a:lnTo>
                              <a:pt x="134" y="390"/>
                            </a:lnTo>
                            <a:lnTo>
                              <a:pt x="132" y="390"/>
                            </a:lnTo>
                            <a:lnTo>
                              <a:pt x="132" y="389"/>
                            </a:lnTo>
                            <a:lnTo>
                              <a:pt x="133" y="389"/>
                            </a:lnTo>
                            <a:lnTo>
                              <a:pt x="132" y="385"/>
                            </a:lnTo>
                            <a:lnTo>
                              <a:pt x="132" y="383"/>
                            </a:lnTo>
                            <a:lnTo>
                              <a:pt x="134" y="383"/>
                            </a:lnTo>
                            <a:lnTo>
                              <a:pt x="135" y="382"/>
                            </a:lnTo>
                            <a:lnTo>
                              <a:pt x="135" y="380"/>
                            </a:lnTo>
                            <a:lnTo>
                              <a:pt x="134" y="378"/>
                            </a:lnTo>
                            <a:lnTo>
                              <a:pt x="134" y="377"/>
                            </a:lnTo>
                            <a:lnTo>
                              <a:pt x="136" y="376"/>
                            </a:lnTo>
                            <a:lnTo>
                              <a:pt x="135" y="375"/>
                            </a:lnTo>
                            <a:lnTo>
                              <a:pt x="133" y="375"/>
                            </a:lnTo>
                            <a:lnTo>
                              <a:pt x="132" y="374"/>
                            </a:lnTo>
                            <a:lnTo>
                              <a:pt x="132" y="373"/>
                            </a:lnTo>
                            <a:lnTo>
                              <a:pt x="132" y="372"/>
                            </a:lnTo>
                            <a:lnTo>
                              <a:pt x="134" y="372"/>
                            </a:lnTo>
                            <a:lnTo>
                              <a:pt x="137" y="368"/>
                            </a:lnTo>
                            <a:lnTo>
                              <a:pt x="137" y="368"/>
                            </a:lnTo>
                            <a:lnTo>
                              <a:pt x="139" y="369"/>
                            </a:lnTo>
                            <a:lnTo>
                              <a:pt x="139" y="368"/>
                            </a:lnTo>
                            <a:lnTo>
                              <a:pt x="141" y="368"/>
                            </a:lnTo>
                            <a:lnTo>
                              <a:pt x="143" y="370"/>
                            </a:lnTo>
                            <a:lnTo>
                              <a:pt x="143" y="368"/>
                            </a:lnTo>
                            <a:lnTo>
                              <a:pt x="148" y="366"/>
                            </a:lnTo>
                            <a:lnTo>
                              <a:pt x="149" y="365"/>
                            </a:lnTo>
                            <a:lnTo>
                              <a:pt x="152" y="366"/>
                            </a:lnTo>
                            <a:lnTo>
                              <a:pt x="152" y="368"/>
                            </a:lnTo>
                            <a:lnTo>
                              <a:pt x="149" y="369"/>
                            </a:lnTo>
                            <a:lnTo>
                              <a:pt x="153" y="372"/>
                            </a:lnTo>
                            <a:lnTo>
                              <a:pt x="154" y="374"/>
                            </a:lnTo>
                            <a:lnTo>
                              <a:pt x="157" y="373"/>
                            </a:lnTo>
                            <a:lnTo>
                              <a:pt x="157" y="372"/>
                            </a:lnTo>
                            <a:lnTo>
                              <a:pt x="156" y="367"/>
                            </a:lnTo>
                            <a:lnTo>
                              <a:pt x="157" y="367"/>
                            </a:lnTo>
                            <a:lnTo>
                              <a:pt x="157" y="365"/>
                            </a:lnTo>
                            <a:lnTo>
                              <a:pt x="157" y="364"/>
                            </a:lnTo>
                            <a:lnTo>
                              <a:pt x="160" y="364"/>
                            </a:lnTo>
                            <a:lnTo>
                              <a:pt x="162" y="362"/>
                            </a:lnTo>
                            <a:lnTo>
                              <a:pt x="163" y="362"/>
                            </a:lnTo>
                            <a:lnTo>
                              <a:pt x="163" y="365"/>
                            </a:lnTo>
                            <a:lnTo>
                              <a:pt x="165" y="366"/>
                            </a:lnTo>
                            <a:lnTo>
                              <a:pt x="165" y="362"/>
                            </a:lnTo>
                            <a:lnTo>
                              <a:pt x="167" y="362"/>
                            </a:lnTo>
                            <a:lnTo>
                              <a:pt x="168" y="362"/>
                            </a:lnTo>
                            <a:lnTo>
                              <a:pt x="169" y="360"/>
                            </a:lnTo>
                            <a:lnTo>
                              <a:pt x="171" y="361"/>
                            </a:lnTo>
                            <a:lnTo>
                              <a:pt x="171" y="362"/>
                            </a:lnTo>
                            <a:lnTo>
                              <a:pt x="173" y="362"/>
                            </a:lnTo>
                            <a:lnTo>
                              <a:pt x="177" y="364"/>
                            </a:lnTo>
                            <a:lnTo>
                              <a:pt x="177" y="363"/>
                            </a:lnTo>
                            <a:lnTo>
                              <a:pt x="177" y="362"/>
                            </a:lnTo>
                            <a:lnTo>
                              <a:pt x="188" y="361"/>
                            </a:lnTo>
                            <a:lnTo>
                              <a:pt x="189" y="358"/>
                            </a:lnTo>
                            <a:lnTo>
                              <a:pt x="190" y="357"/>
                            </a:lnTo>
                            <a:lnTo>
                              <a:pt x="191" y="356"/>
                            </a:lnTo>
                            <a:lnTo>
                              <a:pt x="193" y="357"/>
                            </a:lnTo>
                            <a:lnTo>
                              <a:pt x="194" y="355"/>
                            </a:lnTo>
                            <a:lnTo>
                              <a:pt x="195" y="356"/>
                            </a:lnTo>
                            <a:lnTo>
                              <a:pt x="195" y="357"/>
                            </a:lnTo>
                            <a:lnTo>
                              <a:pt x="197" y="357"/>
                            </a:lnTo>
                            <a:lnTo>
                              <a:pt x="200" y="355"/>
                            </a:lnTo>
                            <a:lnTo>
                              <a:pt x="201" y="355"/>
                            </a:lnTo>
                            <a:lnTo>
                              <a:pt x="203" y="358"/>
                            </a:lnTo>
                            <a:lnTo>
                              <a:pt x="204" y="358"/>
                            </a:lnTo>
                            <a:lnTo>
                              <a:pt x="205" y="361"/>
                            </a:lnTo>
                            <a:lnTo>
                              <a:pt x="208" y="360"/>
                            </a:lnTo>
                            <a:lnTo>
                              <a:pt x="210" y="357"/>
                            </a:lnTo>
                            <a:lnTo>
                              <a:pt x="213" y="356"/>
                            </a:lnTo>
                            <a:lnTo>
                              <a:pt x="213" y="353"/>
                            </a:lnTo>
                            <a:lnTo>
                              <a:pt x="216" y="351"/>
                            </a:lnTo>
                            <a:lnTo>
                              <a:pt x="218" y="351"/>
                            </a:lnTo>
                            <a:lnTo>
                              <a:pt x="218" y="348"/>
                            </a:lnTo>
                            <a:lnTo>
                              <a:pt x="220" y="348"/>
                            </a:lnTo>
                            <a:lnTo>
                              <a:pt x="222" y="349"/>
                            </a:lnTo>
                            <a:lnTo>
                              <a:pt x="223" y="349"/>
                            </a:lnTo>
                            <a:lnTo>
                              <a:pt x="225" y="348"/>
                            </a:lnTo>
                            <a:lnTo>
                              <a:pt x="225" y="347"/>
                            </a:lnTo>
                            <a:lnTo>
                              <a:pt x="225" y="344"/>
                            </a:lnTo>
                            <a:lnTo>
                              <a:pt x="225" y="344"/>
                            </a:lnTo>
                            <a:lnTo>
                              <a:pt x="224" y="344"/>
                            </a:lnTo>
                            <a:lnTo>
                              <a:pt x="223" y="344"/>
                            </a:lnTo>
                            <a:lnTo>
                              <a:pt x="222" y="344"/>
                            </a:lnTo>
                            <a:lnTo>
                              <a:pt x="223" y="341"/>
                            </a:lnTo>
                            <a:lnTo>
                              <a:pt x="227" y="341"/>
                            </a:lnTo>
                            <a:lnTo>
                              <a:pt x="228" y="338"/>
                            </a:lnTo>
                            <a:lnTo>
                              <a:pt x="228" y="337"/>
                            </a:lnTo>
                            <a:lnTo>
                              <a:pt x="228" y="334"/>
                            </a:lnTo>
                            <a:lnTo>
                              <a:pt x="229" y="334"/>
                            </a:lnTo>
                            <a:lnTo>
                              <a:pt x="230" y="333"/>
                            </a:lnTo>
                            <a:lnTo>
                              <a:pt x="228" y="330"/>
                            </a:lnTo>
                            <a:lnTo>
                              <a:pt x="228" y="330"/>
                            </a:lnTo>
                            <a:lnTo>
                              <a:pt x="225" y="330"/>
                            </a:lnTo>
                            <a:lnTo>
                              <a:pt x="224" y="328"/>
                            </a:lnTo>
                            <a:lnTo>
                              <a:pt x="225" y="327"/>
                            </a:lnTo>
                            <a:lnTo>
                              <a:pt x="225" y="327"/>
                            </a:lnTo>
                            <a:lnTo>
                              <a:pt x="225" y="324"/>
                            </a:lnTo>
                            <a:lnTo>
                              <a:pt x="225" y="321"/>
                            </a:lnTo>
                            <a:lnTo>
                              <a:pt x="228" y="320"/>
                            </a:lnTo>
                            <a:lnTo>
                              <a:pt x="228" y="320"/>
                            </a:lnTo>
                            <a:lnTo>
                              <a:pt x="229" y="324"/>
                            </a:lnTo>
                            <a:lnTo>
                              <a:pt x="231" y="323"/>
                            </a:lnTo>
                            <a:lnTo>
                              <a:pt x="232" y="324"/>
                            </a:lnTo>
                            <a:lnTo>
                              <a:pt x="234" y="322"/>
                            </a:lnTo>
                            <a:lnTo>
                              <a:pt x="236" y="323"/>
                            </a:lnTo>
                            <a:lnTo>
                              <a:pt x="239" y="323"/>
                            </a:lnTo>
                            <a:lnTo>
                              <a:pt x="240" y="321"/>
                            </a:lnTo>
                            <a:lnTo>
                              <a:pt x="239" y="320"/>
                            </a:lnTo>
                            <a:lnTo>
                              <a:pt x="239" y="318"/>
                            </a:lnTo>
                            <a:lnTo>
                              <a:pt x="239" y="315"/>
                            </a:lnTo>
                            <a:lnTo>
                              <a:pt x="239" y="315"/>
                            </a:lnTo>
                            <a:lnTo>
                              <a:pt x="236" y="312"/>
                            </a:lnTo>
                            <a:lnTo>
                              <a:pt x="236" y="310"/>
                            </a:lnTo>
                            <a:lnTo>
                              <a:pt x="235" y="309"/>
                            </a:lnTo>
                            <a:lnTo>
                              <a:pt x="236" y="306"/>
                            </a:lnTo>
                            <a:lnTo>
                              <a:pt x="233" y="302"/>
                            </a:lnTo>
                            <a:lnTo>
                              <a:pt x="235" y="301"/>
                            </a:lnTo>
                            <a:lnTo>
                              <a:pt x="236" y="302"/>
                            </a:lnTo>
                            <a:lnTo>
                              <a:pt x="239" y="300"/>
                            </a:lnTo>
                            <a:lnTo>
                              <a:pt x="239" y="300"/>
                            </a:lnTo>
                            <a:lnTo>
                              <a:pt x="241" y="299"/>
                            </a:lnTo>
                            <a:lnTo>
                              <a:pt x="244" y="299"/>
                            </a:lnTo>
                            <a:lnTo>
                              <a:pt x="244" y="296"/>
                            </a:lnTo>
                            <a:lnTo>
                              <a:pt x="246" y="293"/>
                            </a:lnTo>
                            <a:lnTo>
                              <a:pt x="246" y="293"/>
                            </a:lnTo>
                            <a:lnTo>
                              <a:pt x="247" y="292"/>
                            </a:lnTo>
                            <a:lnTo>
                              <a:pt x="246" y="289"/>
                            </a:lnTo>
                            <a:lnTo>
                              <a:pt x="247" y="288"/>
                            </a:lnTo>
                            <a:lnTo>
                              <a:pt x="253" y="286"/>
                            </a:lnTo>
                            <a:lnTo>
                              <a:pt x="253" y="285"/>
                            </a:lnTo>
                            <a:lnTo>
                              <a:pt x="256" y="284"/>
                            </a:lnTo>
                            <a:lnTo>
                              <a:pt x="257" y="282"/>
                            </a:lnTo>
                            <a:lnTo>
                              <a:pt x="259" y="282"/>
                            </a:lnTo>
                            <a:lnTo>
                              <a:pt x="259" y="279"/>
                            </a:lnTo>
                            <a:lnTo>
                              <a:pt x="261" y="281"/>
                            </a:lnTo>
                            <a:lnTo>
                              <a:pt x="261" y="276"/>
                            </a:lnTo>
                            <a:lnTo>
                              <a:pt x="260" y="275"/>
                            </a:lnTo>
                            <a:lnTo>
                              <a:pt x="259" y="274"/>
                            </a:lnTo>
                            <a:lnTo>
                              <a:pt x="260" y="273"/>
                            </a:lnTo>
                            <a:lnTo>
                              <a:pt x="262" y="272"/>
                            </a:lnTo>
                            <a:lnTo>
                              <a:pt x="264" y="272"/>
                            </a:lnTo>
                            <a:lnTo>
                              <a:pt x="265" y="272"/>
                            </a:lnTo>
                            <a:lnTo>
                              <a:pt x="265" y="268"/>
                            </a:lnTo>
                            <a:lnTo>
                              <a:pt x="269" y="268"/>
                            </a:lnTo>
                            <a:lnTo>
                              <a:pt x="269" y="265"/>
                            </a:lnTo>
                            <a:lnTo>
                              <a:pt x="269" y="265"/>
                            </a:lnTo>
                            <a:lnTo>
                              <a:pt x="271" y="264"/>
                            </a:lnTo>
                            <a:lnTo>
                              <a:pt x="271" y="263"/>
                            </a:lnTo>
                            <a:lnTo>
                              <a:pt x="270" y="262"/>
                            </a:lnTo>
                            <a:lnTo>
                              <a:pt x="269" y="261"/>
                            </a:lnTo>
                            <a:lnTo>
                              <a:pt x="271" y="259"/>
                            </a:lnTo>
                            <a:lnTo>
                              <a:pt x="270" y="257"/>
                            </a:lnTo>
                            <a:lnTo>
                              <a:pt x="270" y="255"/>
                            </a:lnTo>
                            <a:lnTo>
                              <a:pt x="270" y="255"/>
                            </a:lnTo>
                            <a:lnTo>
                              <a:pt x="269" y="250"/>
                            </a:lnTo>
                            <a:lnTo>
                              <a:pt x="273" y="248"/>
                            </a:lnTo>
                            <a:lnTo>
                              <a:pt x="273" y="248"/>
                            </a:lnTo>
                            <a:lnTo>
                              <a:pt x="273" y="248"/>
                            </a:lnTo>
                            <a:lnTo>
                              <a:pt x="273" y="248"/>
                            </a:lnTo>
                            <a:lnTo>
                              <a:pt x="275" y="248"/>
                            </a:lnTo>
                            <a:lnTo>
                              <a:pt x="275" y="246"/>
                            </a:lnTo>
                            <a:lnTo>
                              <a:pt x="278" y="245"/>
                            </a:lnTo>
                            <a:lnTo>
                              <a:pt x="280" y="245"/>
                            </a:lnTo>
                            <a:lnTo>
                              <a:pt x="280" y="247"/>
                            </a:lnTo>
                            <a:lnTo>
                              <a:pt x="281" y="247"/>
                            </a:lnTo>
                            <a:lnTo>
                              <a:pt x="282" y="246"/>
                            </a:lnTo>
                            <a:lnTo>
                              <a:pt x="285" y="246"/>
                            </a:lnTo>
                            <a:lnTo>
                              <a:pt x="286" y="246"/>
                            </a:lnTo>
                            <a:lnTo>
                              <a:pt x="287" y="247"/>
                            </a:lnTo>
                            <a:lnTo>
                              <a:pt x="288" y="248"/>
                            </a:lnTo>
                            <a:lnTo>
                              <a:pt x="290" y="250"/>
                            </a:lnTo>
                            <a:lnTo>
                              <a:pt x="291" y="250"/>
                            </a:lnTo>
                            <a:lnTo>
                              <a:pt x="292" y="251"/>
                            </a:lnTo>
                            <a:lnTo>
                              <a:pt x="293" y="251"/>
                            </a:lnTo>
                            <a:lnTo>
                              <a:pt x="294" y="255"/>
                            </a:lnTo>
                            <a:lnTo>
                              <a:pt x="294" y="255"/>
                            </a:lnTo>
                            <a:lnTo>
                              <a:pt x="296" y="255"/>
                            </a:lnTo>
                            <a:lnTo>
                              <a:pt x="297" y="256"/>
                            </a:lnTo>
                            <a:lnTo>
                              <a:pt x="298" y="259"/>
                            </a:lnTo>
                            <a:lnTo>
                              <a:pt x="300" y="258"/>
                            </a:lnTo>
                            <a:lnTo>
                              <a:pt x="300" y="258"/>
                            </a:lnTo>
                            <a:lnTo>
                              <a:pt x="303" y="258"/>
                            </a:lnTo>
                            <a:lnTo>
                              <a:pt x="303" y="258"/>
                            </a:lnTo>
                            <a:lnTo>
                              <a:pt x="304" y="258"/>
                            </a:lnTo>
                            <a:lnTo>
                              <a:pt x="305" y="256"/>
                            </a:lnTo>
                            <a:lnTo>
                              <a:pt x="308" y="255"/>
                            </a:lnTo>
                            <a:lnTo>
                              <a:pt x="310" y="253"/>
                            </a:lnTo>
                            <a:lnTo>
                              <a:pt x="311" y="253"/>
                            </a:lnTo>
                            <a:lnTo>
                              <a:pt x="312" y="255"/>
                            </a:lnTo>
                            <a:lnTo>
                              <a:pt x="314" y="255"/>
                            </a:lnTo>
                            <a:lnTo>
                              <a:pt x="318" y="254"/>
                            </a:lnTo>
                            <a:lnTo>
                              <a:pt x="318" y="254"/>
                            </a:lnTo>
                            <a:lnTo>
                              <a:pt x="320" y="252"/>
                            </a:lnTo>
                            <a:lnTo>
                              <a:pt x="323" y="254"/>
                            </a:lnTo>
                            <a:lnTo>
                              <a:pt x="324" y="252"/>
                            </a:lnTo>
                            <a:lnTo>
                              <a:pt x="328" y="252"/>
                            </a:lnTo>
                            <a:lnTo>
                              <a:pt x="328" y="250"/>
                            </a:lnTo>
                            <a:lnTo>
                              <a:pt x="327" y="248"/>
                            </a:lnTo>
                            <a:lnTo>
                              <a:pt x="326" y="246"/>
                            </a:lnTo>
                            <a:lnTo>
                              <a:pt x="324" y="244"/>
                            </a:lnTo>
                            <a:lnTo>
                              <a:pt x="325" y="244"/>
                            </a:lnTo>
                            <a:lnTo>
                              <a:pt x="328" y="241"/>
                            </a:lnTo>
                            <a:lnTo>
                              <a:pt x="331" y="241"/>
                            </a:lnTo>
                            <a:lnTo>
                              <a:pt x="331" y="234"/>
                            </a:lnTo>
                            <a:lnTo>
                              <a:pt x="334" y="234"/>
                            </a:lnTo>
                            <a:lnTo>
                              <a:pt x="334" y="232"/>
                            </a:lnTo>
                            <a:lnTo>
                              <a:pt x="335" y="232"/>
                            </a:lnTo>
                            <a:lnTo>
                              <a:pt x="335" y="231"/>
                            </a:lnTo>
                            <a:lnTo>
                              <a:pt x="334" y="231"/>
                            </a:lnTo>
                            <a:lnTo>
                              <a:pt x="334" y="228"/>
                            </a:lnTo>
                            <a:lnTo>
                              <a:pt x="333" y="226"/>
                            </a:lnTo>
                            <a:lnTo>
                              <a:pt x="333" y="225"/>
                            </a:lnTo>
                            <a:lnTo>
                              <a:pt x="334" y="224"/>
                            </a:lnTo>
                            <a:lnTo>
                              <a:pt x="335" y="224"/>
                            </a:lnTo>
                            <a:lnTo>
                              <a:pt x="337" y="220"/>
                            </a:lnTo>
                            <a:lnTo>
                              <a:pt x="338" y="219"/>
                            </a:lnTo>
                            <a:lnTo>
                              <a:pt x="338" y="219"/>
                            </a:lnTo>
                            <a:lnTo>
                              <a:pt x="339" y="217"/>
                            </a:lnTo>
                            <a:lnTo>
                              <a:pt x="341" y="217"/>
                            </a:lnTo>
                            <a:lnTo>
                              <a:pt x="342" y="215"/>
                            </a:lnTo>
                            <a:lnTo>
                              <a:pt x="342" y="213"/>
                            </a:lnTo>
                            <a:lnTo>
                              <a:pt x="345" y="213"/>
                            </a:lnTo>
                            <a:lnTo>
                              <a:pt x="346" y="211"/>
                            </a:lnTo>
                            <a:lnTo>
                              <a:pt x="345" y="211"/>
                            </a:lnTo>
                            <a:lnTo>
                              <a:pt x="346" y="210"/>
                            </a:lnTo>
                            <a:lnTo>
                              <a:pt x="346" y="206"/>
                            </a:lnTo>
                            <a:lnTo>
                              <a:pt x="345" y="204"/>
                            </a:lnTo>
                            <a:lnTo>
                              <a:pt x="346" y="203"/>
                            </a:lnTo>
                            <a:lnTo>
                              <a:pt x="348" y="204"/>
                            </a:lnTo>
                            <a:lnTo>
                              <a:pt x="350" y="206"/>
                            </a:lnTo>
                            <a:lnTo>
                              <a:pt x="352" y="207"/>
                            </a:lnTo>
                            <a:lnTo>
                              <a:pt x="353" y="207"/>
                            </a:lnTo>
                            <a:lnTo>
                              <a:pt x="355" y="207"/>
                            </a:lnTo>
                            <a:lnTo>
                              <a:pt x="355" y="209"/>
                            </a:lnTo>
                            <a:lnTo>
                              <a:pt x="355" y="209"/>
                            </a:lnTo>
                            <a:lnTo>
                              <a:pt x="356" y="207"/>
                            </a:lnTo>
                            <a:lnTo>
                              <a:pt x="359" y="207"/>
                            </a:lnTo>
                            <a:lnTo>
                              <a:pt x="359" y="204"/>
                            </a:lnTo>
                            <a:lnTo>
                              <a:pt x="356" y="203"/>
                            </a:lnTo>
                            <a:lnTo>
                              <a:pt x="357" y="200"/>
                            </a:lnTo>
                            <a:lnTo>
                              <a:pt x="357" y="200"/>
                            </a:lnTo>
                            <a:lnTo>
                              <a:pt x="357" y="198"/>
                            </a:lnTo>
                            <a:lnTo>
                              <a:pt x="357" y="196"/>
                            </a:lnTo>
                            <a:lnTo>
                              <a:pt x="359" y="194"/>
                            </a:lnTo>
                            <a:lnTo>
                              <a:pt x="358" y="193"/>
                            </a:lnTo>
                            <a:lnTo>
                              <a:pt x="359" y="191"/>
                            </a:lnTo>
                            <a:lnTo>
                              <a:pt x="358" y="190"/>
                            </a:lnTo>
                            <a:lnTo>
                              <a:pt x="359" y="187"/>
                            </a:lnTo>
                            <a:lnTo>
                              <a:pt x="359" y="187"/>
                            </a:lnTo>
                            <a:lnTo>
                              <a:pt x="357" y="187"/>
                            </a:lnTo>
                            <a:lnTo>
                              <a:pt x="354" y="182"/>
                            </a:lnTo>
                            <a:lnTo>
                              <a:pt x="355" y="181"/>
                            </a:lnTo>
                            <a:lnTo>
                              <a:pt x="355" y="177"/>
                            </a:lnTo>
                            <a:lnTo>
                              <a:pt x="359" y="177"/>
                            </a:lnTo>
                            <a:lnTo>
                              <a:pt x="359" y="176"/>
                            </a:lnTo>
                            <a:lnTo>
                              <a:pt x="359" y="175"/>
                            </a:lnTo>
                            <a:lnTo>
                              <a:pt x="358" y="173"/>
                            </a:lnTo>
                            <a:lnTo>
                              <a:pt x="360" y="172"/>
                            </a:lnTo>
                            <a:lnTo>
                              <a:pt x="359" y="171"/>
                            </a:lnTo>
                            <a:lnTo>
                              <a:pt x="359" y="171"/>
                            </a:lnTo>
                            <a:lnTo>
                              <a:pt x="359" y="169"/>
                            </a:lnTo>
                            <a:lnTo>
                              <a:pt x="357" y="166"/>
                            </a:lnTo>
                            <a:lnTo>
                              <a:pt x="356" y="166"/>
                            </a:lnTo>
                            <a:lnTo>
                              <a:pt x="354" y="164"/>
                            </a:lnTo>
                            <a:lnTo>
                              <a:pt x="352" y="163"/>
                            </a:lnTo>
                            <a:lnTo>
                              <a:pt x="352" y="161"/>
                            </a:lnTo>
                            <a:lnTo>
                              <a:pt x="348" y="155"/>
                            </a:lnTo>
                            <a:lnTo>
                              <a:pt x="349" y="155"/>
                            </a:lnTo>
                            <a:lnTo>
                              <a:pt x="350" y="155"/>
                            </a:lnTo>
                            <a:lnTo>
                              <a:pt x="351" y="155"/>
                            </a:lnTo>
                            <a:lnTo>
                              <a:pt x="352" y="155"/>
                            </a:lnTo>
                            <a:lnTo>
                              <a:pt x="352" y="153"/>
                            </a:lnTo>
                            <a:lnTo>
                              <a:pt x="353" y="153"/>
                            </a:lnTo>
                            <a:lnTo>
                              <a:pt x="352" y="152"/>
                            </a:lnTo>
                            <a:lnTo>
                              <a:pt x="354" y="151"/>
                            </a:lnTo>
                            <a:lnTo>
                              <a:pt x="356" y="152"/>
                            </a:lnTo>
                            <a:lnTo>
                              <a:pt x="357" y="150"/>
                            </a:lnTo>
                            <a:lnTo>
                              <a:pt x="362" y="146"/>
                            </a:lnTo>
                            <a:lnTo>
                              <a:pt x="362" y="146"/>
                            </a:lnTo>
                            <a:lnTo>
                              <a:pt x="361" y="145"/>
                            </a:lnTo>
                            <a:lnTo>
                              <a:pt x="362" y="143"/>
                            </a:lnTo>
                            <a:lnTo>
                              <a:pt x="362" y="142"/>
                            </a:lnTo>
                            <a:lnTo>
                              <a:pt x="362" y="141"/>
                            </a:lnTo>
                            <a:lnTo>
                              <a:pt x="366" y="140"/>
                            </a:lnTo>
                            <a:lnTo>
                              <a:pt x="366" y="139"/>
                            </a:lnTo>
                            <a:lnTo>
                              <a:pt x="365" y="138"/>
                            </a:lnTo>
                            <a:close/>
                            <a:moveTo>
                              <a:pt x="251" y="91"/>
                            </a:moveTo>
                            <a:lnTo>
                              <a:pt x="251" y="91"/>
                            </a:lnTo>
                            <a:lnTo>
                              <a:pt x="249" y="94"/>
                            </a:lnTo>
                            <a:lnTo>
                              <a:pt x="249" y="94"/>
                            </a:lnTo>
                            <a:lnTo>
                              <a:pt x="251" y="91"/>
                            </a:lnTo>
                            <a:close/>
                          </a:path>
                        </a:pathLst>
                      </a:custGeom>
                      <a:solidFill>
                        <a:schemeClr val="accent5">
                          <a:lumMod val="50000"/>
                        </a:schemeClr>
                      </a:solid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ea typeface="+mn-ea"/>
                          <a:cs typeface="+mn-cs"/>
                        </a:endParaRPr>
                      </a:p>
                    </p:txBody>
                  </p:sp>
                  <p:sp>
                    <p:nvSpPr>
                      <p:cNvPr id="302" name="Grand Est" descr="{&quot;Key&quot;:&quot;grand est&quot;,&quot;Name&quot;:&quot;Grand Est&quot;,&quot;Value&quot;:1.0,&quot;Formula&quot;:&quot;&quot;,&quot;Text&quot;:&quot;&quot;,&quot;OfficeApplication&quot;:1,&quot;HasValue&quot;:true}">
                        <a:extLst>
                          <a:ext uri="{FF2B5EF4-FFF2-40B4-BE49-F238E27FC236}">
                            <a16:creationId xmlns:a16="http://schemas.microsoft.com/office/drawing/2014/main" id="{90A40052-B346-4A79-A493-F4548ABDF2FB}"/>
                          </a:ext>
                        </a:extLst>
                      </p:cNvPr>
                      <p:cNvSpPr>
                        <a:spLocks/>
                      </p:cNvSpPr>
                      <p:nvPr/>
                    </p:nvSpPr>
                    <p:spPr bwMode="auto">
                      <a:xfrm>
                        <a:off x="6278458" y="1842110"/>
                        <a:ext cx="1854170" cy="1483823"/>
                      </a:xfrm>
                      <a:custGeom>
                        <a:avLst/>
                        <a:gdLst>
                          <a:gd name="T0" fmla="*/ 335 w 364"/>
                          <a:gd name="T1" fmla="*/ 118 h 305"/>
                          <a:gd name="T2" fmla="*/ 312 w 364"/>
                          <a:gd name="T3" fmla="*/ 115 h 305"/>
                          <a:gd name="T4" fmla="*/ 294 w 364"/>
                          <a:gd name="T5" fmla="*/ 108 h 305"/>
                          <a:gd name="T6" fmla="*/ 278 w 364"/>
                          <a:gd name="T7" fmla="*/ 109 h 305"/>
                          <a:gd name="T8" fmla="*/ 267 w 364"/>
                          <a:gd name="T9" fmla="*/ 102 h 305"/>
                          <a:gd name="T10" fmla="*/ 255 w 364"/>
                          <a:gd name="T11" fmla="*/ 109 h 305"/>
                          <a:gd name="T12" fmla="*/ 242 w 364"/>
                          <a:gd name="T13" fmla="*/ 95 h 305"/>
                          <a:gd name="T14" fmla="*/ 234 w 364"/>
                          <a:gd name="T15" fmla="*/ 80 h 305"/>
                          <a:gd name="T16" fmla="*/ 220 w 364"/>
                          <a:gd name="T17" fmla="*/ 76 h 305"/>
                          <a:gd name="T18" fmla="*/ 203 w 364"/>
                          <a:gd name="T19" fmla="*/ 74 h 305"/>
                          <a:gd name="T20" fmla="*/ 181 w 364"/>
                          <a:gd name="T21" fmla="*/ 71 h 305"/>
                          <a:gd name="T22" fmla="*/ 165 w 364"/>
                          <a:gd name="T23" fmla="*/ 73 h 305"/>
                          <a:gd name="T24" fmla="*/ 151 w 364"/>
                          <a:gd name="T25" fmla="*/ 64 h 305"/>
                          <a:gd name="T26" fmla="*/ 141 w 364"/>
                          <a:gd name="T27" fmla="*/ 61 h 305"/>
                          <a:gd name="T28" fmla="*/ 130 w 364"/>
                          <a:gd name="T29" fmla="*/ 53 h 305"/>
                          <a:gd name="T30" fmla="*/ 117 w 364"/>
                          <a:gd name="T31" fmla="*/ 42 h 305"/>
                          <a:gd name="T32" fmla="*/ 102 w 364"/>
                          <a:gd name="T33" fmla="*/ 24 h 305"/>
                          <a:gd name="T34" fmla="*/ 108 w 364"/>
                          <a:gd name="T35" fmla="*/ 4 h 305"/>
                          <a:gd name="T36" fmla="*/ 93 w 364"/>
                          <a:gd name="T37" fmla="*/ 12 h 305"/>
                          <a:gd name="T38" fmla="*/ 60 w 364"/>
                          <a:gd name="T39" fmla="*/ 25 h 305"/>
                          <a:gd name="T40" fmla="*/ 59 w 364"/>
                          <a:gd name="T41" fmla="*/ 47 h 305"/>
                          <a:gd name="T42" fmla="*/ 52 w 364"/>
                          <a:gd name="T43" fmla="*/ 62 h 305"/>
                          <a:gd name="T44" fmla="*/ 48 w 364"/>
                          <a:gd name="T45" fmla="*/ 75 h 305"/>
                          <a:gd name="T46" fmla="*/ 48 w 364"/>
                          <a:gd name="T47" fmla="*/ 94 h 305"/>
                          <a:gd name="T48" fmla="*/ 33 w 364"/>
                          <a:gd name="T49" fmla="*/ 94 h 305"/>
                          <a:gd name="T50" fmla="*/ 17 w 364"/>
                          <a:gd name="T51" fmla="*/ 102 h 305"/>
                          <a:gd name="T52" fmla="*/ 22 w 364"/>
                          <a:gd name="T53" fmla="*/ 112 h 305"/>
                          <a:gd name="T54" fmla="*/ 15 w 364"/>
                          <a:gd name="T55" fmla="*/ 123 h 305"/>
                          <a:gd name="T56" fmla="*/ 20 w 364"/>
                          <a:gd name="T57" fmla="*/ 131 h 305"/>
                          <a:gd name="T58" fmla="*/ 7 w 364"/>
                          <a:gd name="T59" fmla="*/ 157 h 305"/>
                          <a:gd name="T60" fmla="*/ 3 w 364"/>
                          <a:gd name="T61" fmla="*/ 166 h 305"/>
                          <a:gd name="T62" fmla="*/ 13 w 364"/>
                          <a:gd name="T63" fmla="*/ 180 h 305"/>
                          <a:gd name="T64" fmla="*/ 0 w 364"/>
                          <a:gd name="T65" fmla="*/ 195 h 305"/>
                          <a:gd name="T66" fmla="*/ 12 w 364"/>
                          <a:gd name="T67" fmla="*/ 214 h 305"/>
                          <a:gd name="T68" fmla="*/ 15 w 364"/>
                          <a:gd name="T69" fmla="*/ 228 h 305"/>
                          <a:gd name="T70" fmla="*/ 28 w 364"/>
                          <a:gd name="T71" fmla="*/ 234 h 305"/>
                          <a:gd name="T72" fmla="*/ 36 w 364"/>
                          <a:gd name="T73" fmla="*/ 249 h 305"/>
                          <a:gd name="T74" fmla="*/ 46 w 364"/>
                          <a:gd name="T75" fmla="*/ 257 h 305"/>
                          <a:gd name="T76" fmla="*/ 62 w 364"/>
                          <a:gd name="T77" fmla="*/ 255 h 305"/>
                          <a:gd name="T78" fmla="*/ 80 w 364"/>
                          <a:gd name="T79" fmla="*/ 253 h 305"/>
                          <a:gd name="T80" fmla="*/ 102 w 364"/>
                          <a:gd name="T81" fmla="*/ 246 h 305"/>
                          <a:gd name="T82" fmla="*/ 113 w 364"/>
                          <a:gd name="T83" fmla="*/ 260 h 305"/>
                          <a:gd name="T84" fmla="*/ 119 w 364"/>
                          <a:gd name="T85" fmla="*/ 273 h 305"/>
                          <a:gd name="T86" fmla="*/ 130 w 364"/>
                          <a:gd name="T87" fmla="*/ 282 h 305"/>
                          <a:gd name="T88" fmla="*/ 145 w 364"/>
                          <a:gd name="T89" fmla="*/ 290 h 305"/>
                          <a:gd name="T90" fmla="*/ 158 w 364"/>
                          <a:gd name="T91" fmla="*/ 284 h 305"/>
                          <a:gd name="T92" fmla="*/ 179 w 364"/>
                          <a:gd name="T93" fmla="*/ 281 h 305"/>
                          <a:gd name="T94" fmla="*/ 184 w 364"/>
                          <a:gd name="T95" fmla="*/ 260 h 305"/>
                          <a:gd name="T96" fmla="*/ 194 w 364"/>
                          <a:gd name="T97" fmla="*/ 253 h 305"/>
                          <a:gd name="T98" fmla="*/ 203 w 364"/>
                          <a:gd name="T99" fmla="*/ 247 h 305"/>
                          <a:gd name="T100" fmla="*/ 217 w 364"/>
                          <a:gd name="T101" fmla="*/ 251 h 305"/>
                          <a:gd name="T102" fmla="*/ 238 w 364"/>
                          <a:gd name="T103" fmla="*/ 255 h 305"/>
                          <a:gd name="T104" fmla="*/ 262 w 364"/>
                          <a:gd name="T105" fmla="*/ 258 h 305"/>
                          <a:gd name="T106" fmla="*/ 281 w 364"/>
                          <a:gd name="T107" fmla="*/ 270 h 305"/>
                          <a:gd name="T108" fmla="*/ 282 w 364"/>
                          <a:gd name="T109" fmla="*/ 282 h 305"/>
                          <a:gd name="T110" fmla="*/ 291 w 364"/>
                          <a:gd name="T111" fmla="*/ 292 h 305"/>
                          <a:gd name="T112" fmla="*/ 306 w 364"/>
                          <a:gd name="T113" fmla="*/ 303 h 305"/>
                          <a:gd name="T114" fmla="*/ 322 w 364"/>
                          <a:gd name="T115" fmla="*/ 293 h 305"/>
                          <a:gd name="T116" fmla="*/ 323 w 364"/>
                          <a:gd name="T117" fmla="*/ 279 h 305"/>
                          <a:gd name="T118" fmla="*/ 323 w 364"/>
                          <a:gd name="T119" fmla="*/ 249 h 305"/>
                          <a:gd name="T120" fmla="*/ 322 w 364"/>
                          <a:gd name="T121" fmla="*/ 220 h 305"/>
                          <a:gd name="T122" fmla="*/ 332 w 364"/>
                          <a:gd name="T123" fmla="*/ 187 h 305"/>
                          <a:gd name="T124" fmla="*/ 349 w 364"/>
                          <a:gd name="T125" fmla="*/ 14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4" h="305">
                            <a:moveTo>
                              <a:pt x="363" y="123"/>
                            </a:moveTo>
                            <a:lnTo>
                              <a:pt x="360" y="123"/>
                            </a:lnTo>
                            <a:lnTo>
                              <a:pt x="360" y="123"/>
                            </a:lnTo>
                            <a:lnTo>
                              <a:pt x="355" y="123"/>
                            </a:lnTo>
                            <a:lnTo>
                              <a:pt x="353" y="123"/>
                            </a:lnTo>
                            <a:lnTo>
                              <a:pt x="351" y="121"/>
                            </a:lnTo>
                            <a:lnTo>
                              <a:pt x="341" y="116"/>
                            </a:lnTo>
                            <a:lnTo>
                              <a:pt x="340" y="116"/>
                            </a:lnTo>
                            <a:lnTo>
                              <a:pt x="340" y="117"/>
                            </a:lnTo>
                            <a:lnTo>
                              <a:pt x="338" y="116"/>
                            </a:lnTo>
                            <a:lnTo>
                              <a:pt x="336" y="116"/>
                            </a:lnTo>
                            <a:lnTo>
                              <a:pt x="336" y="118"/>
                            </a:lnTo>
                            <a:lnTo>
                              <a:pt x="335" y="118"/>
                            </a:lnTo>
                            <a:lnTo>
                              <a:pt x="330" y="116"/>
                            </a:lnTo>
                            <a:lnTo>
                              <a:pt x="330" y="116"/>
                            </a:lnTo>
                            <a:lnTo>
                              <a:pt x="326" y="118"/>
                            </a:lnTo>
                            <a:lnTo>
                              <a:pt x="325" y="116"/>
                            </a:lnTo>
                            <a:lnTo>
                              <a:pt x="323" y="117"/>
                            </a:lnTo>
                            <a:lnTo>
                              <a:pt x="323" y="117"/>
                            </a:lnTo>
                            <a:lnTo>
                              <a:pt x="319" y="117"/>
                            </a:lnTo>
                            <a:lnTo>
                              <a:pt x="319" y="117"/>
                            </a:lnTo>
                            <a:lnTo>
                              <a:pt x="319" y="117"/>
                            </a:lnTo>
                            <a:lnTo>
                              <a:pt x="319" y="117"/>
                            </a:lnTo>
                            <a:lnTo>
                              <a:pt x="317" y="116"/>
                            </a:lnTo>
                            <a:lnTo>
                              <a:pt x="315" y="114"/>
                            </a:lnTo>
                            <a:lnTo>
                              <a:pt x="312" y="115"/>
                            </a:lnTo>
                            <a:lnTo>
                              <a:pt x="309" y="112"/>
                            </a:lnTo>
                            <a:lnTo>
                              <a:pt x="308" y="109"/>
                            </a:lnTo>
                            <a:lnTo>
                              <a:pt x="307" y="109"/>
                            </a:lnTo>
                            <a:lnTo>
                              <a:pt x="308" y="107"/>
                            </a:lnTo>
                            <a:lnTo>
                              <a:pt x="306" y="105"/>
                            </a:lnTo>
                            <a:lnTo>
                              <a:pt x="303" y="105"/>
                            </a:lnTo>
                            <a:lnTo>
                              <a:pt x="303" y="105"/>
                            </a:lnTo>
                            <a:lnTo>
                              <a:pt x="302" y="103"/>
                            </a:lnTo>
                            <a:lnTo>
                              <a:pt x="299" y="104"/>
                            </a:lnTo>
                            <a:lnTo>
                              <a:pt x="296" y="105"/>
                            </a:lnTo>
                            <a:lnTo>
                              <a:pt x="297" y="108"/>
                            </a:lnTo>
                            <a:lnTo>
                              <a:pt x="297" y="109"/>
                            </a:lnTo>
                            <a:lnTo>
                              <a:pt x="294" y="108"/>
                            </a:lnTo>
                            <a:lnTo>
                              <a:pt x="293" y="110"/>
                            </a:lnTo>
                            <a:lnTo>
                              <a:pt x="292" y="112"/>
                            </a:lnTo>
                            <a:lnTo>
                              <a:pt x="291" y="112"/>
                            </a:lnTo>
                            <a:lnTo>
                              <a:pt x="291" y="111"/>
                            </a:lnTo>
                            <a:lnTo>
                              <a:pt x="288" y="110"/>
                            </a:lnTo>
                            <a:lnTo>
                              <a:pt x="285" y="111"/>
                            </a:lnTo>
                            <a:lnTo>
                              <a:pt x="285" y="112"/>
                            </a:lnTo>
                            <a:lnTo>
                              <a:pt x="284" y="110"/>
                            </a:lnTo>
                            <a:lnTo>
                              <a:pt x="282" y="110"/>
                            </a:lnTo>
                            <a:lnTo>
                              <a:pt x="282" y="112"/>
                            </a:lnTo>
                            <a:lnTo>
                              <a:pt x="280" y="111"/>
                            </a:lnTo>
                            <a:lnTo>
                              <a:pt x="279" y="109"/>
                            </a:lnTo>
                            <a:lnTo>
                              <a:pt x="278" y="109"/>
                            </a:lnTo>
                            <a:lnTo>
                              <a:pt x="278" y="108"/>
                            </a:lnTo>
                            <a:lnTo>
                              <a:pt x="276" y="109"/>
                            </a:lnTo>
                            <a:lnTo>
                              <a:pt x="276" y="110"/>
                            </a:lnTo>
                            <a:lnTo>
                              <a:pt x="275" y="112"/>
                            </a:lnTo>
                            <a:lnTo>
                              <a:pt x="275" y="112"/>
                            </a:lnTo>
                            <a:lnTo>
                              <a:pt x="274" y="112"/>
                            </a:lnTo>
                            <a:lnTo>
                              <a:pt x="273" y="111"/>
                            </a:lnTo>
                            <a:lnTo>
                              <a:pt x="273" y="110"/>
                            </a:lnTo>
                            <a:lnTo>
                              <a:pt x="272" y="108"/>
                            </a:lnTo>
                            <a:lnTo>
                              <a:pt x="271" y="104"/>
                            </a:lnTo>
                            <a:lnTo>
                              <a:pt x="269" y="104"/>
                            </a:lnTo>
                            <a:lnTo>
                              <a:pt x="268" y="102"/>
                            </a:lnTo>
                            <a:lnTo>
                              <a:pt x="267" y="102"/>
                            </a:lnTo>
                            <a:lnTo>
                              <a:pt x="266" y="103"/>
                            </a:lnTo>
                            <a:lnTo>
                              <a:pt x="266" y="102"/>
                            </a:lnTo>
                            <a:lnTo>
                              <a:pt x="265" y="102"/>
                            </a:lnTo>
                            <a:lnTo>
                              <a:pt x="265" y="102"/>
                            </a:lnTo>
                            <a:lnTo>
                              <a:pt x="263" y="102"/>
                            </a:lnTo>
                            <a:lnTo>
                              <a:pt x="262" y="102"/>
                            </a:lnTo>
                            <a:lnTo>
                              <a:pt x="261" y="103"/>
                            </a:lnTo>
                            <a:lnTo>
                              <a:pt x="259" y="102"/>
                            </a:lnTo>
                            <a:lnTo>
                              <a:pt x="258" y="102"/>
                            </a:lnTo>
                            <a:lnTo>
                              <a:pt x="259" y="107"/>
                            </a:lnTo>
                            <a:lnTo>
                              <a:pt x="258" y="107"/>
                            </a:lnTo>
                            <a:lnTo>
                              <a:pt x="258" y="109"/>
                            </a:lnTo>
                            <a:lnTo>
                              <a:pt x="255" y="109"/>
                            </a:lnTo>
                            <a:lnTo>
                              <a:pt x="253" y="108"/>
                            </a:lnTo>
                            <a:lnTo>
                              <a:pt x="252" y="109"/>
                            </a:lnTo>
                            <a:lnTo>
                              <a:pt x="250" y="108"/>
                            </a:lnTo>
                            <a:lnTo>
                              <a:pt x="248" y="106"/>
                            </a:lnTo>
                            <a:lnTo>
                              <a:pt x="247" y="106"/>
                            </a:lnTo>
                            <a:lnTo>
                              <a:pt x="249" y="104"/>
                            </a:lnTo>
                            <a:lnTo>
                              <a:pt x="248" y="102"/>
                            </a:lnTo>
                            <a:lnTo>
                              <a:pt x="247" y="103"/>
                            </a:lnTo>
                            <a:lnTo>
                              <a:pt x="245" y="100"/>
                            </a:lnTo>
                            <a:lnTo>
                              <a:pt x="245" y="99"/>
                            </a:lnTo>
                            <a:lnTo>
                              <a:pt x="244" y="99"/>
                            </a:lnTo>
                            <a:lnTo>
                              <a:pt x="244" y="95"/>
                            </a:lnTo>
                            <a:lnTo>
                              <a:pt x="242" y="95"/>
                            </a:lnTo>
                            <a:lnTo>
                              <a:pt x="238" y="92"/>
                            </a:lnTo>
                            <a:lnTo>
                              <a:pt x="238" y="89"/>
                            </a:lnTo>
                            <a:lnTo>
                              <a:pt x="237" y="89"/>
                            </a:lnTo>
                            <a:lnTo>
                              <a:pt x="236" y="88"/>
                            </a:lnTo>
                            <a:lnTo>
                              <a:pt x="237" y="88"/>
                            </a:lnTo>
                            <a:lnTo>
                              <a:pt x="238" y="88"/>
                            </a:lnTo>
                            <a:lnTo>
                              <a:pt x="238" y="86"/>
                            </a:lnTo>
                            <a:lnTo>
                              <a:pt x="237" y="85"/>
                            </a:lnTo>
                            <a:lnTo>
                              <a:pt x="237" y="84"/>
                            </a:lnTo>
                            <a:lnTo>
                              <a:pt x="234" y="83"/>
                            </a:lnTo>
                            <a:lnTo>
                              <a:pt x="234" y="83"/>
                            </a:lnTo>
                            <a:lnTo>
                              <a:pt x="233" y="81"/>
                            </a:lnTo>
                            <a:lnTo>
                              <a:pt x="234" y="80"/>
                            </a:lnTo>
                            <a:lnTo>
                              <a:pt x="234" y="79"/>
                            </a:lnTo>
                            <a:lnTo>
                              <a:pt x="233" y="79"/>
                            </a:lnTo>
                            <a:lnTo>
                              <a:pt x="230" y="76"/>
                            </a:lnTo>
                            <a:lnTo>
                              <a:pt x="228" y="75"/>
                            </a:lnTo>
                            <a:lnTo>
                              <a:pt x="226" y="75"/>
                            </a:lnTo>
                            <a:lnTo>
                              <a:pt x="225" y="74"/>
                            </a:lnTo>
                            <a:lnTo>
                              <a:pt x="224" y="74"/>
                            </a:lnTo>
                            <a:lnTo>
                              <a:pt x="223" y="74"/>
                            </a:lnTo>
                            <a:lnTo>
                              <a:pt x="223" y="75"/>
                            </a:lnTo>
                            <a:lnTo>
                              <a:pt x="222" y="75"/>
                            </a:lnTo>
                            <a:lnTo>
                              <a:pt x="221" y="75"/>
                            </a:lnTo>
                            <a:lnTo>
                              <a:pt x="220" y="75"/>
                            </a:lnTo>
                            <a:lnTo>
                              <a:pt x="220" y="76"/>
                            </a:lnTo>
                            <a:lnTo>
                              <a:pt x="220" y="76"/>
                            </a:lnTo>
                            <a:lnTo>
                              <a:pt x="219" y="75"/>
                            </a:lnTo>
                            <a:lnTo>
                              <a:pt x="217" y="75"/>
                            </a:lnTo>
                            <a:lnTo>
                              <a:pt x="215" y="73"/>
                            </a:lnTo>
                            <a:lnTo>
                              <a:pt x="214" y="73"/>
                            </a:lnTo>
                            <a:lnTo>
                              <a:pt x="214" y="71"/>
                            </a:lnTo>
                            <a:lnTo>
                              <a:pt x="211" y="71"/>
                            </a:lnTo>
                            <a:lnTo>
                              <a:pt x="210" y="71"/>
                            </a:lnTo>
                            <a:lnTo>
                              <a:pt x="209" y="71"/>
                            </a:lnTo>
                            <a:lnTo>
                              <a:pt x="206" y="71"/>
                            </a:lnTo>
                            <a:lnTo>
                              <a:pt x="204" y="72"/>
                            </a:lnTo>
                            <a:lnTo>
                              <a:pt x="204" y="73"/>
                            </a:lnTo>
                            <a:lnTo>
                              <a:pt x="203" y="74"/>
                            </a:lnTo>
                            <a:lnTo>
                              <a:pt x="203" y="73"/>
                            </a:lnTo>
                            <a:lnTo>
                              <a:pt x="202" y="76"/>
                            </a:lnTo>
                            <a:lnTo>
                              <a:pt x="201" y="76"/>
                            </a:lnTo>
                            <a:lnTo>
                              <a:pt x="201" y="78"/>
                            </a:lnTo>
                            <a:lnTo>
                              <a:pt x="197" y="77"/>
                            </a:lnTo>
                            <a:lnTo>
                              <a:pt x="196" y="79"/>
                            </a:lnTo>
                            <a:lnTo>
                              <a:pt x="195" y="78"/>
                            </a:lnTo>
                            <a:lnTo>
                              <a:pt x="192" y="79"/>
                            </a:lnTo>
                            <a:lnTo>
                              <a:pt x="191" y="74"/>
                            </a:lnTo>
                            <a:lnTo>
                              <a:pt x="191" y="74"/>
                            </a:lnTo>
                            <a:lnTo>
                              <a:pt x="189" y="73"/>
                            </a:lnTo>
                            <a:lnTo>
                              <a:pt x="183" y="73"/>
                            </a:lnTo>
                            <a:lnTo>
                              <a:pt x="181" y="71"/>
                            </a:lnTo>
                            <a:lnTo>
                              <a:pt x="181" y="70"/>
                            </a:lnTo>
                            <a:lnTo>
                              <a:pt x="180" y="68"/>
                            </a:lnTo>
                            <a:lnTo>
                              <a:pt x="180" y="69"/>
                            </a:lnTo>
                            <a:lnTo>
                              <a:pt x="179" y="68"/>
                            </a:lnTo>
                            <a:lnTo>
                              <a:pt x="175" y="67"/>
                            </a:lnTo>
                            <a:lnTo>
                              <a:pt x="175" y="67"/>
                            </a:lnTo>
                            <a:lnTo>
                              <a:pt x="175" y="68"/>
                            </a:lnTo>
                            <a:lnTo>
                              <a:pt x="170" y="69"/>
                            </a:lnTo>
                            <a:lnTo>
                              <a:pt x="168" y="68"/>
                            </a:lnTo>
                            <a:lnTo>
                              <a:pt x="166" y="68"/>
                            </a:lnTo>
                            <a:lnTo>
                              <a:pt x="165" y="70"/>
                            </a:lnTo>
                            <a:lnTo>
                              <a:pt x="165" y="71"/>
                            </a:lnTo>
                            <a:lnTo>
                              <a:pt x="165" y="73"/>
                            </a:lnTo>
                            <a:lnTo>
                              <a:pt x="164" y="73"/>
                            </a:lnTo>
                            <a:lnTo>
                              <a:pt x="163" y="72"/>
                            </a:lnTo>
                            <a:lnTo>
                              <a:pt x="161" y="71"/>
                            </a:lnTo>
                            <a:lnTo>
                              <a:pt x="159" y="71"/>
                            </a:lnTo>
                            <a:lnTo>
                              <a:pt x="158" y="73"/>
                            </a:lnTo>
                            <a:lnTo>
                              <a:pt x="155" y="74"/>
                            </a:lnTo>
                            <a:lnTo>
                              <a:pt x="154" y="72"/>
                            </a:lnTo>
                            <a:lnTo>
                              <a:pt x="154" y="71"/>
                            </a:lnTo>
                            <a:lnTo>
                              <a:pt x="151" y="69"/>
                            </a:lnTo>
                            <a:lnTo>
                              <a:pt x="152" y="67"/>
                            </a:lnTo>
                            <a:lnTo>
                              <a:pt x="151" y="67"/>
                            </a:lnTo>
                            <a:lnTo>
                              <a:pt x="151" y="64"/>
                            </a:lnTo>
                            <a:lnTo>
                              <a:pt x="151" y="64"/>
                            </a:lnTo>
                            <a:lnTo>
                              <a:pt x="148" y="62"/>
                            </a:lnTo>
                            <a:lnTo>
                              <a:pt x="148" y="62"/>
                            </a:lnTo>
                            <a:lnTo>
                              <a:pt x="146" y="63"/>
                            </a:lnTo>
                            <a:lnTo>
                              <a:pt x="146" y="64"/>
                            </a:lnTo>
                            <a:lnTo>
                              <a:pt x="146" y="64"/>
                            </a:lnTo>
                            <a:lnTo>
                              <a:pt x="146" y="63"/>
                            </a:lnTo>
                            <a:lnTo>
                              <a:pt x="148" y="62"/>
                            </a:lnTo>
                            <a:lnTo>
                              <a:pt x="145" y="60"/>
                            </a:lnTo>
                            <a:lnTo>
                              <a:pt x="144" y="60"/>
                            </a:lnTo>
                            <a:lnTo>
                              <a:pt x="143" y="62"/>
                            </a:lnTo>
                            <a:lnTo>
                              <a:pt x="142" y="62"/>
                            </a:lnTo>
                            <a:lnTo>
                              <a:pt x="141" y="61"/>
                            </a:lnTo>
                            <a:lnTo>
                              <a:pt x="141" y="61"/>
                            </a:lnTo>
                            <a:lnTo>
                              <a:pt x="142" y="57"/>
                            </a:lnTo>
                            <a:lnTo>
                              <a:pt x="141" y="57"/>
                            </a:lnTo>
                            <a:lnTo>
                              <a:pt x="141" y="56"/>
                            </a:lnTo>
                            <a:lnTo>
                              <a:pt x="139" y="55"/>
                            </a:lnTo>
                            <a:lnTo>
                              <a:pt x="138" y="55"/>
                            </a:lnTo>
                            <a:lnTo>
                              <a:pt x="138" y="53"/>
                            </a:lnTo>
                            <a:lnTo>
                              <a:pt x="137" y="53"/>
                            </a:lnTo>
                            <a:lnTo>
                              <a:pt x="137" y="54"/>
                            </a:lnTo>
                            <a:lnTo>
                              <a:pt x="135" y="53"/>
                            </a:lnTo>
                            <a:lnTo>
                              <a:pt x="134" y="54"/>
                            </a:lnTo>
                            <a:lnTo>
                              <a:pt x="134" y="53"/>
                            </a:lnTo>
                            <a:lnTo>
                              <a:pt x="132" y="53"/>
                            </a:lnTo>
                            <a:lnTo>
                              <a:pt x="130" y="53"/>
                            </a:lnTo>
                            <a:lnTo>
                              <a:pt x="130" y="51"/>
                            </a:lnTo>
                            <a:lnTo>
                              <a:pt x="128" y="52"/>
                            </a:lnTo>
                            <a:lnTo>
                              <a:pt x="127" y="51"/>
                            </a:lnTo>
                            <a:lnTo>
                              <a:pt x="127" y="50"/>
                            </a:lnTo>
                            <a:lnTo>
                              <a:pt x="127" y="50"/>
                            </a:lnTo>
                            <a:lnTo>
                              <a:pt x="127" y="48"/>
                            </a:lnTo>
                            <a:lnTo>
                              <a:pt x="124" y="47"/>
                            </a:lnTo>
                            <a:lnTo>
                              <a:pt x="124" y="45"/>
                            </a:lnTo>
                            <a:lnTo>
                              <a:pt x="123" y="46"/>
                            </a:lnTo>
                            <a:lnTo>
                              <a:pt x="121" y="45"/>
                            </a:lnTo>
                            <a:lnTo>
                              <a:pt x="118" y="44"/>
                            </a:lnTo>
                            <a:lnTo>
                              <a:pt x="117" y="43"/>
                            </a:lnTo>
                            <a:lnTo>
                              <a:pt x="117" y="42"/>
                            </a:lnTo>
                            <a:lnTo>
                              <a:pt x="113" y="42"/>
                            </a:lnTo>
                            <a:lnTo>
                              <a:pt x="113" y="43"/>
                            </a:lnTo>
                            <a:lnTo>
                              <a:pt x="112" y="43"/>
                            </a:lnTo>
                            <a:lnTo>
                              <a:pt x="110" y="43"/>
                            </a:lnTo>
                            <a:lnTo>
                              <a:pt x="107" y="43"/>
                            </a:lnTo>
                            <a:lnTo>
                              <a:pt x="106" y="43"/>
                            </a:lnTo>
                            <a:lnTo>
                              <a:pt x="108" y="40"/>
                            </a:lnTo>
                            <a:lnTo>
                              <a:pt x="106" y="37"/>
                            </a:lnTo>
                            <a:lnTo>
                              <a:pt x="106" y="35"/>
                            </a:lnTo>
                            <a:lnTo>
                              <a:pt x="108" y="30"/>
                            </a:lnTo>
                            <a:lnTo>
                              <a:pt x="106" y="25"/>
                            </a:lnTo>
                            <a:lnTo>
                              <a:pt x="103" y="24"/>
                            </a:lnTo>
                            <a:lnTo>
                              <a:pt x="102" y="24"/>
                            </a:lnTo>
                            <a:lnTo>
                              <a:pt x="102" y="22"/>
                            </a:lnTo>
                            <a:lnTo>
                              <a:pt x="103" y="21"/>
                            </a:lnTo>
                            <a:lnTo>
                              <a:pt x="103" y="16"/>
                            </a:lnTo>
                            <a:lnTo>
                              <a:pt x="105" y="15"/>
                            </a:lnTo>
                            <a:lnTo>
                              <a:pt x="103" y="12"/>
                            </a:lnTo>
                            <a:lnTo>
                              <a:pt x="103" y="12"/>
                            </a:lnTo>
                            <a:lnTo>
                              <a:pt x="104" y="12"/>
                            </a:lnTo>
                            <a:lnTo>
                              <a:pt x="105" y="9"/>
                            </a:lnTo>
                            <a:lnTo>
                              <a:pt x="105" y="7"/>
                            </a:lnTo>
                            <a:lnTo>
                              <a:pt x="106" y="9"/>
                            </a:lnTo>
                            <a:lnTo>
                              <a:pt x="107" y="9"/>
                            </a:lnTo>
                            <a:lnTo>
                              <a:pt x="106" y="6"/>
                            </a:lnTo>
                            <a:lnTo>
                              <a:pt x="108" y="4"/>
                            </a:lnTo>
                            <a:lnTo>
                              <a:pt x="108" y="3"/>
                            </a:lnTo>
                            <a:lnTo>
                              <a:pt x="107" y="2"/>
                            </a:lnTo>
                            <a:lnTo>
                              <a:pt x="103" y="2"/>
                            </a:lnTo>
                            <a:lnTo>
                              <a:pt x="103" y="1"/>
                            </a:lnTo>
                            <a:lnTo>
                              <a:pt x="103" y="0"/>
                            </a:lnTo>
                            <a:lnTo>
                              <a:pt x="100" y="3"/>
                            </a:lnTo>
                            <a:lnTo>
                              <a:pt x="99" y="3"/>
                            </a:lnTo>
                            <a:lnTo>
                              <a:pt x="98" y="6"/>
                            </a:lnTo>
                            <a:lnTo>
                              <a:pt x="98" y="6"/>
                            </a:lnTo>
                            <a:lnTo>
                              <a:pt x="95" y="7"/>
                            </a:lnTo>
                            <a:lnTo>
                              <a:pt x="95" y="8"/>
                            </a:lnTo>
                            <a:lnTo>
                              <a:pt x="93" y="8"/>
                            </a:lnTo>
                            <a:lnTo>
                              <a:pt x="93" y="12"/>
                            </a:lnTo>
                            <a:lnTo>
                              <a:pt x="93" y="12"/>
                            </a:lnTo>
                            <a:lnTo>
                              <a:pt x="93" y="19"/>
                            </a:lnTo>
                            <a:lnTo>
                              <a:pt x="86" y="23"/>
                            </a:lnTo>
                            <a:lnTo>
                              <a:pt x="86" y="23"/>
                            </a:lnTo>
                            <a:lnTo>
                              <a:pt x="85" y="23"/>
                            </a:lnTo>
                            <a:lnTo>
                              <a:pt x="82" y="23"/>
                            </a:lnTo>
                            <a:lnTo>
                              <a:pt x="82" y="25"/>
                            </a:lnTo>
                            <a:lnTo>
                              <a:pt x="76" y="27"/>
                            </a:lnTo>
                            <a:lnTo>
                              <a:pt x="72" y="26"/>
                            </a:lnTo>
                            <a:lnTo>
                              <a:pt x="72" y="25"/>
                            </a:lnTo>
                            <a:lnTo>
                              <a:pt x="69" y="25"/>
                            </a:lnTo>
                            <a:lnTo>
                              <a:pt x="65" y="24"/>
                            </a:lnTo>
                            <a:lnTo>
                              <a:pt x="60" y="25"/>
                            </a:lnTo>
                            <a:lnTo>
                              <a:pt x="60" y="25"/>
                            </a:lnTo>
                            <a:lnTo>
                              <a:pt x="59" y="31"/>
                            </a:lnTo>
                            <a:lnTo>
                              <a:pt x="61" y="31"/>
                            </a:lnTo>
                            <a:lnTo>
                              <a:pt x="61" y="31"/>
                            </a:lnTo>
                            <a:lnTo>
                              <a:pt x="62" y="31"/>
                            </a:lnTo>
                            <a:lnTo>
                              <a:pt x="62" y="36"/>
                            </a:lnTo>
                            <a:lnTo>
                              <a:pt x="62" y="37"/>
                            </a:lnTo>
                            <a:lnTo>
                              <a:pt x="61" y="38"/>
                            </a:lnTo>
                            <a:lnTo>
                              <a:pt x="60" y="40"/>
                            </a:lnTo>
                            <a:lnTo>
                              <a:pt x="59" y="43"/>
                            </a:lnTo>
                            <a:lnTo>
                              <a:pt x="60" y="44"/>
                            </a:lnTo>
                            <a:lnTo>
                              <a:pt x="58" y="45"/>
                            </a:lnTo>
                            <a:lnTo>
                              <a:pt x="59" y="47"/>
                            </a:lnTo>
                            <a:lnTo>
                              <a:pt x="61" y="47"/>
                            </a:lnTo>
                            <a:lnTo>
                              <a:pt x="62" y="48"/>
                            </a:lnTo>
                            <a:lnTo>
                              <a:pt x="60" y="50"/>
                            </a:lnTo>
                            <a:lnTo>
                              <a:pt x="60" y="51"/>
                            </a:lnTo>
                            <a:lnTo>
                              <a:pt x="58" y="52"/>
                            </a:lnTo>
                            <a:lnTo>
                              <a:pt x="58" y="53"/>
                            </a:lnTo>
                            <a:lnTo>
                              <a:pt x="58" y="55"/>
                            </a:lnTo>
                            <a:lnTo>
                              <a:pt x="56" y="55"/>
                            </a:lnTo>
                            <a:lnTo>
                              <a:pt x="55" y="56"/>
                            </a:lnTo>
                            <a:lnTo>
                              <a:pt x="55" y="57"/>
                            </a:lnTo>
                            <a:lnTo>
                              <a:pt x="53" y="57"/>
                            </a:lnTo>
                            <a:lnTo>
                              <a:pt x="52" y="61"/>
                            </a:lnTo>
                            <a:lnTo>
                              <a:pt x="52" y="62"/>
                            </a:lnTo>
                            <a:lnTo>
                              <a:pt x="52" y="63"/>
                            </a:lnTo>
                            <a:lnTo>
                              <a:pt x="50" y="63"/>
                            </a:lnTo>
                            <a:lnTo>
                              <a:pt x="48" y="62"/>
                            </a:lnTo>
                            <a:lnTo>
                              <a:pt x="46" y="64"/>
                            </a:lnTo>
                            <a:lnTo>
                              <a:pt x="46" y="66"/>
                            </a:lnTo>
                            <a:lnTo>
                              <a:pt x="49" y="67"/>
                            </a:lnTo>
                            <a:lnTo>
                              <a:pt x="49" y="69"/>
                            </a:lnTo>
                            <a:lnTo>
                              <a:pt x="50" y="70"/>
                            </a:lnTo>
                            <a:lnTo>
                              <a:pt x="48" y="72"/>
                            </a:lnTo>
                            <a:lnTo>
                              <a:pt x="48" y="73"/>
                            </a:lnTo>
                            <a:lnTo>
                              <a:pt x="50" y="73"/>
                            </a:lnTo>
                            <a:lnTo>
                              <a:pt x="50" y="75"/>
                            </a:lnTo>
                            <a:lnTo>
                              <a:pt x="48" y="75"/>
                            </a:lnTo>
                            <a:lnTo>
                              <a:pt x="49" y="77"/>
                            </a:lnTo>
                            <a:lnTo>
                              <a:pt x="48" y="77"/>
                            </a:lnTo>
                            <a:lnTo>
                              <a:pt x="47" y="78"/>
                            </a:lnTo>
                            <a:lnTo>
                              <a:pt x="48" y="80"/>
                            </a:lnTo>
                            <a:lnTo>
                              <a:pt x="48" y="81"/>
                            </a:lnTo>
                            <a:lnTo>
                              <a:pt x="48" y="83"/>
                            </a:lnTo>
                            <a:lnTo>
                              <a:pt x="49" y="85"/>
                            </a:lnTo>
                            <a:lnTo>
                              <a:pt x="47" y="85"/>
                            </a:lnTo>
                            <a:lnTo>
                              <a:pt x="48" y="87"/>
                            </a:lnTo>
                            <a:lnTo>
                              <a:pt x="48" y="87"/>
                            </a:lnTo>
                            <a:lnTo>
                              <a:pt x="48" y="89"/>
                            </a:lnTo>
                            <a:lnTo>
                              <a:pt x="48" y="92"/>
                            </a:lnTo>
                            <a:lnTo>
                              <a:pt x="48" y="94"/>
                            </a:lnTo>
                            <a:lnTo>
                              <a:pt x="47" y="95"/>
                            </a:lnTo>
                            <a:lnTo>
                              <a:pt x="45" y="95"/>
                            </a:lnTo>
                            <a:lnTo>
                              <a:pt x="45" y="94"/>
                            </a:lnTo>
                            <a:lnTo>
                              <a:pt x="44" y="92"/>
                            </a:lnTo>
                            <a:lnTo>
                              <a:pt x="41" y="92"/>
                            </a:lnTo>
                            <a:lnTo>
                              <a:pt x="39" y="89"/>
                            </a:lnTo>
                            <a:lnTo>
                              <a:pt x="39" y="89"/>
                            </a:lnTo>
                            <a:lnTo>
                              <a:pt x="38" y="89"/>
                            </a:lnTo>
                            <a:lnTo>
                              <a:pt x="38" y="90"/>
                            </a:lnTo>
                            <a:lnTo>
                              <a:pt x="36" y="91"/>
                            </a:lnTo>
                            <a:lnTo>
                              <a:pt x="34" y="92"/>
                            </a:lnTo>
                            <a:lnTo>
                              <a:pt x="34" y="93"/>
                            </a:lnTo>
                            <a:lnTo>
                              <a:pt x="33" y="94"/>
                            </a:lnTo>
                            <a:lnTo>
                              <a:pt x="34" y="95"/>
                            </a:lnTo>
                            <a:lnTo>
                              <a:pt x="34" y="96"/>
                            </a:lnTo>
                            <a:lnTo>
                              <a:pt x="31" y="95"/>
                            </a:lnTo>
                            <a:lnTo>
                              <a:pt x="31" y="95"/>
                            </a:lnTo>
                            <a:lnTo>
                              <a:pt x="28" y="95"/>
                            </a:lnTo>
                            <a:lnTo>
                              <a:pt x="27" y="96"/>
                            </a:lnTo>
                            <a:lnTo>
                              <a:pt x="25" y="96"/>
                            </a:lnTo>
                            <a:lnTo>
                              <a:pt x="25" y="97"/>
                            </a:lnTo>
                            <a:lnTo>
                              <a:pt x="22" y="97"/>
                            </a:lnTo>
                            <a:lnTo>
                              <a:pt x="21" y="98"/>
                            </a:lnTo>
                            <a:lnTo>
                              <a:pt x="20" y="99"/>
                            </a:lnTo>
                            <a:lnTo>
                              <a:pt x="18" y="99"/>
                            </a:lnTo>
                            <a:lnTo>
                              <a:pt x="17" y="102"/>
                            </a:lnTo>
                            <a:lnTo>
                              <a:pt x="18" y="102"/>
                            </a:lnTo>
                            <a:lnTo>
                              <a:pt x="19" y="103"/>
                            </a:lnTo>
                            <a:lnTo>
                              <a:pt x="18" y="104"/>
                            </a:lnTo>
                            <a:lnTo>
                              <a:pt x="19" y="105"/>
                            </a:lnTo>
                            <a:lnTo>
                              <a:pt x="18" y="106"/>
                            </a:lnTo>
                            <a:lnTo>
                              <a:pt x="20" y="108"/>
                            </a:lnTo>
                            <a:lnTo>
                              <a:pt x="20" y="109"/>
                            </a:lnTo>
                            <a:lnTo>
                              <a:pt x="19" y="110"/>
                            </a:lnTo>
                            <a:lnTo>
                              <a:pt x="20" y="112"/>
                            </a:lnTo>
                            <a:lnTo>
                              <a:pt x="20" y="112"/>
                            </a:lnTo>
                            <a:lnTo>
                              <a:pt x="21" y="112"/>
                            </a:lnTo>
                            <a:lnTo>
                              <a:pt x="21" y="112"/>
                            </a:lnTo>
                            <a:lnTo>
                              <a:pt x="22" y="112"/>
                            </a:lnTo>
                            <a:lnTo>
                              <a:pt x="22" y="112"/>
                            </a:lnTo>
                            <a:lnTo>
                              <a:pt x="22" y="114"/>
                            </a:lnTo>
                            <a:lnTo>
                              <a:pt x="22" y="116"/>
                            </a:lnTo>
                            <a:lnTo>
                              <a:pt x="24" y="116"/>
                            </a:lnTo>
                            <a:lnTo>
                              <a:pt x="26" y="116"/>
                            </a:lnTo>
                            <a:lnTo>
                              <a:pt x="26" y="117"/>
                            </a:lnTo>
                            <a:lnTo>
                              <a:pt x="25" y="118"/>
                            </a:lnTo>
                            <a:lnTo>
                              <a:pt x="24" y="119"/>
                            </a:lnTo>
                            <a:lnTo>
                              <a:pt x="22" y="119"/>
                            </a:lnTo>
                            <a:lnTo>
                              <a:pt x="21" y="118"/>
                            </a:lnTo>
                            <a:lnTo>
                              <a:pt x="17" y="119"/>
                            </a:lnTo>
                            <a:lnTo>
                              <a:pt x="17" y="119"/>
                            </a:lnTo>
                            <a:lnTo>
                              <a:pt x="15" y="123"/>
                            </a:lnTo>
                            <a:lnTo>
                              <a:pt x="16" y="124"/>
                            </a:lnTo>
                            <a:lnTo>
                              <a:pt x="17" y="125"/>
                            </a:lnTo>
                            <a:lnTo>
                              <a:pt x="18" y="126"/>
                            </a:lnTo>
                            <a:lnTo>
                              <a:pt x="18" y="127"/>
                            </a:lnTo>
                            <a:lnTo>
                              <a:pt x="15" y="127"/>
                            </a:lnTo>
                            <a:lnTo>
                              <a:pt x="15" y="128"/>
                            </a:lnTo>
                            <a:lnTo>
                              <a:pt x="14" y="128"/>
                            </a:lnTo>
                            <a:lnTo>
                              <a:pt x="14" y="130"/>
                            </a:lnTo>
                            <a:lnTo>
                              <a:pt x="14" y="131"/>
                            </a:lnTo>
                            <a:lnTo>
                              <a:pt x="14" y="132"/>
                            </a:lnTo>
                            <a:lnTo>
                              <a:pt x="16" y="132"/>
                            </a:lnTo>
                            <a:lnTo>
                              <a:pt x="16" y="131"/>
                            </a:lnTo>
                            <a:lnTo>
                              <a:pt x="20" y="131"/>
                            </a:lnTo>
                            <a:lnTo>
                              <a:pt x="21" y="134"/>
                            </a:lnTo>
                            <a:lnTo>
                              <a:pt x="20" y="135"/>
                            </a:lnTo>
                            <a:lnTo>
                              <a:pt x="18" y="136"/>
                            </a:lnTo>
                            <a:lnTo>
                              <a:pt x="17" y="140"/>
                            </a:lnTo>
                            <a:lnTo>
                              <a:pt x="15" y="140"/>
                            </a:lnTo>
                            <a:lnTo>
                              <a:pt x="15" y="143"/>
                            </a:lnTo>
                            <a:lnTo>
                              <a:pt x="14" y="143"/>
                            </a:lnTo>
                            <a:lnTo>
                              <a:pt x="14" y="145"/>
                            </a:lnTo>
                            <a:lnTo>
                              <a:pt x="10" y="146"/>
                            </a:lnTo>
                            <a:lnTo>
                              <a:pt x="9" y="147"/>
                            </a:lnTo>
                            <a:lnTo>
                              <a:pt x="7" y="150"/>
                            </a:lnTo>
                            <a:lnTo>
                              <a:pt x="7" y="150"/>
                            </a:lnTo>
                            <a:lnTo>
                              <a:pt x="7" y="157"/>
                            </a:lnTo>
                            <a:lnTo>
                              <a:pt x="7" y="158"/>
                            </a:lnTo>
                            <a:lnTo>
                              <a:pt x="6" y="157"/>
                            </a:lnTo>
                            <a:lnTo>
                              <a:pt x="3" y="158"/>
                            </a:lnTo>
                            <a:lnTo>
                              <a:pt x="1" y="157"/>
                            </a:lnTo>
                            <a:lnTo>
                              <a:pt x="1" y="158"/>
                            </a:lnTo>
                            <a:lnTo>
                              <a:pt x="2" y="159"/>
                            </a:lnTo>
                            <a:lnTo>
                              <a:pt x="3" y="159"/>
                            </a:lnTo>
                            <a:lnTo>
                              <a:pt x="3" y="161"/>
                            </a:lnTo>
                            <a:lnTo>
                              <a:pt x="3" y="161"/>
                            </a:lnTo>
                            <a:lnTo>
                              <a:pt x="1" y="161"/>
                            </a:lnTo>
                            <a:lnTo>
                              <a:pt x="1" y="164"/>
                            </a:lnTo>
                            <a:lnTo>
                              <a:pt x="3" y="164"/>
                            </a:lnTo>
                            <a:lnTo>
                              <a:pt x="3" y="166"/>
                            </a:lnTo>
                            <a:lnTo>
                              <a:pt x="6" y="167"/>
                            </a:lnTo>
                            <a:lnTo>
                              <a:pt x="5" y="168"/>
                            </a:lnTo>
                            <a:lnTo>
                              <a:pt x="7" y="171"/>
                            </a:lnTo>
                            <a:lnTo>
                              <a:pt x="7" y="171"/>
                            </a:lnTo>
                            <a:lnTo>
                              <a:pt x="3" y="174"/>
                            </a:lnTo>
                            <a:lnTo>
                              <a:pt x="5" y="176"/>
                            </a:lnTo>
                            <a:lnTo>
                              <a:pt x="4" y="178"/>
                            </a:lnTo>
                            <a:lnTo>
                              <a:pt x="7" y="177"/>
                            </a:lnTo>
                            <a:lnTo>
                              <a:pt x="7" y="176"/>
                            </a:lnTo>
                            <a:lnTo>
                              <a:pt x="10" y="176"/>
                            </a:lnTo>
                            <a:lnTo>
                              <a:pt x="10" y="178"/>
                            </a:lnTo>
                            <a:lnTo>
                              <a:pt x="11" y="178"/>
                            </a:lnTo>
                            <a:lnTo>
                              <a:pt x="13" y="180"/>
                            </a:lnTo>
                            <a:lnTo>
                              <a:pt x="8" y="181"/>
                            </a:lnTo>
                            <a:lnTo>
                              <a:pt x="10" y="182"/>
                            </a:lnTo>
                            <a:lnTo>
                              <a:pt x="7" y="182"/>
                            </a:lnTo>
                            <a:lnTo>
                              <a:pt x="7" y="184"/>
                            </a:lnTo>
                            <a:lnTo>
                              <a:pt x="6" y="185"/>
                            </a:lnTo>
                            <a:lnTo>
                              <a:pt x="7" y="188"/>
                            </a:lnTo>
                            <a:lnTo>
                              <a:pt x="4" y="191"/>
                            </a:lnTo>
                            <a:lnTo>
                              <a:pt x="2" y="189"/>
                            </a:lnTo>
                            <a:lnTo>
                              <a:pt x="2" y="191"/>
                            </a:lnTo>
                            <a:lnTo>
                              <a:pt x="3" y="192"/>
                            </a:lnTo>
                            <a:lnTo>
                              <a:pt x="3" y="195"/>
                            </a:lnTo>
                            <a:lnTo>
                              <a:pt x="2" y="195"/>
                            </a:lnTo>
                            <a:lnTo>
                              <a:pt x="0" y="195"/>
                            </a:lnTo>
                            <a:lnTo>
                              <a:pt x="2" y="199"/>
                            </a:lnTo>
                            <a:lnTo>
                              <a:pt x="1" y="200"/>
                            </a:lnTo>
                            <a:lnTo>
                              <a:pt x="1" y="202"/>
                            </a:lnTo>
                            <a:lnTo>
                              <a:pt x="2" y="202"/>
                            </a:lnTo>
                            <a:lnTo>
                              <a:pt x="2" y="204"/>
                            </a:lnTo>
                            <a:lnTo>
                              <a:pt x="2" y="205"/>
                            </a:lnTo>
                            <a:lnTo>
                              <a:pt x="3" y="208"/>
                            </a:lnTo>
                            <a:lnTo>
                              <a:pt x="3" y="209"/>
                            </a:lnTo>
                            <a:lnTo>
                              <a:pt x="7" y="208"/>
                            </a:lnTo>
                            <a:lnTo>
                              <a:pt x="7" y="208"/>
                            </a:lnTo>
                            <a:lnTo>
                              <a:pt x="8" y="208"/>
                            </a:lnTo>
                            <a:lnTo>
                              <a:pt x="12" y="212"/>
                            </a:lnTo>
                            <a:lnTo>
                              <a:pt x="12" y="214"/>
                            </a:lnTo>
                            <a:lnTo>
                              <a:pt x="14" y="214"/>
                            </a:lnTo>
                            <a:lnTo>
                              <a:pt x="14" y="215"/>
                            </a:lnTo>
                            <a:lnTo>
                              <a:pt x="15" y="216"/>
                            </a:lnTo>
                            <a:lnTo>
                              <a:pt x="15" y="217"/>
                            </a:lnTo>
                            <a:lnTo>
                              <a:pt x="17" y="219"/>
                            </a:lnTo>
                            <a:lnTo>
                              <a:pt x="17" y="219"/>
                            </a:lnTo>
                            <a:lnTo>
                              <a:pt x="18" y="219"/>
                            </a:lnTo>
                            <a:lnTo>
                              <a:pt x="18" y="221"/>
                            </a:lnTo>
                            <a:lnTo>
                              <a:pt x="17" y="223"/>
                            </a:lnTo>
                            <a:lnTo>
                              <a:pt x="17" y="224"/>
                            </a:lnTo>
                            <a:lnTo>
                              <a:pt x="18" y="224"/>
                            </a:lnTo>
                            <a:lnTo>
                              <a:pt x="18" y="224"/>
                            </a:lnTo>
                            <a:lnTo>
                              <a:pt x="15" y="228"/>
                            </a:lnTo>
                            <a:lnTo>
                              <a:pt x="17" y="229"/>
                            </a:lnTo>
                            <a:lnTo>
                              <a:pt x="18" y="228"/>
                            </a:lnTo>
                            <a:lnTo>
                              <a:pt x="18" y="228"/>
                            </a:lnTo>
                            <a:lnTo>
                              <a:pt x="20" y="229"/>
                            </a:lnTo>
                            <a:lnTo>
                              <a:pt x="21" y="231"/>
                            </a:lnTo>
                            <a:lnTo>
                              <a:pt x="22" y="233"/>
                            </a:lnTo>
                            <a:lnTo>
                              <a:pt x="24" y="233"/>
                            </a:lnTo>
                            <a:lnTo>
                              <a:pt x="25" y="233"/>
                            </a:lnTo>
                            <a:lnTo>
                              <a:pt x="27" y="232"/>
                            </a:lnTo>
                            <a:lnTo>
                              <a:pt x="26" y="230"/>
                            </a:lnTo>
                            <a:lnTo>
                              <a:pt x="28" y="231"/>
                            </a:lnTo>
                            <a:lnTo>
                              <a:pt x="29" y="233"/>
                            </a:lnTo>
                            <a:lnTo>
                              <a:pt x="28" y="234"/>
                            </a:lnTo>
                            <a:lnTo>
                              <a:pt x="29" y="236"/>
                            </a:lnTo>
                            <a:lnTo>
                              <a:pt x="30" y="235"/>
                            </a:lnTo>
                            <a:lnTo>
                              <a:pt x="32" y="238"/>
                            </a:lnTo>
                            <a:lnTo>
                              <a:pt x="33" y="238"/>
                            </a:lnTo>
                            <a:lnTo>
                              <a:pt x="32" y="240"/>
                            </a:lnTo>
                            <a:lnTo>
                              <a:pt x="33" y="240"/>
                            </a:lnTo>
                            <a:lnTo>
                              <a:pt x="34" y="243"/>
                            </a:lnTo>
                            <a:lnTo>
                              <a:pt x="34" y="245"/>
                            </a:lnTo>
                            <a:lnTo>
                              <a:pt x="34" y="246"/>
                            </a:lnTo>
                            <a:lnTo>
                              <a:pt x="36" y="246"/>
                            </a:lnTo>
                            <a:lnTo>
                              <a:pt x="38" y="247"/>
                            </a:lnTo>
                            <a:lnTo>
                              <a:pt x="38" y="249"/>
                            </a:lnTo>
                            <a:lnTo>
                              <a:pt x="36" y="249"/>
                            </a:lnTo>
                            <a:lnTo>
                              <a:pt x="36" y="251"/>
                            </a:lnTo>
                            <a:lnTo>
                              <a:pt x="37" y="252"/>
                            </a:lnTo>
                            <a:lnTo>
                              <a:pt x="38" y="252"/>
                            </a:lnTo>
                            <a:lnTo>
                              <a:pt x="39" y="252"/>
                            </a:lnTo>
                            <a:lnTo>
                              <a:pt x="39" y="250"/>
                            </a:lnTo>
                            <a:lnTo>
                              <a:pt x="40" y="250"/>
                            </a:lnTo>
                            <a:lnTo>
                              <a:pt x="41" y="251"/>
                            </a:lnTo>
                            <a:lnTo>
                              <a:pt x="41" y="253"/>
                            </a:lnTo>
                            <a:lnTo>
                              <a:pt x="40" y="257"/>
                            </a:lnTo>
                            <a:lnTo>
                              <a:pt x="40" y="258"/>
                            </a:lnTo>
                            <a:lnTo>
                              <a:pt x="42" y="257"/>
                            </a:lnTo>
                            <a:lnTo>
                              <a:pt x="43" y="257"/>
                            </a:lnTo>
                            <a:lnTo>
                              <a:pt x="46" y="257"/>
                            </a:lnTo>
                            <a:lnTo>
                              <a:pt x="48" y="256"/>
                            </a:lnTo>
                            <a:lnTo>
                              <a:pt x="49" y="257"/>
                            </a:lnTo>
                            <a:lnTo>
                              <a:pt x="50" y="257"/>
                            </a:lnTo>
                            <a:lnTo>
                              <a:pt x="51" y="258"/>
                            </a:lnTo>
                            <a:lnTo>
                              <a:pt x="52" y="257"/>
                            </a:lnTo>
                            <a:lnTo>
                              <a:pt x="52" y="256"/>
                            </a:lnTo>
                            <a:lnTo>
                              <a:pt x="55" y="256"/>
                            </a:lnTo>
                            <a:lnTo>
                              <a:pt x="55" y="257"/>
                            </a:lnTo>
                            <a:lnTo>
                              <a:pt x="58" y="257"/>
                            </a:lnTo>
                            <a:lnTo>
                              <a:pt x="58" y="257"/>
                            </a:lnTo>
                            <a:lnTo>
                              <a:pt x="59" y="256"/>
                            </a:lnTo>
                            <a:lnTo>
                              <a:pt x="61" y="254"/>
                            </a:lnTo>
                            <a:lnTo>
                              <a:pt x="62" y="255"/>
                            </a:lnTo>
                            <a:lnTo>
                              <a:pt x="62" y="256"/>
                            </a:lnTo>
                            <a:lnTo>
                              <a:pt x="63" y="256"/>
                            </a:lnTo>
                            <a:lnTo>
                              <a:pt x="63" y="253"/>
                            </a:lnTo>
                            <a:lnTo>
                              <a:pt x="63" y="252"/>
                            </a:lnTo>
                            <a:lnTo>
                              <a:pt x="65" y="252"/>
                            </a:lnTo>
                            <a:lnTo>
                              <a:pt x="65" y="255"/>
                            </a:lnTo>
                            <a:lnTo>
                              <a:pt x="68" y="257"/>
                            </a:lnTo>
                            <a:lnTo>
                              <a:pt x="71" y="257"/>
                            </a:lnTo>
                            <a:lnTo>
                              <a:pt x="71" y="255"/>
                            </a:lnTo>
                            <a:lnTo>
                              <a:pt x="72" y="254"/>
                            </a:lnTo>
                            <a:lnTo>
                              <a:pt x="72" y="254"/>
                            </a:lnTo>
                            <a:lnTo>
                              <a:pt x="76" y="254"/>
                            </a:lnTo>
                            <a:lnTo>
                              <a:pt x="80" y="253"/>
                            </a:lnTo>
                            <a:lnTo>
                              <a:pt x="80" y="253"/>
                            </a:lnTo>
                            <a:lnTo>
                              <a:pt x="82" y="254"/>
                            </a:lnTo>
                            <a:lnTo>
                              <a:pt x="86" y="252"/>
                            </a:lnTo>
                            <a:lnTo>
                              <a:pt x="90" y="252"/>
                            </a:lnTo>
                            <a:lnTo>
                              <a:pt x="91" y="252"/>
                            </a:lnTo>
                            <a:lnTo>
                              <a:pt x="89" y="247"/>
                            </a:lnTo>
                            <a:lnTo>
                              <a:pt x="90" y="247"/>
                            </a:lnTo>
                            <a:lnTo>
                              <a:pt x="90" y="247"/>
                            </a:lnTo>
                            <a:lnTo>
                              <a:pt x="93" y="246"/>
                            </a:lnTo>
                            <a:lnTo>
                              <a:pt x="95" y="245"/>
                            </a:lnTo>
                            <a:lnTo>
                              <a:pt x="96" y="246"/>
                            </a:lnTo>
                            <a:lnTo>
                              <a:pt x="100" y="247"/>
                            </a:lnTo>
                            <a:lnTo>
                              <a:pt x="102" y="246"/>
                            </a:lnTo>
                            <a:lnTo>
                              <a:pt x="103" y="247"/>
                            </a:lnTo>
                            <a:lnTo>
                              <a:pt x="108" y="247"/>
                            </a:lnTo>
                            <a:lnTo>
                              <a:pt x="109" y="249"/>
                            </a:lnTo>
                            <a:lnTo>
                              <a:pt x="110" y="249"/>
                            </a:lnTo>
                            <a:lnTo>
                              <a:pt x="110" y="249"/>
                            </a:lnTo>
                            <a:lnTo>
                              <a:pt x="109" y="250"/>
                            </a:lnTo>
                            <a:lnTo>
                              <a:pt x="108" y="252"/>
                            </a:lnTo>
                            <a:lnTo>
                              <a:pt x="110" y="252"/>
                            </a:lnTo>
                            <a:lnTo>
                              <a:pt x="113" y="252"/>
                            </a:lnTo>
                            <a:lnTo>
                              <a:pt x="113" y="253"/>
                            </a:lnTo>
                            <a:lnTo>
                              <a:pt x="114" y="255"/>
                            </a:lnTo>
                            <a:lnTo>
                              <a:pt x="112" y="257"/>
                            </a:lnTo>
                            <a:lnTo>
                              <a:pt x="113" y="260"/>
                            </a:lnTo>
                            <a:lnTo>
                              <a:pt x="115" y="257"/>
                            </a:lnTo>
                            <a:lnTo>
                              <a:pt x="118" y="257"/>
                            </a:lnTo>
                            <a:lnTo>
                              <a:pt x="119" y="260"/>
                            </a:lnTo>
                            <a:lnTo>
                              <a:pt x="119" y="262"/>
                            </a:lnTo>
                            <a:lnTo>
                              <a:pt x="121" y="262"/>
                            </a:lnTo>
                            <a:lnTo>
                              <a:pt x="123" y="267"/>
                            </a:lnTo>
                            <a:lnTo>
                              <a:pt x="124" y="267"/>
                            </a:lnTo>
                            <a:lnTo>
                              <a:pt x="124" y="268"/>
                            </a:lnTo>
                            <a:lnTo>
                              <a:pt x="124" y="268"/>
                            </a:lnTo>
                            <a:lnTo>
                              <a:pt x="124" y="270"/>
                            </a:lnTo>
                            <a:lnTo>
                              <a:pt x="122" y="271"/>
                            </a:lnTo>
                            <a:lnTo>
                              <a:pt x="121" y="272"/>
                            </a:lnTo>
                            <a:lnTo>
                              <a:pt x="119" y="273"/>
                            </a:lnTo>
                            <a:lnTo>
                              <a:pt x="119" y="274"/>
                            </a:lnTo>
                            <a:lnTo>
                              <a:pt x="121" y="275"/>
                            </a:lnTo>
                            <a:lnTo>
                              <a:pt x="123" y="275"/>
                            </a:lnTo>
                            <a:lnTo>
                              <a:pt x="123" y="278"/>
                            </a:lnTo>
                            <a:lnTo>
                              <a:pt x="124" y="278"/>
                            </a:lnTo>
                            <a:lnTo>
                              <a:pt x="123" y="281"/>
                            </a:lnTo>
                            <a:lnTo>
                              <a:pt x="123" y="281"/>
                            </a:lnTo>
                            <a:lnTo>
                              <a:pt x="124" y="283"/>
                            </a:lnTo>
                            <a:lnTo>
                              <a:pt x="126" y="282"/>
                            </a:lnTo>
                            <a:lnTo>
                              <a:pt x="126" y="281"/>
                            </a:lnTo>
                            <a:lnTo>
                              <a:pt x="128" y="281"/>
                            </a:lnTo>
                            <a:lnTo>
                              <a:pt x="128" y="282"/>
                            </a:lnTo>
                            <a:lnTo>
                              <a:pt x="130" y="282"/>
                            </a:lnTo>
                            <a:lnTo>
                              <a:pt x="130" y="283"/>
                            </a:lnTo>
                            <a:lnTo>
                              <a:pt x="130" y="284"/>
                            </a:lnTo>
                            <a:lnTo>
                              <a:pt x="130" y="286"/>
                            </a:lnTo>
                            <a:lnTo>
                              <a:pt x="130" y="286"/>
                            </a:lnTo>
                            <a:lnTo>
                              <a:pt x="135" y="288"/>
                            </a:lnTo>
                            <a:lnTo>
                              <a:pt x="137" y="288"/>
                            </a:lnTo>
                            <a:lnTo>
                              <a:pt x="138" y="284"/>
                            </a:lnTo>
                            <a:lnTo>
                              <a:pt x="139" y="284"/>
                            </a:lnTo>
                            <a:lnTo>
                              <a:pt x="139" y="287"/>
                            </a:lnTo>
                            <a:lnTo>
                              <a:pt x="141" y="288"/>
                            </a:lnTo>
                            <a:lnTo>
                              <a:pt x="142" y="288"/>
                            </a:lnTo>
                            <a:lnTo>
                              <a:pt x="144" y="290"/>
                            </a:lnTo>
                            <a:lnTo>
                              <a:pt x="145" y="290"/>
                            </a:lnTo>
                            <a:lnTo>
                              <a:pt x="145" y="293"/>
                            </a:lnTo>
                            <a:lnTo>
                              <a:pt x="145" y="295"/>
                            </a:lnTo>
                            <a:lnTo>
                              <a:pt x="146" y="295"/>
                            </a:lnTo>
                            <a:lnTo>
                              <a:pt x="148" y="295"/>
                            </a:lnTo>
                            <a:lnTo>
                              <a:pt x="150" y="291"/>
                            </a:lnTo>
                            <a:lnTo>
                              <a:pt x="152" y="291"/>
                            </a:lnTo>
                            <a:lnTo>
                              <a:pt x="152" y="292"/>
                            </a:lnTo>
                            <a:lnTo>
                              <a:pt x="154" y="293"/>
                            </a:lnTo>
                            <a:lnTo>
                              <a:pt x="155" y="291"/>
                            </a:lnTo>
                            <a:lnTo>
                              <a:pt x="155" y="289"/>
                            </a:lnTo>
                            <a:lnTo>
                              <a:pt x="158" y="287"/>
                            </a:lnTo>
                            <a:lnTo>
                              <a:pt x="156" y="286"/>
                            </a:lnTo>
                            <a:lnTo>
                              <a:pt x="158" y="284"/>
                            </a:lnTo>
                            <a:lnTo>
                              <a:pt x="159" y="283"/>
                            </a:lnTo>
                            <a:lnTo>
                              <a:pt x="159" y="284"/>
                            </a:lnTo>
                            <a:lnTo>
                              <a:pt x="163" y="281"/>
                            </a:lnTo>
                            <a:lnTo>
                              <a:pt x="165" y="282"/>
                            </a:lnTo>
                            <a:lnTo>
                              <a:pt x="165" y="283"/>
                            </a:lnTo>
                            <a:lnTo>
                              <a:pt x="167" y="283"/>
                            </a:lnTo>
                            <a:lnTo>
                              <a:pt x="169" y="279"/>
                            </a:lnTo>
                            <a:lnTo>
                              <a:pt x="170" y="279"/>
                            </a:lnTo>
                            <a:lnTo>
                              <a:pt x="172" y="283"/>
                            </a:lnTo>
                            <a:lnTo>
                              <a:pt x="173" y="283"/>
                            </a:lnTo>
                            <a:lnTo>
                              <a:pt x="175" y="282"/>
                            </a:lnTo>
                            <a:lnTo>
                              <a:pt x="178" y="281"/>
                            </a:lnTo>
                            <a:lnTo>
                              <a:pt x="179" y="281"/>
                            </a:lnTo>
                            <a:lnTo>
                              <a:pt x="179" y="278"/>
                            </a:lnTo>
                            <a:lnTo>
                              <a:pt x="179" y="275"/>
                            </a:lnTo>
                            <a:lnTo>
                              <a:pt x="180" y="274"/>
                            </a:lnTo>
                            <a:lnTo>
                              <a:pt x="179" y="273"/>
                            </a:lnTo>
                            <a:lnTo>
                              <a:pt x="179" y="272"/>
                            </a:lnTo>
                            <a:lnTo>
                              <a:pt x="178" y="271"/>
                            </a:lnTo>
                            <a:lnTo>
                              <a:pt x="179" y="267"/>
                            </a:lnTo>
                            <a:lnTo>
                              <a:pt x="179" y="266"/>
                            </a:lnTo>
                            <a:lnTo>
                              <a:pt x="181" y="266"/>
                            </a:lnTo>
                            <a:lnTo>
                              <a:pt x="183" y="265"/>
                            </a:lnTo>
                            <a:lnTo>
                              <a:pt x="182" y="262"/>
                            </a:lnTo>
                            <a:lnTo>
                              <a:pt x="183" y="262"/>
                            </a:lnTo>
                            <a:lnTo>
                              <a:pt x="184" y="260"/>
                            </a:lnTo>
                            <a:lnTo>
                              <a:pt x="187" y="261"/>
                            </a:lnTo>
                            <a:lnTo>
                              <a:pt x="187" y="262"/>
                            </a:lnTo>
                            <a:lnTo>
                              <a:pt x="189" y="262"/>
                            </a:lnTo>
                            <a:lnTo>
                              <a:pt x="189" y="260"/>
                            </a:lnTo>
                            <a:lnTo>
                              <a:pt x="189" y="258"/>
                            </a:lnTo>
                            <a:lnTo>
                              <a:pt x="189" y="257"/>
                            </a:lnTo>
                            <a:lnTo>
                              <a:pt x="190" y="257"/>
                            </a:lnTo>
                            <a:lnTo>
                              <a:pt x="190" y="256"/>
                            </a:lnTo>
                            <a:lnTo>
                              <a:pt x="192" y="256"/>
                            </a:lnTo>
                            <a:lnTo>
                              <a:pt x="193" y="255"/>
                            </a:lnTo>
                            <a:lnTo>
                              <a:pt x="192" y="253"/>
                            </a:lnTo>
                            <a:lnTo>
                              <a:pt x="192" y="253"/>
                            </a:lnTo>
                            <a:lnTo>
                              <a:pt x="194" y="253"/>
                            </a:lnTo>
                            <a:lnTo>
                              <a:pt x="194" y="251"/>
                            </a:lnTo>
                            <a:lnTo>
                              <a:pt x="195" y="250"/>
                            </a:lnTo>
                            <a:lnTo>
                              <a:pt x="196" y="249"/>
                            </a:lnTo>
                            <a:lnTo>
                              <a:pt x="196" y="247"/>
                            </a:lnTo>
                            <a:lnTo>
                              <a:pt x="197" y="247"/>
                            </a:lnTo>
                            <a:lnTo>
                              <a:pt x="198" y="249"/>
                            </a:lnTo>
                            <a:lnTo>
                              <a:pt x="196" y="250"/>
                            </a:lnTo>
                            <a:lnTo>
                              <a:pt x="196" y="252"/>
                            </a:lnTo>
                            <a:lnTo>
                              <a:pt x="197" y="252"/>
                            </a:lnTo>
                            <a:lnTo>
                              <a:pt x="199" y="250"/>
                            </a:lnTo>
                            <a:lnTo>
                              <a:pt x="199" y="250"/>
                            </a:lnTo>
                            <a:lnTo>
                              <a:pt x="201" y="250"/>
                            </a:lnTo>
                            <a:lnTo>
                              <a:pt x="203" y="247"/>
                            </a:lnTo>
                            <a:lnTo>
                              <a:pt x="203" y="246"/>
                            </a:lnTo>
                            <a:lnTo>
                              <a:pt x="206" y="243"/>
                            </a:lnTo>
                            <a:lnTo>
                              <a:pt x="209" y="243"/>
                            </a:lnTo>
                            <a:lnTo>
                              <a:pt x="211" y="241"/>
                            </a:lnTo>
                            <a:lnTo>
                              <a:pt x="213" y="243"/>
                            </a:lnTo>
                            <a:lnTo>
                              <a:pt x="214" y="245"/>
                            </a:lnTo>
                            <a:lnTo>
                              <a:pt x="214" y="247"/>
                            </a:lnTo>
                            <a:lnTo>
                              <a:pt x="213" y="247"/>
                            </a:lnTo>
                            <a:lnTo>
                              <a:pt x="214" y="248"/>
                            </a:lnTo>
                            <a:lnTo>
                              <a:pt x="214" y="249"/>
                            </a:lnTo>
                            <a:lnTo>
                              <a:pt x="215" y="249"/>
                            </a:lnTo>
                            <a:lnTo>
                              <a:pt x="217" y="250"/>
                            </a:lnTo>
                            <a:lnTo>
                              <a:pt x="217" y="251"/>
                            </a:lnTo>
                            <a:lnTo>
                              <a:pt x="219" y="252"/>
                            </a:lnTo>
                            <a:lnTo>
                              <a:pt x="219" y="251"/>
                            </a:lnTo>
                            <a:lnTo>
                              <a:pt x="220" y="251"/>
                            </a:lnTo>
                            <a:lnTo>
                              <a:pt x="221" y="250"/>
                            </a:lnTo>
                            <a:lnTo>
                              <a:pt x="222" y="250"/>
                            </a:lnTo>
                            <a:lnTo>
                              <a:pt x="223" y="248"/>
                            </a:lnTo>
                            <a:lnTo>
                              <a:pt x="224" y="248"/>
                            </a:lnTo>
                            <a:lnTo>
                              <a:pt x="225" y="249"/>
                            </a:lnTo>
                            <a:lnTo>
                              <a:pt x="230" y="247"/>
                            </a:lnTo>
                            <a:lnTo>
                              <a:pt x="233" y="248"/>
                            </a:lnTo>
                            <a:lnTo>
                              <a:pt x="233" y="249"/>
                            </a:lnTo>
                            <a:lnTo>
                              <a:pt x="235" y="250"/>
                            </a:lnTo>
                            <a:lnTo>
                              <a:pt x="238" y="255"/>
                            </a:lnTo>
                            <a:lnTo>
                              <a:pt x="244" y="254"/>
                            </a:lnTo>
                            <a:lnTo>
                              <a:pt x="244" y="251"/>
                            </a:lnTo>
                            <a:lnTo>
                              <a:pt x="244" y="250"/>
                            </a:lnTo>
                            <a:lnTo>
                              <a:pt x="247" y="248"/>
                            </a:lnTo>
                            <a:lnTo>
                              <a:pt x="248" y="249"/>
                            </a:lnTo>
                            <a:lnTo>
                              <a:pt x="248" y="250"/>
                            </a:lnTo>
                            <a:lnTo>
                              <a:pt x="251" y="250"/>
                            </a:lnTo>
                            <a:lnTo>
                              <a:pt x="251" y="253"/>
                            </a:lnTo>
                            <a:lnTo>
                              <a:pt x="254" y="255"/>
                            </a:lnTo>
                            <a:lnTo>
                              <a:pt x="256" y="255"/>
                            </a:lnTo>
                            <a:lnTo>
                              <a:pt x="256" y="256"/>
                            </a:lnTo>
                            <a:lnTo>
                              <a:pt x="258" y="257"/>
                            </a:lnTo>
                            <a:lnTo>
                              <a:pt x="262" y="258"/>
                            </a:lnTo>
                            <a:lnTo>
                              <a:pt x="263" y="260"/>
                            </a:lnTo>
                            <a:lnTo>
                              <a:pt x="263" y="260"/>
                            </a:lnTo>
                            <a:lnTo>
                              <a:pt x="265" y="262"/>
                            </a:lnTo>
                            <a:lnTo>
                              <a:pt x="267" y="260"/>
                            </a:lnTo>
                            <a:lnTo>
                              <a:pt x="267" y="260"/>
                            </a:lnTo>
                            <a:lnTo>
                              <a:pt x="268" y="266"/>
                            </a:lnTo>
                            <a:lnTo>
                              <a:pt x="271" y="266"/>
                            </a:lnTo>
                            <a:lnTo>
                              <a:pt x="272" y="266"/>
                            </a:lnTo>
                            <a:lnTo>
                              <a:pt x="273" y="267"/>
                            </a:lnTo>
                            <a:lnTo>
                              <a:pt x="273" y="267"/>
                            </a:lnTo>
                            <a:lnTo>
                              <a:pt x="275" y="267"/>
                            </a:lnTo>
                            <a:lnTo>
                              <a:pt x="279" y="270"/>
                            </a:lnTo>
                            <a:lnTo>
                              <a:pt x="281" y="270"/>
                            </a:lnTo>
                            <a:lnTo>
                              <a:pt x="281" y="271"/>
                            </a:lnTo>
                            <a:lnTo>
                              <a:pt x="282" y="271"/>
                            </a:lnTo>
                            <a:lnTo>
                              <a:pt x="283" y="272"/>
                            </a:lnTo>
                            <a:lnTo>
                              <a:pt x="282" y="274"/>
                            </a:lnTo>
                            <a:lnTo>
                              <a:pt x="282" y="275"/>
                            </a:lnTo>
                            <a:lnTo>
                              <a:pt x="283" y="275"/>
                            </a:lnTo>
                            <a:lnTo>
                              <a:pt x="283" y="276"/>
                            </a:lnTo>
                            <a:lnTo>
                              <a:pt x="283" y="277"/>
                            </a:lnTo>
                            <a:lnTo>
                              <a:pt x="283" y="278"/>
                            </a:lnTo>
                            <a:lnTo>
                              <a:pt x="283" y="279"/>
                            </a:lnTo>
                            <a:lnTo>
                              <a:pt x="283" y="280"/>
                            </a:lnTo>
                            <a:lnTo>
                              <a:pt x="282" y="280"/>
                            </a:lnTo>
                            <a:lnTo>
                              <a:pt x="282" y="282"/>
                            </a:lnTo>
                            <a:lnTo>
                              <a:pt x="281" y="282"/>
                            </a:lnTo>
                            <a:lnTo>
                              <a:pt x="281" y="286"/>
                            </a:lnTo>
                            <a:lnTo>
                              <a:pt x="282" y="287"/>
                            </a:lnTo>
                            <a:lnTo>
                              <a:pt x="283" y="287"/>
                            </a:lnTo>
                            <a:lnTo>
                              <a:pt x="286" y="286"/>
                            </a:lnTo>
                            <a:lnTo>
                              <a:pt x="287" y="286"/>
                            </a:lnTo>
                            <a:lnTo>
                              <a:pt x="287" y="287"/>
                            </a:lnTo>
                            <a:lnTo>
                              <a:pt x="288" y="288"/>
                            </a:lnTo>
                            <a:lnTo>
                              <a:pt x="288" y="288"/>
                            </a:lnTo>
                            <a:lnTo>
                              <a:pt x="288" y="289"/>
                            </a:lnTo>
                            <a:lnTo>
                              <a:pt x="288" y="291"/>
                            </a:lnTo>
                            <a:lnTo>
                              <a:pt x="290" y="291"/>
                            </a:lnTo>
                            <a:lnTo>
                              <a:pt x="291" y="292"/>
                            </a:lnTo>
                            <a:lnTo>
                              <a:pt x="292" y="294"/>
                            </a:lnTo>
                            <a:lnTo>
                              <a:pt x="292" y="296"/>
                            </a:lnTo>
                            <a:lnTo>
                              <a:pt x="294" y="298"/>
                            </a:lnTo>
                            <a:lnTo>
                              <a:pt x="296" y="297"/>
                            </a:lnTo>
                            <a:lnTo>
                              <a:pt x="297" y="297"/>
                            </a:lnTo>
                            <a:lnTo>
                              <a:pt x="296" y="298"/>
                            </a:lnTo>
                            <a:lnTo>
                              <a:pt x="296" y="298"/>
                            </a:lnTo>
                            <a:lnTo>
                              <a:pt x="295" y="302"/>
                            </a:lnTo>
                            <a:lnTo>
                              <a:pt x="295" y="303"/>
                            </a:lnTo>
                            <a:lnTo>
                              <a:pt x="298" y="304"/>
                            </a:lnTo>
                            <a:lnTo>
                              <a:pt x="299" y="303"/>
                            </a:lnTo>
                            <a:lnTo>
                              <a:pt x="301" y="305"/>
                            </a:lnTo>
                            <a:lnTo>
                              <a:pt x="306" y="303"/>
                            </a:lnTo>
                            <a:lnTo>
                              <a:pt x="308" y="303"/>
                            </a:lnTo>
                            <a:lnTo>
                              <a:pt x="311" y="303"/>
                            </a:lnTo>
                            <a:lnTo>
                              <a:pt x="312" y="303"/>
                            </a:lnTo>
                            <a:lnTo>
                              <a:pt x="315" y="300"/>
                            </a:lnTo>
                            <a:lnTo>
                              <a:pt x="316" y="299"/>
                            </a:lnTo>
                            <a:lnTo>
                              <a:pt x="316" y="298"/>
                            </a:lnTo>
                            <a:lnTo>
                              <a:pt x="314" y="298"/>
                            </a:lnTo>
                            <a:lnTo>
                              <a:pt x="315" y="295"/>
                            </a:lnTo>
                            <a:lnTo>
                              <a:pt x="316" y="296"/>
                            </a:lnTo>
                            <a:lnTo>
                              <a:pt x="319" y="298"/>
                            </a:lnTo>
                            <a:lnTo>
                              <a:pt x="321" y="295"/>
                            </a:lnTo>
                            <a:lnTo>
                              <a:pt x="321" y="294"/>
                            </a:lnTo>
                            <a:lnTo>
                              <a:pt x="322" y="293"/>
                            </a:lnTo>
                            <a:lnTo>
                              <a:pt x="322" y="292"/>
                            </a:lnTo>
                            <a:lnTo>
                              <a:pt x="322" y="291"/>
                            </a:lnTo>
                            <a:lnTo>
                              <a:pt x="319" y="291"/>
                            </a:lnTo>
                            <a:lnTo>
                              <a:pt x="319" y="290"/>
                            </a:lnTo>
                            <a:lnTo>
                              <a:pt x="321" y="289"/>
                            </a:lnTo>
                            <a:lnTo>
                              <a:pt x="323" y="288"/>
                            </a:lnTo>
                            <a:lnTo>
                              <a:pt x="325" y="286"/>
                            </a:lnTo>
                            <a:lnTo>
                              <a:pt x="326" y="286"/>
                            </a:lnTo>
                            <a:lnTo>
                              <a:pt x="326" y="284"/>
                            </a:lnTo>
                            <a:lnTo>
                              <a:pt x="326" y="283"/>
                            </a:lnTo>
                            <a:lnTo>
                              <a:pt x="324" y="280"/>
                            </a:lnTo>
                            <a:lnTo>
                              <a:pt x="323" y="280"/>
                            </a:lnTo>
                            <a:lnTo>
                              <a:pt x="323" y="279"/>
                            </a:lnTo>
                            <a:lnTo>
                              <a:pt x="321" y="277"/>
                            </a:lnTo>
                            <a:lnTo>
                              <a:pt x="319" y="272"/>
                            </a:lnTo>
                            <a:lnTo>
                              <a:pt x="321" y="271"/>
                            </a:lnTo>
                            <a:lnTo>
                              <a:pt x="322" y="268"/>
                            </a:lnTo>
                            <a:lnTo>
                              <a:pt x="321" y="266"/>
                            </a:lnTo>
                            <a:lnTo>
                              <a:pt x="321" y="264"/>
                            </a:lnTo>
                            <a:lnTo>
                              <a:pt x="319" y="264"/>
                            </a:lnTo>
                            <a:lnTo>
                              <a:pt x="321" y="260"/>
                            </a:lnTo>
                            <a:lnTo>
                              <a:pt x="321" y="259"/>
                            </a:lnTo>
                            <a:lnTo>
                              <a:pt x="322" y="257"/>
                            </a:lnTo>
                            <a:lnTo>
                              <a:pt x="322" y="255"/>
                            </a:lnTo>
                            <a:lnTo>
                              <a:pt x="321" y="253"/>
                            </a:lnTo>
                            <a:lnTo>
                              <a:pt x="323" y="249"/>
                            </a:lnTo>
                            <a:lnTo>
                              <a:pt x="323" y="246"/>
                            </a:lnTo>
                            <a:lnTo>
                              <a:pt x="324" y="243"/>
                            </a:lnTo>
                            <a:lnTo>
                              <a:pt x="326" y="240"/>
                            </a:lnTo>
                            <a:lnTo>
                              <a:pt x="324" y="237"/>
                            </a:lnTo>
                            <a:lnTo>
                              <a:pt x="323" y="236"/>
                            </a:lnTo>
                            <a:lnTo>
                              <a:pt x="322" y="233"/>
                            </a:lnTo>
                            <a:lnTo>
                              <a:pt x="321" y="233"/>
                            </a:lnTo>
                            <a:lnTo>
                              <a:pt x="321" y="231"/>
                            </a:lnTo>
                            <a:lnTo>
                              <a:pt x="321" y="228"/>
                            </a:lnTo>
                            <a:lnTo>
                              <a:pt x="321" y="227"/>
                            </a:lnTo>
                            <a:lnTo>
                              <a:pt x="321" y="224"/>
                            </a:lnTo>
                            <a:lnTo>
                              <a:pt x="323" y="223"/>
                            </a:lnTo>
                            <a:lnTo>
                              <a:pt x="322" y="220"/>
                            </a:lnTo>
                            <a:lnTo>
                              <a:pt x="323" y="219"/>
                            </a:lnTo>
                            <a:lnTo>
                              <a:pt x="324" y="216"/>
                            </a:lnTo>
                            <a:lnTo>
                              <a:pt x="325" y="215"/>
                            </a:lnTo>
                            <a:lnTo>
                              <a:pt x="325" y="214"/>
                            </a:lnTo>
                            <a:lnTo>
                              <a:pt x="326" y="212"/>
                            </a:lnTo>
                            <a:lnTo>
                              <a:pt x="328" y="208"/>
                            </a:lnTo>
                            <a:lnTo>
                              <a:pt x="329" y="202"/>
                            </a:lnTo>
                            <a:lnTo>
                              <a:pt x="332" y="200"/>
                            </a:lnTo>
                            <a:lnTo>
                              <a:pt x="332" y="197"/>
                            </a:lnTo>
                            <a:lnTo>
                              <a:pt x="331" y="195"/>
                            </a:lnTo>
                            <a:lnTo>
                              <a:pt x="331" y="191"/>
                            </a:lnTo>
                            <a:lnTo>
                              <a:pt x="332" y="187"/>
                            </a:lnTo>
                            <a:lnTo>
                              <a:pt x="332" y="187"/>
                            </a:lnTo>
                            <a:lnTo>
                              <a:pt x="332" y="183"/>
                            </a:lnTo>
                            <a:lnTo>
                              <a:pt x="332" y="181"/>
                            </a:lnTo>
                            <a:lnTo>
                              <a:pt x="335" y="179"/>
                            </a:lnTo>
                            <a:lnTo>
                              <a:pt x="334" y="170"/>
                            </a:lnTo>
                            <a:lnTo>
                              <a:pt x="336" y="164"/>
                            </a:lnTo>
                            <a:lnTo>
                              <a:pt x="336" y="164"/>
                            </a:lnTo>
                            <a:lnTo>
                              <a:pt x="340" y="161"/>
                            </a:lnTo>
                            <a:lnTo>
                              <a:pt x="340" y="160"/>
                            </a:lnTo>
                            <a:lnTo>
                              <a:pt x="343" y="157"/>
                            </a:lnTo>
                            <a:lnTo>
                              <a:pt x="345" y="153"/>
                            </a:lnTo>
                            <a:lnTo>
                              <a:pt x="345" y="152"/>
                            </a:lnTo>
                            <a:lnTo>
                              <a:pt x="346" y="149"/>
                            </a:lnTo>
                            <a:lnTo>
                              <a:pt x="349" y="149"/>
                            </a:lnTo>
                            <a:lnTo>
                              <a:pt x="350" y="148"/>
                            </a:lnTo>
                            <a:lnTo>
                              <a:pt x="350" y="145"/>
                            </a:lnTo>
                            <a:lnTo>
                              <a:pt x="352" y="145"/>
                            </a:lnTo>
                            <a:lnTo>
                              <a:pt x="354" y="143"/>
                            </a:lnTo>
                            <a:lnTo>
                              <a:pt x="355" y="142"/>
                            </a:lnTo>
                            <a:lnTo>
                              <a:pt x="355" y="140"/>
                            </a:lnTo>
                            <a:lnTo>
                              <a:pt x="355" y="136"/>
                            </a:lnTo>
                            <a:lnTo>
                              <a:pt x="357" y="132"/>
                            </a:lnTo>
                            <a:lnTo>
                              <a:pt x="359" y="130"/>
                            </a:lnTo>
                            <a:lnTo>
                              <a:pt x="360" y="126"/>
                            </a:lnTo>
                            <a:lnTo>
                              <a:pt x="364" y="124"/>
                            </a:lnTo>
                            <a:lnTo>
                              <a:pt x="363" y="123"/>
                            </a:lnTo>
                            <a:close/>
                          </a:path>
                        </a:pathLst>
                      </a:custGeom>
                      <a:solidFill>
                        <a:schemeClr val="accent5"/>
                      </a:solid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ea typeface="+mn-ea"/>
                          <a:cs typeface="+mn-cs"/>
                        </a:endParaRPr>
                      </a:p>
                    </p:txBody>
                  </p:sp>
                </p:grpSp>
                <p:grpSp>
                  <p:nvGrpSpPr>
                    <p:cNvPr id="253" name="Etiquettes">
                      <a:extLst>
                        <a:ext uri="{FF2B5EF4-FFF2-40B4-BE49-F238E27FC236}">
                          <a16:creationId xmlns:a16="http://schemas.microsoft.com/office/drawing/2014/main" id="{BFC2966A-F574-4E4E-BBEC-A09E4AB8F312}"/>
                        </a:ext>
                      </a:extLst>
                    </p:cNvPr>
                    <p:cNvGrpSpPr/>
                    <p:nvPr/>
                  </p:nvGrpSpPr>
                  <p:grpSpPr>
                    <a:xfrm>
                      <a:off x="3481257" y="1798744"/>
                      <a:ext cx="4772703" cy="3660787"/>
                      <a:chOff x="3481257" y="1798744"/>
                      <a:chExt cx="4772703" cy="3660787"/>
                    </a:xfrm>
                  </p:grpSpPr>
                  <p:sp>
                    <p:nvSpPr>
                      <p:cNvPr id="279" name="Etiquette - Normandie">
                        <a:extLst>
                          <a:ext uri="{FF2B5EF4-FFF2-40B4-BE49-F238E27FC236}">
                            <a16:creationId xmlns:a16="http://schemas.microsoft.com/office/drawing/2014/main" id="{6992942E-C89B-458A-8A31-D4B7FD371F8C}"/>
                          </a:ext>
                        </a:extLst>
                      </p:cNvPr>
                      <p:cNvSpPr>
                        <a:spLocks noChangeArrowheads="1"/>
                      </p:cNvSpPr>
                      <p:nvPr/>
                    </p:nvSpPr>
                    <p:spPr bwMode="auto">
                      <a:xfrm>
                        <a:off x="4481094" y="2403244"/>
                        <a:ext cx="971465" cy="123111"/>
                      </a:xfrm>
                      <a:prstGeom prst="rect">
                        <a:avLst/>
                      </a:prstGeom>
                      <a:noFill/>
                      <a:ln w="6350" cap="flat">
                        <a:no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fr-FR" sz="900" b="0" i="0" u="none" strike="noStrike" kern="1200" cap="none" spc="0" normalizeH="0" baseline="0" noProof="0" dirty="0">
                            <a:ln>
                              <a:noFill/>
                            </a:ln>
                            <a:solidFill>
                              <a:prstClr val="black"/>
                            </a:solidFill>
                            <a:effectLst/>
                            <a:uLnTx/>
                            <a:uFillTx/>
                            <a:ea typeface="+mn-ea"/>
                            <a:cs typeface="+mn-cs"/>
                          </a:rPr>
                          <a:t>Normandie</a:t>
                        </a:r>
                      </a:p>
                    </p:txBody>
                  </p:sp>
                  <p:sp>
                    <p:nvSpPr>
                      <p:cNvPr id="280" name="Etiquette - Bretagne">
                        <a:extLst>
                          <a:ext uri="{FF2B5EF4-FFF2-40B4-BE49-F238E27FC236}">
                            <a16:creationId xmlns:a16="http://schemas.microsoft.com/office/drawing/2014/main" id="{3072332B-61E3-4360-A86F-B6E3E8E5892F}"/>
                          </a:ext>
                        </a:extLst>
                      </p:cNvPr>
                      <p:cNvSpPr>
                        <a:spLocks noChangeArrowheads="1"/>
                      </p:cNvSpPr>
                      <p:nvPr/>
                    </p:nvSpPr>
                    <p:spPr bwMode="auto">
                      <a:xfrm>
                        <a:off x="3481257" y="2808557"/>
                        <a:ext cx="971465" cy="123111"/>
                      </a:xfrm>
                      <a:prstGeom prst="rect">
                        <a:avLst/>
                      </a:prstGeom>
                      <a:noFill/>
                      <a:ln w="6350" cap="flat">
                        <a:no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fr-FR" sz="900" b="0" i="0" u="none" strike="noStrike" kern="1200" cap="none" spc="0" normalizeH="0" baseline="0" noProof="0" dirty="0">
                            <a:ln>
                              <a:noFill/>
                            </a:ln>
                            <a:solidFill>
                              <a:prstClr val="black"/>
                            </a:solidFill>
                            <a:effectLst/>
                            <a:uLnTx/>
                            <a:uFillTx/>
                            <a:ea typeface="+mn-ea"/>
                            <a:cs typeface="+mn-cs"/>
                          </a:rPr>
                          <a:t>Bretagne</a:t>
                        </a:r>
                      </a:p>
                    </p:txBody>
                  </p:sp>
                  <p:sp>
                    <p:nvSpPr>
                      <p:cNvPr id="281" name="Etiquette - Pays de la Loire">
                        <a:extLst>
                          <a:ext uri="{FF2B5EF4-FFF2-40B4-BE49-F238E27FC236}">
                            <a16:creationId xmlns:a16="http://schemas.microsoft.com/office/drawing/2014/main" id="{6D5B81EC-B736-4142-9967-C79C2EDC3A2E}"/>
                          </a:ext>
                        </a:extLst>
                      </p:cNvPr>
                      <p:cNvSpPr>
                        <a:spLocks noChangeArrowheads="1"/>
                      </p:cNvSpPr>
                      <p:nvPr/>
                    </p:nvSpPr>
                    <p:spPr bwMode="auto">
                      <a:xfrm>
                        <a:off x="4101472" y="3255637"/>
                        <a:ext cx="971465" cy="123111"/>
                      </a:xfrm>
                      <a:prstGeom prst="rect">
                        <a:avLst/>
                      </a:prstGeom>
                      <a:noFill/>
                      <a:ln w="6350" cap="flat">
                        <a:no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fr-FR" sz="900" b="0" i="0" u="none" strike="noStrike" kern="1200" cap="none" spc="0" normalizeH="0" baseline="0" noProof="0" dirty="0">
                            <a:ln>
                              <a:noFill/>
                            </a:ln>
                            <a:solidFill>
                              <a:prstClr val="black"/>
                            </a:solidFill>
                            <a:effectLst/>
                            <a:uLnTx/>
                            <a:uFillTx/>
                            <a:ea typeface="+mn-ea"/>
                            <a:cs typeface="+mn-cs"/>
                          </a:rPr>
                          <a:t>Pays de la Loire</a:t>
                        </a:r>
                      </a:p>
                    </p:txBody>
                  </p:sp>
                  <p:sp>
                    <p:nvSpPr>
                      <p:cNvPr id="282" name="Etiquette - Nouvelle-Aquitaine">
                        <a:extLst>
                          <a:ext uri="{FF2B5EF4-FFF2-40B4-BE49-F238E27FC236}">
                            <a16:creationId xmlns:a16="http://schemas.microsoft.com/office/drawing/2014/main" id="{A38505FD-A1AC-4524-9CC0-38B3623D9B3C}"/>
                          </a:ext>
                        </a:extLst>
                      </p:cNvPr>
                      <p:cNvSpPr>
                        <a:spLocks noChangeArrowheads="1"/>
                      </p:cNvSpPr>
                      <p:nvPr/>
                    </p:nvSpPr>
                    <p:spPr bwMode="auto">
                      <a:xfrm>
                        <a:off x="4436664" y="4219406"/>
                        <a:ext cx="1481174" cy="123111"/>
                      </a:xfrm>
                      <a:prstGeom prst="rect">
                        <a:avLst/>
                      </a:prstGeom>
                      <a:noFill/>
                      <a:ln w="6350" cap="flat">
                        <a:no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fr-FR" sz="900" b="0" i="0" u="none" strike="noStrike" kern="1200" cap="none" spc="0" normalizeH="0" baseline="0" noProof="0" dirty="0">
                            <a:ln>
                              <a:noFill/>
                            </a:ln>
                            <a:solidFill>
                              <a:prstClr val="white"/>
                            </a:solidFill>
                            <a:effectLst/>
                            <a:uLnTx/>
                            <a:uFillTx/>
                            <a:ea typeface="+mn-ea"/>
                            <a:cs typeface="+mn-cs"/>
                          </a:rPr>
                          <a:t>Nouvelle-Aquitaine</a:t>
                        </a:r>
                      </a:p>
                    </p:txBody>
                  </p:sp>
                  <p:sp>
                    <p:nvSpPr>
                      <p:cNvPr id="283" name="Etiquette - Occitanie">
                        <a:extLst>
                          <a:ext uri="{FF2B5EF4-FFF2-40B4-BE49-F238E27FC236}">
                            <a16:creationId xmlns:a16="http://schemas.microsoft.com/office/drawing/2014/main" id="{60D566FE-2F06-40AF-A884-1AB66BA9FF44}"/>
                          </a:ext>
                        </a:extLst>
                      </p:cNvPr>
                      <p:cNvSpPr>
                        <a:spLocks noChangeArrowheads="1"/>
                      </p:cNvSpPr>
                      <p:nvPr/>
                    </p:nvSpPr>
                    <p:spPr bwMode="auto">
                      <a:xfrm>
                        <a:off x="4954211" y="5336420"/>
                        <a:ext cx="1481174" cy="123111"/>
                      </a:xfrm>
                      <a:prstGeom prst="rect">
                        <a:avLst/>
                      </a:prstGeom>
                      <a:noFill/>
                      <a:ln w="6350" cap="flat">
                        <a:no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fr-FR" sz="900" b="0" i="0" u="none" strike="noStrike" kern="1200" cap="none" spc="0" normalizeH="0" baseline="0" noProof="0" dirty="0">
                            <a:ln>
                              <a:noFill/>
                            </a:ln>
                            <a:solidFill>
                              <a:prstClr val="white"/>
                            </a:solidFill>
                            <a:effectLst/>
                            <a:uLnTx/>
                            <a:uFillTx/>
                            <a:ea typeface="+mn-ea"/>
                            <a:cs typeface="+mn-cs"/>
                          </a:rPr>
                          <a:t>Occitanie</a:t>
                        </a:r>
                      </a:p>
                    </p:txBody>
                  </p:sp>
                  <p:sp>
                    <p:nvSpPr>
                      <p:cNvPr id="284" name="Etiquette - Auvergne-Rhône-Alpes">
                        <a:extLst>
                          <a:ext uri="{FF2B5EF4-FFF2-40B4-BE49-F238E27FC236}">
                            <a16:creationId xmlns:a16="http://schemas.microsoft.com/office/drawing/2014/main" id="{84ECF55B-4EDC-4BB9-9CBC-71F725F9B9B8}"/>
                          </a:ext>
                        </a:extLst>
                      </p:cNvPr>
                      <p:cNvSpPr>
                        <a:spLocks noChangeArrowheads="1"/>
                      </p:cNvSpPr>
                      <p:nvPr/>
                    </p:nvSpPr>
                    <p:spPr bwMode="auto">
                      <a:xfrm>
                        <a:off x="6045131" y="4354243"/>
                        <a:ext cx="1481174" cy="123111"/>
                      </a:xfrm>
                      <a:prstGeom prst="rect">
                        <a:avLst/>
                      </a:prstGeom>
                      <a:noFill/>
                      <a:ln w="6350" cap="flat">
                        <a:no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fr-FR" sz="900" b="0" i="0" u="none" strike="noStrike" kern="1200" cap="none" spc="0" normalizeH="0" baseline="0" noProof="0" dirty="0">
                            <a:ln>
                              <a:noFill/>
                            </a:ln>
                            <a:solidFill>
                              <a:prstClr val="white"/>
                            </a:solidFill>
                            <a:effectLst/>
                            <a:uLnTx/>
                            <a:uFillTx/>
                            <a:ea typeface="+mn-ea"/>
                            <a:cs typeface="+mn-cs"/>
                          </a:rPr>
                          <a:t>Auvergne-Rhône-Alpes</a:t>
                        </a:r>
                      </a:p>
                    </p:txBody>
                  </p:sp>
                  <p:sp>
                    <p:nvSpPr>
                      <p:cNvPr id="285" name="Etiquette - Provence-Alpes Côte d'Azur">
                        <a:extLst>
                          <a:ext uri="{FF2B5EF4-FFF2-40B4-BE49-F238E27FC236}">
                            <a16:creationId xmlns:a16="http://schemas.microsoft.com/office/drawing/2014/main" id="{42330C0A-80ED-45BF-858C-1A59F541AC2E}"/>
                          </a:ext>
                        </a:extLst>
                      </p:cNvPr>
                      <p:cNvSpPr>
                        <a:spLocks noChangeArrowheads="1"/>
                      </p:cNvSpPr>
                      <p:nvPr/>
                    </p:nvSpPr>
                    <p:spPr bwMode="auto">
                      <a:xfrm>
                        <a:off x="6907438" y="5199229"/>
                        <a:ext cx="1346522" cy="123111"/>
                      </a:xfrm>
                      <a:prstGeom prst="rect">
                        <a:avLst/>
                      </a:prstGeom>
                      <a:noFill/>
                      <a:ln w="6350" cap="flat">
                        <a:no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fr-FR" sz="900" b="0" i="0" u="none" strike="noStrike" kern="1200" cap="none" spc="0" normalizeH="0" baseline="0" noProof="0" dirty="0">
                            <a:ln>
                              <a:noFill/>
                            </a:ln>
                            <a:solidFill>
                              <a:prstClr val="black"/>
                            </a:solidFill>
                            <a:effectLst/>
                            <a:uLnTx/>
                            <a:uFillTx/>
                            <a:ea typeface="+mn-ea"/>
                            <a:cs typeface="+mn-cs"/>
                          </a:rPr>
                          <a:t>Provence-Alpes-Côte d’Azur</a:t>
                        </a:r>
                      </a:p>
                    </p:txBody>
                  </p:sp>
                  <p:sp>
                    <p:nvSpPr>
                      <p:cNvPr id="286" name="Etiquette - Centre-Val de Loire">
                        <a:extLst>
                          <a:ext uri="{FF2B5EF4-FFF2-40B4-BE49-F238E27FC236}">
                            <a16:creationId xmlns:a16="http://schemas.microsoft.com/office/drawing/2014/main" id="{46F019DD-32A6-4C1E-9617-8E5BCBB6062A}"/>
                          </a:ext>
                        </a:extLst>
                      </p:cNvPr>
                      <p:cNvSpPr>
                        <a:spLocks noChangeArrowheads="1"/>
                      </p:cNvSpPr>
                      <p:nvPr/>
                    </p:nvSpPr>
                    <p:spPr bwMode="auto">
                      <a:xfrm>
                        <a:off x="5029650" y="3392231"/>
                        <a:ext cx="1175473" cy="123111"/>
                      </a:xfrm>
                      <a:prstGeom prst="rect">
                        <a:avLst/>
                      </a:prstGeom>
                      <a:noFill/>
                      <a:ln w="6350" cap="flat">
                        <a:no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fr-FR" sz="900" b="0" i="0" u="none" strike="noStrike" kern="1200" cap="none" spc="0" normalizeH="0" baseline="0" noProof="0" dirty="0">
                            <a:ln>
                              <a:noFill/>
                            </a:ln>
                            <a:solidFill>
                              <a:prstClr val="black"/>
                            </a:solidFill>
                            <a:effectLst/>
                            <a:uLnTx/>
                            <a:uFillTx/>
                            <a:ea typeface="+mn-ea"/>
                            <a:cs typeface="+mn-cs"/>
                          </a:rPr>
                          <a:t>Centre-Val de Loire</a:t>
                        </a:r>
                      </a:p>
                    </p:txBody>
                  </p:sp>
                  <p:sp>
                    <p:nvSpPr>
                      <p:cNvPr id="287" name="Etiquette - Bourgogne-Franche-Comté">
                        <a:extLst>
                          <a:ext uri="{FF2B5EF4-FFF2-40B4-BE49-F238E27FC236}">
                            <a16:creationId xmlns:a16="http://schemas.microsoft.com/office/drawing/2014/main" id="{E0E37577-C354-41D4-9946-BBEA8D200D40}"/>
                          </a:ext>
                        </a:extLst>
                      </p:cNvPr>
                      <p:cNvSpPr>
                        <a:spLocks noChangeArrowheads="1"/>
                      </p:cNvSpPr>
                      <p:nvPr/>
                    </p:nvSpPr>
                    <p:spPr bwMode="auto">
                      <a:xfrm>
                        <a:off x="6081120" y="3315956"/>
                        <a:ext cx="1632117" cy="123111"/>
                      </a:xfrm>
                      <a:prstGeom prst="rect">
                        <a:avLst/>
                      </a:prstGeom>
                      <a:noFill/>
                      <a:ln w="6350" cap="flat">
                        <a:no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fr-FR" sz="900" b="0" i="0" u="none" strike="noStrike" kern="1200" cap="none" spc="0" normalizeH="0" baseline="0" noProof="0" dirty="0">
                            <a:ln>
                              <a:noFill/>
                            </a:ln>
                            <a:solidFill>
                              <a:prstClr val="black"/>
                            </a:solidFill>
                            <a:effectLst/>
                            <a:uLnTx/>
                            <a:uFillTx/>
                            <a:ea typeface="+mn-ea"/>
                            <a:cs typeface="+mn-cs"/>
                          </a:rPr>
                          <a:t>Bourgogne-Franche-Comté</a:t>
                        </a:r>
                      </a:p>
                    </p:txBody>
                  </p:sp>
                  <p:sp>
                    <p:nvSpPr>
                      <p:cNvPr id="288" name="Etiquette - Grand Est">
                        <a:extLst>
                          <a:ext uri="{FF2B5EF4-FFF2-40B4-BE49-F238E27FC236}">
                            <a16:creationId xmlns:a16="http://schemas.microsoft.com/office/drawing/2014/main" id="{258330BF-2ABF-4A17-BF77-1F814B9411B2}"/>
                          </a:ext>
                        </a:extLst>
                      </p:cNvPr>
                      <p:cNvSpPr>
                        <a:spLocks noChangeArrowheads="1"/>
                      </p:cNvSpPr>
                      <p:nvPr/>
                    </p:nvSpPr>
                    <p:spPr bwMode="auto">
                      <a:xfrm>
                        <a:off x="6289027" y="2506929"/>
                        <a:ext cx="1795329" cy="123111"/>
                      </a:xfrm>
                      <a:prstGeom prst="rect">
                        <a:avLst/>
                      </a:prstGeom>
                      <a:noFill/>
                      <a:ln w="6350" cap="flat">
                        <a:no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fr-FR" sz="900" b="0" i="0" u="none" strike="noStrike" kern="1200" cap="none" spc="0" normalizeH="0" baseline="0" noProof="0" dirty="0">
                            <a:ln>
                              <a:noFill/>
                            </a:ln>
                            <a:solidFill>
                              <a:prstClr val="black"/>
                            </a:solidFill>
                            <a:effectLst/>
                            <a:uLnTx/>
                            <a:uFillTx/>
                            <a:ea typeface="+mn-ea"/>
                            <a:cs typeface="+mn-cs"/>
                          </a:rPr>
                          <a:t>Grand Est</a:t>
                        </a:r>
                      </a:p>
                    </p:txBody>
                  </p:sp>
                  <p:sp>
                    <p:nvSpPr>
                      <p:cNvPr id="289" name="Etiquette - Hauts-de-France">
                        <a:extLst>
                          <a:ext uri="{FF2B5EF4-FFF2-40B4-BE49-F238E27FC236}">
                            <a16:creationId xmlns:a16="http://schemas.microsoft.com/office/drawing/2014/main" id="{9E724636-7DBD-4771-BE4C-6AA0EAA571BF}"/>
                          </a:ext>
                        </a:extLst>
                      </p:cNvPr>
                      <p:cNvSpPr>
                        <a:spLocks noChangeArrowheads="1"/>
                      </p:cNvSpPr>
                      <p:nvPr/>
                    </p:nvSpPr>
                    <p:spPr bwMode="auto">
                      <a:xfrm>
                        <a:off x="5421571" y="1798744"/>
                        <a:ext cx="1348857" cy="123111"/>
                      </a:xfrm>
                      <a:prstGeom prst="rect">
                        <a:avLst/>
                      </a:prstGeom>
                      <a:noFill/>
                      <a:ln w="6350" cap="flat">
                        <a:no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fr-FR" sz="900" b="0" i="0" u="none" strike="noStrike" kern="1200" cap="none" spc="0" normalizeH="0" baseline="0" noProof="0" dirty="0">
                            <a:ln>
                              <a:noFill/>
                            </a:ln>
                            <a:solidFill>
                              <a:prstClr val="black"/>
                            </a:solidFill>
                            <a:effectLst/>
                            <a:uLnTx/>
                            <a:uFillTx/>
                            <a:ea typeface="+mn-ea"/>
                            <a:cs typeface="+mn-cs"/>
                          </a:rPr>
                          <a:t>Hauts-de-France</a:t>
                        </a:r>
                      </a:p>
                    </p:txBody>
                  </p:sp>
                  <p:sp>
                    <p:nvSpPr>
                      <p:cNvPr id="290" name="Etiquette - Île-de-France">
                        <a:extLst>
                          <a:ext uri="{FF2B5EF4-FFF2-40B4-BE49-F238E27FC236}">
                            <a16:creationId xmlns:a16="http://schemas.microsoft.com/office/drawing/2014/main" id="{92CC09F1-FB0D-4FB5-95E4-A06CE095E2F3}"/>
                          </a:ext>
                        </a:extLst>
                      </p:cNvPr>
                      <p:cNvSpPr>
                        <a:spLocks noChangeArrowheads="1"/>
                      </p:cNvSpPr>
                      <p:nvPr/>
                    </p:nvSpPr>
                    <p:spPr bwMode="auto">
                      <a:xfrm>
                        <a:off x="5550375" y="2653709"/>
                        <a:ext cx="837534" cy="123111"/>
                      </a:xfrm>
                      <a:prstGeom prst="rect">
                        <a:avLst/>
                      </a:prstGeom>
                      <a:noFill/>
                      <a:ln w="6350" cap="flat">
                        <a:no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fr-FR" sz="900" b="0" i="0" u="none" strike="noStrike" kern="1200" cap="none" spc="0" normalizeH="0" baseline="0" noProof="0" dirty="0">
                            <a:ln>
                              <a:noFill/>
                            </a:ln>
                            <a:solidFill>
                              <a:prstClr val="black"/>
                            </a:solidFill>
                            <a:effectLst/>
                            <a:uLnTx/>
                            <a:uFillTx/>
                            <a:ea typeface="+mn-ea"/>
                            <a:cs typeface="+mn-cs"/>
                          </a:rPr>
                          <a:t>Ile-de-France</a:t>
                        </a:r>
                      </a:p>
                    </p:txBody>
                  </p:sp>
                </p:grpSp>
                <p:grpSp>
                  <p:nvGrpSpPr>
                    <p:cNvPr id="254" name="GradientColorLegend">
                      <a:extLst>
                        <a:ext uri="{FF2B5EF4-FFF2-40B4-BE49-F238E27FC236}">
                          <a16:creationId xmlns:a16="http://schemas.microsoft.com/office/drawing/2014/main" id="{F9C71800-BD19-48BA-AB38-48FD5FA7F2DE}"/>
                        </a:ext>
                      </a:extLst>
                    </p:cNvPr>
                    <p:cNvGrpSpPr/>
                    <p:nvPr/>
                  </p:nvGrpSpPr>
                  <p:grpSpPr>
                    <a:xfrm>
                      <a:off x="2289352" y="3107315"/>
                      <a:ext cx="182742" cy="1638793"/>
                      <a:chOff x="1034835" y="2444501"/>
                      <a:chExt cx="182742" cy="1638793"/>
                    </a:xfrm>
                  </p:grpSpPr>
                  <p:sp>
                    <p:nvSpPr>
                      <p:cNvPr id="276" name="Etiquette - GradientColorLegend - DARK - Shape" hidden="1">
                        <a:extLst>
                          <a:ext uri="{FF2B5EF4-FFF2-40B4-BE49-F238E27FC236}">
                            <a16:creationId xmlns:a16="http://schemas.microsoft.com/office/drawing/2014/main" id="{C3F6360B-F098-4AFB-8865-451D723D9339}"/>
                          </a:ext>
                        </a:extLst>
                      </p:cNvPr>
                      <p:cNvSpPr/>
                      <p:nvPr/>
                    </p:nvSpPr>
                    <p:spPr>
                      <a:xfrm>
                        <a:off x="1066170" y="2575168"/>
                        <a:ext cx="120073" cy="1382400"/>
                      </a:xfrm>
                      <a:prstGeom prst="rect">
                        <a:avLst/>
                      </a:pr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ea typeface="+mn-ea"/>
                          <a:cs typeface="+mn-cs"/>
                        </a:endParaRPr>
                      </a:p>
                    </p:txBody>
                  </p:sp>
                  <p:sp>
                    <p:nvSpPr>
                      <p:cNvPr id="277" name="Etiquette - GradientColorLegend - DARK - MaxValue" hidden="1">
                        <a:extLst>
                          <a:ext uri="{FF2B5EF4-FFF2-40B4-BE49-F238E27FC236}">
                            <a16:creationId xmlns:a16="http://schemas.microsoft.com/office/drawing/2014/main" id="{0B73F2BA-4913-4FF1-8E07-00D1DF5D6EF3}"/>
                          </a:ext>
                        </a:extLst>
                      </p:cNvPr>
                      <p:cNvSpPr txBox="1"/>
                      <p:nvPr/>
                    </p:nvSpPr>
                    <p:spPr>
                      <a:xfrm>
                        <a:off x="1034835" y="2444501"/>
                        <a:ext cx="182742" cy="123111"/>
                      </a:xfrm>
                      <a:prstGeom prst="rect">
                        <a:avLst/>
                      </a:pr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defPPr>
                          <a:defRPr lang="fr-FR"/>
                        </a:defPPr>
                        <a:lvl1pPr algn="ctr">
                          <a:defRPr sz="800">
                            <a:solidFill>
                              <a:prstClr val="black"/>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ea typeface="+mn-ea"/>
                            <a:cs typeface="+mn-cs"/>
                          </a:rPr>
                          <a:t>Max</a:t>
                        </a:r>
                      </a:p>
                    </p:txBody>
                  </p:sp>
                  <p:sp>
                    <p:nvSpPr>
                      <p:cNvPr id="278" name="Etiquette - GradientColorLegend - DARK - MinValue" hidden="1">
                        <a:extLst>
                          <a:ext uri="{FF2B5EF4-FFF2-40B4-BE49-F238E27FC236}">
                            <a16:creationId xmlns:a16="http://schemas.microsoft.com/office/drawing/2014/main" id="{106A047F-DA5A-4F65-945D-56CC96B122D2}"/>
                          </a:ext>
                        </a:extLst>
                      </p:cNvPr>
                      <p:cNvSpPr txBox="1"/>
                      <p:nvPr/>
                    </p:nvSpPr>
                    <p:spPr>
                      <a:xfrm>
                        <a:off x="1042850" y="3960183"/>
                        <a:ext cx="166712" cy="123111"/>
                      </a:xfrm>
                      <a:prstGeom prst="rect">
                        <a:avLst/>
                      </a:pr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defPPr>
                          <a:defRPr lang="fr-FR"/>
                        </a:defPPr>
                        <a:lvl1pPr algn="ctr">
                          <a:defRPr sz="800">
                            <a:solidFill>
                              <a:prstClr val="black"/>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ea typeface="+mn-ea"/>
                            <a:cs typeface="+mn-cs"/>
                          </a:rPr>
                          <a:t>Min</a:t>
                        </a:r>
                      </a:p>
                    </p:txBody>
                  </p:sp>
                </p:grpSp>
                <p:grpSp>
                  <p:nvGrpSpPr>
                    <p:cNvPr id="255" name="RangeColorLegend">
                      <a:extLst>
                        <a:ext uri="{FF2B5EF4-FFF2-40B4-BE49-F238E27FC236}">
                          <a16:creationId xmlns:a16="http://schemas.microsoft.com/office/drawing/2014/main" id="{4A871955-1EE1-446F-9F69-558E138B1427}"/>
                        </a:ext>
                      </a:extLst>
                    </p:cNvPr>
                    <p:cNvGrpSpPr/>
                    <p:nvPr/>
                  </p:nvGrpSpPr>
                  <p:grpSpPr>
                    <a:xfrm>
                      <a:off x="1815576" y="3530476"/>
                      <a:ext cx="1270800" cy="1538880"/>
                      <a:chOff x="9228362" y="4919762"/>
                      <a:chExt cx="1270800" cy="1538880"/>
                    </a:xfrm>
                  </p:grpSpPr>
                  <p:sp>
                    <p:nvSpPr>
                      <p:cNvPr id="256" name="Etiquette - RangeColorLegend - DARK - Color - 2" hidden="1">
                        <a:extLst>
                          <a:ext uri="{FF2B5EF4-FFF2-40B4-BE49-F238E27FC236}">
                            <a16:creationId xmlns:a16="http://schemas.microsoft.com/office/drawing/2014/main" id="{7AD05E1F-A2BC-4305-B89F-2043A1CD4F6D}"/>
                          </a:ext>
                        </a:extLst>
                      </p:cNvPr>
                      <p:cNvSpPr/>
                      <p:nvPr/>
                    </p:nvSpPr>
                    <p:spPr>
                      <a:xfrm>
                        <a:off x="9228362" y="5073650"/>
                        <a:ext cx="154800" cy="153888"/>
                      </a:xfrm>
                      <a:prstGeom prst="rect">
                        <a:avLst/>
                      </a:pr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ea typeface="+mn-ea"/>
                          <a:cs typeface="+mn-cs"/>
                        </a:endParaRPr>
                      </a:p>
                    </p:txBody>
                  </p:sp>
                  <p:sp>
                    <p:nvSpPr>
                      <p:cNvPr id="257" name="Etiquette - RangeColorLegend - DARK - Color - 1" hidden="1">
                        <a:extLst>
                          <a:ext uri="{FF2B5EF4-FFF2-40B4-BE49-F238E27FC236}">
                            <a16:creationId xmlns:a16="http://schemas.microsoft.com/office/drawing/2014/main" id="{A9EA38AD-7A26-4178-8B6E-88EF12CB7BE9}"/>
                          </a:ext>
                        </a:extLst>
                      </p:cNvPr>
                      <p:cNvSpPr/>
                      <p:nvPr/>
                    </p:nvSpPr>
                    <p:spPr>
                      <a:xfrm>
                        <a:off x="9228362" y="4919762"/>
                        <a:ext cx="154800" cy="153888"/>
                      </a:xfrm>
                      <a:prstGeom prst="rect">
                        <a:avLst/>
                      </a:pr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ea typeface="+mn-ea"/>
                          <a:cs typeface="+mn-cs"/>
                        </a:endParaRPr>
                      </a:p>
                    </p:txBody>
                  </p:sp>
                  <p:sp>
                    <p:nvSpPr>
                      <p:cNvPr id="258" name="Etiquette - RangeColorLegend - DARK - Number - 2" hidden="1">
                        <a:extLst>
                          <a:ext uri="{FF2B5EF4-FFF2-40B4-BE49-F238E27FC236}">
                            <a16:creationId xmlns:a16="http://schemas.microsoft.com/office/drawing/2014/main" id="{EFB62DF7-A53A-4FD6-A3C5-43AB3375D44C}"/>
                          </a:ext>
                        </a:extLst>
                      </p:cNvPr>
                      <p:cNvSpPr/>
                      <p:nvPr/>
                    </p:nvSpPr>
                    <p:spPr>
                      <a:xfrm>
                        <a:off x="9383162" y="5073650"/>
                        <a:ext cx="1116000" cy="153888"/>
                      </a:xfrm>
                      <a:prstGeom prst="rect">
                        <a:avLst/>
                      </a:pr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ea typeface="+mn-ea"/>
                            <a:cs typeface="+mn-cs"/>
                          </a:rPr>
                          <a:t>[100 to 200[</a:t>
                        </a:r>
                      </a:p>
                    </p:txBody>
                  </p:sp>
                  <p:sp>
                    <p:nvSpPr>
                      <p:cNvPr id="259" name="Etiquette - RangeColorLegend - DARK - Number - 1" hidden="1">
                        <a:extLst>
                          <a:ext uri="{FF2B5EF4-FFF2-40B4-BE49-F238E27FC236}">
                            <a16:creationId xmlns:a16="http://schemas.microsoft.com/office/drawing/2014/main" id="{E3173B3D-942E-49BC-9244-BD6D95F1B622}"/>
                          </a:ext>
                        </a:extLst>
                      </p:cNvPr>
                      <p:cNvSpPr/>
                      <p:nvPr/>
                    </p:nvSpPr>
                    <p:spPr>
                      <a:xfrm>
                        <a:off x="9383162" y="4919762"/>
                        <a:ext cx="1116000" cy="153888"/>
                      </a:xfrm>
                      <a:prstGeom prst="rect">
                        <a:avLst/>
                      </a:pr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ea typeface="+mn-ea"/>
                            <a:cs typeface="+mn-cs"/>
                          </a:rPr>
                          <a:t>[0 to 100[</a:t>
                        </a:r>
                      </a:p>
                    </p:txBody>
                  </p:sp>
                  <p:sp>
                    <p:nvSpPr>
                      <p:cNvPr id="260" name="Etiquette - RangeColorLegend - DARK - Color - 4" hidden="1">
                        <a:extLst>
                          <a:ext uri="{FF2B5EF4-FFF2-40B4-BE49-F238E27FC236}">
                            <a16:creationId xmlns:a16="http://schemas.microsoft.com/office/drawing/2014/main" id="{31F7F10E-C1DD-4991-A6D5-B0521F620B07}"/>
                          </a:ext>
                        </a:extLst>
                      </p:cNvPr>
                      <p:cNvSpPr/>
                      <p:nvPr/>
                    </p:nvSpPr>
                    <p:spPr>
                      <a:xfrm>
                        <a:off x="9228362" y="5381426"/>
                        <a:ext cx="154800" cy="153888"/>
                      </a:xfrm>
                      <a:prstGeom prst="rect">
                        <a:avLst/>
                      </a:pr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ea typeface="+mn-ea"/>
                          <a:cs typeface="+mn-cs"/>
                        </a:endParaRPr>
                      </a:p>
                    </p:txBody>
                  </p:sp>
                  <p:sp>
                    <p:nvSpPr>
                      <p:cNvPr id="261" name="Etiquette - RangeColorLegend - DARK - Color - 3" hidden="1">
                        <a:extLst>
                          <a:ext uri="{FF2B5EF4-FFF2-40B4-BE49-F238E27FC236}">
                            <a16:creationId xmlns:a16="http://schemas.microsoft.com/office/drawing/2014/main" id="{C74FCD48-E610-44FC-93FA-EF6A40C1F454}"/>
                          </a:ext>
                        </a:extLst>
                      </p:cNvPr>
                      <p:cNvSpPr/>
                      <p:nvPr/>
                    </p:nvSpPr>
                    <p:spPr>
                      <a:xfrm>
                        <a:off x="9228362" y="5227538"/>
                        <a:ext cx="154800" cy="153888"/>
                      </a:xfrm>
                      <a:prstGeom prst="rect">
                        <a:avLst/>
                      </a:pr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ea typeface="+mn-ea"/>
                          <a:cs typeface="+mn-cs"/>
                        </a:endParaRPr>
                      </a:p>
                    </p:txBody>
                  </p:sp>
                  <p:sp>
                    <p:nvSpPr>
                      <p:cNvPr id="262" name="Etiquette - RangeColorLegend - DARK - Number - 4" hidden="1">
                        <a:extLst>
                          <a:ext uri="{FF2B5EF4-FFF2-40B4-BE49-F238E27FC236}">
                            <a16:creationId xmlns:a16="http://schemas.microsoft.com/office/drawing/2014/main" id="{C45DA233-B13A-4466-AC62-D9617B334548}"/>
                          </a:ext>
                        </a:extLst>
                      </p:cNvPr>
                      <p:cNvSpPr/>
                      <p:nvPr/>
                    </p:nvSpPr>
                    <p:spPr>
                      <a:xfrm>
                        <a:off x="9383162" y="5381426"/>
                        <a:ext cx="1116000" cy="153888"/>
                      </a:xfrm>
                      <a:prstGeom prst="rect">
                        <a:avLst/>
                      </a:pr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ea typeface="+mn-ea"/>
                            <a:cs typeface="+mn-cs"/>
                          </a:rPr>
                          <a:t>[300 to 400[</a:t>
                        </a:r>
                      </a:p>
                    </p:txBody>
                  </p:sp>
                  <p:sp>
                    <p:nvSpPr>
                      <p:cNvPr id="263" name="Etiquette - RangeColorLegend - DARK - Number - 3" hidden="1">
                        <a:extLst>
                          <a:ext uri="{FF2B5EF4-FFF2-40B4-BE49-F238E27FC236}">
                            <a16:creationId xmlns:a16="http://schemas.microsoft.com/office/drawing/2014/main" id="{1732D21F-F5F6-4C60-AD71-0F1BF5908C7F}"/>
                          </a:ext>
                        </a:extLst>
                      </p:cNvPr>
                      <p:cNvSpPr/>
                      <p:nvPr/>
                    </p:nvSpPr>
                    <p:spPr>
                      <a:xfrm>
                        <a:off x="9383162" y="5227538"/>
                        <a:ext cx="1116000" cy="153888"/>
                      </a:xfrm>
                      <a:prstGeom prst="rect">
                        <a:avLst/>
                      </a:pr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ea typeface="+mn-ea"/>
                            <a:cs typeface="+mn-cs"/>
                          </a:rPr>
                          <a:t>[200 to 300[</a:t>
                        </a:r>
                      </a:p>
                    </p:txBody>
                  </p:sp>
                  <p:sp>
                    <p:nvSpPr>
                      <p:cNvPr id="264" name="Etiquette - RangeColorLegend - DARK - Color - 5" hidden="1">
                        <a:extLst>
                          <a:ext uri="{FF2B5EF4-FFF2-40B4-BE49-F238E27FC236}">
                            <a16:creationId xmlns:a16="http://schemas.microsoft.com/office/drawing/2014/main" id="{6B480793-95C9-40E0-995F-FBFA0717CEEF}"/>
                          </a:ext>
                        </a:extLst>
                      </p:cNvPr>
                      <p:cNvSpPr/>
                      <p:nvPr/>
                    </p:nvSpPr>
                    <p:spPr>
                      <a:xfrm>
                        <a:off x="9228362" y="5535314"/>
                        <a:ext cx="154800" cy="153888"/>
                      </a:xfrm>
                      <a:prstGeom prst="rect">
                        <a:avLst/>
                      </a:pr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ea typeface="+mn-ea"/>
                          <a:cs typeface="+mn-cs"/>
                        </a:endParaRPr>
                      </a:p>
                    </p:txBody>
                  </p:sp>
                  <p:sp>
                    <p:nvSpPr>
                      <p:cNvPr id="265" name="Etiquette - RangeColorLegend - DARK - Number - 5" hidden="1">
                        <a:extLst>
                          <a:ext uri="{FF2B5EF4-FFF2-40B4-BE49-F238E27FC236}">
                            <a16:creationId xmlns:a16="http://schemas.microsoft.com/office/drawing/2014/main" id="{34F7B465-DF25-4F64-B002-2AC99A7DB5BE}"/>
                          </a:ext>
                        </a:extLst>
                      </p:cNvPr>
                      <p:cNvSpPr/>
                      <p:nvPr/>
                    </p:nvSpPr>
                    <p:spPr>
                      <a:xfrm>
                        <a:off x="9383162" y="5535314"/>
                        <a:ext cx="1116000" cy="153888"/>
                      </a:xfrm>
                      <a:prstGeom prst="rect">
                        <a:avLst/>
                      </a:pr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ea typeface="+mn-ea"/>
                            <a:cs typeface="+mn-cs"/>
                          </a:rPr>
                          <a:t>400+</a:t>
                        </a:r>
                      </a:p>
                    </p:txBody>
                  </p:sp>
                  <p:sp>
                    <p:nvSpPr>
                      <p:cNvPr id="266" name="Etiquette - RangeColorLegend - DARK - Color - 6" hidden="1">
                        <a:extLst>
                          <a:ext uri="{FF2B5EF4-FFF2-40B4-BE49-F238E27FC236}">
                            <a16:creationId xmlns:a16="http://schemas.microsoft.com/office/drawing/2014/main" id="{F303006A-DEC0-4C94-976F-BD936E4D594F}"/>
                          </a:ext>
                        </a:extLst>
                      </p:cNvPr>
                      <p:cNvSpPr/>
                      <p:nvPr/>
                    </p:nvSpPr>
                    <p:spPr>
                      <a:xfrm>
                        <a:off x="9228362" y="5689202"/>
                        <a:ext cx="154800" cy="153888"/>
                      </a:xfrm>
                      <a:prstGeom prst="rect">
                        <a:avLst/>
                      </a:pr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ea typeface="+mn-ea"/>
                          <a:cs typeface="+mn-cs"/>
                        </a:endParaRPr>
                      </a:p>
                    </p:txBody>
                  </p:sp>
                  <p:sp>
                    <p:nvSpPr>
                      <p:cNvPr id="267" name="Etiquette - RangeColorLegend - DARK - Number - 6" hidden="1">
                        <a:extLst>
                          <a:ext uri="{FF2B5EF4-FFF2-40B4-BE49-F238E27FC236}">
                            <a16:creationId xmlns:a16="http://schemas.microsoft.com/office/drawing/2014/main" id="{983BF07B-0B1D-4474-A7B8-0F1B01EE3F51}"/>
                          </a:ext>
                        </a:extLst>
                      </p:cNvPr>
                      <p:cNvSpPr/>
                      <p:nvPr/>
                    </p:nvSpPr>
                    <p:spPr>
                      <a:xfrm>
                        <a:off x="9383162" y="5689202"/>
                        <a:ext cx="1116000" cy="153888"/>
                      </a:xfrm>
                      <a:prstGeom prst="rect">
                        <a:avLst/>
                      </a:pr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ea typeface="+mn-ea"/>
                            <a:cs typeface="+mn-cs"/>
                          </a:rPr>
                          <a:t>400+</a:t>
                        </a:r>
                      </a:p>
                    </p:txBody>
                  </p:sp>
                  <p:sp>
                    <p:nvSpPr>
                      <p:cNvPr id="268" name="Etiquette - RangeColorLegend - DARK - Color - 7" hidden="1">
                        <a:extLst>
                          <a:ext uri="{FF2B5EF4-FFF2-40B4-BE49-F238E27FC236}">
                            <a16:creationId xmlns:a16="http://schemas.microsoft.com/office/drawing/2014/main" id="{A7993F10-614F-44D0-94B1-3461781C4D73}"/>
                          </a:ext>
                        </a:extLst>
                      </p:cNvPr>
                      <p:cNvSpPr/>
                      <p:nvPr/>
                    </p:nvSpPr>
                    <p:spPr>
                      <a:xfrm>
                        <a:off x="9228362" y="5843090"/>
                        <a:ext cx="154800" cy="153888"/>
                      </a:xfrm>
                      <a:prstGeom prst="rect">
                        <a:avLst/>
                      </a:pr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ea typeface="+mn-ea"/>
                          <a:cs typeface="+mn-cs"/>
                        </a:endParaRPr>
                      </a:p>
                    </p:txBody>
                  </p:sp>
                  <p:sp>
                    <p:nvSpPr>
                      <p:cNvPr id="269" name="Etiquette - RangeColorLegend - DARK - Number - 7" hidden="1">
                        <a:extLst>
                          <a:ext uri="{FF2B5EF4-FFF2-40B4-BE49-F238E27FC236}">
                            <a16:creationId xmlns:a16="http://schemas.microsoft.com/office/drawing/2014/main" id="{01B04C2F-D5A0-458C-990C-054F452067BE}"/>
                          </a:ext>
                        </a:extLst>
                      </p:cNvPr>
                      <p:cNvSpPr/>
                      <p:nvPr/>
                    </p:nvSpPr>
                    <p:spPr>
                      <a:xfrm>
                        <a:off x="9383162" y="5843090"/>
                        <a:ext cx="1116000" cy="153888"/>
                      </a:xfrm>
                      <a:prstGeom prst="rect">
                        <a:avLst/>
                      </a:pr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ea typeface="+mn-ea"/>
                            <a:cs typeface="+mn-cs"/>
                          </a:rPr>
                          <a:t>400+</a:t>
                        </a:r>
                      </a:p>
                    </p:txBody>
                  </p:sp>
                  <p:sp>
                    <p:nvSpPr>
                      <p:cNvPr id="270" name="Etiquette - RangeColorLegend - DARK - Color - 8" hidden="1">
                        <a:extLst>
                          <a:ext uri="{FF2B5EF4-FFF2-40B4-BE49-F238E27FC236}">
                            <a16:creationId xmlns:a16="http://schemas.microsoft.com/office/drawing/2014/main" id="{FC9BACC3-E398-49A3-B5E2-8A3E3440BC36}"/>
                          </a:ext>
                        </a:extLst>
                      </p:cNvPr>
                      <p:cNvSpPr/>
                      <p:nvPr/>
                    </p:nvSpPr>
                    <p:spPr>
                      <a:xfrm>
                        <a:off x="9228362" y="5996978"/>
                        <a:ext cx="154800" cy="153888"/>
                      </a:xfrm>
                      <a:prstGeom prst="rect">
                        <a:avLst/>
                      </a:pr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ea typeface="+mn-ea"/>
                          <a:cs typeface="+mn-cs"/>
                        </a:endParaRPr>
                      </a:p>
                    </p:txBody>
                  </p:sp>
                  <p:sp>
                    <p:nvSpPr>
                      <p:cNvPr id="271" name="Etiquette - RangeColorLegend - DARK - Number - 8" hidden="1">
                        <a:extLst>
                          <a:ext uri="{FF2B5EF4-FFF2-40B4-BE49-F238E27FC236}">
                            <a16:creationId xmlns:a16="http://schemas.microsoft.com/office/drawing/2014/main" id="{417EF18A-E627-4518-93EE-1459FA958A26}"/>
                          </a:ext>
                        </a:extLst>
                      </p:cNvPr>
                      <p:cNvSpPr/>
                      <p:nvPr/>
                    </p:nvSpPr>
                    <p:spPr>
                      <a:xfrm>
                        <a:off x="9383162" y="5996978"/>
                        <a:ext cx="1116000" cy="153888"/>
                      </a:xfrm>
                      <a:prstGeom prst="rect">
                        <a:avLst/>
                      </a:pr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ea typeface="+mn-ea"/>
                            <a:cs typeface="+mn-cs"/>
                          </a:rPr>
                          <a:t>400+</a:t>
                        </a:r>
                      </a:p>
                    </p:txBody>
                  </p:sp>
                  <p:sp>
                    <p:nvSpPr>
                      <p:cNvPr id="272" name="Etiquette - RangeColorLegend - DARK - Color - 9" hidden="1">
                        <a:extLst>
                          <a:ext uri="{FF2B5EF4-FFF2-40B4-BE49-F238E27FC236}">
                            <a16:creationId xmlns:a16="http://schemas.microsoft.com/office/drawing/2014/main" id="{A4F7481A-0F7B-4650-888C-7E380380C893}"/>
                          </a:ext>
                        </a:extLst>
                      </p:cNvPr>
                      <p:cNvSpPr/>
                      <p:nvPr/>
                    </p:nvSpPr>
                    <p:spPr>
                      <a:xfrm>
                        <a:off x="9228362" y="6150866"/>
                        <a:ext cx="154800" cy="153888"/>
                      </a:xfrm>
                      <a:prstGeom prst="rect">
                        <a:avLst/>
                      </a:pr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ea typeface="+mn-ea"/>
                          <a:cs typeface="+mn-cs"/>
                        </a:endParaRPr>
                      </a:p>
                    </p:txBody>
                  </p:sp>
                  <p:sp>
                    <p:nvSpPr>
                      <p:cNvPr id="273" name="Etiquette - RangeColorLegend - DARK - Number - 9" hidden="1">
                        <a:extLst>
                          <a:ext uri="{FF2B5EF4-FFF2-40B4-BE49-F238E27FC236}">
                            <a16:creationId xmlns:a16="http://schemas.microsoft.com/office/drawing/2014/main" id="{C4C2F1B5-31AE-4FF9-804D-79C59F1A0E5B}"/>
                          </a:ext>
                        </a:extLst>
                      </p:cNvPr>
                      <p:cNvSpPr/>
                      <p:nvPr/>
                    </p:nvSpPr>
                    <p:spPr>
                      <a:xfrm>
                        <a:off x="9383162" y="6150866"/>
                        <a:ext cx="1116000" cy="153888"/>
                      </a:xfrm>
                      <a:prstGeom prst="rect">
                        <a:avLst/>
                      </a:pr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ea typeface="+mn-ea"/>
                            <a:cs typeface="+mn-cs"/>
                          </a:rPr>
                          <a:t>400+</a:t>
                        </a:r>
                      </a:p>
                    </p:txBody>
                  </p:sp>
                  <p:sp>
                    <p:nvSpPr>
                      <p:cNvPr id="274" name="Etiquette - RangeColorLegend - DARK - Color - 10" hidden="1">
                        <a:extLst>
                          <a:ext uri="{FF2B5EF4-FFF2-40B4-BE49-F238E27FC236}">
                            <a16:creationId xmlns:a16="http://schemas.microsoft.com/office/drawing/2014/main" id="{FA9266D3-4D09-4E28-A0A6-59A999A344FF}"/>
                          </a:ext>
                        </a:extLst>
                      </p:cNvPr>
                      <p:cNvSpPr/>
                      <p:nvPr/>
                    </p:nvSpPr>
                    <p:spPr>
                      <a:xfrm>
                        <a:off x="9228362" y="6304754"/>
                        <a:ext cx="154800" cy="153888"/>
                      </a:xfrm>
                      <a:prstGeom prst="rect">
                        <a:avLst/>
                      </a:pr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ea typeface="+mn-ea"/>
                          <a:cs typeface="+mn-cs"/>
                        </a:endParaRPr>
                      </a:p>
                    </p:txBody>
                  </p:sp>
                  <p:sp>
                    <p:nvSpPr>
                      <p:cNvPr id="275" name="Etiquette - RangeColorLegend - DARK - Number - 10" hidden="1">
                        <a:extLst>
                          <a:ext uri="{FF2B5EF4-FFF2-40B4-BE49-F238E27FC236}">
                            <a16:creationId xmlns:a16="http://schemas.microsoft.com/office/drawing/2014/main" id="{3331082B-FD47-4C66-A1FA-3BD64232DDD8}"/>
                          </a:ext>
                        </a:extLst>
                      </p:cNvPr>
                      <p:cNvSpPr/>
                      <p:nvPr/>
                    </p:nvSpPr>
                    <p:spPr>
                      <a:xfrm>
                        <a:off x="9383162" y="6304754"/>
                        <a:ext cx="1116000" cy="153888"/>
                      </a:xfrm>
                      <a:prstGeom prst="rect">
                        <a:avLst/>
                      </a:pr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ea typeface="+mn-ea"/>
                            <a:cs typeface="+mn-cs"/>
                          </a:rPr>
                          <a:t>400+</a:t>
                        </a:r>
                      </a:p>
                    </p:txBody>
                  </p:sp>
                </p:grpSp>
              </p:grpSp>
              <p:sp>
                <p:nvSpPr>
                  <p:cNvPr id="251" name="POWER_USER_DATA_MAP_STORAGE">
                    <a:extLst>
                      <a:ext uri="{FF2B5EF4-FFF2-40B4-BE49-F238E27FC236}">
                        <a16:creationId xmlns:a16="http://schemas.microsoft.com/office/drawing/2014/main" id="{0F20AC55-184F-47D0-A830-42C8514FA225}"/>
                      </a:ext>
                    </a:extLst>
                  </p:cNvPr>
                  <p:cNvSpPr/>
                  <p:nvPr/>
                </p:nvSpPr>
                <p:spPr>
                  <a:xfrm>
                    <a:off x="2322869" y="1506461"/>
                    <a:ext cx="0" cy="0"/>
                  </a:xfrm>
                  <a:prstGeom prst="rect">
                    <a:avLst/>
                  </a:prstGeom>
                  <a:noFill/>
                  <a:ln w="6350" cap="flat">
                    <a:solidFill>
                      <a:srgbClr val="D9D9D9"/>
                    </a:solidFill>
                    <a:prstDash val="solid"/>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ea typeface="+mn-ea"/>
                      <a:cs typeface="+mn-cs"/>
                    </a:endParaRPr>
                  </a:p>
                </p:txBody>
              </p:sp>
            </p:grpSp>
            <p:sp>
              <p:nvSpPr>
                <p:cNvPr id="239" name="Etiquette - 86">
                  <a:extLst>
                    <a:ext uri="{FF2B5EF4-FFF2-40B4-BE49-F238E27FC236}">
                      <a16:creationId xmlns:a16="http://schemas.microsoft.com/office/drawing/2014/main" id="{0053AA40-DEF2-4376-85F4-2736F43B813B}"/>
                    </a:ext>
                  </a:extLst>
                </p:cNvPr>
                <p:cNvSpPr>
                  <a:spLocks noChangeArrowheads="1"/>
                </p:cNvSpPr>
                <p:nvPr/>
              </p:nvSpPr>
              <p:spPr bwMode="auto">
                <a:xfrm>
                  <a:off x="9932116" y="4367898"/>
                  <a:ext cx="33134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1000" b="0" i="0" u="none" strike="noStrike" kern="1200" cap="none" spc="0" normalizeH="0" baseline="0" noProof="0" dirty="0">
                      <a:ln>
                        <a:noFill/>
                      </a:ln>
                      <a:solidFill>
                        <a:prstClr val="white"/>
                      </a:solidFill>
                      <a:effectLst/>
                      <a:uLnTx/>
                      <a:uFillTx/>
                      <a:latin typeface="+mn-lt"/>
                      <a:ea typeface="Gadugi" panose="020B0502040204020203" pitchFamily="34" charset="0"/>
                      <a:cs typeface="Arial" pitchFamily="34" charset="0"/>
                    </a:rPr>
                    <a:t>26</a:t>
                  </a:r>
                  <a:endParaRPr kumimoji="0" lang="en-US" altLang="fr-FR" sz="800" b="0" i="0" u="none" strike="noStrike" kern="1200" cap="none" spc="0" normalizeH="0" baseline="0" noProof="0" dirty="0">
                    <a:ln>
                      <a:noFill/>
                    </a:ln>
                    <a:solidFill>
                      <a:prstClr val="white"/>
                    </a:solidFill>
                    <a:effectLst/>
                    <a:uLnTx/>
                    <a:uFillTx/>
                    <a:latin typeface="+mn-lt"/>
                    <a:ea typeface="Gadugi" panose="020B0502040204020203" pitchFamily="34" charset="0"/>
                    <a:cs typeface="Arial" pitchFamily="34" charset="0"/>
                  </a:endParaRPr>
                </a:p>
              </p:txBody>
            </p:sp>
            <p:sp>
              <p:nvSpPr>
                <p:cNvPr id="240" name="Etiquette - 86">
                  <a:extLst>
                    <a:ext uri="{FF2B5EF4-FFF2-40B4-BE49-F238E27FC236}">
                      <a16:creationId xmlns:a16="http://schemas.microsoft.com/office/drawing/2014/main" id="{ABB3D40E-DB63-4B6F-8717-60654CF9E3E1}"/>
                    </a:ext>
                  </a:extLst>
                </p:cNvPr>
                <p:cNvSpPr>
                  <a:spLocks noChangeArrowheads="1"/>
                </p:cNvSpPr>
                <p:nvPr/>
              </p:nvSpPr>
              <p:spPr bwMode="auto">
                <a:xfrm>
                  <a:off x="9927818" y="3351062"/>
                  <a:ext cx="33134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fr-FR" sz="1000" dirty="0">
                      <a:solidFill>
                        <a:prstClr val="black"/>
                      </a:solidFill>
                      <a:latin typeface="+mn-lt"/>
                      <a:ea typeface="Gadugi" panose="020B0502040204020203" pitchFamily="34" charset="0"/>
                    </a:rPr>
                    <a:t>5</a:t>
                  </a:r>
                  <a:endParaRPr kumimoji="0" lang="en-US" altLang="fr-FR" sz="1000" b="0" i="0" u="none" strike="noStrike" kern="1200" cap="none" spc="0" normalizeH="0" baseline="0" noProof="0" dirty="0">
                    <a:ln>
                      <a:noFill/>
                    </a:ln>
                    <a:solidFill>
                      <a:prstClr val="black"/>
                    </a:solidFill>
                    <a:effectLst/>
                    <a:uLnTx/>
                    <a:uFillTx/>
                    <a:latin typeface="+mn-lt"/>
                    <a:ea typeface="Gadugi" panose="020B0502040204020203" pitchFamily="34" charset="0"/>
                    <a:cs typeface="Arial" pitchFamily="34" charset="0"/>
                  </a:endParaRPr>
                </a:p>
              </p:txBody>
            </p:sp>
            <p:sp>
              <p:nvSpPr>
                <p:cNvPr id="241" name="Etiquette - 86">
                  <a:extLst>
                    <a:ext uri="{FF2B5EF4-FFF2-40B4-BE49-F238E27FC236}">
                      <a16:creationId xmlns:a16="http://schemas.microsoft.com/office/drawing/2014/main" id="{5133ECB1-EB1E-4C55-AD25-2617FF124707}"/>
                    </a:ext>
                  </a:extLst>
                </p:cNvPr>
                <p:cNvSpPr>
                  <a:spLocks noChangeArrowheads="1"/>
                </p:cNvSpPr>
                <p:nvPr/>
              </p:nvSpPr>
              <p:spPr bwMode="auto">
                <a:xfrm>
                  <a:off x="7070050" y="2738824"/>
                  <a:ext cx="33134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1000" b="0" i="0" u="none" strike="noStrike" kern="1200" cap="none" spc="0" normalizeH="0" baseline="0" noProof="0" dirty="0">
                      <a:ln>
                        <a:noFill/>
                      </a:ln>
                      <a:solidFill>
                        <a:prstClr val="black"/>
                      </a:solidFill>
                      <a:effectLst/>
                      <a:uLnTx/>
                      <a:uFillTx/>
                      <a:latin typeface="+mn-lt"/>
                      <a:ea typeface="Gadugi" panose="020B0502040204020203" pitchFamily="34" charset="0"/>
                      <a:cs typeface="Arial" pitchFamily="34" charset="0"/>
                    </a:rPr>
                    <a:t>0</a:t>
                  </a:r>
                  <a:endParaRPr kumimoji="0" lang="en-US" altLang="fr-FR" sz="800" b="0" i="0" u="none" strike="noStrike" kern="1200" cap="none" spc="0" normalizeH="0" baseline="0" noProof="0" dirty="0">
                    <a:ln>
                      <a:noFill/>
                    </a:ln>
                    <a:solidFill>
                      <a:prstClr val="black"/>
                    </a:solidFill>
                    <a:effectLst/>
                    <a:uLnTx/>
                    <a:uFillTx/>
                    <a:latin typeface="+mn-lt"/>
                    <a:ea typeface="Gadugi" panose="020B0502040204020203" pitchFamily="34" charset="0"/>
                    <a:cs typeface="Arial" pitchFamily="34" charset="0"/>
                  </a:endParaRPr>
                </a:p>
              </p:txBody>
            </p:sp>
            <p:sp>
              <p:nvSpPr>
                <p:cNvPr id="242" name="Etiquette - 86">
                  <a:extLst>
                    <a:ext uri="{FF2B5EF4-FFF2-40B4-BE49-F238E27FC236}">
                      <a16:creationId xmlns:a16="http://schemas.microsoft.com/office/drawing/2014/main" id="{93094DD4-4D33-47B6-BF49-22B72FCC6645}"/>
                    </a:ext>
                  </a:extLst>
                </p:cNvPr>
                <p:cNvSpPr>
                  <a:spLocks noChangeArrowheads="1"/>
                </p:cNvSpPr>
                <p:nvPr/>
              </p:nvSpPr>
              <p:spPr bwMode="auto">
                <a:xfrm>
                  <a:off x="8695951" y="2848544"/>
                  <a:ext cx="33134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1000" b="0" i="0" u="none" strike="noStrike" kern="1200" cap="none" spc="0" normalizeH="0" baseline="0" noProof="0" dirty="0">
                      <a:ln>
                        <a:noFill/>
                      </a:ln>
                      <a:solidFill>
                        <a:prstClr val="black"/>
                      </a:solidFill>
                      <a:effectLst/>
                      <a:uLnTx/>
                      <a:uFillTx/>
                      <a:latin typeface="+mn-lt"/>
                      <a:ea typeface="Gadugi" panose="020B0502040204020203" pitchFamily="34" charset="0"/>
                      <a:cs typeface="Arial" pitchFamily="34" charset="0"/>
                    </a:rPr>
                    <a:t>0</a:t>
                  </a:r>
                  <a:endParaRPr kumimoji="0" lang="en-US" altLang="fr-FR" sz="800" b="0" i="0" u="none" strike="noStrike" kern="1200" cap="none" spc="0" normalizeH="0" baseline="0" noProof="0" dirty="0">
                    <a:ln>
                      <a:noFill/>
                    </a:ln>
                    <a:solidFill>
                      <a:prstClr val="black"/>
                    </a:solidFill>
                    <a:effectLst/>
                    <a:uLnTx/>
                    <a:uFillTx/>
                    <a:latin typeface="+mn-lt"/>
                    <a:ea typeface="Gadugi" panose="020B0502040204020203" pitchFamily="34" charset="0"/>
                    <a:cs typeface="Arial" pitchFamily="34" charset="0"/>
                  </a:endParaRPr>
                </a:p>
              </p:txBody>
            </p:sp>
            <p:sp>
              <p:nvSpPr>
                <p:cNvPr id="244" name="Etiquette - 86">
                  <a:extLst>
                    <a:ext uri="{FF2B5EF4-FFF2-40B4-BE49-F238E27FC236}">
                      <a16:creationId xmlns:a16="http://schemas.microsoft.com/office/drawing/2014/main" id="{D5D3BCE8-B24C-47B6-84BD-FCDB481DBBA0}"/>
                    </a:ext>
                  </a:extLst>
                </p:cNvPr>
                <p:cNvSpPr>
                  <a:spLocks noChangeArrowheads="1"/>
                </p:cNvSpPr>
                <p:nvPr/>
              </p:nvSpPr>
              <p:spPr bwMode="auto">
                <a:xfrm>
                  <a:off x="9124271" y="1852019"/>
                  <a:ext cx="33134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1000" b="0" i="0" u="none" strike="noStrike" kern="1200" cap="none" spc="0" normalizeH="0" baseline="0" noProof="0" dirty="0">
                      <a:ln>
                        <a:noFill/>
                      </a:ln>
                      <a:solidFill>
                        <a:prstClr val="black"/>
                      </a:solidFill>
                      <a:effectLst/>
                      <a:uLnTx/>
                      <a:uFillTx/>
                      <a:latin typeface="+mn-lt"/>
                      <a:ea typeface="Gadugi" panose="020B0502040204020203" pitchFamily="34" charset="0"/>
                      <a:cs typeface="Arial" pitchFamily="34" charset="0"/>
                    </a:rPr>
                    <a:t>1</a:t>
                  </a:r>
                  <a:endParaRPr kumimoji="0" lang="en-US" altLang="fr-FR" sz="800" b="0" i="0" u="none" strike="noStrike" kern="1200" cap="none" spc="0" normalizeH="0" baseline="0" noProof="0" dirty="0">
                    <a:ln>
                      <a:noFill/>
                    </a:ln>
                    <a:solidFill>
                      <a:prstClr val="black"/>
                    </a:solidFill>
                    <a:effectLst/>
                    <a:uLnTx/>
                    <a:uFillTx/>
                    <a:latin typeface="+mn-lt"/>
                    <a:ea typeface="Gadugi" panose="020B0502040204020203" pitchFamily="34" charset="0"/>
                    <a:cs typeface="Arial" pitchFamily="34" charset="0"/>
                  </a:endParaRPr>
                </a:p>
              </p:txBody>
            </p:sp>
            <p:sp>
              <p:nvSpPr>
                <p:cNvPr id="245" name="Etiquette - 86">
                  <a:extLst>
                    <a:ext uri="{FF2B5EF4-FFF2-40B4-BE49-F238E27FC236}">
                      <a16:creationId xmlns:a16="http://schemas.microsoft.com/office/drawing/2014/main" id="{CF65BBB6-DD03-4EFC-8B96-AC150F75F4FC}"/>
                    </a:ext>
                  </a:extLst>
                </p:cNvPr>
                <p:cNvSpPr>
                  <a:spLocks noChangeArrowheads="1"/>
                </p:cNvSpPr>
                <p:nvPr/>
              </p:nvSpPr>
              <p:spPr bwMode="auto">
                <a:xfrm>
                  <a:off x="8427744" y="1988067"/>
                  <a:ext cx="33134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1000" b="0" i="0" u="none" strike="noStrike" kern="1200" cap="none" spc="0" normalizeH="0" baseline="0" noProof="0" dirty="0">
                      <a:ln>
                        <a:noFill/>
                      </a:ln>
                      <a:solidFill>
                        <a:prstClr val="black"/>
                      </a:solidFill>
                      <a:effectLst/>
                      <a:uLnTx/>
                      <a:uFillTx/>
                      <a:latin typeface="+mn-lt"/>
                      <a:ea typeface="Gadugi" panose="020B0502040204020203" pitchFamily="34" charset="0"/>
                      <a:cs typeface="Arial" pitchFamily="34" charset="0"/>
                    </a:rPr>
                    <a:t>1</a:t>
                  </a:r>
                  <a:endParaRPr kumimoji="0" lang="en-US" altLang="fr-FR" sz="800" b="0" i="0" u="none" strike="noStrike" kern="1200" cap="none" spc="0" normalizeH="0" baseline="0" noProof="0" dirty="0">
                    <a:ln>
                      <a:noFill/>
                    </a:ln>
                    <a:solidFill>
                      <a:prstClr val="black"/>
                    </a:solidFill>
                    <a:effectLst/>
                    <a:uLnTx/>
                    <a:uFillTx/>
                    <a:latin typeface="+mn-lt"/>
                    <a:ea typeface="Gadugi" panose="020B0502040204020203" pitchFamily="34" charset="0"/>
                    <a:cs typeface="Arial" pitchFamily="34" charset="0"/>
                  </a:endParaRPr>
                </a:p>
              </p:txBody>
            </p:sp>
            <p:sp>
              <p:nvSpPr>
                <p:cNvPr id="246" name="Etiquette - 86">
                  <a:extLst>
                    <a:ext uri="{FF2B5EF4-FFF2-40B4-BE49-F238E27FC236}">
                      <a16:creationId xmlns:a16="http://schemas.microsoft.com/office/drawing/2014/main" id="{00262167-8A7E-41B4-A2A0-EA28F2F1AE35}"/>
                    </a:ext>
                  </a:extLst>
                </p:cNvPr>
                <p:cNvSpPr>
                  <a:spLocks noChangeArrowheads="1"/>
                </p:cNvSpPr>
                <p:nvPr/>
              </p:nvSpPr>
              <p:spPr bwMode="auto">
                <a:xfrm>
                  <a:off x="7848511" y="2766408"/>
                  <a:ext cx="33134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1000" b="0" i="0" u="none" strike="noStrike" kern="1200" cap="none" spc="0" normalizeH="0" baseline="0" noProof="0" dirty="0">
                      <a:ln>
                        <a:noFill/>
                      </a:ln>
                      <a:solidFill>
                        <a:prstClr val="black"/>
                      </a:solidFill>
                      <a:effectLst/>
                      <a:uLnTx/>
                      <a:uFillTx/>
                      <a:latin typeface="+mn-lt"/>
                      <a:ea typeface="Gadugi" panose="020B0502040204020203" pitchFamily="34" charset="0"/>
                      <a:cs typeface="Arial" pitchFamily="34" charset="0"/>
                    </a:rPr>
                    <a:t>0</a:t>
                  </a:r>
                  <a:endParaRPr kumimoji="0" lang="en-US" altLang="fr-FR" sz="800" b="0" i="0" u="none" strike="noStrike" kern="1200" cap="none" spc="0" normalizeH="0" baseline="0" noProof="0" dirty="0">
                    <a:ln>
                      <a:noFill/>
                    </a:ln>
                    <a:solidFill>
                      <a:prstClr val="black"/>
                    </a:solidFill>
                    <a:effectLst/>
                    <a:uLnTx/>
                    <a:uFillTx/>
                    <a:latin typeface="+mn-lt"/>
                    <a:ea typeface="Gadugi" panose="020B0502040204020203" pitchFamily="34" charset="0"/>
                    <a:cs typeface="Arial" pitchFamily="34" charset="0"/>
                  </a:endParaRPr>
                </a:p>
              </p:txBody>
            </p:sp>
            <p:sp>
              <p:nvSpPr>
                <p:cNvPr id="247" name="Etiquette - 86">
                  <a:extLst>
                    <a:ext uri="{FF2B5EF4-FFF2-40B4-BE49-F238E27FC236}">
                      <a16:creationId xmlns:a16="http://schemas.microsoft.com/office/drawing/2014/main" id="{445682B7-B0B4-4649-B84B-23BC52361755}"/>
                    </a:ext>
                  </a:extLst>
                </p:cNvPr>
                <p:cNvSpPr>
                  <a:spLocks noChangeArrowheads="1"/>
                </p:cNvSpPr>
                <p:nvPr/>
              </p:nvSpPr>
              <p:spPr bwMode="auto">
                <a:xfrm>
                  <a:off x="10499847" y="5201298"/>
                  <a:ext cx="33134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1000" b="0" i="0" u="none" strike="noStrike" kern="1200" cap="none" spc="0" normalizeH="0" baseline="0" noProof="0" dirty="0">
                      <a:ln>
                        <a:noFill/>
                      </a:ln>
                      <a:solidFill>
                        <a:prstClr val="black"/>
                      </a:solidFill>
                      <a:effectLst/>
                      <a:uLnTx/>
                      <a:uFillTx/>
                      <a:latin typeface="+mn-lt"/>
                      <a:ea typeface="Gadugi" panose="020B0502040204020203" pitchFamily="34" charset="0"/>
                      <a:cs typeface="Arial" pitchFamily="34" charset="0"/>
                    </a:rPr>
                    <a:t>4</a:t>
                  </a:r>
                  <a:endParaRPr kumimoji="0" lang="en-US" altLang="fr-FR" sz="800" b="0" i="0" u="none" strike="noStrike" kern="1200" cap="none" spc="0" normalizeH="0" baseline="0" noProof="0" dirty="0">
                    <a:ln>
                      <a:noFill/>
                    </a:ln>
                    <a:solidFill>
                      <a:prstClr val="black"/>
                    </a:solidFill>
                    <a:effectLst/>
                    <a:uLnTx/>
                    <a:uFillTx/>
                    <a:latin typeface="+mn-lt"/>
                    <a:ea typeface="Gadugi" panose="020B0502040204020203" pitchFamily="34" charset="0"/>
                    <a:cs typeface="Arial" pitchFamily="34" charset="0"/>
                  </a:endParaRPr>
                </a:p>
              </p:txBody>
            </p:sp>
            <p:sp>
              <p:nvSpPr>
                <p:cNvPr id="249" name="Etiquette - 86">
                  <a:extLst>
                    <a:ext uri="{FF2B5EF4-FFF2-40B4-BE49-F238E27FC236}">
                      <a16:creationId xmlns:a16="http://schemas.microsoft.com/office/drawing/2014/main" id="{4377B63A-2FE2-4580-9328-ABF53318A3CD}"/>
                    </a:ext>
                  </a:extLst>
                </p:cNvPr>
                <p:cNvSpPr>
                  <a:spLocks noChangeArrowheads="1"/>
                </p:cNvSpPr>
                <p:nvPr/>
              </p:nvSpPr>
              <p:spPr bwMode="auto">
                <a:xfrm>
                  <a:off x="8792479" y="5417216"/>
                  <a:ext cx="33134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1000" b="0" i="0" u="none" strike="noStrike" kern="1200" cap="none" spc="0" normalizeH="0" baseline="0" noProof="0" dirty="0">
                      <a:ln>
                        <a:noFill/>
                      </a:ln>
                      <a:solidFill>
                        <a:prstClr val="white"/>
                      </a:solidFill>
                      <a:effectLst/>
                      <a:uLnTx/>
                      <a:uFillTx/>
                      <a:latin typeface="+mn-lt"/>
                      <a:ea typeface="Gadugi" panose="020B0502040204020203" pitchFamily="34" charset="0"/>
                      <a:cs typeface="Arial" pitchFamily="34" charset="0"/>
                    </a:rPr>
                    <a:t>28</a:t>
                  </a:r>
                  <a:endParaRPr kumimoji="0" lang="en-US" altLang="fr-FR" sz="800" b="0" i="0" u="none" strike="noStrike" kern="1200" cap="none" spc="0" normalizeH="0" baseline="0" noProof="0" dirty="0">
                    <a:ln>
                      <a:noFill/>
                    </a:ln>
                    <a:solidFill>
                      <a:prstClr val="white"/>
                    </a:solidFill>
                    <a:effectLst/>
                    <a:uLnTx/>
                    <a:uFillTx/>
                    <a:latin typeface="+mn-lt"/>
                    <a:ea typeface="Gadugi" panose="020B0502040204020203" pitchFamily="34" charset="0"/>
                    <a:cs typeface="Arial" pitchFamily="34" charset="0"/>
                  </a:endParaRPr>
                </a:p>
              </p:txBody>
            </p:sp>
          </p:grpSp>
          <p:sp>
            <p:nvSpPr>
              <p:cNvPr id="237" name="Etiquette - 86">
                <a:extLst>
                  <a:ext uri="{FF2B5EF4-FFF2-40B4-BE49-F238E27FC236}">
                    <a16:creationId xmlns:a16="http://schemas.microsoft.com/office/drawing/2014/main" id="{2BEDE568-8349-4AE8-ADAF-83BD1C21F55F}"/>
                  </a:ext>
                </a:extLst>
              </p:cNvPr>
              <p:cNvSpPr>
                <a:spLocks noChangeArrowheads="1"/>
              </p:cNvSpPr>
              <p:nvPr/>
            </p:nvSpPr>
            <p:spPr bwMode="auto">
              <a:xfrm>
                <a:off x="8708787" y="2944844"/>
                <a:ext cx="33134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1000" b="0" i="0" u="none" strike="noStrike" kern="1200" cap="none" spc="0" normalizeH="0" baseline="0" noProof="0" dirty="0">
                    <a:ln>
                      <a:noFill/>
                    </a:ln>
                    <a:solidFill>
                      <a:prstClr val="black"/>
                    </a:solidFill>
                    <a:effectLst/>
                    <a:uLnTx/>
                    <a:uFillTx/>
                    <a:latin typeface="+mn-lt"/>
                    <a:ea typeface="Gadugi" panose="020B0502040204020203" pitchFamily="34" charset="0"/>
                    <a:cs typeface="Arial" pitchFamily="34" charset="0"/>
                  </a:rPr>
                  <a:t>1</a:t>
                </a:r>
                <a:endParaRPr kumimoji="0" lang="en-US" altLang="fr-FR" sz="800" b="0" i="0" u="none" strike="noStrike" kern="1200" cap="none" spc="0" normalizeH="0" baseline="0" noProof="0" dirty="0">
                  <a:ln>
                    <a:noFill/>
                  </a:ln>
                  <a:solidFill>
                    <a:prstClr val="black"/>
                  </a:solidFill>
                  <a:effectLst/>
                  <a:uLnTx/>
                  <a:uFillTx/>
                  <a:latin typeface="+mn-lt"/>
                  <a:ea typeface="Gadugi" panose="020B0502040204020203" pitchFamily="34" charset="0"/>
                  <a:cs typeface="Arial" pitchFamily="34" charset="0"/>
                </a:endParaRPr>
              </a:p>
            </p:txBody>
          </p:sp>
        </p:grpSp>
        <p:sp>
          <p:nvSpPr>
            <p:cNvPr id="227" name="Etiquette - 29">
              <a:extLst>
                <a:ext uri="{FF2B5EF4-FFF2-40B4-BE49-F238E27FC236}">
                  <a16:creationId xmlns:a16="http://schemas.microsoft.com/office/drawing/2014/main" id="{E1160D7C-6C63-4EFC-8278-4117C7DDF2A0}"/>
                </a:ext>
              </a:extLst>
            </p:cNvPr>
            <p:cNvSpPr>
              <a:spLocks noChangeArrowheads="1"/>
            </p:cNvSpPr>
            <p:nvPr/>
          </p:nvSpPr>
          <p:spPr bwMode="auto">
            <a:xfrm>
              <a:off x="9512506" y="3092726"/>
              <a:ext cx="331345" cy="138499"/>
            </a:xfrm>
            <a:prstGeom prst="rect">
              <a:avLst/>
            </a:prstGeom>
            <a:solidFill>
              <a:schemeClr val="accent2"/>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mn-lt"/>
                  <a:ea typeface="+mn-ea"/>
                  <a:cs typeface="Arial" pitchFamily="34" charset="0"/>
                </a:rPr>
                <a:t>21 %</a:t>
              </a:r>
            </a:p>
          </p:txBody>
        </p:sp>
        <p:sp>
          <p:nvSpPr>
            <p:cNvPr id="228" name="Etiquette - 29">
              <a:extLst>
                <a:ext uri="{FF2B5EF4-FFF2-40B4-BE49-F238E27FC236}">
                  <a16:creationId xmlns:a16="http://schemas.microsoft.com/office/drawing/2014/main" id="{98559E31-D9E0-49A4-878C-AE69A21A86D3}"/>
                </a:ext>
              </a:extLst>
            </p:cNvPr>
            <p:cNvSpPr>
              <a:spLocks noChangeArrowheads="1"/>
            </p:cNvSpPr>
            <p:nvPr/>
          </p:nvSpPr>
          <p:spPr bwMode="auto">
            <a:xfrm>
              <a:off x="9706826" y="2471279"/>
              <a:ext cx="331345" cy="138499"/>
            </a:xfrm>
            <a:prstGeom prst="rect">
              <a:avLst/>
            </a:prstGeom>
            <a:solidFill>
              <a:schemeClr val="accent2">
                <a:lumMod val="40000"/>
                <a:lumOff val="6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mn-lt"/>
                  <a:ea typeface="+mn-ea"/>
                  <a:cs typeface="Arial" pitchFamily="34" charset="0"/>
                </a:rPr>
                <a:t>2 %</a:t>
              </a:r>
            </a:p>
          </p:txBody>
        </p:sp>
        <p:sp>
          <p:nvSpPr>
            <p:cNvPr id="229" name="Etiquette - 29">
              <a:extLst>
                <a:ext uri="{FF2B5EF4-FFF2-40B4-BE49-F238E27FC236}">
                  <a16:creationId xmlns:a16="http://schemas.microsoft.com/office/drawing/2014/main" id="{2A1AB762-395C-4DC7-8DF9-1677A6BB3D84}"/>
                </a:ext>
              </a:extLst>
            </p:cNvPr>
            <p:cNvSpPr>
              <a:spLocks noChangeArrowheads="1"/>
            </p:cNvSpPr>
            <p:nvPr/>
          </p:nvSpPr>
          <p:spPr bwMode="auto">
            <a:xfrm>
              <a:off x="10801096" y="1682588"/>
              <a:ext cx="331345" cy="138499"/>
            </a:xfrm>
            <a:prstGeom prst="rect">
              <a:avLst/>
            </a:prstGeom>
            <a:solidFill>
              <a:schemeClr val="accent2">
                <a:lumMod val="60000"/>
                <a:lumOff val="4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mn-lt"/>
                  <a:ea typeface="+mn-ea"/>
                  <a:cs typeface="Arial" pitchFamily="34" charset="0"/>
                </a:rPr>
                <a:t>8 %</a:t>
              </a:r>
            </a:p>
          </p:txBody>
        </p:sp>
        <p:sp>
          <p:nvSpPr>
            <p:cNvPr id="230" name="Etiquette - 29">
              <a:extLst>
                <a:ext uri="{FF2B5EF4-FFF2-40B4-BE49-F238E27FC236}">
                  <a16:creationId xmlns:a16="http://schemas.microsoft.com/office/drawing/2014/main" id="{D555DC4D-F2DD-4E81-ACAA-3D4E0CF94901}"/>
                </a:ext>
              </a:extLst>
            </p:cNvPr>
            <p:cNvSpPr>
              <a:spLocks noChangeArrowheads="1"/>
            </p:cNvSpPr>
            <p:nvPr/>
          </p:nvSpPr>
          <p:spPr bwMode="auto">
            <a:xfrm>
              <a:off x="9075594" y="543052"/>
              <a:ext cx="331345" cy="138499"/>
            </a:xfrm>
            <a:prstGeom prst="rect">
              <a:avLst/>
            </a:prstGeom>
            <a:solidFill>
              <a:schemeClr val="accent2">
                <a:lumMod val="40000"/>
                <a:lumOff val="6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mn-lt"/>
                  <a:ea typeface="+mn-ea"/>
                  <a:cs typeface="Arial" pitchFamily="34" charset="0"/>
                </a:rPr>
                <a:t>2 %</a:t>
              </a:r>
            </a:p>
          </p:txBody>
        </p:sp>
        <p:sp>
          <p:nvSpPr>
            <p:cNvPr id="231" name="Etiquette - 29">
              <a:extLst>
                <a:ext uri="{FF2B5EF4-FFF2-40B4-BE49-F238E27FC236}">
                  <a16:creationId xmlns:a16="http://schemas.microsoft.com/office/drawing/2014/main" id="{05A3EDD8-787D-461E-8489-9A3CA86DC1D7}"/>
                </a:ext>
              </a:extLst>
            </p:cNvPr>
            <p:cNvSpPr>
              <a:spLocks noChangeArrowheads="1"/>
            </p:cNvSpPr>
            <p:nvPr/>
          </p:nvSpPr>
          <p:spPr bwMode="auto">
            <a:xfrm>
              <a:off x="8992300" y="1445344"/>
              <a:ext cx="331345" cy="138499"/>
            </a:xfrm>
            <a:prstGeom prst="rect">
              <a:avLst/>
            </a:prstGeom>
            <a:solidFill>
              <a:schemeClr val="accent2">
                <a:lumMod val="20000"/>
                <a:lumOff val="8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mn-lt"/>
                  <a:ea typeface="+mn-ea"/>
                  <a:cs typeface="Arial" pitchFamily="34" charset="0"/>
                </a:rPr>
                <a:t>0,08 %</a:t>
              </a:r>
            </a:p>
          </p:txBody>
        </p:sp>
        <p:sp>
          <p:nvSpPr>
            <p:cNvPr id="232" name="Etiquette - 29">
              <a:extLst>
                <a:ext uri="{FF2B5EF4-FFF2-40B4-BE49-F238E27FC236}">
                  <a16:creationId xmlns:a16="http://schemas.microsoft.com/office/drawing/2014/main" id="{886C9E26-6E73-423F-B179-C1726873B9F6}"/>
                </a:ext>
              </a:extLst>
            </p:cNvPr>
            <p:cNvSpPr>
              <a:spLocks noChangeArrowheads="1"/>
            </p:cNvSpPr>
            <p:nvPr/>
          </p:nvSpPr>
          <p:spPr bwMode="auto">
            <a:xfrm>
              <a:off x="8302961" y="1524134"/>
              <a:ext cx="331345" cy="138499"/>
            </a:xfrm>
            <a:prstGeom prst="rect">
              <a:avLst/>
            </a:prstGeom>
            <a:solidFill>
              <a:schemeClr val="accent2">
                <a:lumMod val="40000"/>
                <a:lumOff val="6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mn-lt"/>
                  <a:ea typeface="+mn-ea"/>
                  <a:cs typeface="Arial" pitchFamily="34" charset="0"/>
                </a:rPr>
                <a:t>2 %</a:t>
              </a:r>
            </a:p>
          </p:txBody>
        </p:sp>
        <p:sp>
          <p:nvSpPr>
            <p:cNvPr id="233" name="Etiquette - 29">
              <a:extLst>
                <a:ext uri="{FF2B5EF4-FFF2-40B4-BE49-F238E27FC236}">
                  <a16:creationId xmlns:a16="http://schemas.microsoft.com/office/drawing/2014/main" id="{1E5047C7-3A7F-4F05-9396-2C695726E8CC}"/>
                </a:ext>
              </a:extLst>
            </p:cNvPr>
            <p:cNvSpPr>
              <a:spLocks noChangeArrowheads="1"/>
            </p:cNvSpPr>
            <p:nvPr/>
          </p:nvSpPr>
          <p:spPr bwMode="auto">
            <a:xfrm>
              <a:off x="7891635" y="3987812"/>
              <a:ext cx="331345" cy="138499"/>
            </a:xfrm>
            <a:prstGeom prst="rect">
              <a:avLst/>
            </a:prstGeom>
            <a:solidFill>
              <a:schemeClr val="accent2">
                <a:lumMod val="75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mn-lt"/>
                  <a:ea typeface="+mn-ea"/>
                  <a:cs typeface="Arial" pitchFamily="34" charset="0"/>
                </a:rPr>
                <a:t>26 %</a:t>
              </a:r>
            </a:p>
          </p:txBody>
        </p:sp>
        <p:sp>
          <p:nvSpPr>
            <p:cNvPr id="234" name="Etiquette - 29">
              <a:extLst>
                <a:ext uri="{FF2B5EF4-FFF2-40B4-BE49-F238E27FC236}">
                  <a16:creationId xmlns:a16="http://schemas.microsoft.com/office/drawing/2014/main" id="{5ED3C6BC-21EB-458A-9F94-28BDEDB409C2}"/>
                </a:ext>
              </a:extLst>
            </p:cNvPr>
            <p:cNvSpPr>
              <a:spLocks noChangeArrowheads="1"/>
            </p:cNvSpPr>
            <p:nvPr/>
          </p:nvSpPr>
          <p:spPr bwMode="auto">
            <a:xfrm>
              <a:off x="9515995" y="4248523"/>
              <a:ext cx="331345" cy="138499"/>
            </a:xfrm>
            <a:prstGeom prst="rect">
              <a:avLst/>
            </a:prstGeom>
            <a:solidFill>
              <a:schemeClr val="accent2">
                <a:lumMod val="5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white"/>
                  </a:solidFill>
                  <a:effectLst/>
                  <a:uLnTx/>
                  <a:uFillTx/>
                  <a:latin typeface="+mn-lt"/>
                  <a:ea typeface="+mn-ea"/>
                  <a:cs typeface="Arial" pitchFamily="34" charset="0"/>
                </a:rPr>
                <a:t>32 %</a:t>
              </a:r>
            </a:p>
          </p:txBody>
        </p:sp>
        <p:sp>
          <p:nvSpPr>
            <p:cNvPr id="235" name="Etiquette - 29">
              <a:extLst>
                <a:ext uri="{FF2B5EF4-FFF2-40B4-BE49-F238E27FC236}">
                  <a16:creationId xmlns:a16="http://schemas.microsoft.com/office/drawing/2014/main" id="{922C79AD-4C2B-4631-8D0A-25732315824B}"/>
                </a:ext>
              </a:extLst>
            </p:cNvPr>
            <p:cNvSpPr>
              <a:spLocks noChangeArrowheads="1"/>
            </p:cNvSpPr>
            <p:nvPr/>
          </p:nvSpPr>
          <p:spPr bwMode="auto">
            <a:xfrm>
              <a:off x="10717029" y="3868836"/>
              <a:ext cx="331345" cy="138499"/>
            </a:xfrm>
            <a:prstGeom prst="rect">
              <a:avLst/>
            </a:prstGeom>
            <a:solidFill>
              <a:schemeClr val="accent2">
                <a:lumMod val="60000"/>
                <a:lumOff val="40000"/>
              </a:schemeClr>
            </a:solidFill>
            <a:ln>
              <a:noFill/>
            </a:ln>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900" b="1" i="0" u="none" strike="noStrike" kern="1200" cap="none" spc="0" normalizeH="0" baseline="0" noProof="0" dirty="0">
                  <a:ln>
                    <a:noFill/>
                  </a:ln>
                  <a:solidFill>
                    <a:prstClr val="black"/>
                  </a:solidFill>
                  <a:effectLst/>
                  <a:uLnTx/>
                  <a:uFillTx/>
                  <a:latin typeface="+mn-lt"/>
                  <a:ea typeface="+mn-ea"/>
                  <a:cs typeface="Arial" pitchFamily="34" charset="0"/>
                </a:rPr>
                <a:t>8 %</a:t>
              </a:r>
            </a:p>
          </p:txBody>
        </p:sp>
      </p:grpSp>
      <p:sp>
        <p:nvSpPr>
          <p:cNvPr id="304" name="ZoneTexte 303">
            <a:extLst>
              <a:ext uri="{FF2B5EF4-FFF2-40B4-BE49-F238E27FC236}">
                <a16:creationId xmlns:a16="http://schemas.microsoft.com/office/drawing/2014/main" id="{27807020-9B6F-49AD-A432-BDAC21F36434}"/>
              </a:ext>
            </a:extLst>
          </p:cNvPr>
          <p:cNvSpPr txBox="1"/>
          <p:nvPr/>
        </p:nvSpPr>
        <p:spPr>
          <a:xfrm>
            <a:off x="224126" y="860571"/>
            <a:ext cx="80983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b="1" dirty="0">
                <a:solidFill>
                  <a:srgbClr val="4472C4"/>
                </a:solidFill>
              </a:rPr>
              <a:t>103</a:t>
            </a:r>
            <a:endParaRPr kumimoji="0" lang="fr-FR" sz="3200" b="1" i="0" u="none" strike="noStrike" kern="1200" cap="none" spc="0" normalizeH="0" baseline="0" noProof="0" dirty="0">
              <a:ln>
                <a:noFill/>
              </a:ln>
              <a:solidFill>
                <a:srgbClr val="4472C4"/>
              </a:solidFill>
              <a:effectLst/>
              <a:uLnTx/>
              <a:uFillTx/>
            </a:endParaRPr>
          </a:p>
        </p:txBody>
      </p:sp>
      <p:sp>
        <p:nvSpPr>
          <p:cNvPr id="305" name="ZoneTexte 304">
            <a:extLst>
              <a:ext uri="{FF2B5EF4-FFF2-40B4-BE49-F238E27FC236}">
                <a16:creationId xmlns:a16="http://schemas.microsoft.com/office/drawing/2014/main" id="{29C25081-8E13-4E74-9A33-C4ACE486D046}"/>
              </a:ext>
            </a:extLst>
          </p:cNvPr>
          <p:cNvSpPr txBox="1"/>
          <p:nvPr/>
        </p:nvSpPr>
        <p:spPr>
          <a:xfrm>
            <a:off x="1088063" y="863953"/>
            <a:ext cx="4566779"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ea typeface="+mn-ea"/>
                <a:cs typeface="+mn-cs"/>
              </a:rPr>
              <a:t>Etablissements thermaux en activité en France en 2019</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prstClr val="black"/>
                </a:solidFill>
              </a:rPr>
              <a:t>(4 stations comptent plus d’un établissement)</a:t>
            </a:r>
            <a:endParaRPr kumimoji="0" lang="fr-FR" sz="1200" i="0" u="none" strike="noStrike" kern="1200" cap="none" spc="0" normalizeH="0" baseline="0" noProof="0" dirty="0">
              <a:ln>
                <a:noFill/>
              </a:ln>
              <a:solidFill>
                <a:prstClr val="black"/>
              </a:solidFill>
              <a:effectLst/>
              <a:uLnTx/>
              <a:uFillTx/>
              <a:ea typeface="+mn-ea"/>
              <a:cs typeface="+mn-cs"/>
            </a:endParaRPr>
          </a:p>
        </p:txBody>
      </p:sp>
      <p:sp>
        <p:nvSpPr>
          <p:cNvPr id="306" name="ZoneTexte 305">
            <a:extLst>
              <a:ext uri="{FF2B5EF4-FFF2-40B4-BE49-F238E27FC236}">
                <a16:creationId xmlns:a16="http://schemas.microsoft.com/office/drawing/2014/main" id="{4478F344-CB41-4D73-807D-A6AD0E1851C0}"/>
              </a:ext>
            </a:extLst>
          </p:cNvPr>
          <p:cNvSpPr txBox="1"/>
          <p:nvPr/>
        </p:nvSpPr>
        <p:spPr>
          <a:xfrm>
            <a:off x="2359980" y="1713537"/>
            <a:ext cx="2472211"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sng" strike="noStrike" kern="1200" cap="none" spc="0" normalizeH="0" baseline="0" noProof="0" dirty="0">
                <a:ln>
                  <a:noFill/>
                </a:ln>
                <a:solidFill>
                  <a:prstClr val="black"/>
                </a:solidFill>
                <a:effectLst/>
                <a:uLnTx/>
                <a:uFillTx/>
                <a:ea typeface="+mn-ea"/>
                <a:cs typeface="+mn-cs"/>
              </a:rPr>
              <a:t>Statut des établissements</a:t>
            </a:r>
            <a:r>
              <a:rPr kumimoji="0" lang="fr-FR" sz="1600" b="0" i="0" u="none" strike="noStrike" kern="1200" cap="none" spc="0" normalizeH="0" baseline="0" noProof="0" dirty="0">
                <a:ln>
                  <a:noFill/>
                </a:ln>
                <a:solidFill>
                  <a:prstClr val="black"/>
                </a:solidFill>
                <a:effectLst/>
                <a:uLnTx/>
                <a:uFillTx/>
                <a:ea typeface="+mn-ea"/>
                <a:cs typeface="+mn-cs"/>
              </a:rPr>
              <a:t> : </a:t>
            </a:r>
            <a:endParaRPr kumimoji="0" lang="fr-FR" sz="1600" b="0" i="0" u="sng" strike="noStrike" kern="1200" cap="none" spc="0" normalizeH="0" baseline="0" noProof="0" dirty="0">
              <a:ln>
                <a:noFill/>
              </a:ln>
              <a:solidFill>
                <a:prstClr val="black"/>
              </a:solidFill>
              <a:effectLst/>
              <a:uLnTx/>
              <a:uFillTx/>
              <a:ea typeface="+mn-ea"/>
              <a:cs typeface="+mn-cs"/>
            </a:endParaRPr>
          </a:p>
        </p:txBody>
      </p:sp>
      <p:sp>
        <p:nvSpPr>
          <p:cNvPr id="311" name="Titre 2">
            <a:extLst>
              <a:ext uri="{FF2B5EF4-FFF2-40B4-BE49-F238E27FC236}">
                <a16:creationId xmlns:a16="http://schemas.microsoft.com/office/drawing/2014/main" id="{28082453-3B3F-47BF-A1F2-45D37AE2E9D2}"/>
              </a:ext>
            </a:extLst>
          </p:cNvPr>
          <p:cNvSpPr txBox="1">
            <a:spLocks/>
          </p:cNvSpPr>
          <p:nvPr/>
        </p:nvSpPr>
        <p:spPr>
          <a:xfrm>
            <a:off x="124879" y="312347"/>
            <a:ext cx="10098475" cy="508562"/>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dirty="0">
                <a:solidFill>
                  <a:schemeClr val="accent1">
                    <a:lumMod val="50000"/>
                  </a:schemeClr>
                </a:solidFill>
                <a:latin typeface="Gadugi" panose="020B0502040204020203" pitchFamily="34" charset="0"/>
                <a:ea typeface="Gadugi" panose="020B0502040204020203" pitchFamily="34" charset="0"/>
              </a:rPr>
              <a:t>Stations thermales : de quoi parle-t-on ? </a:t>
            </a:r>
          </a:p>
          <a:p>
            <a:pPr marL="0" marR="0" lvl="0" indent="0" algn="l" defTabSz="914400" rtl="0" eaLnBrk="1" fontAlgn="auto" latinLnBrk="0" hangingPunct="1">
              <a:lnSpc>
                <a:spcPct val="90000"/>
              </a:lnSpc>
              <a:spcBef>
                <a:spcPct val="0"/>
              </a:spcBef>
              <a:spcAft>
                <a:spcPts val="0"/>
              </a:spcAft>
              <a:buClrTx/>
              <a:buSzTx/>
              <a:buFontTx/>
              <a:buNone/>
              <a:tabLst/>
              <a:defRPr/>
            </a:pPr>
            <a:r>
              <a:rPr lang="fr-FR" sz="1800" b="0" dirty="0">
                <a:solidFill>
                  <a:srgbClr val="4472C4">
                    <a:lumMod val="50000"/>
                  </a:srgbClr>
                </a:solidFill>
                <a:latin typeface="Gadugi"/>
                <a:ea typeface="Gadugi"/>
              </a:rPr>
              <a:t>103</a:t>
            </a:r>
            <a:r>
              <a:rPr kumimoji="0" lang="fr-FR" sz="1800" b="0" i="0" u="none" strike="noStrike" kern="1200" cap="none" spc="0" normalizeH="0" baseline="0" noProof="0" dirty="0">
                <a:ln>
                  <a:noFill/>
                </a:ln>
                <a:solidFill>
                  <a:srgbClr val="4472C4">
                    <a:lumMod val="50000"/>
                  </a:srgbClr>
                </a:solidFill>
                <a:effectLst/>
                <a:uLnTx/>
                <a:uFillTx/>
                <a:latin typeface="Gadugi"/>
                <a:ea typeface="Gadugi"/>
              </a:rPr>
              <a:t> établissements thermaux</a:t>
            </a:r>
          </a:p>
        </p:txBody>
      </p:sp>
      <p:sp>
        <p:nvSpPr>
          <p:cNvPr id="312" name="ZoneTexte 311">
            <a:extLst>
              <a:ext uri="{FF2B5EF4-FFF2-40B4-BE49-F238E27FC236}">
                <a16:creationId xmlns:a16="http://schemas.microsoft.com/office/drawing/2014/main" id="{4625D44A-B617-4B29-BE72-A3C113E78DE2}"/>
              </a:ext>
            </a:extLst>
          </p:cNvPr>
          <p:cNvSpPr txBox="1"/>
          <p:nvPr/>
        </p:nvSpPr>
        <p:spPr>
          <a:xfrm>
            <a:off x="3256676" y="3981580"/>
            <a:ext cx="2519864"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sng" strike="noStrike" kern="1200" cap="none" spc="0" normalizeH="0" baseline="0" noProof="0" dirty="0">
                <a:ln>
                  <a:noFill/>
                </a:ln>
                <a:solidFill>
                  <a:prstClr val="black"/>
                </a:solidFill>
                <a:effectLst/>
                <a:uLnTx/>
                <a:uFillTx/>
                <a:ea typeface="+mn-ea"/>
                <a:cs typeface="+mn-cs"/>
              </a:rPr>
              <a:t>Présence d’activités bien-être / thermo-ludiques</a:t>
            </a:r>
            <a:r>
              <a:rPr kumimoji="0" lang="fr-FR" sz="1400" b="0" i="0" u="none" strike="noStrike" kern="1200" cap="none" spc="0" normalizeH="0" baseline="0" noProof="0" dirty="0">
                <a:ln>
                  <a:noFill/>
                </a:ln>
                <a:solidFill>
                  <a:prstClr val="black"/>
                </a:solidFill>
                <a:effectLst/>
                <a:uLnTx/>
                <a:uFillTx/>
                <a:ea typeface="+mn-ea"/>
                <a:cs typeface="+mn-cs"/>
              </a:rPr>
              <a:t> : </a:t>
            </a:r>
            <a:endParaRPr kumimoji="0" lang="fr-FR" sz="1400" b="0" i="0" u="sng" strike="noStrike" kern="1200" cap="none" spc="0" normalizeH="0" baseline="0" noProof="0" dirty="0">
              <a:ln>
                <a:noFill/>
              </a:ln>
              <a:solidFill>
                <a:prstClr val="black"/>
              </a:solidFill>
              <a:effectLst/>
              <a:uLnTx/>
              <a:uFillTx/>
              <a:ea typeface="+mn-ea"/>
              <a:cs typeface="+mn-cs"/>
            </a:endParaRPr>
          </a:p>
        </p:txBody>
      </p:sp>
      <p:sp>
        <p:nvSpPr>
          <p:cNvPr id="313" name="Etiquette - 86">
            <a:extLst>
              <a:ext uri="{FF2B5EF4-FFF2-40B4-BE49-F238E27FC236}">
                <a16:creationId xmlns:a16="http://schemas.microsoft.com/office/drawing/2014/main" id="{C119702B-AEE4-423A-A78B-C4F7D09FFD4C}"/>
              </a:ext>
            </a:extLst>
          </p:cNvPr>
          <p:cNvSpPr>
            <a:spLocks noChangeArrowheads="1"/>
          </p:cNvSpPr>
          <p:nvPr/>
        </p:nvSpPr>
        <p:spPr bwMode="auto">
          <a:xfrm>
            <a:off x="10128077" y="1621704"/>
            <a:ext cx="33134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1000" b="0" i="0" u="none" strike="noStrike" kern="1200" cap="none" spc="0" normalizeH="0" baseline="0" noProof="0" dirty="0">
                <a:ln>
                  <a:noFill/>
                </a:ln>
                <a:solidFill>
                  <a:prstClr val="black"/>
                </a:solidFill>
                <a:effectLst/>
                <a:uLnTx/>
                <a:uFillTx/>
                <a:latin typeface="+mn-lt"/>
                <a:ea typeface="Gadugi" panose="020B0502040204020203" pitchFamily="34" charset="0"/>
                <a:cs typeface="Arial" pitchFamily="34" charset="0"/>
              </a:rPr>
              <a:t>8</a:t>
            </a:r>
            <a:endParaRPr kumimoji="0" lang="en-US" altLang="fr-FR" sz="800" b="0" i="0" u="none" strike="noStrike" kern="1200" cap="none" spc="0" normalizeH="0" baseline="0" noProof="0" dirty="0">
              <a:ln>
                <a:noFill/>
              </a:ln>
              <a:solidFill>
                <a:prstClr val="black"/>
              </a:solidFill>
              <a:effectLst/>
              <a:uLnTx/>
              <a:uFillTx/>
              <a:latin typeface="+mn-lt"/>
              <a:ea typeface="Gadugi" panose="020B0502040204020203" pitchFamily="34" charset="0"/>
              <a:cs typeface="Arial" pitchFamily="34" charset="0"/>
            </a:endParaRPr>
          </a:p>
        </p:txBody>
      </p:sp>
      <p:sp>
        <p:nvSpPr>
          <p:cNvPr id="120" name="ZoneTexte 119">
            <a:extLst>
              <a:ext uri="{FF2B5EF4-FFF2-40B4-BE49-F238E27FC236}">
                <a16:creationId xmlns:a16="http://schemas.microsoft.com/office/drawing/2014/main" id="{3B8303EB-F12B-4BCF-ADD1-2A37A4310C1A}"/>
              </a:ext>
            </a:extLst>
          </p:cNvPr>
          <p:cNvSpPr txBox="1"/>
          <p:nvPr/>
        </p:nvSpPr>
        <p:spPr>
          <a:xfrm>
            <a:off x="25946" y="3976889"/>
            <a:ext cx="3224734"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sng" strike="noStrike" kern="1200" cap="none" spc="0" normalizeH="0" baseline="0" noProof="0" dirty="0">
                <a:ln>
                  <a:noFill/>
                </a:ln>
                <a:solidFill>
                  <a:prstClr val="black"/>
                </a:solidFill>
                <a:effectLst/>
                <a:uLnTx/>
                <a:uFillTx/>
                <a:ea typeface="+mn-ea"/>
                <a:cs typeface="+mn-cs"/>
              </a:rPr>
              <a:t>Appartenance à une chaîne / un groupe parmi les 87 structures mixtes et privées</a:t>
            </a:r>
            <a:r>
              <a:rPr kumimoji="0" lang="fr-FR" sz="1400" b="0" i="0" u="none" strike="noStrike" kern="1200" cap="none" spc="0" normalizeH="0" baseline="0" noProof="0" dirty="0">
                <a:ln>
                  <a:noFill/>
                </a:ln>
                <a:solidFill>
                  <a:prstClr val="black"/>
                </a:solidFill>
                <a:effectLst/>
                <a:uLnTx/>
                <a:uFillTx/>
                <a:ea typeface="+mn-ea"/>
                <a:cs typeface="+mn-cs"/>
              </a:rPr>
              <a:t> :</a:t>
            </a:r>
            <a:endParaRPr kumimoji="0" lang="fr-FR" sz="1400" b="0" i="0" u="sng" strike="noStrike" kern="1200" cap="none" spc="0" normalizeH="0" baseline="0" noProof="0" dirty="0">
              <a:ln>
                <a:noFill/>
              </a:ln>
              <a:solidFill>
                <a:prstClr val="black"/>
              </a:solidFill>
              <a:effectLst/>
              <a:uLnTx/>
              <a:uFillTx/>
              <a:ea typeface="+mn-ea"/>
              <a:cs typeface="+mn-cs"/>
            </a:endParaRPr>
          </a:p>
        </p:txBody>
      </p:sp>
      <p:sp>
        <p:nvSpPr>
          <p:cNvPr id="116" name="ZoneTexte 115">
            <a:extLst>
              <a:ext uri="{FF2B5EF4-FFF2-40B4-BE49-F238E27FC236}">
                <a16:creationId xmlns:a16="http://schemas.microsoft.com/office/drawing/2014/main" id="{60BA1A1B-9FA2-4ED3-85B7-55D5B720A860}"/>
              </a:ext>
            </a:extLst>
          </p:cNvPr>
          <p:cNvSpPr txBox="1"/>
          <p:nvPr/>
        </p:nvSpPr>
        <p:spPr>
          <a:xfrm>
            <a:off x="282142" y="6322915"/>
            <a:ext cx="5354725" cy="246221"/>
          </a:xfrm>
          <a:prstGeom prst="rect">
            <a:avLst/>
          </a:prstGeom>
          <a:noFill/>
        </p:spPr>
        <p:txBody>
          <a:bodyPr wrap="square">
            <a:spAutoFit/>
          </a:bodyPr>
          <a:lstStyle/>
          <a:p>
            <a:pPr algn="just">
              <a:defRPr/>
            </a:pPr>
            <a:r>
              <a:rPr kumimoji="0" lang="fr-FR" sz="1000" b="1" i="1" u="none" strike="noStrike" kern="1200" cap="none" spc="0" normalizeH="0" baseline="0" noProof="0" dirty="0">
                <a:ln>
                  <a:noFill/>
                </a:ln>
                <a:effectLst/>
                <a:uLnTx/>
                <a:uFillTx/>
                <a:ea typeface="Times New Roman" panose="02020603050405020304" pitchFamily="18" charset="0"/>
                <a:cs typeface="+mn-cs"/>
              </a:rPr>
              <a:t>* </a:t>
            </a:r>
            <a:r>
              <a:rPr kumimoji="0" lang="fr-FR" sz="1000" b="0" i="1" u="none" strike="noStrike" kern="1200" cap="none" spc="0" normalizeH="0" baseline="0" noProof="0" dirty="0">
                <a:ln>
                  <a:noFill/>
                </a:ln>
                <a:solidFill>
                  <a:srgbClr val="44546A"/>
                </a:solidFill>
                <a:effectLst/>
                <a:uLnTx/>
                <a:uFillTx/>
                <a:ea typeface="Times New Roman" panose="02020603050405020304" pitchFamily="18" charset="0"/>
                <a:cs typeface="+mn-cs"/>
              </a:rPr>
              <a:t>privé = SA, SAS, SARL, SNC, et association ; public = SPL et régie</a:t>
            </a:r>
          </a:p>
        </p:txBody>
      </p:sp>
      <p:sp>
        <p:nvSpPr>
          <p:cNvPr id="207" name="ZoneTexte 206">
            <a:extLst>
              <a:ext uri="{FF2B5EF4-FFF2-40B4-BE49-F238E27FC236}">
                <a16:creationId xmlns:a16="http://schemas.microsoft.com/office/drawing/2014/main" id="{276567F4-2751-418E-B936-4300C0FFDEB6}"/>
              </a:ext>
            </a:extLst>
          </p:cNvPr>
          <p:cNvSpPr txBox="1"/>
          <p:nvPr/>
        </p:nvSpPr>
        <p:spPr>
          <a:xfrm>
            <a:off x="5488965" y="235708"/>
            <a:ext cx="3609682" cy="830997"/>
          </a:xfrm>
          <a:prstGeom prst="rect">
            <a:avLst/>
          </a:prstGeom>
          <a:noFill/>
        </p:spPr>
        <p:txBody>
          <a:bodyPr wrap="square" rtlCol="0">
            <a:spAutoFit/>
          </a:bodyPr>
          <a:lstStyle/>
          <a:p>
            <a:pPr algn="ctr"/>
            <a:r>
              <a:rPr lang="fr-FR" sz="1600" b="1" u="sng" dirty="0"/>
              <a:t>RÉPARTITION DES ÉTABLISSEMENTS FRANÇAIS</a:t>
            </a:r>
          </a:p>
          <a:p>
            <a:pPr algn="ctr"/>
            <a:r>
              <a:rPr lang="fr-FR" sz="1600" b="1" dirty="0"/>
              <a:t> </a:t>
            </a:r>
            <a:r>
              <a:rPr lang="fr-FR" sz="1600" dirty="0"/>
              <a:t>Approche régionale</a:t>
            </a:r>
          </a:p>
        </p:txBody>
      </p:sp>
      <p:graphicFrame>
        <p:nvGraphicFramePr>
          <p:cNvPr id="123" name="Graphique 122">
            <a:extLst>
              <a:ext uri="{FF2B5EF4-FFF2-40B4-BE49-F238E27FC236}">
                <a16:creationId xmlns:a16="http://schemas.microsoft.com/office/drawing/2014/main" id="{B9BCFE65-A5B1-470F-A546-F4863EBF32A7}"/>
              </a:ext>
            </a:extLst>
          </p:cNvPr>
          <p:cNvGraphicFramePr/>
          <p:nvPr>
            <p:extLst>
              <p:ext uri="{D42A27DB-BD31-4B8C-83A1-F6EECF244321}">
                <p14:modId xmlns:p14="http://schemas.microsoft.com/office/powerpoint/2010/main" val="1923573351"/>
              </p:ext>
            </p:extLst>
          </p:nvPr>
        </p:nvGraphicFramePr>
        <p:xfrm>
          <a:off x="-582367" y="4406487"/>
          <a:ext cx="4264929" cy="20838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4" name="Graphique 123">
            <a:extLst>
              <a:ext uri="{FF2B5EF4-FFF2-40B4-BE49-F238E27FC236}">
                <a16:creationId xmlns:a16="http://schemas.microsoft.com/office/drawing/2014/main" id="{A49D3C6E-85BE-431A-8965-8D3F5D68ABF5}"/>
              </a:ext>
            </a:extLst>
          </p:cNvPr>
          <p:cNvGraphicFramePr/>
          <p:nvPr/>
        </p:nvGraphicFramePr>
        <p:xfrm>
          <a:off x="2392462" y="4413456"/>
          <a:ext cx="4264929" cy="2083839"/>
        </p:xfrm>
        <a:graphic>
          <a:graphicData uri="http://schemas.openxmlformats.org/drawingml/2006/chart">
            <c:chart xmlns:c="http://schemas.openxmlformats.org/drawingml/2006/chart" xmlns:r="http://schemas.openxmlformats.org/officeDocument/2006/relationships" r:id="rId4"/>
          </a:graphicData>
        </a:graphic>
      </p:graphicFrame>
      <p:sp>
        <p:nvSpPr>
          <p:cNvPr id="121" name="Etiquette - 86">
            <a:extLst>
              <a:ext uri="{FF2B5EF4-FFF2-40B4-BE49-F238E27FC236}">
                <a16:creationId xmlns:a16="http://schemas.microsoft.com/office/drawing/2014/main" id="{B3CE9C21-69E7-49DB-B4F3-1E012C76B6B6}"/>
              </a:ext>
            </a:extLst>
          </p:cNvPr>
          <p:cNvSpPr>
            <a:spLocks noChangeArrowheads="1"/>
          </p:cNvSpPr>
          <p:nvPr/>
        </p:nvSpPr>
        <p:spPr bwMode="auto">
          <a:xfrm>
            <a:off x="8442940" y="3571604"/>
            <a:ext cx="33134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1000" b="0" i="0" u="none" strike="noStrike" kern="1200" cap="none" spc="0" normalizeH="0" baseline="0" noProof="0" dirty="0">
                <a:ln>
                  <a:noFill/>
                </a:ln>
                <a:solidFill>
                  <a:prstClr val="white"/>
                </a:solidFill>
                <a:effectLst/>
                <a:uLnTx/>
                <a:uFillTx/>
                <a:latin typeface="+mn-lt"/>
                <a:ea typeface="Gadugi" panose="020B0502040204020203" pitchFamily="34" charset="0"/>
                <a:cs typeface="Arial" pitchFamily="34" charset="0"/>
              </a:rPr>
              <a:t>29</a:t>
            </a:r>
            <a:endParaRPr kumimoji="0" lang="en-US" altLang="fr-FR" sz="800" b="0" i="0" u="none" strike="noStrike" kern="1200" cap="none" spc="0" normalizeH="0" baseline="0" noProof="0" dirty="0">
              <a:ln>
                <a:noFill/>
              </a:ln>
              <a:solidFill>
                <a:prstClr val="white"/>
              </a:solidFill>
              <a:effectLst/>
              <a:uLnTx/>
              <a:uFillTx/>
              <a:latin typeface="+mn-lt"/>
              <a:ea typeface="Gadugi" panose="020B0502040204020203" pitchFamily="34" charset="0"/>
              <a:cs typeface="Arial" pitchFamily="34" charset="0"/>
            </a:endParaRPr>
          </a:p>
        </p:txBody>
      </p:sp>
      <p:graphicFrame>
        <p:nvGraphicFramePr>
          <p:cNvPr id="122" name="Graphique 121">
            <a:extLst>
              <a:ext uri="{FF2B5EF4-FFF2-40B4-BE49-F238E27FC236}">
                <a16:creationId xmlns:a16="http://schemas.microsoft.com/office/drawing/2014/main" id="{989905DD-DC4F-4F0C-B224-4AE369764A50}"/>
              </a:ext>
            </a:extLst>
          </p:cNvPr>
          <p:cNvGraphicFramePr/>
          <p:nvPr>
            <p:extLst>
              <p:ext uri="{D42A27DB-BD31-4B8C-83A1-F6EECF244321}">
                <p14:modId xmlns:p14="http://schemas.microsoft.com/office/powerpoint/2010/main" val="1334697326"/>
              </p:ext>
            </p:extLst>
          </p:nvPr>
        </p:nvGraphicFramePr>
        <p:xfrm>
          <a:off x="729529" y="1797073"/>
          <a:ext cx="4229572" cy="208383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12419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orde 70">
            <a:extLst>
              <a:ext uri="{FF2B5EF4-FFF2-40B4-BE49-F238E27FC236}">
                <a16:creationId xmlns:a16="http://schemas.microsoft.com/office/drawing/2014/main" id="{41A8A9A5-1657-4BFE-89A2-0AF530037ADE}"/>
              </a:ext>
            </a:extLst>
          </p:cNvPr>
          <p:cNvSpPr/>
          <p:nvPr/>
        </p:nvSpPr>
        <p:spPr>
          <a:xfrm rot="5400000">
            <a:off x="2131099" y="1691113"/>
            <a:ext cx="7619285" cy="7371268"/>
          </a:xfrm>
          <a:prstGeom prst="chord">
            <a:avLst>
              <a:gd name="adj1" fmla="val 3996150"/>
              <a:gd name="adj2" fmla="val 17619006"/>
            </a:avLst>
          </a:prstGeom>
          <a:solidFill>
            <a:srgbClr val="D0DB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Corde 71">
            <a:extLst>
              <a:ext uri="{FF2B5EF4-FFF2-40B4-BE49-F238E27FC236}">
                <a16:creationId xmlns:a16="http://schemas.microsoft.com/office/drawing/2014/main" id="{DB7F182E-264F-483D-A011-9B6E236650E5}"/>
              </a:ext>
            </a:extLst>
          </p:cNvPr>
          <p:cNvSpPr/>
          <p:nvPr/>
        </p:nvSpPr>
        <p:spPr>
          <a:xfrm rot="5400000">
            <a:off x="2890534" y="2568098"/>
            <a:ext cx="5993526" cy="6832854"/>
          </a:xfrm>
          <a:prstGeom prst="chord">
            <a:avLst>
              <a:gd name="adj1" fmla="val 4593820"/>
              <a:gd name="adj2" fmla="val 17023159"/>
            </a:avLst>
          </a:prstGeom>
          <a:solidFill>
            <a:srgbClr val="305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Corde 72">
            <a:extLst>
              <a:ext uri="{FF2B5EF4-FFF2-40B4-BE49-F238E27FC236}">
                <a16:creationId xmlns:a16="http://schemas.microsoft.com/office/drawing/2014/main" id="{37DA12E6-D6CB-4024-8858-755B0D736E2A}"/>
              </a:ext>
            </a:extLst>
          </p:cNvPr>
          <p:cNvSpPr/>
          <p:nvPr/>
        </p:nvSpPr>
        <p:spPr>
          <a:xfrm rot="5400000">
            <a:off x="4087959" y="3191823"/>
            <a:ext cx="3542636" cy="6229884"/>
          </a:xfrm>
          <a:prstGeom prst="chord">
            <a:avLst>
              <a:gd name="adj1" fmla="val 4870205"/>
              <a:gd name="adj2" fmla="val 16759473"/>
            </a:avLst>
          </a:prstGeom>
          <a:solidFill>
            <a:srgbClr val="203864"/>
          </a:solidFill>
          <a:ln w="2222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Titre 2">
            <a:extLst>
              <a:ext uri="{FF2B5EF4-FFF2-40B4-BE49-F238E27FC236}">
                <a16:creationId xmlns:a16="http://schemas.microsoft.com/office/drawing/2014/main" id="{C1D41FE9-38B3-4A81-B208-8142AC26CEE8}"/>
              </a:ext>
            </a:extLst>
          </p:cNvPr>
          <p:cNvSpPr txBox="1">
            <a:spLocks/>
          </p:cNvSpPr>
          <p:nvPr/>
        </p:nvSpPr>
        <p:spPr>
          <a:xfrm>
            <a:off x="330554" y="64547"/>
            <a:ext cx="11627717"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dirty="0">
                <a:solidFill>
                  <a:schemeClr val="accent1">
                    <a:lumMod val="50000"/>
                  </a:schemeClr>
                </a:solidFill>
                <a:latin typeface="Gadugi" panose="020B0502040204020203" pitchFamily="34" charset="0"/>
                <a:ea typeface="Gadugi" panose="020B0502040204020203" pitchFamily="34" charset="0"/>
              </a:rPr>
              <a:t>Fonctionnement de l’OESTh </a:t>
            </a:r>
            <a:r>
              <a:rPr kumimoji="0" lang="fr-FR" sz="2000" b="1" i="0" u="none" strike="noStrike" kern="1200" cap="none" spc="0" normalizeH="0" baseline="0" noProof="0" dirty="0">
                <a:ln>
                  <a:noFill/>
                </a:ln>
                <a:solidFill>
                  <a:srgbClr val="4472C4">
                    <a:lumMod val="50000"/>
                  </a:srgbClr>
                </a:solidFill>
                <a:effectLst/>
                <a:uLnTx/>
                <a:uFillTx/>
                <a:latin typeface="Gadugi" panose="020B0502040204020203" pitchFamily="34" charset="0"/>
                <a:ea typeface="Gadugi" panose="020B0502040204020203" pitchFamily="34" charset="0"/>
              </a:rPr>
              <a:t>- </a:t>
            </a:r>
            <a:r>
              <a:rPr kumimoji="0" lang="fr-FR" sz="2000" b="0" i="0" u="none" strike="noStrike" kern="1200" cap="none" spc="0" normalizeH="0" baseline="0" noProof="0" dirty="0">
                <a:ln>
                  <a:noFill/>
                </a:ln>
                <a:solidFill>
                  <a:srgbClr val="4472C4">
                    <a:lumMod val="50000"/>
                  </a:srgbClr>
                </a:solidFill>
                <a:effectLst/>
                <a:uLnTx/>
                <a:uFillTx/>
                <a:latin typeface="Gadugi" panose="020B0502040204020203" pitchFamily="34" charset="0"/>
                <a:ea typeface="Gadugi" panose="020B0502040204020203" pitchFamily="34" charset="0"/>
              </a:rPr>
              <a:t>50 indicateurs</a:t>
            </a:r>
          </a:p>
        </p:txBody>
      </p:sp>
      <p:sp>
        <p:nvSpPr>
          <p:cNvPr id="42" name="Espace réservé du numéro de diapositive 9">
            <a:extLst>
              <a:ext uri="{FF2B5EF4-FFF2-40B4-BE49-F238E27FC236}">
                <a16:creationId xmlns:a16="http://schemas.microsoft.com/office/drawing/2014/main" id="{6DCB4038-4708-4ECB-9C34-C6761C20E84F}"/>
              </a:ext>
            </a:extLst>
          </p:cNvPr>
          <p:cNvSpPr>
            <a:spLocks noGrp="1"/>
          </p:cNvSpPr>
          <p:nvPr>
            <p:ph type="sldNum" sz="quarter" idx="12"/>
          </p:nvPr>
        </p:nvSpPr>
        <p:spPr>
          <a:xfrm>
            <a:off x="9327667" y="643612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1973A-491D-4F21-9500-AEA459A2B14A}" type="slidenum">
              <a:rPr kumimoji="0" lang="fr-FR"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Espace réservé du contenu 2">
            <a:extLst>
              <a:ext uri="{FF2B5EF4-FFF2-40B4-BE49-F238E27FC236}">
                <a16:creationId xmlns:a16="http://schemas.microsoft.com/office/drawing/2014/main" id="{C62CFD9D-5439-4DE1-A8AF-B5B65AB8C4E3}"/>
              </a:ext>
            </a:extLst>
          </p:cNvPr>
          <p:cNvSpPr>
            <a:spLocks noGrp="1"/>
          </p:cNvSpPr>
          <p:nvPr/>
        </p:nvSpPr>
        <p:spPr>
          <a:xfrm>
            <a:off x="819150" y="1369639"/>
            <a:ext cx="10806793" cy="44310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200"/>
              </a:spcAft>
              <a:buClr>
                <a:srgbClr val="359B99"/>
              </a:buClr>
              <a:buSzPct val="135000"/>
              <a:buNone/>
            </a:pPr>
            <a:endParaRPr lang="fr-FR" sz="1800" dirty="0">
              <a:ea typeface="Gadugi" panose="020B0502040204020203" pitchFamily="34" charset="0"/>
            </a:endParaRPr>
          </a:p>
        </p:txBody>
      </p:sp>
      <p:grpSp>
        <p:nvGrpSpPr>
          <p:cNvPr id="7" name="Groupe 6">
            <a:extLst>
              <a:ext uri="{FF2B5EF4-FFF2-40B4-BE49-F238E27FC236}">
                <a16:creationId xmlns:a16="http://schemas.microsoft.com/office/drawing/2014/main" id="{517969C2-8DF0-4D14-A4E2-04BCCEF3BD90}"/>
              </a:ext>
            </a:extLst>
          </p:cNvPr>
          <p:cNvGrpSpPr/>
          <p:nvPr/>
        </p:nvGrpSpPr>
        <p:grpSpPr>
          <a:xfrm>
            <a:off x="3045012" y="5568978"/>
            <a:ext cx="1584000" cy="934037"/>
            <a:chOff x="4678326" y="4263657"/>
            <a:chExt cx="1584000" cy="934037"/>
          </a:xfrm>
        </p:grpSpPr>
        <p:sp>
          <p:nvSpPr>
            <p:cNvPr id="8" name="Rectangle : coins arrondis 7">
              <a:extLst>
                <a:ext uri="{FF2B5EF4-FFF2-40B4-BE49-F238E27FC236}">
                  <a16:creationId xmlns:a16="http://schemas.microsoft.com/office/drawing/2014/main" id="{B6E6CF60-F7EF-46C5-A066-C6E89BAE1865}"/>
                </a:ext>
              </a:extLst>
            </p:cNvPr>
            <p:cNvSpPr/>
            <p:nvPr/>
          </p:nvSpPr>
          <p:spPr>
            <a:xfrm>
              <a:off x="5252359" y="4263657"/>
              <a:ext cx="435935" cy="350876"/>
            </a:xfrm>
            <a:prstGeom prst="roundRect">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ea typeface="+mn-ea"/>
                  <a:cs typeface="+mn-cs"/>
                </a:rPr>
                <a:t>1</a:t>
              </a:r>
            </a:p>
          </p:txBody>
        </p:sp>
        <p:sp>
          <p:nvSpPr>
            <p:cNvPr id="9" name="Rectangle : coins arrondis 8">
              <a:extLst>
                <a:ext uri="{FF2B5EF4-FFF2-40B4-BE49-F238E27FC236}">
                  <a16:creationId xmlns:a16="http://schemas.microsoft.com/office/drawing/2014/main" id="{98484E50-3E88-4DC5-9301-47CB6473DCEA}"/>
                </a:ext>
              </a:extLst>
            </p:cNvPr>
            <p:cNvSpPr/>
            <p:nvPr/>
          </p:nvSpPr>
          <p:spPr>
            <a:xfrm>
              <a:off x="4678326" y="4572004"/>
              <a:ext cx="1584000" cy="62569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srgbClr val="203864"/>
                  </a:solidFill>
                  <a:effectLst/>
                  <a:uLnTx/>
                  <a:uFillTx/>
                  <a:ea typeface="Gadugi" panose="020B0502040204020203" pitchFamily="34" charset="0"/>
                  <a:cs typeface="+mn-cs"/>
                </a:rPr>
                <a:t>Chiffre d’affaires direct</a:t>
              </a:r>
            </a:p>
            <a:p>
              <a:pPr algn="ctr">
                <a:defRPr/>
              </a:pPr>
              <a:r>
                <a:rPr lang="fr-FR" sz="1100" i="1" dirty="0">
                  <a:solidFill>
                    <a:srgbClr val="203864"/>
                  </a:solidFill>
                  <a:ea typeface="Gadugi" panose="020B0502040204020203" pitchFamily="34" charset="0"/>
                </a:rPr>
                <a:t>(5 indicateurs)</a:t>
              </a:r>
            </a:p>
          </p:txBody>
        </p:sp>
      </p:grpSp>
      <p:grpSp>
        <p:nvGrpSpPr>
          <p:cNvPr id="11" name="Groupe 10">
            <a:extLst>
              <a:ext uri="{FF2B5EF4-FFF2-40B4-BE49-F238E27FC236}">
                <a16:creationId xmlns:a16="http://schemas.microsoft.com/office/drawing/2014/main" id="{2DAC71DF-E89D-42E6-8B99-D75D15A557DC}"/>
              </a:ext>
            </a:extLst>
          </p:cNvPr>
          <p:cNvGrpSpPr/>
          <p:nvPr/>
        </p:nvGrpSpPr>
        <p:grpSpPr>
          <a:xfrm>
            <a:off x="5083030" y="5568978"/>
            <a:ext cx="1584000" cy="924340"/>
            <a:chOff x="4491711" y="4263657"/>
            <a:chExt cx="1584000" cy="924340"/>
          </a:xfrm>
        </p:grpSpPr>
        <p:sp>
          <p:nvSpPr>
            <p:cNvPr id="12" name="Rectangle : coins arrondis 11">
              <a:extLst>
                <a:ext uri="{FF2B5EF4-FFF2-40B4-BE49-F238E27FC236}">
                  <a16:creationId xmlns:a16="http://schemas.microsoft.com/office/drawing/2014/main" id="{02CF3859-70D4-4541-AC90-F7D0929CC81B}"/>
                </a:ext>
              </a:extLst>
            </p:cNvPr>
            <p:cNvSpPr/>
            <p:nvPr/>
          </p:nvSpPr>
          <p:spPr>
            <a:xfrm>
              <a:off x="5065744" y="4263657"/>
              <a:ext cx="435935" cy="350876"/>
            </a:xfrm>
            <a:prstGeom prst="roundRect">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ea typeface="+mn-ea"/>
                  <a:cs typeface="+mn-cs"/>
                </a:rPr>
                <a:t>2</a:t>
              </a:r>
            </a:p>
          </p:txBody>
        </p:sp>
        <p:sp>
          <p:nvSpPr>
            <p:cNvPr id="13" name="Rectangle : coins arrondis 12">
              <a:extLst>
                <a:ext uri="{FF2B5EF4-FFF2-40B4-BE49-F238E27FC236}">
                  <a16:creationId xmlns:a16="http://schemas.microsoft.com/office/drawing/2014/main" id="{A70D82E2-93C9-46AB-9960-FA79051981F3}"/>
                </a:ext>
              </a:extLst>
            </p:cNvPr>
            <p:cNvSpPr/>
            <p:nvPr/>
          </p:nvSpPr>
          <p:spPr>
            <a:xfrm>
              <a:off x="4491711" y="4572004"/>
              <a:ext cx="1584000" cy="61599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203864"/>
                  </a:solidFill>
                  <a:effectLst/>
                  <a:uLnTx/>
                  <a:uFillTx/>
                  <a:ea typeface="Gadugi" panose="020B0502040204020203" pitchFamily="34" charset="0"/>
                  <a:cs typeface="+mn-cs"/>
                </a:rPr>
                <a:t>Emplois directs</a:t>
              </a:r>
            </a:p>
            <a:p>
              <a:pPr algn="ctr">
                <a:defRPr/>
              </a:pPr>
              <a:r>
                <a:rPr lang="fr-FR" sz="1100" i="1" dirty="0">
                  <a:solidFill>
                    <a:srgbClr val="203864"/>
                  </a:solidFill>
                  <a:ea typeface="Gadugi" panose="020B0502040204020203" pitchFamily="34" charset="0"/>
                </a:rPr>
                <a:t>(4 indicateurs)</a:t>
              </a:r>
            </a:p>
          </p:txBody>
        </p:sp>
      </p:grpSp>
      <p:sp>
        <p:nvSpPr>
          <p:cNvPr id="14" name="Rectangle 13">
            <a:extLst>
              <a:ext uri="{FF2B5EF4-FFF2-40B4-BE49-F238E27FC236}">
                <a16:creationId xmlns:a16="http://schemas.microsoft.com/office/drawing/2014/main" id="{A2A5C3EB-917E-47F3-8787-21BE9A07B3F8}"/>
              </a:ext>
            </a:extLst>
          </p:cNvPr>
          <p:cNvSpPr/>
          <p:nvPr/>
        </p:nvSpPr>
        <p:spPr>
          <a:xfrm>
            <a:off x="5238465" y="4884808"/>
            <a:ext cx="1237839"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D7D7D7"/>
                </a:solidFill>
                <a:effectLst/>
                <a:uLnTx/>
                <a:uFillTx/>
                <a:ea typeface="Gadugi" panose="020B0502040204020203" pitchFamily="34" charset="0"/>
                <a:cs typeface="+mn-cs"/>
              </a:rPr>
              <a:t>IMPACTS DIRECTS</a:t>
            </a:r>
            <a:endParaRPr kumimoji="0" lang="fr-FR" sz="1100" b="1" i="0" u="none" strike="noStrike" kern="1200" cap="none" spc="0" normalizeH="0" baseline="0" noProof="0" dirty="0">
              <a:ln>
                <a:noFill/>
              </a:ln>
              <a:solidFill>
                <a:srgbClr val="D7D7D7"/>
              </a:solidFill>
              <a:effectLst/>
              <a:uLnTx/>
              <a:uFillTx/>
              <a:ea typeface="+mn-ea"/>
              <a:cs typeface="+mn-cs"/>
            </a:endParaRPr>
          </a:p>
        </p:txBody>
      </p:sp>
      <p:grpSp>
        <p:nvGrpSpPr>
          <p:cNvPr id="15" name="Groupe 14">
            <a:extLst>
              <a:ext uri="{FF2B5EF4-FFF2-40B4-BE49-F238E27FC236}">
                <a16:creationId xmlns:a16="http://schemas.microsoft.com/office/drawing/2014/main" id="{D21DF81A-6F1B-48F7-8199-046CC0BDF5F0}"/>
              </a:ext>
            </a:extLst>
          </p:cNvPr>
          <p:cNvGrpSpPr/>
          <p:nvPr/>
        </p:nvGrpSpPr>
        <p:grpSpPr>
          <a:xfrm>
            <a:off x="3853499" y="3632200"/>
            <a:ext cx="1584000" cy="870255"/>
            <a:chOff x="4678326" y="4263657"/>
            <a:chExt cx="1584000" cy="870255"/>
          </a:xfrm>
        </p:grpSpPr>
        <p:sp>
          <p:nvSpPr>
            <p:cNvPr id="16" name="Rectangle : coins arrondis 15">
              <a:extLst>
                <a:ext uri="{FF2B5EF4-FFF2-40B4-BE49-F238E27FC236}">
                  <a16:creationId xmlns:a16="http://schemas.microsoft.com/office/drawing/2014/main" id="{BEE81ABB-D05D-48BB-A43E-1B392D5C17E9}"/>
                </a:ext>
              </a:extLst>
            </p:cNvPr>
            <p:cNvSpPr/>
            <p:nvPr/>
          </p:nvSpPr>
          <p:spPr>
            <a:xfrm>
              <a:off x="5252359" y="4263657"/>
              <a:ext cx="435935" cy="350876"/>
            </a:xfrm>
            <a:prstGeom prst="roundRect">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ea typeface="+mn-ea"/>
                  <a:cs typeface="+mn-cs"/>
                </a:rPr>
                <a:t>4</a:t>
              </a:r>
            </a:p>
          </p:txBody>
        </p:sp>
        <p:sp>
          <p:nvSpPr>
            <p:cNvPr id="17" name="Rectangle : coins arrondis 16">
              <a:extLst>
                <a:ext uri="{FF2B5EF4-FFF2-40B4-BE49-F238E27FC236}">
                  <a16:creationId xmlns:a16="http://schemas.microsoft.com/office/drawing/2014/main" id="{919CC464-A1DF-4BC1-9C53-5FD339A50BBA}"/>
                </a:ext>
              </a:extLst>
            </p:cNvPr>
            <p:cNvSpPr/>
            <p:nvPr/>
          </p:nvSpPr>
          <p:spPr>
            <a:xfrm>
              <a:off x="4678326" y="4572004"/>
              <a:ext cx="1584000" cy="56190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srgbClr val="203864"/>
                  </a:solidFill>
                  <a:effectLst/>
                  <a:uLnTx/>
                  <a:uFillTx/>
                  <a:ea typeface="Gadugi" panose="020B0502040204020203" pitchFamily="34" charset="0"/>
                  <a:cs typeface="+mn-cs"/>
                </a:rPr>
                <a:t>Chiffre d’affaires indirect</a:t>
              </a:r>
            </a:p>
            <a:p>
              <a:pPr algn="ctr">
                <a:defRPr/>
              </a:pPr>
              <a:r>
                <a:rPr lang="fr-FR" sz="1100" i="1" dirty="0">
                  <a:solidFill>
                    <a:srgbClr val="203864"/>
                  </a:solidFill>
                  <a:ea typeface="Gadugi" panose="020B0502040204020203" pitchFamily="34" charset="0"/>
                </a:rPr>
                <a:t>(3 indicateurs)</a:t>
              </a:r>
            </a:p>
          </p:txBody>
        </p:sp>
      </p:grpSp>
      <p:grpSp>
        <p:nvGrpSpPr>
          <p:cNvPr id="18" name="Groupe 17">
            <a:extLst>
              <a:ext uri="{FF2B5EF4-FFF2-40B4-BE49-F238E27FC236}">
                <a16:creationId xmlns:a16="http://schemas.microsoft.com/office/drawing/2014/main" id="{7F532CFC-8DF2-402B-B765-143E39B2CDD0}"/>
              </a:ext>
            </a:extLst>
          </p:cNvPr>
          <p:cNvGrpSpPr/>
          <p:nvPr/>
        </p:nvGrpSpPr>
        <p:grpSpPr>
          <a:xfrm>
            <a:off x="6273676" y="3673113"/>
            <a:ext cx="1584000" cy="829342"/>
            <a:chOff x="4678326" y="4263657"/>
            <a:chExt cx="1584000" cy="829342"/>
          </a:xfrm>
        </p:grpSpPr>
        <p:sp>
          <p:nvSpPr>
            <p:cNvPr id="19" name="Rectangle : coins arrondis 18">
              <a:extLst>
                <a:ext uri="{FF2B5EF4-FFF2-40B4-BE49-F238E27FC236}">
                  <a16:creationId xmlns:a16="http://schemas.microsoft.com/office/drawing/2014/main" id="{964CC989-9EA1-42CB-AD6D-35FE903B5EFD}"/>
                </a:ext>
              </a:extLst>
            </p:cNvPr>
            <p:cNvSpPr/>
            <p:nvPr/>
          </p:nvSpPr>
          <p:spPr>
            <a:xfrm>
              <a:off x="5252359" y="4263657"/>
              <a:ext cx="435935" cy="350876"/>
            </a:xfrm>
            <a:prstGeom prst="roundRect">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ea typeface="+mn-ea"/>
                  <a:cs typeface="+mn-cs"/>
                </a:rPr>
                <a:t>5</a:t>
              </a:r>
            </a:p>
          </p:txBody>
        </p:sp>
        <p:sp>
          <p:nvSpPr>
            <p:cNvPr id="20" name="Rectangle : coins arrondis 19">
              <a:extLst>
                <a:ext uri="{FF2B5EF4-FFF2-40B4-BE49-F238E27FC236}">
                  <a16:creationId xmlns:a16="http://schemas.microsoft.com/office/drawing/2014/main" id="{699384E4-A450-4600-9685-33A231243F44}"/>
                </a:ext>
              </a:extLst>
            </p:cNvPr>
            <p:cNvSpPr/>
            <p:nvPr/>
          </p:nvSpPr>
          <p:spPr>
            <a:xfrm>
              <a:off x="4678326" y="4572004"/>
              <a:ext cx="1584000" cy="52099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srgbClr val="203864"/>
                  </a:solidFill>
                  <a:effectLst/>
                  <a:uLnTx/>
                  <a:uFillTx/>
                  <a:ea typeface="Gadugi" panose="020B0502040204020203" pitchFamily="34" charset="0"/>
                  <a:cs typeface="+mn-cs"/>
                </a:rPr>
                <a:t>Emplois indirects</a:t>
              </a:r>
            </a:p>
            <a:p>
              <a:pPr algn="ctr">
                <a:defRPr/>
              </a:pPr>
              <a:r>
                <a:rPr lang="fr-FR" sz="1100" i="1" dirty="0">
                  <a:solidFill>
                    <a:srgbClr val="203864"/>
                  </a:solidFill>
                  <a:ea typeface="Gadugi" panose="020B0502040204020203" pitchFamily="34" charset="0"/>
                </a:rPr>
                <a:t>(3 indicateurs)</a:t>
              </a:r>
            </a:p>
          </p:txBody>
        </p:sp>
      </p:grpSp>
      <p:pic>
        <p:nvPicPr>
          <p:cNvPr id="21" name="Image 20" descr="Une image contenant bâtiment&#10;&#10;Description générée automatiquement">
            <a:extLst>
              <a:ext uri="{FF2B5EF4-FFF2-40B4-BE49-F238E27FC236}">
                <a16:creationId xmlns:a16="http://schemas.microsoft.com/office/drawing/2014/main" id="{44476613-9DD8-4494-BAD0-4D919E7E5902}"/>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712317" y="4862699"/>
            <a:ext cx="288000" cy="288000"/>
          </a:xfrm>
          <a:prstGeom prst="rect">
            <a:avLst/>
          </a:prstGeom>
        </p:spPr>
      </p:pic>
      <p:pic>
        <p:nvPicPr>
          <p:cNvPr id="22" name="Image 21">
            <a:extLst>
              <a:ext uri="{FF2B5EF4-FFF2-40B4-BE49-F238E27FC236}">
                <a16:creationId xmlns:a16="http://schemas.microsoft.com/office/drawing/2014/main" id="{5A749182-1EAB-4CA8-8AA8-AC37CDEDE63C}"/>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5752995" y="4106125"/>
            <a:ext cx="252000" cy="252000"/>
          </a:xfrm>
          <a:prstGeom prst="rect">
            <a:avLst/>
          </a:prstGeom>
        </p:spPr>
      </p:pic>
      <p:pic>
        <p:nvPicPr>
          <p:cNvPr id="23" name="Image 22" descr="Une image contenant dessin&#10;&#10;Description générée automatiquement">
            <a:extLst>
              <a:ext uri="{FF2B5EF4-FFF2-40B4-BE49-F238E27FC236}">
                <a16:creationId xmlns:a16="http://schemas.microsoft.com/office/drawing/2014/main" id="{D8A51FA7-8565-42AB-A562-66EEE811CEA7}"/>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backgroundRemoval t="10000" b="90000" l="10000" r="90000">
                        <a14:foregroundMark x1="36901" y1="31310" x2="36901" y2="31310"/>
                      </a14:backgroundRemoval>
                    </a14:imgEffect>
                  </a14:imgLayer>
                </a14:imgProps>
              </a:ext>
              <a:ext uri="{28A0092B-C50C-407E-A947-70E740481C1C}">
                <a14:useLocalDpi xmlns:a14="http://schemas.microsoft.com/office/drawing/2010/main" val="0"/>
              </a:ext>
            </a:extLst>
          </a:blip>
          <a:stretch>
            <a:fillRect/>
          </a:stretch>
        </p:blipFill>
        <p:spPr>
          <a:xfrm>
            <a:off x="5716566" y="3688809"/>
            <a:ext cx="360000" cy="360000"/>
          </a:xfrm>
          <a:prstGeom prst="rect">
            <a:avLst/>
          </a:prstGeom>
        </p:spPr>
      </p:pic>
      <p:grpSp>
        <p:nvGrpSpPr>
          <p:cNvPr id="24" name="Groupe 23">
            <a:extLst>
              <a:ext uri="{FF2B5EF4-FFF2-40B4-BE49-F238E27FC236}">
                <a16:creationId xmlns:a16="http://schemas.microsoft.com/office/drawing/2014/main" id="{9EE5F44F-2D7E-4E7F-AFE4-C1202D69FAD8}"/>
              </a:ext>
            </a:extLst>
          </p:cNvPr>
          <p:cNvGrpSpPr/>
          <p:nvPr/>
        </p:nvGrpSpPr>
        <p:grpSpPr>
          <a:xfrm>
            <a:off x="7121043" y="5568978"/>
            <a:ext cx="1526063" cy="940544"/>
            <a:chOff x="4609695" y="4505738"/>
            <a:chExt cx="1341351" cy="848634"/>
          </a:xfrm>
        </p:grpSpPr>
        <p:sp>
          <p:nvSpPr>
            <p:cNvPr id="25" name="Rectangle : coins arrondis 24">
              <a:extLst>
                <a:ext uri="{FF2B5EF4-FFF2-40B4-BE49-F238E27FC236}">
                  <a16:creationId xmlns:a16="http://schemas.microsoft.com/office/drawing/2014/main" id="{057E2E15-A522-46FF-9F8B-19B412285F27}"/>
                </a:ext>
              </a:extLst>
            </p:cNvPr>
            <p:cNvSpPr/>
            <p:nvPr/>
          </p:nvSpPr>
          <p:spPr>
            <a:xfrm>
              <a:off x="5023620" y="4505738"/>
              <a:ext cx="435935" cy="350876"/>
            </a:xfrm>
            <a:prstGeom prst="roundRect">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ea typeface="+mn-ea"/>
                  <a:cs typeface="+mn-cs"/>
                </a:rPr>
                <a:t>3</a:t>
              </a:r>
            </a:p>
          </p:txBody>
        </p:sp>
        <p:sp>
          <p:nvSpPr>
            <p:cNvPr id="27" name="Rectangle : coins arrondis 26">
              <a:extLst>
                <a:ext uri="{FF2B5EF4-FFF2-40B4-BE49-F238E27FC236}">
                  <a16:creationId xmlns:a16="http://schemas.microsoft.com/office/drawing/2014/main" id="{A96ADF3E-F1E6-487E-8E93-FEB47007A5C3}"/>
                </a:ext>
              </a:extLst>
            </p:cNvPr>
            <p:cNvSpPr/>
            <p:nvPr/>
          </p:nvSpPr>
          <p:spPr>
            <a:xfrm>
              <a:off x="4609695" y="4789825"/>
              <a:ext cx="1341351" cy="564547"/>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srgbClr val="203864"/>
                  </a:solidFill>
                  <a:effectLst/>
                  <a:uLnTx/>
                  <a:uFillTx/>
                  <a:ea typeface="Gadugi" panose="020B0502040204020203" pitchFamily="34" charset="0"/>
                  <a:cs typeface="+mn-cs"/>
                </a:rPr>
                <a:t>Cotisations sociales</a:t>
              </a:r>
            </a:p>
            <a:p>
              <a:pPr algn="ctr">
                <a:defRPr/>
              </a:pPr>
              <a:r>
                <a:rPr lang="fr-FR" sz="1100" i="1" dirty="0">
                  <a:solidFill>
                    <a:srgbClr val="203864"/>
                  </a:solidFill>
                  <a:ea typeface="Gadugi" panose="020B0502040204020203" pitchFamily="34" charset="0"/>
                </a:rPr>
                <a:t>(1 indicateur)</a:t>
              </a:r>
            </a:p>
          </p:txBody>
        </p:sp>
      </p:grpSp>
      <p:sp>
        <p:nvSpPr>
          <p:cNvPr id="28" name="Rectangle 27">
            <a:extLst>
              <a:ext uri="{FF2B5EF4-FFF2-40B4-BE49-F238E27FC236}">
                <a16:creationId xmlns:a16="http://schemas.microsoft.com/office/drawing/2014/main" id="{9AA7D973-5CF4-44EC-AE83-2B1E2C0735D2}"/>
              </a:ext>
            </a:extLst>
          </p:cNvPr>
          <p:cNvSpPr/>
          <p:nvPr/>
        </p:nvSpPr>
        <p:spPr>
          <a:xfrm>
            <a:off x="5159918" y="3414806"/>
            <a:ext cx="1367682"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D7D7D7"/>
                </a:solidFill>
                <a:effectLst/>
                <a:uLnTx/>
                <a:uFillTx/>
                <a:ea typeface="Gadugi" panose="020B0502040204020203" pitchFamily="34" charset="0"/>
                <a:cs typeface="+mn-cs"/>
              </a:rPr>
              <a:t>IMPACTS INDIRECTS</a:t>
            </a:r>
            <a:endParaRPr kumimoji="0" lang="fr-FR" sz="1100" b="1" i="0" u="none" strike="noStrike" kern="1200" cap="none" spc="0" normalizeH="0" baseline="0" noProof="0" dirty="0">
              <a:ln>
                <a:noFill/>
              </a:ln>
              <a:solidFill>
                <a:srgbClr val="D7D7D7"/>
              </a:solidFill>
              <a:effectLst/>
              <a:uLnTx/>
              <a:uFillTx/>
              <a:ea typeface="+mn-ea"/>
              <a:cs typeface="+mn-cs"/>
            </a:endParaRPr>
          </a:p>
        </p:txBody>
      </p:sp>
      <p:grpSp>
        <p:nvGrpSpPr>
          <p:cNvPr id="29" name="Groupe 28">
            <a:extLst>
              <a:ext uri="{FF2B5EF4-FFF2-40B4-BE49-F238E27FC236}">
                <a16:creationId xmlns:a16="http://schemas.microsoft.com/office/drawing/2014/main" id="{2C2813E9-76C2-4E67-851A-67AD41F837AD}"/>
              </a:ext>
            </a:extLst>
          </p:cNvPr>
          <p:cNvGrpSpPr/>
          <p:nvPr/>
        </p:nvGrpSpPr>
        <p:grpSpPr>
          <a:xfrm>
            <a:off x="3816175" y="2097213"/>
            <a:ext cx="1584000" cy="906666"/>
            <a:chOff x="4678326" y="4263657"/>
            <a:chExt cx="1584000" cy="906666"/>
          </a:xfrm>
        </p:grpSpPr>
        <p:sp>
          <p:nvSpPr>
            <p:cNvPr id="30" name="Rectangle : coins arrondis 29">
              <a:extLst>
                <a:ext uri="{FF2B5EF4-FFF2-40B4-BE49-F238E27FC236}">
                  <a16:creationId xmlns:a16="http://schemas.microsoft.com/office/drawing/2014/main" id="{3C613337-EC5E-48EB-AF9A-BD8DD0CF09AA}"/>
                </a:ext>
              </a:extLst>
            </p:cNvPr>
            <p:cNvSpPr/>
            <p:nvPr/>
          </p:nvSpPr>
          <p:spPr>
            <a:xfrm>
              <a:off x="5252359" y="4263657"/>
              <a:ext cx="435935" cy="350876"/>
            </a:xfrm>
            <a:prstGeom prst="roundRect">
              <a:avLst/>
            </a:prstGeom>
            <a:noFill/>
            <a:ln w="15875">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2F528F"/>
                  </a:solidFill>
                  <a:effectLst/>
                  <a:uLnTx/>
                  <a:uFillTx/>
                  <a:ea typeface="+mn-ea"/>
                  <a:cs typeface="+mn-cs"/>
                </a:rPr>
                <a:t>6</a:t>
              </a:r>
            </a:p>
          </p:txBody>
        </p:sp>
        <p:sp>
          <p:nvSpPr>
            <p:cNvPr id="31" name="Rectangle : coins arrondis 30">
              <a:extLst>
                <a:ext uri="{FF2B5EF4-FFF2-40B4-BE49-F238E27FC236}">
                  <a16:creationId xmlns:a16="http://schemas.microsoft.com/office/drawing/2014/main" id="{D197405B-35AB-4A1A-8F4C-500875535CE8}"/>
                </a:ext>
              </a:extLst>
            </p:cNvPr>
            <p:cNvSpPr/>
            <p:nvPr/>
          </p:nvSpPr>
          <p:spPr>
            <a:xfrm>
              <a:off x="4678326" y="4572004"/>
              <a:ext cx="1584000" cy="598319"/>
            </a:xfrm>
            <a:prstGeom prst="roundRect">
              <a:avLst/>
            </a:prstGeom>
            <a:solidFill>
              <a:schemeClr val="bg1">
                <a:lumMod val="95000"/>
              </a:schemeClr>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srgbClr val="203864"/>
                  </a:solidFill>
                  <a:effectLst/>
                  <a:uLnTx/>
                  <a:uFillTx/>
                  <a:ea typeface="Gadugi" panose="020B0502040204020203" pitchFamily="34" charset="0"/>
                  <a:cs typeface="+mn-cs"/>
                </a:rPr>
                <a:t>Chiffre d’affaires induit</a:t>
              </a:r>
            </a:p>
            <a:p>
              <a:pPr algn="ctr">
                <a:defRPr/>
              </a:pPr>
              <a:r>
                <a:rPr lang="fr-FR" sz="1100" i="1" dirty="0">
                  <a:solidFill>
                    <a:srgbClr val="203864"/>
                  </a:solidFill>
                  <a:ea typeface="Gadugi" panose="020B0502040204020203" pitchFamily="34" charset="0"/>
                </a:rPr>
                <a:t>(4 indicateurs)</a:t>
              </a:r>
            </a:p>
          </p:txBody>
        </p:sp>
      </p:grpSp>
      <p:grpSp>
        <p:nvGrpSpPr>
          <p:cNvPr id="32" name="Groupe 31">
            <a:extLst>
              <a:ext uri="{FF2B5EF4-FFF2-40B4-BE49-F238E27FC236}">
                <a16:creationId xmlns:a16="http://schemas.microsoft.com/office/drawing/2014/main" id="{56599162-5EFE-44D2-9BA8-9082AD214A7E}"/>
              </a:ext>
            </a:extLst>
          </p:cNvPr>
          <p:cNvGrpSpPr/>
          <p:nvPr/>
        </p:nvGrpSpPr>
        <p:grpSpPr>
          <a:xfrm>
            <a:off x="6451424" y="2174537"/>
            <a:ext cx="1584000" cy="829342"/>
            <a:chOff x="4678326" y="4263657"/>
            <a:chExt cx="1584000" cy="829342"/>
          </a:xfrm>
        </p:grpSpPr>
        <p:sp>
          <p:nvSpPr>
            <p:cNvPr id="33" name="Rectangle : coins arrondis 32">
              <a:extLst>
                <a:ext uri="{FF2B5EF4-FFF2-40B4-BE49-F238E27FC236}">
                  <a16:creationId xmlns:a16="http://schemas.microsoft.com/office/drawing/2014/main" id="{E0F52773-A1C8-41B6-A832-809B633CD2ED}"/>
                </a:ext>
              </a:extLst>
            </p:cNvPr>
            <p:cNvSpPr/>
            <p:nvPr/>
          </p:nvSpPr>
          <p:spPr>
            <a:xfrm>
              <a:off x="5252359" y="4263657"/>
              <a:ext cx="435935" cy="350876"/>
            </a:xfrm>
            <a:prstGeom prst="roundRect">
              <a:avLst/>
            </a:prstGeom>
            <a:noFill/>
            <a:ln w="15875">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2F528F"/>
                  </a:solidFill>
                  <a:effectLst/>
                  <a:uLnTx/>
                  <a:uFillTx/>
                  <a:ea typeface="+mn-ea"/>
                  <a:cs typeface="+mn-cs"/>
                </a:rPr>
                <a:t>7</a:t>
              </a:r>
            </a:p>
          </p:txBody>
        </p:sp>
        <p:sp>
          <p:nvSpPr>
            <p:cNvPr id="34" name="Rectangle : coins arrondis 33">
              <a:extLst>
                <a:ext uri="{FF2B5EF4-FFF2-40B4-BE49-F238E27FC236}">
                  <a16:creationId xmlns:a16="http://schemas.microsoft.com/office/drawing/2014/main" id="{C46F3BC1-A09A-4671-8B20-9131D9F7D863}"/>
                </a:ext>
              </a:extLst>
            </p:cNvPr>
            <p:cNvSpPr/>
            <p:nvPr/>
          </p:nvSpPr>
          <p:spPr>
            <a:xfrm>
              <a:off x="4678326" y="4572004"/>
              <a:ext cx="1584000" cy="520995"/>
            </a:xfrm>
            <a:prstGeom prst="roundRect">
              <a:avLst/>
            </a:prstGeom>
            <a:solidFill>
              <a:schemeClr val="bg1">
                <a:lumMod val="95000"/>
              </a:schemeClr>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203864"/>
                  </a:solidFill>
                  <a:effectLst/>
                  <a:uLnTx/>
                  <a:uFillTx/>
                  <a:ea typeface="Gadugi" panose="020B0502040204020203" pitchFamily="34" charset="0"/>
                  <a:cs typeface="+mn-cs"/>
                </a:rPr>
                <a:t>Emplois </a:t>
              </a:r>
              <a:r>
                <a:rPr kumimoji="0" lang="fr-FR" sz="1300" b="0" i="0" u="none" strike="noStrike" kern="1200" cap="none" spc="0" normalizeH="0" baseline="0" noProof="0" dirty="0">
                  <a:ln>
                    <a:noFill/>
                  </a:ln>
                  <a:solidFill>
                    <a:srgbClr val="203864"/>
                  </a:solidFill>
                  <a:effectLst/>
                  <a:uLnTx/>
                  <a:uFillTx/>
                  <a:ea typeface="Gadugi" panose="020B0502040204020203" pitchFamily="34" charset="0"/>
                  <a:cs typeface="+mn-cs"/>
                </a:rPr>
                <a:t>induits</a:t>
              </a:r>
            </a:p>
            <a:p>
              <a:pPr algn="ctr">
                <a:defRPr/>
              </a:pPr>
              <a:r>
                <a:rPr lang="fr-FR" sz="1100" i="1" dirty="0">
                  <a:solidFill>
                    <a:srgbClr val="203864"/>
                  </a:solidFill>
                  <a:ea typeface="Gadugi" panose="020B0502040204020203" pitchFamily="34" charset="0"/>
                </a:rPr>
                <a:t>(4 indicateurs)</a:t>
              </a:r>
            </a:p>
          </p:txBody>
        </p:sp>
      </p:grpSp>
      <p:sp>
        <p:nvSpPr>
          <p:cNvPr id="35" name="Rectangle 34">
            <a:extLst>
              <a:ext uri="{FF2B5EF4-FFF2-40B4-BE49-F238E27FC236}">
                <a16:creationId xmlns:a16="http://schemas.microsoft.com/office/drawing/2014/main" id="{3BFF67B1-69D0-48C9-AB27-7EB0FB29509D}"/>
              </a:ext>
            </a:extLst>
          </p:cNvPr>
          <p:cNvSpPr/>
          <p:nvPr/>
        </p:nvSpPr>
        <p:spPr>
          <a:xfrm>
            <a:off x="5236061" y="2041649"/>
            <a:ext cx="1234633"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2F528F"/>
                </a:solidFill>
                <a:effectLst/>
                <a:uLnTx/>
                <a:uFillTx/>
                <a:ea typeface="Gadugi" panose="020B0502040204020203" pitchFamily="34" charset="0"/>
                <a:cs typeface="+mn-cs"/>
              </a:rPr>
              <a:t>IMPACTS INDUITS</a:t>
            </a:r>
            <a:endParaRPr kumimoji="0" lang="fr-FR" sz="1100" b="1" i="0" u="none" strike="noStrike" kern="1200" cap="none" spc="0" normalizeH="0" baseline="0" noProof="0" dirty="0">
              <a:ln>
                <a:noFill/>
              </a:ln>
              <a:solidFill>
                <a:srgbClr val="2F528F"/>
              </a:solidFill>
              <a:effectLst/>
              <a:uLnTx/>
              <a:uFillTx/>
              <a:ea typeface="+mn-ea"/>
              <a:cs typeface="+mn-cs"/>
            </a:endParaRPr>
          </a:p>
        </p:txBody>
      </p:sp>
      <p:sp>
        <p:nvSpPr>
          <p:cNvPr id="36" name="Rectangle 35">
            <a:extLst>
              <a:ext uri="{FF2B5EF4-FFF2-40B4-BE49-F238E27FC236}">
                <a16:creationId xmlns:a16="http://schemas.microsoft.com/office/drawing/2014/main" id="{5862A0B9-D35E-40AC-B391-D91A3137B150}"/>
              </a:ext>
            </a:extLst>
          </p:cNvPr>
          <p:cNvSpPr/>
          <p:nvPr/>
        </p:nvSpPr>
        <p:spPr>
          <a:xfrm>
            <a:off x="3791734" y="1175697"/>
            <a:ext cx="4298014" cy="307777"/>
          </a:xfrm>
          <a:prstGeom prst="rect">
            <a:avLst/>
          </a:prstGeom>
          <a:solidFill>
            <a:schemeClr val="accent1">
              <a:lumMod val="60000"/>
              <a:lumOff val="40000"/>
            </a:schemeClr>
          </a:solid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152543"/>
                </a:solidFill>
                <a:effectLst/>
                <a:uLnTx/>
                <a:uFillTx/>
                <a:ea typeface="Gadugi" panose="020B0502040204020203" pitchFamily="34" charset="0"/>
                <a:cs typeface="+mn-cs"/>
              </a:rPr>
              <a:t>1/ IMPACTS ECONOMIQUES DU THERMALISME</a:t>
            </a:r>
          </a:p>
        </p:txBody>
      </p:sp>
      <p:sp>
        <p:nvSpPr>
          <p:cNvPr id="37" name="Rectangle 36">
            <a:extLst>
              <a:ext uri="{FF2B5EF4-FFF2-40B4-BE49-F238E27FC236}">
                <a16:creationId xmlns:a16="http://schemas.microsoft.com/office/drawing/2014/main" id="{D9965C65-F8FD-4638-A386-5BC710C34012}"/>
              </a:ext>
            </a:extLst>
          </p:cNvPr>
          <p:cNvSpPr/>
          <p:nvPr/>
        </p:nvSpPr>
        <p:spPr>
          <a:xfrm>
            <a:off x="8712728" y="1351967"/>
            <a:ext cx="3322315" cy="307777"/>
          </a:xfrm>
          <a:prstGeom prst="rect">
            <a:avLst/>
          </a:prstGeom>
          <a:solidFill>
            <a:schemeClr val="accent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white"/>
                </a:solidFill>
                <a:effectLst/>
                <a:uLnTx/>
                <a:uFillTx/>
                <a:ea typeface="Gadugi" panose="020B0502040204020203" pitchFamily="34" charset="0"/>
                <a:cs typeface="+mn-cs"/>
              </a:rPr>
              <a:t>3/ ATTRACTIVITE DES TERRITOIRES</a:t>
            </a:r>
          </a:p>
        </p:txBody>
      </p:sp>
      <p:grpSp>
        <p:nvGrpSpPr>
          <p:cNvPr id="38" name="Groupe 37">
            <a:extLst>
              <a:ext uri="{FF2B5EF4-FFF2-40B4-BE49-F238E27FC236}">
                <a16:creationId xmlns:a16="http://schemas.microsoft.com/office/drawing/2014/main" id="{71BBC997-7C91-41E9-93FC-53F5B400DE49}"/>
              </a:ext>
            </a:extLst>
          </p:cNvPr>
          <p:cNvGrpSpPr/>
          <p:nvPr/>
        </p:nvGrpSpPr>
        <p:grpSpPr>
          <a:xfrm>
            <a:off x="9303724" y="1910389"/>
            <a:ext cx="2823948" cy="668819"/>
            <a:chOff x="9247383" y="1781125"/>
            <a:chExt cx="2823948" cy="796891"/>
          </a:xfrm>
        </p:grpSpPr>
        <p:sp>
          <p:nvSpPr>
            <p:cNvPr id="39" name="Rectangle : coins arrondis 38">
              <a:extLst>
                <a:ext uri="{FF2B5EF4-FFF2-40B4-BE49-F238E27FC236}">
                  <a16:creationId xmlns:a16="http://schemas.microsoft.com/office/drawing/2014/main" id="{233B0637-78CD-4AC9-ABF5-BADE5C2ECA3F}"/>
                </a:ext>
              </a:extLst>
            </p:cNvPr>
            <p:cNvSpPr/>
            <p:nvPr/>
          </p:nvSpPr>
          <p:spPr>
            <a:xfrm>
              <a:off x="10602714" y="1781125"/>
              <a:ext cx="435935" cy="350876"/>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70AD47"/>
                  </a:solidFill>
                  <a:effectLst/>
                  <a:uLnTx/>
                  <a:uFillTx/>
                  <a:ea typeface="+mn-ea"/>
                  <a:cs typeface="+mn-cs"/>
                </a:rPr>
                <a:t>11</a:t>
              </a:r>
            </a:p>
          </p:txBody>
        </p:sp>
        <p:sp>
          <p:nvSpPr>
            <p:cNvPr id="40" name="Rectangle : coins arrondis 39">
              <a:extLst>
                <a:ext uri="{FF2B5EF4-FFF2-40B4-BE49-F238E27FC236}">
                  <a16:creationId xmlns:a16="http://schemas.microsoft.com/office/drawing/2014/main" id="{F6D9E04E-D8BD-4CAC-9F9A-9DB3BA43AE65}"/>
                </a:ext>
              </a:extLst>
            </p:cNvPr>
            <p:cNvSpPr/>
            <p:nvPr/>
          </p:nvSpPr>
          <p:spPr>
            <a:xfrm>
              <a:off x="9247383" y="2106186"/>
              <a:ext cx="2823948" cy="471830"/>
            </a:xfrm>
            <a:prstGeom prst="roundRect">
              <a:avLst/>
            </a:prstGeom>
            <a:solidFill>
              <a:schemeClr val="bg1">
                <a:lumMod val="9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prstClr val="black">
                      <a:lumMod val="75000"/>
                      <a:lumOff val="25000"/>
                    </a:prstClr>
                  </a:solidFill>
                  <a:effectLst/>
                  <a:uLnTx/>
                  <a:uFillTx/>
                  <a:ea typeface="Gadugi" panose="020B0502040204020203" pitchFamily="34" charset="0"/>
                  <a:cs typeface="+mn-cs"/>
                </a:rPr>
                <a:t>Performance touristique</a:t>
              </a:r>
            </a:p>
            <a:p>
              <a:pPr algn="ctr">
                <a:defRPr/>
              </a:pPr>
              <a:r>
                <a:rPr kumimoji="0" lang="fr-FR" sz="1100" b="0" i="1" u="none" strike="noStrike" kern="1200" cap="none" spc="0" normalizeH="0" baseline="0" noProof="0" dirty="0">
                  <a:ln>
                    <a:noFill/>
                  </a:ln>
                  <a:solidFill>
                    <a:prstClr val="black">
                      <a:lumMod val="75000"/>
                      <a:lumOff val="25000"/>
                    </a:prstClr>
                  </a:solidFill>
                  <a:effectLst/>
                  <a:uLnTx/>
                  <a:uFillTx/>
                  <a:ea typeface="Gadugi" panose="020B0502040204020203" pitchFamily="34" charset="0"/>
                  <a:cs typeface="+mn-cs"/>
                </a:rPr>
                <a:t>(3 indicateurs)</a:t>
              </a:r>
            </a:p>
          </p:txBody>
        </p:sp>
      </p:grpSp>
      <p:grpSp>
        <p:nvGrpSpPr>
          <p:cNvPr id="43" name="Groupe 42">
            <a:extLst>
              <a:ext uri="{FF2B5EF4-FFF2-40B4-BE49-F238E27FC236}">
                <a16:creationId xmlns:a16="http://schemas.microsoft.com/office/drawing/2014/main" id="{1EFDFA34-C044-42BF-AA7A-47F9272FF4C0}"/>
              </a:ext>
            </a:extLst>
          </p:cNvPr>
          <p:cNvGrpSpPr/>
          <p:nvPr/>
        </p:nvGrpSpPr>
        <p:grpSpPr>
          <a:xfrm>
            <a:off x="9183173" y="2646366"/>
            <a:ext cx="2952521" cy="682553"/>
            <a:chOff x="9210181" y="1832346"/>
            <a:chExt cx="2952521" cy="784066"/>
          </a:xfrm>
        </p:grpSpPr>
        <p:sp>
          <p:nvSpPr>
            <p:cNvPr id="45" name="Rectangle : coins arrondis 44">
              <a:extLst>
                <a:ext uri="{FF2B5EF4-FFF2-40B4-BE49-F238E27FC236}">
                  <a16:creationId xmlns:a16="http://schemas.microsoft.com/office/drawing/2014/main" id="{BA5EBCEA-3BAF-4969-893A-E7A295AD3BCA}"/>
                </a:ext>
              </a:extLst>
            </p:cNvPr>
            <p:cNvSpPr/>
            <p:nvPr/>
          </p:nvSpPr>
          <p:spPr>
            <a:xfrm>
              <a:off x="10686064" y="1832346"/>
              <a:ext cx="435935" cy="350876"/>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70AD47"/>
                  </a:solidFill>
                  <a:effectLst/>
                  <a:uLnTx/>
                  <a:uFillTx/>
                  <a:ea typeface="+mn-ea"/>
                  <a:cs typeface="+mn-cs"/>
                </a:rPr>
                <a:t>12</a:t>
              </a:r>
            </a:p>
          </p:txBody>
        </p:sp>
        <p:sp>
          <p:nvSpPr>
            <p:cNvPr id="46" name="Rectangle : coins arrondis 45">
              <a:extLst>
                <a:ext uri="{FF2B5EF4-FFF2-40B4-BE49-F238E27FC236}">
                  <a16:creationId xmlns:a16="http://schemas.microsoft.com/office/drawing/2014/main" id="{1E7377A8-0EC8-4516-927C-39C0E38BDB62}"/>
                </a:ext>
              </a:extLst>
            </p:cNvPr>
            <p:cNvSpPr/>
            <p:nvPr/>
          </p:nvSpPr>
          <p:spPr>
            <a:xfrm>
              <a:off x="9210181" y="2161517"/>
              <a:ext cx="2952521" cy="454895"/>
            </a:xfrm>
            <a:prstGeom prst="roundRect">
              <a:avLst/>
            </a:prstGeom>
            <a:solidFill>
              <a:schemeClr val="bg1">
                <a:lumMod val="9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prstClr val="black">
                      <a:lumMod val="75000"/>
                      <a:lumOff val="25000"/>
                    </a:prstClr>
                  </a:solidFill>
                  <a:effectLst/>
                  <a:uLnTx/>
                  <a:uFillTx/>
                  <a:ea typeface="Gadugi" panose="020B0502040204020203" pitchFamily="34" charset="0"/>
                  <a:cs typeface="+mn-cs"/>
                </a:rPr>
                <a:t>Dynamisme économique des stations</a:t>
              </a:r>
            </a:p>
            <a:p>
              <a:pPr algn="ctr">
                <a:defRPr/>
              </a:pPr>
              <a:r>
                <a:rPr kumimoji="0" lang="fr-FR" sz="1100" b="0" i="1" u="none" strike="noStrike" kern="1200" cap="none" spc="0" normalizeH="0" baseline="0" noProof="0" dirty="0">
                  <a:ln>
                    <a:noFill/>
                  </a:ln>
                  <a:solidFill>
                    <a:prstClr val="black">
                      <a:lumMod val="75000"/>
                      <a:lumOff val="25000"/>
                    </a:prstClr>
                  </a:solidFill>
                  <a:effectLst/>
                  <a:uLnTx/>
                  <a:uFillTx/>
                  <a:ea typeface="Gadugi" panose="020B0502040204020203" pitchFamily="34" charset="0"/>
                  <a:cs typeface="+mn-cs"/>
                </a:rPr>
                <a:t>(3 indicateurs)</a:t>
              </a:r>
            </a:p>
          </p:txBody>
        </p:sp>
      </p:grpSp>
      <p:grpSp>
        <p:nvGrpSpPr>
          <p:cNvPr id="47" name="Groupe 46">
            <a:extLst>
              <a:ext uri="{FF2B5EF4-FFF2-40B4-BE49-F238E27FC236}">
                <a16:creationId xmlns:a16="http://schemas.microsoft.com/office/drawing/2014/main" id="{C8FE8720-D684-4988-9992-FB61930D1057}"/>
              </a:ext>
            </a:extLst>
          </p:cNvPr>
          <p:cNvGrpSpPr/>
          <p:nvPr/>
        </p:nvGrpSpPr>
        <p:grpSpPr>
          <a:xfrm>
            <a:off x="9572405" y="3382570"/>
            <a:ext cx="2396603" cy="693004"/>
            <a:chOff x="9583993" y="1661248"/>
            <a:chExt cx="2396603" cy="693004"/>
          </a:xfrm>
        </p:grpSpPr>
        <p:sp>
          <p:nvSpPr>
            <p:cNvPr id="48" name="Rectangle : coins arrondis 47">
              <a:extLst>
                <a:ext uri="{FF2B5EF4-FFF2-40B4-BE49-F238E27FC236}">
                  <a16:creationId xmlns:a16="http://schemas.microsoft.com/office/drawing/2014/main" id="{39D99BD6-33EA-491E-8681-C207399E6C09}"/>
                </a:ext>
              </a:extLst>
            </p:cNvPr>
            <p:cNvSpPr/>
            <p:nvPr/>
          </p:nvSpPr>
          <p:spPr>
            <a:xfrm>
              <a:off x="10679499" y="1661248"/>
              <a:ext cx="435935" cy="350876"/>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70AD47"/>
                  </a:solidFill>
                  <a:effectLst/>
                  <a:uLnTx/>
                  <a:uFillTx/>
                  <a:ea typeface="+mn-ea"/>
                  <a:cs typeface="+mn-cs"/>
                </a:rPr>
                <a:t>13</a:t>
              </a:r>
            </a:p>
          </p:txBody>
        </p:sp>
        <p:sp>
          <p:nvSpPr>
            <p:cNvPr id="49" name="Rectangle : coins arrondis 48">
              <a:extLst>
                <a:ext uri="{FF2B5EF4-FFF2-40B4-BE49-F238E27FC236}">
                  <a16:creationId xmlns:a16="http://schemas.microsoft.com/office/drawing/2014/main" id="{2AC1A4E1-7E0C-423E-8DE2-E0A558E6A5F8}"/>
                </a:ext>
              </a:extLst>
            </p:cNvPr>
            <p:cNvSpPr/>
            <p:nvPr/>
          </p:nvSpPr>
          <p:spPr>
            <a:xfrm>
              <a:off x="9583993" y="1958252"/>
              <a:ext cx="2396603" cy="396000"/>
            </a:xfrm>
            <a:prstGeom prst="roundRect">
              <a:avLst/>
            </a:prstGeom>
            <a:solidFill>
              <a:schemeClr val="bg1">
                <a:lumMod val="9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prstClr val="black">
                      <a:lumMod val="75000"/>
                      <a:lumOff val="25000"/>
                    </a:prstClr>
                  </a:solidFill>
                  <a:effectLst/>
                  <a:uLnTx/>
                  <a:uFillTx/>
                  <a:ea typeface="Gadugi" panose="020B0502040204020203" pitchFamily="34" charset="0"/>
                  <a:cs typeface="+mn-cs"/>
                </a:rPr>
                <a:t>Performance démographique</a:t>
              </a:r>
              <a:r>
                <a:rPr kumimoji="0" lang="fr-FR" sz="1300" b="0" i="0" u="none" strike="noStrike" kern="1200" cap="none" spc="0" normalizeH="0" baseline="0" noProof="0" dirty="0">
                  <a:ln>
                    <a:noFill/>
                  </a:ln>
                  <a:solidFill>
                    <a:srgbClr val="70AD47"/>
                  </a:solidFill>
                  <a:effectLst/>
                  <a:uLnTx/>
                  <a:uFillTx/>
                  <a:ea typeface="Gadugi" panose="020B0502040204020203" pitchFamily="34" charset="0"/>
                  <a:cs typeface="+mn-cs"/>
                </a:rPr>
                <a:t>*</a:t>
              </a:r>
            </a:p>
            <a:p>
              <a:pPr algn="ctr">
                <a:defRPr/>
              </a:pPr>
              <a:r>
                <a:rPr kumimoji="0" lang="fr-FR" sz="1100" b="0" i="1" u="none" strike="noStrike" kern="1200" cap="none" spc="0" normalizeH="0" baseline="0" noProof="0" dirty="0">
                  <a:ln>
                    <a:noFill/>
                  </a:ln>
                  <a:solidFill>
                    <a:prstClr val="black">
                      <a:lumMod val="75000"/>
                      <a:lumOff val="25000"/>
                    </a:prstClr>
                  </a:solidFill>
                  <a:effectLst/>
                  <a:uLnTx/>
                  <a:uFillTx/>
                  <a:ea typeface="Gadugi" panose="020B0502040204020203" pitchFamily="34" charset="0"/>
                  <a:cs typeface="+mn-cs"/>
                </a:rPr>
                <a:t>(3 indicateurs)</a:t>
              </a:r>
            </a:p>
          </p:txBody>
        </p:sp>
      </p:grpSp>
      <p:grpSp>
        <p:nvGrpSpPr>
          <p:cNvPr id="50" name="Groupe 49">
            <a:extLst>
              <a:ext uri="{FF2B5EF4-FFF2-40B4-BE49-F238E27FC236}">
                <a16:creationId xmlns:a16="http://schemas.microsoft.com/office/drawing/2014/main" id="{D598C19F-496E-4EA0-A97A-489BA77E52C5}"/>
              </a:ext>
            </a:extLst>
          </p:cNvPr>
          <p:cNvGrpSpPr/>
          <p:nvPr/>
        </p:nvGrpSpPr>
        <p:grpSpPr>
          <a:xfrm>
            <a:off x="9877757" y="4897830"/>
            <a:ext cx="2039868" cy="671148"/>
            <a:chOff x="8231052" y="3184396"/>
            <a:chExt cx="2039868" cy="671148"/>
          </a:xfrm>
        </p:grpSpPr>
        <p:sp>
          <p:nvSpPr>
            <p:cNvPr id="51" name="Rectangle : coins arrondis 50">
              <a:extLst>
                <a:ext uri="{FF2B5EF4-FFF2-40B4-BE49-F238E27FC236}">
                  <a16:creationId xmlns:a16="http://schemas.microsoft.com/office/drawing/2014/main" id="{21006D34-6488-4B67-8FC3-D921932E06E8}"/>
                </a:ext>
              </a:extLst>
            </p:cNvPr>
            <p:cNvSpPr/>
            <p:nvPr/>
          </p:nvSpPr>
          <p:spPr>
            <a:xfrm>
              <a:off x="9033018" y="3184396"/>
              <a:ext cx="435935" cy="350876"/>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70AD47"/>
                  </a:solidFill>
                  <a:effectLst/>
                  <a:uLnTx/>
                  <a:uFillTx/>
                  <a:ea typeface="+mn-ea"/>
                  <a:cs typeface="+mn-cs"/>
                </a:rPr>
                <a:t>15</a:t>
              </a:r>
            </a:p>
          </p:txBody>
        </p:sp>
        <p:sp>
          <p:nvSpPr>
            <p:cNvPr id="52" name="Rectangle : coins arrondis 51">
              <a:extLst>
                <a:ext uri="{FF2B5EF4-FFF2-40B4-BE49-F238E27FC236}">
                  <a16:creationId xmlns:a16="http://schemas.microsoft.com/office/drawing/2014/main" id="{BE4AC6BB-B944-4017-8DF4-8B32A9B1C58A}"/>
                </a:ext>
              </a:extLst>
            </p:cNvPr>
            <p:cNvSpPr/>
            <p:nvPr/>
          </p:nvSpPr>
          <p:spPr>
            <a:xfrm>
              <a:off x="8231052" y="3459544"/>
              <a:ext cx="2039868" cy="396000"/>
            </a:xfrm>
            <a:prstGeom prst="roundRect">
              <a:avLst/>
            </a:prstGeom>
            <a:solidFill>
              <a:schemeClr val="bg1">
                <a:lumMod val="9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prstClr val="black">
                      <a:lumMod val="75000"/>
                      <a:lumOff val="25000"/>
                    </a:prstClr>
                  </a:solidFill>
                  <a:effectLst/>
                  <a:uLnTx/>
                  <a:uFillTx/>
                  <a:ea typeface="Gadugi" panose="020B0502040204020203" pitchFamily="34" charset="0"/>
                  <a:cs typeface="+mn-cs"/>
                </a:rPr>
                <a:t>Maillages et connexions</a:t>
              </a:r>
            </a:p>
            <a:p>
              <a:pPr algn="ctr">
                <a:defRPr/>
              </a:pPr>
              <a:r>
                <a:rPr kumimoji="0" lang="fr-FR" sz="1100" b="0" i="1" u="none" strike="noStrike" kern="1200" cap="none" spc="0" normalizeH="0" baseline="0" noProof="0" dirty="0">
                  <a:ln>
                    <a:noFill/>
                  </a:ln>
                  <a:solidFill>
                    <a:prstClr val="black">
                      <a:lumMod val="75000"/>
                      <a:lumOff val="25000"/>
                    </a:prstClr>
                  </a:solidFill>
                  <a:effectLst/>
                  <a:uLnTx/>
                  <a:uFillTx/>
                  <a:ea typeface="Gadugi" panose="020B0502040204020203" pitchFamily="34" charset="0"/>
                  <a:cs typeface="+mn-cs"/>
                </a:rPr>
                <a:t>(1 indicateur)</a:t>
              </a:r>
            </a:p>
          </p:txBody>
        </p:sp>
      </p:grpSp>
      <p:grpSp>
        <p:nvGrpSpPr>
          <p:cNvPr id="53" name="Groupe 52">
            <a:extLst>
              <a:ext uri="{FF2B5EF4-FFF2-40B4-BE49-F238E27FC236}">
                <a16:creationId xmlns:a16="http://schemas.microsoft.com/office/drawing/2014/main" id="{2E95FB59-50C2-494F-B44F-A93B573A1344}"/>
              </a:ext>
            </a:extLst>
          </p:cNvPr>
          <p:cNvGrpSpPr/>
          <p:nvPr/>
        </p:nvGrpSpPr>
        <p:grpSpPr>
          <a:xfrm>
            <a:off x="9811535" y="4174349"/>
            <a:ext cx="2148690" cy="669830"/>
            <a:chOff x="10490283" y="768665"/>
            <a:chExt cx="2148690" cy="669830"/>
          </a:xfrm>
        </p:grpSpPr>
        <p:sp>
          <p:nvSpPr>
            <p:cNvPr id="54" name="Rectangle : coins arrondis 53">
              <a:extLst>
                <a:ext uri="{FF2B5EF4-FFF2-40B4-BE49-F238E27FC236}">
                  <a16:creationId xmlns:a16="http://schemas.microsoft.com/office/drawing/2014/main" id="{3422B0C3-EB01-46EC-87BB-83E7A90170A5}"/>
                </a:ext>
              </a:extLst>
            </p:cNvPr>
            <p:cNvSpPr/>
            <p:nvPr/>
          </p:nvSpPr>
          <p:spPr>
            <a:xfrm>
              <a:off x="11371757" y="768665"/>
              <a:ext cx="435935" cy="350876"/>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70AD47"/>
                  </a:solidFill>
                  <a:effectLst/>
                  <a:uLnTx/>
                  <a:uFillTx/>
                  <a:ea typeface="+mn-ea"/>
                  <a:cs typeface="+mn-cs"/>
                </a:rPr>
                <a:t>14</a:t>
              </a:r>
            </a:p>
          </p:txBody>
        </p:sp>
        <p:sp>
          <p:nvSpPr>
            <p:cNvPr id="55" name="Rectangle : coins arrondis 54">
              <a:extLst>
                <a:ext uri="{FF2B5EF4-FFF2-40B4-BE49-F238E27FC236}">
                  <a16:creationId xmlns:a16="http://schemas.microsoft.com/office/drawing/2014/main" id="{CC15FB0F-21DA-4B1D-B01E-B3C4B2896FF0}"/>
                </a:ext>
              </a:extLst>
            </p:cNvPr>
            <p:cNvSpPr/>
            <p:nvPr/>
          </p:nvSpPr>
          <p:spPr>
            <a:xfrm>
              <a:off x="10490283" y="1042495"/>
              <a:ext cx="2148690" cy="396000"/>
            </a:xfrm>
            <a:prstGeom prst="roundRect">
              <a:avLst/>
            </a:prstGeom>
            <a:solidFill>
              <a:schemeClr val="bg1">
                <a:lumMod val="9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prstClr val="black">
                      <a:lumMod val="75000"/>
                      <a:lumOff val="25000"/>
                    </a:prstClr>
                  </a:solidFill>
                  <a:effectLst/>
                  <a:uLnTx/>
                  <a:uFillTx/>
                  <a:ea typeface="Gadugi" panose="020B0502040204020203" pitchFamily="34" charset="0"/>
                  <a:cs typeface="+mn-cs"/>
                </a:rPr>
                <a:t>Santé</a:t>
              </a:r>
            </a:p>
            <a:p>
              <a:pPr algn="ctr">
                <a:defRPr/>
              </a:pPr>
              <a:r>
                <a:rPr kumimoji="0" lang="fr-FR" sz="1100" b="0" i="1" u="none" strike="noStrike" kern="1200" cap="none" spc="0" normalizeH="0" baseline="0" noProof="0" dirty="0">
                  <a:ln>
                    <a:noFill/>
                  </a:ln>
                  <a:solidFill>
                    <a:prstClr val="black">
                      <a:lumMod val="75000"/>
                      <a:lumOff val="25000"/>
                    </a:prstClr>
                  </a:solidFill>
                  <a:effectLst/>
                  <a:uLnTx/>
                  <a:uFillTx/>
                  <a:ea typeface="Gadugi" panose="020B0502040204020203" pitchFamily="34" charset="0"/>
                  <a:cs typeface="+mn-cs"/>
                </a:rPr>
                <a:t>(1 indicateur)</a:t>
              </a:r>
            </a:p>
          </p:txBody>
        </p:sp>
      </p:grpSp>
      <p:sp>
        <p:nvSpPr>
          <p:cNvPr id="56" name="Rectangle 55">
            <a:extLst>
              <a:ext uri="{FF2B5EF4-FFF2-40B4-BE49-F238E27FC236}">
                <a16:creationId xmlns:a16="http://schemas.microsoft.com/office/drawing/2014/main" id="{109CD768-F1C2-41DA-A63E-7C185D858BC3}"/>
              </a:ext>
            </a:extLst>
          </p:cNvPr>
          <p:cNvSpPr/>
          <p:nvPr/>
        </p:nvSpPr>
        <p:spPr>
          <a:xfrm>
            <a:off x="156957" y="1351967"/>
            <a:ext cx="2843604" cy="523220"/>
          </a:xfrm>
          <a:prstGeom prst="rect">
            <a:avLst/>
          </a:prstGeom>
          <a:solidFill>
            <a:srgbClr val="62CBC5"/>
          </a:solid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ea typeface="Gadugi" panose="020B0502040204020203" pitchFamily="34" charset="0"/>
                <a:cs typeface="+mn-cs"/>
              </a:rPr>
              <a:t>2/ PERFORMANCE DES ETABLISSEMENTS</a:t>
            </a:r>
          </a:p>
        </p:txBody>
      </p:sp>
      <p:grpSp>
        <p:nvGrpSpPr>
          <p:cNvPr id="57" name="Groupe 56">
            <a:extLst>
              <a:ext uri="{FF2B5EF4-FFF2-40B4-BE49-F238E27FC236}">
                <a16:creationId xmlns:a16="http://schemas.microsoft.com/office/drawing/2014/main" id="{3B7956A5-C0D5-4D26-B8F1-F02593FBFCE6}"/>
              </a:ext>
            </a:extLst>
          </p:cNvPr>
          <p:cNvGrpSpPr/>
          <p:nvPr/>
        </p:nvGrpSpPr>
        <p:grpSpPr>
          <a:xfrm>
            <a:off x="421806" y="2254256"/>
            <a:ext cx="1620000" cy="898095"/>
            <a:chOff x="10523330" y="1791572"/>
            <a:chExt cx="1620000" cy="1013319"/>
          </a:xfrm>
        </p:grpSpPr>
        <p:sp>
          <p:nvSpPr>
            <p:cNvPr id="58" name="Rectangle : coins arrondis 57">
              <a:extLst>
                <a:ext uri="{FF2B5EF4-FFF2-40B4-BE49-F238E27FC236}">
                  <a16:creationId xmlns:a16="http://schemas.microsoft.com/office/drawing/2014/main" id="{047B06E1-432B-42C5-9A5C-0BF17A99D1E6}"/>
                </a:ext>
              </a:extLst>
            </p:cNvPr>
            <p:cNvSpPr/>
            <p:nvPr/>
          </p:nvSpPr>
          <p:spPr>
            <a:xfrm>
              <a:off x="11115363" y="1791572"/>
              <a:ext cx="435935" cy="350876"/>
            </a:xfrm>
            <a:prstGeom prst="roundRect">
              <a:avLst/>
            </a:prstGeom>
            <a:noFill/>
            <a:ln w="19050">
              <a:solidFill>
                <a:srgbClr val="62CBC5"/>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62CBC5"/>
                  </a:solidFill>
                  <a:effectLst/>
                  <a:uLnTx/>
                  <a:uFillTx/>
                  <a:ea typeface="+mn-ea"/>
                  <a:cs typeface="+mn-cs"/>
                </a:rPr>
                <a:t>8</a:t>
              </a:r>
            </a:p>
          </p:txBody>
        </p:sp>
        <p:sp>
          <p:nvSpPr>
            <p:cNvPr id="59" name="Rectangle : coins arrondis 58">
              <a:extLst>
                <a:ext uri="{FF2B5EF4-FFF2-40B4-BE49-F238E27FC236}">
                  <a16:creationId xmlns:a16="http://schemas.microsoft.com/office/drawing/2014/main" id="{6225420D-3198-42B2-B61B-D3A8F967C86E}"/>
                </a:ext>
              </a:extLst>
            </p:cNvPr>
            <p:cNvSpPr/>
            <p:nvPr/>
          </p:nvSpPr>
          <p:spPr>
            <a:xfrm>
              <a:off x="10523330" y="2106187"/>
              <a:ext cx="1620000" cy="698704"/>
            </a:xfrm>
            <a:prstGeom prst="roundRect">
              <a:avLst/>
            </a:prstGeom>
            <a:solidFill>
              <a:schemeClr val="bg1">
                <a:lumMod val="95000"/>
              </a:schemeClr>
            </a:solidFill>
            <a:ln>
              <a:solidFill>
                <a:srgbClr val="62CBC5"/>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prstClr val="black">
                      <a:lumMod val="75000"/>
                      <a:lumOff val="25000"/>
                    </a:prstClr>
                  </a:solidFill>
                  <a:effectLst/>
                  <a:uLnTx/>
                  <a:uFillTx/>
                  <a:ea typeface="Gadugi" panose="020B0502040204020203" pitchFamily="34" charset="0"/>
                  <a:cs typeface="+mn-cs"/>
                </a:rPr>
                <a:t>Profil des établissements</a:t>
              </a:r>
            </a:p>
            <a:p>
              <a:pPr algn="ctr">
                <a:defRPr/>
              </a:pPr>
              <a:r>
                <a:rPr kumimoji="0" lang="fr-FR" sz="1100" b="0" i="1" u="none" strike="noStrike" kern="1200" cap="none" spc="0" normalizeH="0" baseline="0" noProof="0" dirty="0">
                  <a:ln>
                    <a:noFill/>
                  </a:ln>
                  <a:solidFill>
                    <a:prstClr val="black">
                      <a:lumMod val="75000"/>
                      <a:lumOff val="25000"/>
                    </a:prstClr>
                  </a:solidFill>
                  <a:effectLst/>
                  <a:uLnTx/>
                  <a:uFillTx/>
                  <a:ea typeface="Gadugi" panose="020B0502040204020203" pitchFamily="34" charset="0"/>
                  <a:cs typeface="+mn-cs"/>
                </a:rPr>
                <a:t>(5 indicateurs)</a:t>
              </a:r>
            </a:p>
          </p:txBody>
        </p:sp>
      </p:grpSp>
      <p:grpSp>
        <p:nvGrpSpPr>
          <p:cNvPr id="60" name="Groupe 59">
            <a:extLst>
              <a:ext uri="{FF2B5EF4-FFF2-40B4-BE49-F238E27FC236}">
                <a16:creationId xmlns:a16="http://schemas.microsoft.com/office/drawing/2014/main" id="{40724464-F576-4792-B14F-E06780009363}"/>
              </a:ext>
            </a:extLst>
          </p:cNvPr>
          <p:cNvGrpSpPr/>
          <p:nvPr/>
        </p:nvGrpSpPr>
        <p:grpSpPr>
          <a:xfrm>
            <a:off x="421806" y="3470891"/>
            <a:ext cx="1620000" cy="933870"/>
            <a:chOff x="10523330" y="1791572"/>
            <a:chExt cx="1620000" cy="933870"/>
          </a:xfrm>
        </p:grpSpPr>
        <p:sp>
          <p:nvSpPr>
            <p:cNvPr id="61" name="Rectangle : coins arrondis 60">
              <a:extLst>
                <a:ext uri="{FF2B5EF4-FFF2-40B4-BE49-F238E27FC236}">
                  <a16:creationId xmlns:a16="http://schemas.microsoft.com/office/drawing/2014/main" id="{C194278A-5243-4F28-8129-D2EC5C6C12A1}"/>
                </a:ext>
              </a:extLst>
            </p:cNvPr>
            <p:cNvSpPr/>
            <p:nvPr/>
          </p:nvSpPr>
          <p:spPr>
            <a:xfrm>
              <a:off x="11115363" y="1791572"/>
              <a:ext cx="435935" cy="350876"/>
            </a:xfrm>
            <a:prstGeom prst="roundRect">
              <a:avLst/>
            </a:prstGeom>
            <a:noFill/>
            <a:ln w="19050">
              <a:solidFill>
                <a:srgbClr val="62CBC5"/>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62CBC5"/>
                  </a:solidFill>
                  <a:effectLst/>
                  <a:uLnTx/>
                  <a:uFillTx/>
                  <a:ea typeface="+mn-ea"/>
                  <a:cs typeface="+mn-cs"/>
                </a:rPr>
                <a:t>9</a:t>
              </a:r>
            </a:p>
          </p:txBody>
        </p:sp>
        <p:sp>
          <p:nvSpPr>
            <p:cNvPr id="62" name="Rectangle : coins arrondis 61">
              <a:extLst>
                <a:ext uri="{FF2B5EF4-FFF2-40B4-BE49-F238E27FC236}">
                  <a16:creationId xmlns:a16="http://schemas.microsoft.com/office/drawing/2014/main" id="{5B22DFBE-BA0D-4B8B-96D5-903BA337683E}"/>
                </a:ext>
              </a:extLst>
            </p:cNvPr>
            <p:cNvSpPr/>
            <p:nvPr/>
          </p:nvSpPr>
          <p:spPr>
            <a:xfrm>
              <a:off x="10523330" y="2106186"/>
              <a:ext cx="1620000" cy="619256"/>
            </a:xfrm>
            <a:prstGeom prst="roundRect">
              <a:avLst/>
            </a:prstGeom>
            <a:solidFill>
              <a:schemeClr val="bg1">
                <a:lumMod val="95000"/>
              </a:schemeClr>
            </a:solidFill>
            <a:ln>
              <a:solidFill>
                <a:srgbClr val="62CBC5"/>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prstClr val="black">
                      <a:lumMod val="75000"/>
                      <a:lumOff val="25000"/>
                    </a:prstClr>
                  </a:solidFill>
                  <a:effectLst/>
                  <a:uLnTx/>
                  <a:uFillTx/>
                  <a:ea typeface="Gadugi" panose="020B0502040204020203" pitchFamily="34" charset="0"/>
                  <a:cs typeface="+mn-cs"/>
                </a:rPr>
                <a:t>Fréquentation des établissements</a:t>
              </a:r>
            </a:p>
            <a:p>
              <a:pPr algn="ctr">
                <a:defRPr/>
              </a:pPr>
              <a:r>
                <a:rPr kumimoji="0" lang="fr-FR" sz="1100" b="0" i="1" u="none" strike="noStrike" kern="1200" cap="none" spc="0" normalizeH="0" baseline="0" noProof="0" dirty="0">
                  <a:ln>
                    <a:noFill/>
                  </a:ln>
                  <a:solidFill>
                    <a:prstClr val="black">
                      <a:lumMod val="75000"/>
                      <a:lumOff val="25000"/>
                    </a:prstClr>
                  </a:solidFill>
                  <a:effectLst/>
                  <a:uLnTx/>
                  <a:uFillTx/>
                  <a:ea typeface="Gadugi" panose="020B0502040204020203" pitchFamily="34" charset="0"/>
                  <a:cs typeface="+mn-cs"/>
                </a:rPr>
                <a:t>(4 indicateurs)</a:t>
              </a:r>
            </a:p>
          </p:txBody>
        </p:sp>
      </p:grpSp>
      <p:grpSp>
        <p:nvGrpSpPr>
          <p:cNvPr id="63" name="Groupe 62">
            <a:extLst>
              <a:ext uri="{FF2B5EF4-FFF2-40B4-BE49-F238E27FC236}">
                <a16:creationId xmlns:a16="http://schemas.microsoft.com/office/drawing/2014/main" id="{32FED61E-5C50-44BD-8C78-860AE6872F17}"/>
              </a:ext>
            </a:extLst>
          </p:cNvPr>
          <p:cNvGrpSpPr/>
          <p:nvPr/>
        </p:nvGrpSpPr>
        <p:grpSpPr>
          <a:xfrm>
            <a:off x="421806" y="4903487"/>
            <a:ext cx="1620000" cy="665491"/>
            <a:chOff x="10523330" y="1791572"/>
            <a:chExt cx="1620000" cy="665491"/>
          </a:xfrm>
        </p:grpSpPr>
        <p:sp>
          <p:nvSpPr>
            <p:cNvPr id="64" name="Rectangle : coins arrondis 63">
              <a:extLst>
                <a:ext uri="{FF2B5EF4-FFF2-40B4-BE49-F238E27FC236}">
                  <a16:creationId xmlns:a16="http://schemas.microsoft.com/office/drawing/2014/main" id="{EDBACAC7-6AD3-4301-BAF0-FBB745E83F9D}"/>
                </a:ext>
              </a:extLst>
            </p:cNvPr>
            <p:cNvSpPr/>
            <p:nvPr/>
          </p:nvSpPr>
          <p:spPr>
            <a:xfrm>
              <a:off x="11115363" y="1791572"/>
              <a:ext cx="435935" cy="350876"/>
            </a:xfrm>
            <a:prstGeom prst="roundRect">
              <a:avLst/>
            </a:prstGeom>
            <a:noFill/>
            <a:ln w="19050">
              <a:solidFill>
                <a:srgbClr val="62CBC5"/>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62CBC5"/>
                  </a:solidFill>
                  <a:effectLst/>
                  <a:uLnTx/>
                  <a:uFillTx/>
                  <a:ea typeface="+mn-ea"/>
                  <a:cs typeface="+mn-cs"/>
                </a:rPr>
                <a:t>10</a:t>
              </a:r>
            </a:p>
          </p:txBody>
        </p:sp>
        <p:sp>
          <p:nvSpPr>
            <p:cNvPr id="65" name="Rectangle : coins arrondis 64">
              <a:extLst>
                <a:ext uri="{FF2B5EF4-FFF2-40B4-BE49-F238E27FC236}">
                  <a16:creationId xmlns:a16="http://schemas.microsoft.com/office/drawing/2014/main" id="{FF361BAC-CBB4-4D62-9B18-FBA1F4B0C2BE}"/>
                </a:ext>
              </a:extLst>
            </p:cNvPr>
            <p:cNvSpPr/>
            <p:nvPr/>
          </p:nvSpPr>
          <p:spPr>
            <a:xfrm>
              <a:off x="10523330" y="2106187"/>
              <a:ext cx="1620000" cy="350876"/>
            </a:xfrm>
            <a:prstGeom prst="roundRect">
              <a:avLst/>
            </a:prstGeom>
            <a:solidFill>
              <a:schemeClr val="bg1">
                <a:lumMod val="95000"/>
              </a:schemeClr>
            </a:solidFill>
            <a:ln>
              <a:solidFill>
                <a:srgbClr val="62CBC5"/>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prstClr val="black">
                      <a:lumMod val="75000"/>
                      <a:lumOff val="25000"/>
                    </a:prstClr>
                  </a:solidFill>
                  <a:effectLst/>
                  <a:uLnTx/>
                  <a:uFillTx/>
                  <a:ea typeface="Gadugi" panose="020B0502040204020203" pitchFamily="34" charset="0"/>
                  <a:cs typeface="+mn-cs"/>
                </a:rPr>
                <a:t>Environnement</a:t>
              </a:r>
            </a:p>
            <a:p>
              <a:pPr algn="ctr">
                <a:defRPr/>
              </a:pPr>
              <a:r>
                <a:rPr kumimoji="0" lang="fr-FR" sz="1100" b="0" i="1" u="none" strike="noStrike" kern="1200" cap="none" spc="0" normalizeH="0" baseline="0" noProof="0" dirty="0">
                  <a:ln>
                    <a:noFill/>
                  </a:ln>
                  <a:solidFill>
                    <a:prstClr val="black">
                      <a:lumMod val="75000"/>
                      <a:lumOff val="25000"/>
                    </a:prstClr>
                  </a:solidFill>
                  <a:effectLst/>
                  <a:uLnTx/>
                  <a:uFillTx/>
                  <a:ea typeface="Gadugi" panose="020B0502040204020203" pitchFamily="34" charset="0"/>
                  <a:cs typeface="+mn-cs"/>
                </a:rPr>
                <a:t>(3 indicateurs)</a:t>
              </a:r>
            </a:p>
          </p:txBody>
        </p:sp>
      </p:grpSp>
      <p:sp>
        <p:nvSpPr>
          <p:cNvPr id="66" name="ZoneTexte 65">
            <a:extLst>
              <a:ext uri="{FF2B5EF4-FFF2-40B4-BE49-F238E27FC236}">
                <a16:creationId xmlns:a16="http://schemas.microsoft.com/office/drawing/2014/main" id="{04242731-6100-442C-8D63-BA6254DA20D9}"/>
              </a:ext>
            </a:extLst>
          </p:cNvPr>
          <p:cNvSpPr txBox="1"/>
          <p:nvPr/>
        </p:nvSpPr>
        <p:spPr>
          <a:xfrm>
            <a:off x="216145" y="576748"/>
            <a:ext cx="11886748" cy="523220"/>
          </a:xfrm>
          <a:prstGeom prst="rect">
            <a:avLst/>
          </a:prstGeom>
          <a:noFill/>
        </p:spPr>
        <p:txBody>
          <a:bodyPr wrap="square" rtlCol="0">
            <a:spAutoFit/>
          </a:bodyPr>
          <a:lstStyle/>
          <a:p>
            <a:pPr lvl="0"/>
            <a:r>
              <a:rPr kumimoji="0" lang="fr-FR" sz="1400" b="0" i="0" u="none" strike="noStrike" kern="1200" cap="none" spc="0" normalizeH="0" baseline="0" noProof="0" dirty="0">
                <a:ln>
                  <a:noFill/>
                </a:ln>
                <a:solidFill>
                  <a:prstClr val="black"/>
                </a:solidFill>
                <a:effectLst/>
                <a:uLnTx/>
                <a:uFillTx/>
                <a:ea typeface="Gadugi" panose="020B0502040204020203" pitchFamily="34" charset="0"/>
                <a:cs typeface="+mn-cs"/>
              </a:rPr>
              <a:t>L’Observatoire est constitué d’un tableau de bord de 50 indicateurs répartis en </a:t>
            </a:r>
            <a:r>
              <a:rPr kumimoji="0" lang="fr-FR" sz="1400" b="1" i="0" u="none" strike="noStrike" kern="1200" cap="none" spc="0" normalizeH="0" baseline="0" noProof="0" dirty="0">
                <a:ln>
                  <a:noFill/>
                </a:ln>
                <a:solidFill>
                  <a:prstClr val="black"/>
                </a:solidFill>
                <a:effectLst/>
                <a:uLnTx/>
                <a:uFillTx/>
                <a:ea typeface="Gadugi" panose="020B0502040204020203" pitchFamily="34" charset="0"/>
                <a:cs typeface="+mn-cs"/>
              </a:rPr>
              <a:t>4 grandes catégories </a:t>
            </a:r>
            <a:r>
              <a:rPr kumimoji="0" lang="fr-FR" sz="1400" b="0" i="0" u="none" strike="noStrike" kern="1200" cap="none" spc="0" normalizeH="0" baseline="0" noProof="0" dirty="0">
                <a:ln>
                  <a:noFill/>
                </a:ln>
                <a:solidFill>
                  <a:prstClr val="black"/>
                </a:solidFill>
                <a:effectLst/>
                <a:uLnTx/>
                <a:uFillTx/>
                <a:ea typeface="Gadugi" panose="020B0502040204020203" pitchFamily="34" charset="0"/>
                <a:cs typeface="+mn-cs"/>
              </a:rPr>
              <a:t>: </a:t>
            </a:r>
            <a:r>
              <a:rPr lang="fr-FR" sz="1400" dirty="0">
                <a:solidFill>
                  <a:prstClr val="black"/>
                </a:solidFill>
                <a:ea typeface="Gadugi" panose="020B0502040204020203" pitchFamily="34" charset="0"/>
              </a:rPr>
              <a:t>1/ les impacts économiques du thermalisme, 2/ </a:t>
            </a:r>
            <a:r>
              <a:rPr kumimoji="0" lang="fr-FR" sz="1400" b="0" i="0" u="none" strike="noStrike" kern="1200" cap="none" spc="0" normalizeH="0" baseline="0" noProof="0" dirty="0">
                <a:ln>
                  <a:noFill/>
                </a:ln>
                <a:solidFill>
                  <a:prstClr val="black"/>
                </a:solidFill>
                <a:effectLst/>
                <a:uLnTx/>
                <a:uFillTx/>
                <a:ea typeface="Gadugi" panose="020B0502040204020203" pitchFamily="34" charset="0"/>
                <a:cs typeface="+mn-cs"/>
              </a:rPr>
              <a:t>la performance des établissements, 3/ l’attractivité des territoires et 4/ la fiscalité et les finances locales des stations</a:t>
            </a:r>
          </a:p>
        </p:txBody>
      </p:sp>
      <p:grpSp>
        <p:nvGrpSpPr>
          <p:cNvPr id="67" name="Groupe 66">
            <a:extLst>
              <a:ext uri="{FF2B5EF4-FFF2-40B4-BE49-F238E27FC236}">
                <a16:creationId xmlns:a16="http://schemas.microsoft.com/office/drawing/2014/main" id="{7A062228-C223-40EA-8717-1687F9E5E295}"/>
              </a:ext>
            </a:extLst>
          </p:cNvPr>
          <p:cNvGrpSpPr/>
          <p:nvPr/>
        </p:nvGrpSpPr>
        <p:grpSpPr>
          <a:xfrm>
            <a:off x="9290185" y="6237003"/>
            <a:ext cx="2462993" cy="390195"/>
            <a:chOff x="5716283" y="6687183"/>
            <a:chExt cx="2462993" cy="525644"/>
          </a:xfrm>
        </p:grpSpPr>
        <p:sp>
          <p:nvSpPr>
            <p:cNvPr id="68" name="Rectangle : coins arrondis 67">
              <a:extLst>
                <a:ext uri="{FF2B5EF4-FFF2-40B4-BE49-F238E27FC236}">
                  <a16:creationId xmlns:a16="http://schemas.microsoft.com/office/drawing/2014/main" id="{DF152B49-2D98-4849-8EEA-3271E1829007}"/>
                </a:ext>
              </a:extLst>
            </p:cNvPr>
            <p:cNvSpPr/>
            <p:nvPr/>
          </p:nvSpPr>
          <p:spPr>
            <a:xfrm>
              <a:off x="5716283" y="6774566"/>
              <a:ext cx="435935" cy="350875"/>
            </a:xfrm>
            <a:prstGeom prst="roundRect">
              <a:avLst/>
            </a:prstGeom>
            <a:solidFill>
              <a:srgbClr val="F2F2F2"/>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chemeClr val="accent4">
                      <a:lumMod val="75000"/>
                    </a:schemeClr>
                  </a:solidFill>
                  <a:effectLst/>
                  <a:uLnTx/>
                  <a:uFillTx/>
                  <a:ea typeface="+mn-ea"/>
                  <a:cs typeface="+mn-cs"/>
                </a:rPr>
                <a:t>16</a:t>
              </a:r>
            </a:p>
          </p:txBody>
        </p:sp>
        <p:sp>
          <p:nvSpPr>
            <p:cNvPr id="69" name="Rectangle : coins arrondis 68">
              <a:extLst>
                <a:ext uri="{FF2B5EF4-FFF2-40B4-BE49-F238E27FC236}">
                  <a16:creationId xmlns:a16="http://schemas.microsoft.com/office/drawing/2014/main" id="{34F88B12-F6ED-430D-BA52-7CFA6401712A}"/>
                </a:ext>
              </a:extLst>
            </p:cNvPr>
            <p:cNvSpPr/>
            <p:nvPr/>
          </p:nvSpPr>
          <p:spPr>
            <a:xfrm>
              <a:off x="6136563" y="6687183"/>
              <a:ext cx="2042713" cy="525644"/>
            </a:xfrm>
            <a:prstGeom prst="roundRect">
              <a:avLst/>
            </a:prstGeom>
            <a:solidFill>
              <a:schemeClr val="bg1">
                <a:lumMod val="9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srgbClr val="203864"/>
                  </a:solidFill>
                  <a:effectLst/>
                  <a:uLnTx/>
                  <a:uFillTx/>
                  <a:ea typeface="Gadugi" panose="020B0502040204020203" pitchFamily="34" charset="0"/>
                  <a:cs typeface="+mn-cs"/>
                </a:rPr>
                <a:t>Fiscalité et investissement</a:t>
              </a:r>
            </a:p>
            <a:p>
              <a:pPr algn="ctr">
                <a:defRPr/>
              </a:pPr>
              <a:r>
                <a:rPr lang="fr-FR" sz="1100" i="1" dirty="0">
                  <a:solidFill>
                    <a:srgbClr val="203864"/>
                  </a:solidFill>
                  <a:ea typeface="Gadugi" panose="020B0502040204020203" pitchFamily="34" charset="0"/>
                </a:rPr>
                <a:t>(3 indicateurs)</a:t>
              </a:r>
            </a:p>
          </p:txBody>
        </p:sp>
      </p:grpSp>
      <p:sp>
        <p:nvSpPr>
          <p:cNvPr id="70" name="Rectangle 69">
            <a:extLst>
              <a:ext uri="{FF2B5EF4-FFF2-40B4-BE49-F238E27FC236}">
                <a16:creationId xmlns:a16="http://schemas.microsoft.com/office/drawing/2014/main" id="{F76B8958-B6F0-4C01-8C6E-334BC2EE1CBE}"/>
              </a:ext>
            </a:extLst>
          </p:cNvPr>
          <p:cNvSpPr/>
          <p:nvPr/>
        </p:nvSpPr>
        <p:spPr>
          <a:xfrm>
            <a:off x="8787075" y="5770395"/>
            <a:ext cx="3434352" cy="307777"/>
          </a:xfrm>
          <a:prstGeom prst="rect">
            <a:avLst/>
          </a:prstGeom>
          <a:solidFill>
            <a:schemeClr val="accent4">
              <a:lumMod val="40000"/>
              <a:lumOff val="60000"/>
            </a:schemeClr>
          </a:solidFill>
        </p:spPr>
        <p:txBody>
          <a:bodyPr wrap="square" lIns="36000" rIns="36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152543"/>
                </a:solidFill>
                <a:effectLst/>
                <a:uLnTx/>
                <a:uFillTx/>
                <a:ea typeface="Gadugi" panose="020B0502040204020203" pitchFamily="34" charset="0"/>
                <a:cs typeface="+mn-cs"/>
              </a:rPr>
              <a:t>4/ FISCALITE ET FINANCES LOCALES</a:t>
            </a:r>
          </a:p>
        </p:txBody>
      </p:sp>
    </p:spTree>
    <p:extLst>
      <p:ext uri="{BB962C8B-B14F-4D97-AF65-F5344CB8AC3E}">
        <p14:creationId xmlns:p14="http://schemas.microsoft.com/office/powerpoint/2010/main" val="2461167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2">
            <a:extLst>
              <a:ext uri="{FF2B5EF4-FFF2-40B4-BE49-F238E27FC236}">
                <a16:creationId xmlns:a16="http://schemas.microsoft.com/office/drawing/2014/main" id="{C1D41FE9-38B3-4A81-B208-8142AC26CEE8}"/>
              </a:ext>
            </a:extLst>
          </p:cNvPr>
          <p:cNvSpPr txBox="1">
            <a:spLocks/>
          </p:cNvSpPr>
          <p:nvPr/>
        </p:nvSpPr>
        <p:spPr>
          <a:xfrm>
            <a:off x="330554" y="64547"/>
            <a:ext cx="11627717"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dirty="0">
                <a:solidFill>
                  <a:schemeClr val="accent1">
                    <a:lumMod val="50000"/>
                  </a:schemeClr>
                </a:solidFill>
                <a:latin typeface="Gadugi" panose="020B0502040204020203" pitchFamily="34" charset="0"/>
                <a:ea typeface="Gadugi" panose="020B0502040204020203" pitchFamily="34" charset="0"/>
              </a:rPr>
              <a:t>Fonctionnement de l’OESTh </a:t>
            </a:r>
            <a:r>
              <a:rPr lang="fr-FR" sz="2000" dirty="0">
                <a:solidFill>
                  <a:srgbClr val="4472C4">
                    <a:lumMod val="50000"/>
                  </a:srgbClr>
                </a:solidFill>
                <a:latin typeface="Gadugi" panose="020B0502040204020203" pitchFamily="34" charset="0"/>
                <a:ea typeface="Gadugi" panose="020B0502040204020203" pitchFamily="34" charset="0"/>
              </a:rPr>
              <a:t>- </a:t>
            </a:r>
            <a:r>
              <a:rPr lang="fr-FR" sz="2000" b="0" dirty="0">
                <a:solidFill>
                  <a:srgbClr val="4472C4">
                    <a:lumMod val="50000"/>
                  </a:srgbClr>
                </a:solidFill>
                <a:latin typeface="Gadugi" panose="020B0502040204020203" pitchFamily="34" charset="0"/>
                <a:ea typeface="Gadugi" panose="020B0502040204020203" pitchFamily="34" charset="0"/>
              </a:rPr>
              <a:t>Les parties prenantes </a:t>
            </a:r>
            <a:r>
              <a:rPr kumimoji="0" lang="fr-FR" sz="2000" b="0" i="0" u="none" strike="noStrike" kern="1200" cap="none" spc="0" normalizeH="0" baseline="0" noProof="0" dirty="0">
                <a:ln>
                  <a:noFill/>
                </a:ln>
                <a:solidFill>
                  <a:srgbClr val="4472C4">
                    <a:lumMod val="50000"/>
                  </a:srgbClr>
                </a:solidFill>
                <a:effectLst/>
                <a:uLnTx/>
                <a:uFillTx/>
                <a:latin typeface="Gadugi" panose="020B0502040204020203" pitchFamily="34" charset="0"/>
                <a:ea typeface="Gadugi" panose="020B0502040204020203" pitchFamily="34" charset="0"/>
              </a:rPr>
              <a:t>de l’OESTh</a:t>
            </a:r>
          </a:p>
        </p:txBody>
      </p:sp>
      <p:sp>
        <p:nvSpPr>
          <p:cNvPr id="42" name="Espace réservé du numéro de diapositive 9">
            <a:extLst>
              <a:ext uri="{FF2B5EF4-FFF2-40B4-BE49-F238E27FC236}">
                <a16:creationId xmlns:a16="http://schemas.microsoft.com/office/drawing/2014/main" id="{6DCB4038-4708-4ECB-9C34-C6761C20E84F}"/>
              </a:ext>
            </a:extLst>
          </p:cNvPr>
          <p:cNvSpPr>
            <a:spLocks noGrp="1"/>
          </p:cNvSpPr>
          <p:nvPr>
            <p:ph type="sldNum" sz="quarter" idx="12"/>
          </p:nvPr>
        </p:nvSpPr>
        <p:spPr>
          <a:xfrm>
            <a:off x="9289567" y="643612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1973A-491D-4F21-9500-AEA459A2B14A}" type="slidenum">
              <a:rPr kumimoji="0" lang="fr-FR"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2" name="Connecteur : en angle 11">
            <a:extLst>
              <a:ext uri="{FF2B5EF4-FFF2-40B4-BE49-F238E27FC236}">
                <a16:creationId xmlns:a16="http://schemas.microsoft.com/office/drawing/2014/main" id="{83286762-1EDB-452C-8BC0-5161401664C1}"/>
              </a:ext>
            </a:extLst>
          </p:cNvPr>
          <p:cNvCxnSpPr>
            <a:cxnSpLocks/>
          </p:cNvCxnSpPr>
          <p:nvPr/>
        </p:nvCxnSpPr>
        <p:spPr>
          <a:xfrm rot="10800000" flipV="1">
            <a:off x="1966732" y="735426"/>
            <a:ext cx="3209418" cy="898180"/>
          </a:xfrm>
          <a:prstGeom prst="bentConnector3">
            <a:avLst>
              <a:gd name="adj1" fmla="val 10014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 en angle 13">
            <a:extLst>
              <a:ext uri="{FF2B5EF4-FFF2-40B4-BE49-F238E27FC236}">
                <a16:creationId xmlns:a16="http://schemas.microsoft.com/office/drawing/2014/main" id="{790EA0BD-6BD9-41E4-B234-F34A03825ACE}"/>
              </a:ext>
            </a:extLst>
          </p:cNvPr>
          <p:cNvCxnSpPr>
            <a:cxnSpLocks/>
          </p:cNvCxnSpPr>
          <p:nvPr/>
        </p:nvCxnSpPr>
        <p:spPr>
          <a:xfrm>
            <a:off x="6336792" y="735427"/>
            <a:ext cx="4185018" cy="881807"/>
          </a:xfrm>
          <a:prstGeom prst="bentConnector3">
            <a:avLst>
              <a:gd name="adj1" fmla="val 100035"/>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22F1DB2-BEB5-448C-8FC2-076760FA524E}"/>
              </a:ext>
            </a:extLst>
          </p:cNvPr>
          <p:cNvSpPr/>
          <p:nvPr/>
        </p:nvSpPr>
        <p:spPr>
          <a:xfrm>
            <a:off x="1135523" y="5454260"/>
            <a:ext cx="3331438" cy="307777"/>
          </a:xfrm>
          <a:prstGeom prst="rect">
            <a:avLst/>
          </a:prstGeom>
          <a:solidFill>
            <a:schemeClr val="bg1">
              <a:lumMod val="50000"/>
            </a:schemeClr>
          </a:solidFill>
        </p:spPr>
        <p:txBody>
          <a:bodyPr wrap="square">
            <a:spAutoFit/>
          </a:bodyPr>
          <a:lstStyle/>
          <a:p>
            <a:pPr algn="ctr"/>
            <a:r>
              <a:rPr lang="fr-FR" sz="1400" b="1" dirty="0">
                <a:solidFill>
                  <a:schemeClr val="bg1"/>
                </a:solidFill>
                <a:ea typeface="Gadugi" panose="020B0502040204020203" pitchFamily="34" charset="0"/>
              </a:rPr>
              <a:t>VOLET ETABLISSEMENTS</a:t>
            </a:r>
          </a:p>
        </p:txBody>
      </p:sp>
      <p:sp>
        <p:nvSpPr>
          <p:cNvPr id="17" name="Rectangle 16">
            <a:extLst>
              <a:ext uri="{FF2B5EF4-FFF2-40B4-BE49-F238E27FC236}">
                <a16:creationId xmlns:a16="http://schemas.microsoft.com/office/drawing/2014/main" id="{94215FDE-CE6B-454A-9721-AA97B3633875}"/>
              </a:ext>
            </a:extLst>
          </p:cNvPr>
          <p:cNvSpPr/>
          <p:nvPr/>
        </p:nvSpPr>
        <p:spPr>
          <a:xfrm>
            <a:off x="7386135" y="5447308"/>
            <a:ext cx="2922309" cy="307777"/>
          </a:xfrm>
          <a:prstGeom prst="rect">
            <a:avLst/>
          </a:prstGeom>
          <a:solidFill>
            <a:schemeClr val="accent6"/>
          </a:solidFill>
        </p:spPr>
        <p:txBody>
          <a:bodyPr wrap="square">
            <a:spAutoFit/>
          </a:bodyPr>
          <a:lstStyle/>
          <a:p>
            <a:pPr algn="ctr"/>
            <a:r>
              <a:rPr lang="fr-FR" sz="1400" b="1" dirty="0">
                <a:solidFill>
                  <a:schemeClr val="bg1"/>
                </a:solidFill>
                <a:ea typeface="Gadugi" panose="020B0502040204020203" pitchFamily="34" charset="0"/>
              </a:rPr>
              <a:t>VOLET TERRITOIRES</a:t>
            </a:r>
          </a:p>
        </p:txBody>
      </p:sp>
      <p:cxnSp>
        <p:nvCxnSpPr>
          <p:cNvPr id="18" name="Connecteur droit 17">
            <a:extLst>
              <a:ext uri="{FF2B5EF4-FFF2-40B4-BE49-F238E27FC236}">
                <a16:creationId xmlns:a16="http://schemas.microsoft.com/office/drawing/2014/main" id="{6B8C59F6-0370-43CE-A82D-00220573DE43}"/>
              </a:ext>
            </a:extLst>
          </p:cNvPr>
          <p:cNvCxnSpPr>
            <a:cxnSpLocks/>
          </p:cNvCxnSpPr>
          <p:nvPr/>
        </p:nvCxnSpPr>
        <p:spPr>
          <a:xfrm>
            <a:off x="5790469" y="1644134"/>
            <a:ext cx="0" cy="4901342"/>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FAD613F6-7786-4E39-BD3C-712CDB5096B3}"/>
              </a:ext>
            </a:extLst>
          </p:cNvPr>
          <p:cNvSpPr/>
          <p:nvPr/>
        </p:nvSpPr>
        <p:spPr>
          <a:xfrm>
            <a:off x="635739" y="1644133"/>
            <a:ext cx="5068539" cy="49147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Rectangle 19">
            <a:extLst>
              <a:ext uri="{FF2B5EF4-FFF2-40B4-BE49-F238E27FC236}">
                <a16:creationId xmlns:a16="http://schemas.microsoft.com/office/drawing/2014/main" id="{745D858A-E021-4F0E-8D68-A8C4F998FBA6}"/>
              </a:ext>
            </a:extLst>
          </p:cNvPr>
          <p:cNvSpPr/>
          <p:nvPr/>
        </p:nvSpPr>
        <p:spPr>
          <a:xfrm>
            <a:off x="5851989" y="1657506"/>
            <a:ext cx="5725238" cy="490134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ZoneTexte 22">
            <a:extLst>
              <a:ext uri="{FF2B5EF4-FFF2-40B4-BE49-F238E27FC236}">
                <a16:creationId xmlns:a16="http://schemas.microsoft.com/office/drawing/2014/main" id="{D51B5A38-692D-464B-BBA8-C3AF00F77B42}"/>
              </a:ext>
            </a:extLst>
          </p:cNvPr>
          <p:cNvSpPr txBox="1"/>
          <p:nvPr/>
        </p:nvSpPr>
        <p:spPr>
          <a:xfrm>
            <a:off x="9497115" y="3273857"/>
            <a:ext cx="713575" cy="276999"/>
          </a:xfrm>
          <a:prstGeom prst="rect">
            <a:avLst/>
          </a:prstGeom>
          <a:noFill/>
        </p:spPr>
        <p:txBody>
          <a:bodyPr wrap="square" rtlCol="0">
            <a:spAutoFit/>
          </a:bodyPr>
          <a:lstStyle/>
          <a:p>
            <a:r>
              <a:rPr lang="fr-FR" sz="1200" i="1" dirty="0">
                <a:solidFill>
                  <a:schemeClr val="tx2"/>
                </a:solidFill>
              </a:rPr>
              <a:t>Appuie</a:t>
            </a:r>
          </a:p>
        </p:txBody>
      </p:sp>
      <p:sp>
        <p:nvSpPr>
          <p:cNvPr id="24" name="ZoneTexte 23">
            <a:extLst>
              <a:ext uri="{FF2B5EF4-FFF2-40B4-BE49-F238E27FC236}">
                <a16:creationId xmlns:a16="http://schemas.microsoft.com/office/drawing/2014/main" id="{BF25D472-2C55-4BB4-8697-E312E83DA7C7}"/>
              </a:ext>
            </a:extLst>
          </p:cNvPr>
          <p:cNvSpPr txBox="1"/>
          <p:nvPr/>
        </p:nvSpPr>
        <p:spPr>
          <a:xfrm>
            <a:off x="10602364" y="3567043"/>
            <a:ext cx="698194" cy="276999"/>
          </a:xfrm>
          <a:prstGeom prst="rect">
            <a:avLst/>
          </a:prstGeom>
          <a:noFill/>
        </p:spPr>
        <p:txBody>
          <a:bodyPr wrap="square" rtlCol="0">
            <a:spAutoFit/>
          </a:bodyPr>
          <a:lstStyle/>
          <a:p>
            <a:r>
              <a:rPr lang="fr-FR" sz="1200" i="1" dirty="0">
                <a:solidFill>
                  <a:schemeClr val="tx2"/>
                </a:solidFill>
              </a:rPr>
              <a:t>Appuie</a:t>
            </a:r>
          </a:p>
        </p:txBody>
      </p:sp>
      <p:sp>
        <p:nvSpPr>
          <p:cNvPr id="25" name="ZoneTexte 24">
            <a:extLst>
              <a:ext uri="{FF2B5EF4-FFF2-40B4-BE49-F238E27FC236}">
                <a16:creationId xmlns:a16="http://schemas.microsoft.com/office/drawing/2014/main" id="{4D7FB482-B5AD-4358-9DCA-BCC61C9CAF6A}"/>
              </a:ext>
            </a:extLst>
          </p:cNvPr>
          <p:cNvSpPr txBox="1"/>
          <p:nvPr/>
        </p:nvSpPr>
        <p:spPr>
          <a:xfrm>
            <a:off x="5575260" y="4430085"/>
            <a:ext cx="1176458" cy="276999"/>
          </a:xfrm>
          <a:prstGeom prst="rect">
            <a:avLst/>
          </a:prstGeom>
          <a:noFill/>
        </p:spPr>
        <p:txBody>
          <a:bodyPr wrap="square" rtlCol="0">
            <a:spAutoFit/>
          </a:bodyPr>
          <a:lstStyle/>
          <a:p>
            <a:pPr algn="r"/>
            <a:r>
              <a:rPr lang="fr-FR" sz="1200" i="1" dirty="0">
                <a:solidFill>
                  <a:schemeClr val="tx2"/>
                </a:solidFill>
              </a:rPr>
              <a:t>Appuie</a:t>
            </a:r>
          </a:p>
        </p:txBody>
      </p:sp>
      <p:sp>
        <p:nvSpPr>
          <p:cNvPr id="27" name="Rectangle 26">
            <a:extLst>
              <a:ext uri="{FF2B5EF4-FFF2-40B4-BE49-F238E27FC236}">
                <a16:creationId xmlns:a16="http://schemas.microsoft.com/office/drawing/2014/main" id="{26F1C012-F344-4B39-B28E-8E7478A958F0}"/>
              </a:ext>
            </a:extLst>
          </p:cNvPr>
          <p:cNvSpPr/>
          <p:nvPr/>
        </p:nvSpPr>
        <p:spPr>
          <a:xfrm>
            <a:off x="6731730" y="1282437"/>
            <a:ext cx="2798841" cy="307777"/>
          </a:xfrm>
          <a:prstGeom prst="rect">
            <a:avLst/>
          </a:prstGeom>
          <a:solidFill>
            <a:schemeClr val="accent6"/>
          </a:solidFill>
        </p:spPr>
        <p:txBody>
          <a:bodyPr wrap="square">
            <a:spAutoFit/>
          </a:bodyPr>
          <a:lstStyle/>
          <a:p>
            <a:pPr algn="ctr"/>
            <a:r>
              <a:rPr lang="fr-FR" sz="1400" b="1" dirty="0">
                <a:solidFill>
                  <a:schemeClr val="bg1"/>
                </a:solidFill>
                <a:ea typeface="Gadugi" panose="020B0502040204020203" pitchFamily="34" charset="0"/>
              </a:rPr>
              <a:t>VOLET « TERRITOIRES »</a:t>
            </a:r>
          </a:p>
        </p:txBody>
      </p:sp>
      <p:sp>
        <p:nvSpPr>
          <p:cNvPr id="28" name="Rectangle 27">
            <a:extLst>
              <a:ext uri="{FF2B5EF4-FFF2-40B4-BE49-F238E27FC236}">
                <a16:creationId xmlns:a16="http://schemas.microsoft.com/office/drawing/2014/main" id="{AAEBEC0B-96E0-4632-AA08-A1393E994041}"/>
              </a:ext>
            </a:extLst>
          </p:cNvPr>
          <p:cNvSpPr/>
          <p:nvPr/>
        </p:nvSpPr>
        <p:spPr>
          <a:xfrm>
            <a:off x="2112525" y="1301193"/>
            <a:ext cx="2850447" cy="307777"/>
          </a:xfrm>
          <a:prstGeom prst="rect">
            <a:avLst/>
          </a:prstGeom>
          <a:solidFill>
            <a:schemeClr val="bg1">
              <a:lumMod val="50000"/>
            </a:schemeClr>
          </a:solidFill>
        </p:spPr>
        <p:txBody>
          <a:bodyPr wrap="square">
            <a:spAutoFit/>
          </a:bodyPr>
          <a:lstStyle/>
          <a:p>
            <a:pPr algn="ctr"/>
            <a:r>
              <a:rPr lang="fr-FR" sz="1400" b="1" dirty="0">
                <a:solidFill>
                  <a:schemeClr val="bg1"/>
                </a:solidFill>
                <a:ea typeface="Gadugi" panose="020B0502040204020203" pitchFamily="34" charset="0"/>
              </a:rPr>
              <a:t>VOLET « ETABLISSEMENTS »</a:t>
            </a:r>
          </a:p>
        </p:txBody>
      </p:sp>
      <p:sp>
        <p:nvSpPr>
          <p:cNvPr id="29" name="Hexagone 28">
            <a:extLst>
              <a:ext uri="{FF2B5EF4-FFF2-40B4-BE49-F238E27FC236}">
                <a16:creationId xmlns:a16="http://schemas.microsoft.com/office/drawing/2014/main" id="{1A738732-042F-45B3-9F0E-E272D9C33996}"/>
              </a:ext>
            </a:extLst>
          </p:cNvPr>
          <p:cNvSpPr/>
          <p:nvPr/>
        </p:nvSpPr>
        <p:spPr>
          <a:xfrm rot="5400000">
            <a:off x="4957560" y="2756637"/>
            <a:ext cx="1644200" cy="1783865"/>
          </a:xfrm>
          <a:prstGeom prst="hexagon">
            <a:avLst>
              <a:gd name="adj" fmla="val 25000"/>
              <a:gd name="vf" fmla="val 115470"/>
            </a:avLst>
          </a:pr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Rectangle 30">
            <a:extLst>
              <a:ext uri="{FF2B5EF4-FFF2-40B4-BE49-F238E27FC236}">
                <a16:creationId xmlns:a16="http://schemas.microsoft.com/office/drawing/2014/main" id="{55DDDF23-4394-41F9-A379-AB4EC3EAFDAA}"/>
              </a:ext>
            </a:extLst>
          </p:cNvPr>
          <p:cNvSpPr/>
          <p:nvPr/>
        </p:nvSpPr>
        <p:spPr>
          <a:xfrm>
            <a:off x="7130358" y="2640710"/>
            <a:ext cx="2193203" cy="3880253"/>
          </a:xfrm>
          <a:prstGeom prst="rect">
            <a:avLst/>
          </a:prstGeom>
          <a:solidFill>
            <a:srgbClr val="E7E6E6">
              <a:alpha val="56078"/>
            </a:srgb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aphicFrame>
        <p:nvGraphicFramePr>
          <p:cNvPr id="32" name="Diagramme 31">
            <a:extLst>
              <a:ext uri="{FF2B5EF4-FFF2-40B4-BE49-F238E27FC236}">
                <a16:creationId xmlns:a16="http://schemas.microsoft.com/office/drawing/2014/main" id="{EDB013F0-E306-4BEE-A598-95F843961544}"/>
              </a:ext>
            </a:extLst>
          </p:cNvPr>
          <p:cNvGraphicFramePr/>
          <p:nvPr>
            <p:extLst>
              <p:ext uri="{D42A27DB-BD31-4B8C-83A1-F6EECF244321}">
                <p14:modId xmlns:p14="http://schemas.microsoft.com/office/powerpoint/2010/main" val="2100823620"/>
              </p:ext>
            </p:extLst>
          </p:nvPr>
        </p:nvGraphicFramePr>
        <p:xfrm>
          <a:off x="631095" y="560584"/>
          <a:ext cx="10920522" cy="5863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3" name="Image 32">
            <a:extLst>
              <a:ext uri="{FF2B5EF4-FFF2-40B4-BE49-F238E27FC236}">
                <a16:creationId xmlns:a16="http://schemas.microsoft.com/office/drawing/2014/main" id="{417EA99C-439E-4D1C-9F39-F222DA24AA0F}"/>
              </a:ext>
            </a:extLst>
          </p:cNvPr>
          <p:cNvPicPr>
            <a:picLocks noChangeAspect="1"/>
          </p:cNvPicPr>
          <p:nvPr/>
        </p:nvPicPr>
        <p:blipFill>
          <a:blip r:embed="rId8"/>
          <a:stretch>
            <a:fillRect/>
          </a:stretch>
        </p:blipFill>
        <p:spPr>
          <a:xfrm>
            <a:off x="7735246" y="3076088"/>
            <a:ext cx="880992" cy="401166"/>
          </a:xfrm>
          <a:prstGeom prst="rect">
            <a:avLst/>
          </a:prstGeom>
        </p:spPr>
      </p:pic>
      <p:grpSp>
        <p:nvGrpSpPr>
          <p:cNvPr id="37" name="Groupe 36">
            <a:extLst>
              <a:ext uri="{FF2B5EF4-FFF2-40B4-BE49-F238E27FC236}">
                <a16:creationId xmlns:a16="http://schemas.microsoft.com/office/drawing/2014/main" id="{BE79F228-01F1-4AC0-9F63-F32CF1319D53}"/>
              </a:ext>
            </a:extLst>
          </p:cNvPr>
          <p:cNvGrpSpPr/>
          <p:nvPr/>
        </p:nvGrpSpPr>
        <p:grpSpPr>
          <a:xfrm>
            <a:off x="10759330" y="718641"/>
            <a:ext cx="928246" cy="875402"/>
            <a:chOff x="3325321" y="49142"/>
            <a:chExt cx="2179838" cy="904309"/>
          </a:xfrm>
          <a:solidFill>
            <a:schemeClr val="bg1"/>
          </a:solidFill>
        </p:grpSpPr>
        <p:sp>
          <p:nvSpPr>
            <p:cNvPr id="38" name="Hexagone 37">
              <a:extLst>
                <a:ext uri="{FF2B5EF4-FFF2-40B4-BE49-F238E27FC236}">
                  <a16:creationId xmlns:a16="http://schemas.microsoft.com/office/drawing/2014/main" id="{75F7621A-64CB-482B-88C5-A3755FC3F7C9}"/>
                </a:ext>
              </a:extLst>
            </p:cNvPr>
            <p:cNvSpPr/>
            <p:nvPr/>
          </p:nvSpPr>
          <p:spPr>
            <a:xfrm rot="5400000">
              <a:off x="3963085" y="-588622"/>
              <a:ext cx="904309" cy="2179838"/>
            </a:xfrm>
            <a:prstGeom prst="hexagon">
              <a:avLst>
                <a:gd name="adj" fmla="val 25000"/>
                <a:gd name="vf" fmla="val 115470"/>
              </a:avLst>
            </a:prstGeom>
            <a:grpFill/>
            <a:ln w="28575">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Hexagone 4">
              <a:extLst>
                <a:ext uri="{FF2B5EF4-FFF2-40B4-BE49-F238E27FC236}">
                  <a16:creationId xmlns:a16="http://schemas.microsoft.com/office/drawing/2014/main" id="{C8CAFF2D-6F73-42C8-AB62-4096E30659F6}"/>
                </a:ext>
              </a:extLst>
            </p:cNvPr>
            <p:cNvSpPr txBox="1"/>
            <p:nvPr/>
          </p:nvSpPr>
          <p:spPr>
            <a:xfrm>
              <a:off x="3568597" y="156438"/>
              <a:ext cx="1693284" cy="252376"/>
            </a:xfrm>
            <a:prstGeom prst="rect">
              <a:avLst/>
            </a:prstGeom>
            <a:noFill/>
            <a:ln w="28575">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tx2"/>
                  </a:solidFill>
                </a:rPr>
                <a:t>CDC</a:t>
              </a:r>
            </a:p>
          </p:txBody>
        </p:sp>
      </p:grpSp>
      <p:grpSp>
        <p:nvGrpSpPr>
          <p:cNvPr id="40" name="Groupe 39">
            <a:extLst>
              <a:ext uri="{FF2B5EF4-FFF2-40B4-BE49-F238E27FC236}">
                <a16:creationId xmlns:a16="http://schemas.microsoft.com/office/drawing/2014/main" id="{CAF36C83-7F60-4970-9260-98A9E4B28912}"/>
              </a:ext>
            </a:extLst>
          </p:cNvPr>
          <p:cNvGrpSpPr/>
          <p:nvPr/>
        </p:nvGrpSpPr>
        <p:grpSpPr>
          <a:xfrm>
            <a:off x="592804" y="662804"/>
            <a:ext cx="1149443" cy="802281"/>
            <a:chOff x="3325321" y="49142"/>
            <a:chExt cx="2179838" cy="904309"/>
          </a:xfrm>
          <a:solidFill>
            <a:schemeClr val="bg1"/>
          </a:solidFill>
        </p:grpSpPr>
        <p:sp>
          <p:nvSpPr>
            <p:cNvPr id="43" name="Hexagone 42">
              <a:extLst>
                <a:ext uri="{FF2B5EF4-FFF2-40B4-BE49-F238E27FC236}">
                  <a16:creationId xmlns:a16="http://schemas.microsoft.com/office/drawing/2014/main" id="{0B200485-DEC3-4D21-89C0-58D669DC2C6E}"/>
                </a:ext>
              </a:extLst>
            </p:cNvPr>
            <p:cNvSpPr/>
            <p:nvPr/>
          </p:nvSpPr>
          <p:spPr>
            <a:xfrm rot="5400000">
              <a:off x="3963085" y="-588622"/>
              <a:ext cx="904309" cy="2179838"/>
            </a:xfrm>
            <a:prstGeom prst="hexagon">
              <a:avLst>
                <a:gd name="adj" fmla="val 25000"/>
                <a:gd name="vf" fmla="val 115470"/>
              </a:avLst>
            </a:prstGeom>
            <a:grpFill/>
            <a:ln w="3175">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Hexagone 4">
              <a:extLst>
                <a:ext uri="{FF2B5EF4-FFF2-40B4-BE49-F238E27FC236}">
                  <a16:creationId xmlns:a16="http://schemas.microsoft.com/office/drawing/2014/main" id="{894F1D99-4775-42AF-B623-DF2796FCBA15}"/>
                </a:ext>
              </a:extLst>
            </p:cNvPr>
            <p:cNvSpPr txBox="1"/>
            <p:nvPr/>
          </p:nvSpPr>
          <p:spPr>
            <a:xfrm>
              <a:off x="3519500" y="157362"/>
              <a:ext cx="1724983" cy="252376"/>
            </a:xfrm>
            <a:prstGeom prst="rect">
              <a:avLst/>
            </a:prstGeom>
            <a:noFill/>
            <a:ln w="28575">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tx2"/>
                  </a:solidFill>
                </a:rPr>
                <a:t>DGE</a:t>
              </a:r>
            </a:p>
          </p:txBody>
        </p:sp>
      </p:grpSp>
      <p:pic>
        <p:nvPicPr>
          <p:cNvPr id="47" name="Picture 4" descr="Sollicitation de l’U2P par la DGE- Préparation du plan de soutien à l’artisanat et au commerce de proximité">
            <a:extLst>
              <a:ext uri="{FF2B5EF4-FFF2-40B4-BE49-F238E27FC236}">
                <a16:creationId xmlns:a16="http://schemas.microsoft.com/office/drawing/2014/main" id="{C6C42E1F-E9CC-4751-BDF2-A84DD33CC67F}"/>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83048" y="1010001"/>
            <a:ext cx="548258" cy="332838"/>
          </a:xfrm>
          <a:prstGeom prst="rect">
            <a:avLst/>
          </a:prstGeom>
          <a:noFill/>
          <a:extLst>
            <a:ext uri="{909E8E84-426E-40DD-AFC4-6F175D3DCCD1}">
              <a14:hiddenFill xmlns:a14="http://schemas.microsoft.com/office/drawing/2010/main">
                <a:solidFill>
                  <a:srgbClr val="FFFFFF"/>
                </a:solidFill>
              </a14:hiddenFill>
            </a:ext>
          </a:extLst>
        </p:spPr>
      </p:pic>
      <p:sp>
        <p:nvSpPr>
          <p:cNvPr id="48" name="Hexagone 4">
            <a:extLst>
              <a:ext uri="{FF2B5EF4-FFF2-40B4-BE49-F238E27FC236}">
                <a16:creationId xmlns:a16="http://schemas.microsoft.com/office/drawing/2014/main" id="{E7A2981B-0D86-4491-BDB8-0D0C8D295CEF}"/>
              </a:ext>
            </a:extLst>
          </p:cNvPr>
          <p:cNvSpPr txBox="1"/>
          <p:nvPr/>
        </p:nvSpPr>
        <p:spPr>
          <a:xfrm>
            <a:off x="7070631" y="3989561"/>
            <a:ext cx="2247400" cy="252376"/>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b="1" kern="1200" dirty="0">
                <a:solidFill>
                  <a:schemeClr val="tx2"/>
                </a:solidFill>
              </a:rPr>
              <a:t>Correspondants régionaux</a:t>
            </a:r>
          </a:p>
        </p:txBody>
      </p:sp>
      <p:sp>
        <p:nvSpPr>
          <p:cNvPr id="49" name="Hexagone 4">
            <a:extLst>
              <a:ext uri="{FF2B5EF4-FFF2-40B4-BE49-F238E27FC236}">
                <a16:creationId xmlns:a16="http://schemas.microsoft.com/office/drawing/2014/main" id="{32BB3115-4F84-4FFC-BDCD-CB2F9FAB7F2B}"/>
              </a:ext>
            </a:extLst>
          </p:cNvPr>
          <p:cNvSpPr txBox="1"/>
          <p:nvPr/>
        </p:nvSpPr>
        <p:spPr>
          <a:xfrm>
            <a:off x="922608" y="4270488"/>
            <a:ext cx="2247400" cy="252376"/>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a:endParaRPr lang="fr-FR" sz="2400" dirty="0"/>
          </a:p>
          <a:p>
            <a:pPr lvl="0" algn="ctr"/>
            <a:r>
              <a:rPr lang="fr-FR" sz="2000" b="1" dirty="0">
                <a:solidFill>
                  <a:schemeClr val="tx2"/>
                </a:solidFill>
              </a:rPr>
              <a:t>Etablissements thermaux</a:t>
            </a:r>
          </a:p>
        </p:txBody>
      </p:sp>
      <p:sp>
        <p:nvSpPr>
          <p:cNvPr id="50" name="Hexagone 4">
            <a:extLst>
              <a:ext uri="{FF2B5EF4-FFF2-40B4-BE49-F238E27FC236}">
                <a16:creationId xmlns:a16="http://schemas.microsoft.com/office/drawing/2014/main" id="{C739A936-EF9A-41A4-B48B-F39BB9FD1F02}"/>
              </a:ext>
            </a:extLst>
          </p:cNvPr>
          <p:cNvSpPr txBox="1"/>
          <p:nvPr/>
        </p:nvSpPr>
        <p:spPr>
          <a:xfrm>
            <a:off x="4666769" y="3385758"/>
            <a:ext cx="2247400" cy="252376"/>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tx2"/>
                </a:solidFill>
              </a:rPr>
              <a:t>Opérateur de l’Observatoire</a:t>
            </a:r>
          </a:p>
        </p:txBody>
      </p:sp>
      <p:grpSp>
        <p:nvGrpSpPr>
          <p:cNvPr id="51" name="Groupe 50">
            <a:extLst>
              <a:ext uri="{FF2B5EF4-FFF2-40B4-BE49-F238E27FC236}">
                <a16:creationId xmlns:a16="http://schemas.microsoft.com/office/drawing/2014/main" id="{B88128F6-7966-490B-8A2D-DE4F5BEEEEF5}"/>
              </a:ext>
            </a:extLst>
          </p:cNvPr>
          <p:cNvGrpSpPr/>
          <p:nvPr/>
        </p:nvGrpSpPr>
        <p:grpSpPr>
          <a:xfrm>
            <a:off x="7088996" y="5284090"/>
            <a:ext cx="2173493" cy="1192460"/>
            <a:chOff x="3235982" y="49142"/>
            <a:chExt cx="2358386" cy="904309"/>
          </a:xfrm>
          <a:solidFill>
            <a:schemeClr val="bg1"/>
          </a:solidFill>
        </p:grpSpPr>
        <p:sp>
          <p:nvSpPr>
            <p:cNvPr id="52" name="Hexagone 51">
              <a:extLst>
                <a:ext uri="{FF2B5EF4-FFF2-40B4-BE49-F238E27FC236}">
                  <a16:creationId xmlns:a16="http://schemas.microsoft.com/office/drawing/2014/main" id="{3B0765C4-EB20-45A8-B227-E5B9E9F16EA3}"/>
                </a:ext>
              </a:extLst>
            </p:cNvPr>
            <p:cNvSpPr/>
            <p:nvPr/>
          </p:nvSpPr>
          <p:spPr>
            <a:xfrm rot="5400000">
              <a:off x="3963085" y="-588622"/>
              <a:ext cx="904309" cy="2179838"/>
            </a:xfrm>
            <a:prstGeom prst="hexagon">
              <a:avLst>
                <a:gd name="adj" fmla="val 25000"/>
                <a:gd name="vf" fmla="val 115470"/>
              </a:avLst>
            </a:prstGeom>
            <a:grp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dirty="0"/>
            </a:p>
          </p:txBody>
        </p:sp>
        <p:sp>
          <p:nvSpPr>
            <p:cNvPr id="53" name="Hexagone 4">
              <a:extLst>
                <a:ext uri="{FF2B5EF4-FFF2-40B4-BE49-F238E27FC236}">
                  <a16:creationId xmlns:a16="http://schemas.microsoft.com/office/drawing/2014/main" id="{7589DBF4-BA13-4BB4-BDEC-54A3513A452A}"/>
                </a:ext>
              </a:extLst>
            </p:cNvPr>
            <p:cNvSpPr txBox="1"/>
            <p:nvPr/>
          </p:nvSpPr>
          <p:spPr>
            <a:xfrm>
              <a:off x="3235982" y="312448"/>
              <a:ext cx="2358386" cy="252376"/>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b="1" kern="1200" dirty="0">
                  <a:solidFill>
                    <a:schemeClr val="tx2"/>
                  </a:solidFill>
                </a:rPr>
                <a:t>Correspondants</a:t>
              </a:r>
              <a:r>
                <a:rPr lang="fr-FR" sz="2000" b="1" kern="1200" dirty="0">
                  <a:solidFill>
                    <a:schemeClr val="tx2"/>
                  </a:solidFill>
                </a:rPr>
                <a:t> </a:t>
              </a:r>
              <a:r>
                <a:rPr lang="fr-FR" b="1" kern="1200" dirty="0">
                  <a:solidFill>
                    <a:schemeClr val="tx2"/>
                  </a:solidFill>
                </a:rPr>
                <a:t>locaux</a:t>
              </a:r>
              <a:endParaRPr lang="fr-FR" sz="2000" b="1" kern="1200" dirty="0">
                <a:solidFill>
                  <a:schemeClr val="tx2"/>
                </a:solidFill>
              </a:endParaRPr>
            </a:p>
          </p:txBody>
        </p:sp>
      </p:grpSp>
      <p:sp>
        <p:nvSpPr>
          <p:cNvPr id="54" name="Rectangle 53">
            <a:extLst>
              <a:ext uri="{FF2B5EF4-FFF2-40B4-BE49-F238E27FC236}">
                <a16:creationId xmlns:a16="http://schemas.microsoft.com/office/drawing/2014/main" id="{AF215008-6EDD-4FD6-83D3-2D1F44A0F5A0}"/>
              </a:ext>
            </a:extLst>
          </p:cNvPr>
          <p:cNvSpPr/>
          <p:nvPr/>
        </p:nvSpPr>
        <p:spPr>
          <a:xfrm>
            <a:off x="7541725" y="6010989"/>
            <a:ext cx="1347885" cy="400110"/>
          </a:xfrm>
          <a:prstGeom prst="rect">
            <a:avLst/>
          </a:prstGeom>
        </p:spPr>
        <p:txBody>
          <a:bodyPr wrap="square">
            <a:spAutoFit/>
          </a:bodyPr>
          <a:lstStyle/>
          <a:p>
            <a:pPr lvl="0" algn="ctr"/>
            <a:r>
              <a:rPr lang="fr-FR" sz="1000" dirty="0">
                <a:solidFill>
                  <a:schemeClr val="tx2"/>
                </a:solidFill>
              </a:rPr>
              <a:t>(données tourisme, attractivité)</a:t>
            </a:r>
          </a:p>
        </p:txBody>
      </p:sp>
      <p:sp>
        <p:nvSpPr>
          <p:cNvPr id="55" name="ZoneTexte 54">
            <a:extLst>
              <a:ext uri="{FF2B5EF4-FFF2-40B4-BE49-F238E27FC236}">
                <a16:creationId xmlns:a16="http://schemas.microsoft.com/office/drawing/2014/main" id="{FD45071B-4EF4-4405-A3F3-CDDF5B07464D}"/>
              </a:ext>
            </a:extLst>
          </p:cNvPr>
          <p:cNvSpPr txBox="1"/>
          <p:nvPr/>
        </p:nvSpPr>
        <p:spPr>
          <a:xfrm>
            <a:off x="602530" y="3386901"/>
            <a:ext cx="1139717" cy="276999"/>
          </a:xfrm>
          <a:prstGeom prst="rect">
            <a:avLst/>
          </a:prstGeom>
          <a:noFill/>
        </p:spPr>
        <p:txBody>
          <a:bodyPr wrap="square" rtlCol="0">
            <a:spAutoFit/>
          </a:bodyPr>
          <a:lstStyle/>
          <a:p>
            <a:pPr algn="r"/>
            <a:r>
              <a:rPr lang="fr-FR" sz="1200" i="1" dirty="0">
                <a:solidFill>
                  <a:schemeClr val="tx2"/>
                </a:solidFill>
              </a:rPr>
              <a:t>Appuie</a:t>
            </a:r>
          </a:p>
        </p:txBody>
      </p:sp>
      <p:sp>
        <p:nvSpPr>
          <p:cNvPr id="56" name="ZoneTexte 55">
            <a:extLst>
              <a:ext uri="{FF2B5EF4-FFF2-40B4-BE49-F238E27FC236}">
                <a16:creationId xmlns:a16="http://schemas.microsoft.com/office/drawing/2014/main" id="{F3DE77AE-C9A8-44A6-85E5-2F120AC1D02B}"/>
              </a:ext>
            </a:extLst>
          </p:cNvPr>
          <p:cNvSpPr txBox="1"/>
          <p:nvPr/>
        </p:nvSpPr>
        <p:spPr>
          <a:xfrm>
            <a:off x="7108304" y="2700129"/>
            <a:ext cx="2274152" cy="400110"/>
          </a:xfrm>
          <a:prstGeom prst="rect">
            <a:avLst/>
          </a:prstGeom>
          <a:noFill/>
        </p:spPr>
        <p:txBody>
          <a:bodyPr wrap="square" rtlCol="0">
            <a:spAutoFit/>
          </a:bodyPr>
          <a:lstStyle/>
          <a:p>
            <a:r>
              <a:rPr lang="fr-FR" sz="2000" b="1" dirty="0">
                <a:solidFill>
                  <a:schemeClr val="tx2"/>
                </a:solidFill>
              </a:rPr>
              <a:t>Offices de tourisme</a:t>
            </a:r>
          </a:p>
        </p:txBody>
      </p:sp>
      <p:cxnSp>
        <p:nvCxnSpPr>
          <p:cNvPr id="57" name="Connecteur droit avec flèche 56">
            <a:extLst>
              <a:ext uri="{FF2B5EF4-FFF2-40B4-BE49-F238E27FC236}">
                <a16:creationId xmlns:a16="http://schemas.microsoft.com/office/drawing/2014/main" id="{765CEA14-9022-4276-94D1-CDFC8A3E28ED}"/>
              </a:ext>
            </a:extLst>
          </p:cNvPr>
          <p:cNvCxnSpPr>
            <a:cxnSpLocks/>
          </p:cNvCxnSpPr>
          <p:nvPr/>
        </p:nvCxnSpPr>
        <p:spPr>
          <a:xfrm>
            <a:off x="8181838" y="4803909"/>
            <a:ext cx="0" cy="43685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8" name="Connecteur droit avec flèche 57">
            <a:extLst>
              <a:ext uri="{FF2B5EF4-FFF2-40B4-BE49-F238E27FC236}">
                <a16:creationId xmlns:a16="http://schemas.microsoft.com/office/drawing/2014/main" id="{5B902BCF-76DE-4DD3-AC6A-2F7DEC1CFA12}"/>
              </a:ext>
            </a:extLst>
          </p:cNvPr>
          <p:cNvCxnSpPr>
            <a:cxnSpLocks/>
          </p:cNvCxnSpPr>
          <p:nvPr/>
        </p:nvCxnSpPr>
        <p:spPr>
          <a:xfrm flipH="1" flipV="1">
            <a:off x="5895105" y="4565608"/>
            <a:ext cx="1004324" cy="39581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59" name="ZoneTexte 58">
            <a:extLst>
              <a:ext uri="{FF2B5EF4-FFF2-40B4-BE49-F238E27FC236}">
                <a16:creationId xmlns:a16="http://schemas.microsoft.com/office/drawing/2014/main" id="{08B1439A-3140-4CF6-BF8F-C35D9C32B36F}"/>
              </a:ext>
            </a:extLst>
          </p:cNvPr>
          <p:cNvSpPr txBox="1"/>
          <p:nvPr/>
        </p:nvSpPr>
        <p:spPr>
          <a:xfrm>
            <a:off x="8321946" y="4917730"/>
            <a:ext cx="698194" cy="276999"/>
          </a:xfrm>
          <a:prstGeom prst="rect">
            <a:avLst/>
          </a:prstGeom>
          <a:noFill/>
        </p:spPr>
        <p:txBody>
          <a:bodyPr wrap="square" rtlCol="0">
            <a:spAutoFit/>
          </a:bodyPr>
          <a:lstStyle/>
          <a:p>
            <a:r>
              <a:rPr lang="fr-FR" sz="1200" i="1" dirty="0">
                <a:solidFill>
                  <a:schemeClr val="tx2"/>
                </a:solidFill>
              </a:rPr>
              <a:t>Appuie</a:t>
            </a:r>
          </a:p>
        </p:txBody>
      </p:sp>
      <p:cxnSp>
        <p:nvCxnSpPr>
          <p:cNvPr id="60" name="Connecteur droit avec flèche 59">
            <a:extLst>
              <a:ext uri="{FF2B5EF4-FFF2-40B4-BE49-F238E27FC236}">
                <a16:creationId xmlns:a16="http://schemas.microsoft.com/office/drawing/2014/main" id="{5BB311FA-37A0-4A5A-B970-8050ADEFD238}"/>
              </a:ext>
            </a:extLst>
          </p:cNvPr>
          <p:cNvCxnSpPr>
            <a:cxnSpLocks/>
          </p:cNvCxnSpPr>
          <p:nvPr/>
        </p:nvCxnSpPr>
        <p:spPr>
          <a:xfrm>
            <a:off x="10521810" y="3385758"/>
            <a:ext cx="73613" cy="70904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61" name="ZoneTexte 60">
            <a:extLst>
              <a:ext uri="{FF2B5EF4-FFF2-40B4-BE49-F238E27FC236}">
                <a16:creationId xmlns:a16="http://schemas.microsoft.com/office/drawing/2014/main" id="{14ECEF1F-5522-4AB0-BD32-58766C328624}"/>
              </a:ext>
            </a:extLst>
          </p:cNvPr>
          <p:cNvSpPr txBox="1"/>
          <p:nvPr/>
        </p:nvSpPr>
        <p:spPr>
          <a:xfrm>
            <a:off x="9884387" y="5956206"/>
            <a:ext cx="1228767" cy="276999"/>
          </a:xfrm>
          <a:prstGeom prst="rect">
            <a:avLst/>
          </a:prstGeom>
          <a:noFill/>
        </p:spPr>
        <p:txBody>
          <a:bodyPr wrap="square" rtlCol="0">
            <a:spAutoFit/>
          </a:bodyPr>
          <a:lstStyle/>
          <a:p>
            <a:r>
              <a:rPr lang="fr-FR" sz="1200" i="1" dirty="0">
                <a:solidFill>
                  <a:schemeClr val="tx2"/>
                </a:solidFill>
              </a:rPr>
              <a:t>Appuie</a:t>
            </a:r>
          </a:p>
        </p:txBody>
      </p:sp>
      <p:cxnSp>
        <p:nvCxnSpPr>
          <p:cNvPr id="62" name="Connecteur droit avec flèche 61">
            <a:extLst>
              <a:ext uri="{FF2B5EF4-FFF2-40B4-BE49-F238E27FC236}">
                <a16:creationId xmlns:a16="http://schemas.microsoft.com/office/drawing/2014/main" id="{F2429EC4-6C5D-44E9-A0A9-3B724551E032}"/>
              </a:ext>
            </a:extLst>
          </p:cNvPr>
          <p:cNvCxnSpPr>
            <a:cxnSpLocks/>
          </p:cNvCxnSpPr>
          <p:nvPr/>
        </p:nvCxnSpPr>
        <p:spPr>
          <a:xfrm flipH="1">
            <a:off x="9383288" y="5786745"/>
            <a:ext cx="1027027" cy="35164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3" name="Connecteur droit avec flèche 62">
            <a:extLst>
              <a:ext uri="{FF2B5EF4-FFF2-40B4-BE49-F238E27FC236}">
                <a16:creationId xmlns:a16="http://schemas.microsoft.com/office/drawing/2014/main" id="{0378ABDB-3688-4CC9-99E0-E773E465CAAE}"/>
              </a:ext>
            </a:extLst>
          </p:cNvPr>
          <p:cNvCxnSpPr>
            <a:cxnSpLocks/>
          </p:cNvCxnSpPr>
          <p:nvPr/>
        </p:nvCxnSpPr>
        <p:spPr>
          <a:xfrm>
            <a:off x="2886857" y="2174738"/>
            <a:ext cx="2716776" cy="65173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4" name="Connecteur droit avec flèche 63">
            <a:extLst>
              <a:ext uri="{FF2B5EF4-FFF2-40B4-BE49-F238E27FC236}">
                <a16:creationId xmlns:a16="http://schemas.microsoft.com/office/drawing/2014/main" id="{675273FD-8D23-427E-AE5C-B635560FF8E4}"/>
              </a:ext>
            </a:extLst>
          </p:cNvPr>
          <p:cNvCxnSpPr>
            <a:cxnSpLocks/>
          </p:cNvCxnSpPr>
          <p:nvPr/>
        </p:nvCxnSpPr>
        <p:spPr>
          <a:xfrm flipH="1">
            <a:off x="5925236" y="2044222"/>
            <a:ext cx="3752831" cy="74453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65" name="ZoneTexte 64">
            <a:extLst>
              <a:ext uri="{FF2B5EF4-FFF2-40B4-BE49-F238E27FC236}">
                <a16:creationId xmlns:a16="http://schemas.microsoft.com/office/drawing/2014/main" id="{91D79749-6BA1-4C86-83CF-610D38A5DBA9}"/>
              </a:ext>
            </a:extLst>
          </p:cNvPr>
          <p:cNvSpPr txBox="1"/>
          <p:nvPr/>
        </p:nvSpPr>
        <p:spPr>
          <a:xfrm>
            <a:off x="7782054" y="2097783"/>
            <a:ext cx="698194" cy="276999"/>
          </a:xfrm>
          <a:prstGeom prst="rect">
            <a:avLst/>
          </a:prstGeom>
          <a:noFill/>
        </p:spPr>
        <p:txBody>
          <a:bodyPr wrap="square" rtlCol="0">
            <a:spAutoFit/>
          </a:bodyPr>
          <a:lstStyle/>
          <a:p>
            <a:r>
              <a:rPr lang="fr-FR" sz="1200" i="1" dirty="0">
                <a:solidFill>
                  <a:schemeClr val="tx2"/>
                </a:solidFill>
              </a:rPr>
              <a:t>Appuie</a:t>
            </a:r>
          </a:p>
        </p:txBody>
      </p:sp>
      <p:sp>
        <p:nvSpPr>
          <p:cNvPr id="66" name="ZoneTexte 65">
            <a:extLst>
              <a:ext uri="{FF2B5EF4-FFF2-40B4-BE49-F238E27FC236}">
                <a16:creationId xmlns:a16="http://schemas.microsoft.com/office/drawing/2014/main" id="{5129901C-7C6E-404D-AF42-F2FBD6866572}"/>
              </a:ext>
            </a:extLst>
          </p:cNvPr>
          <p:cNvSpPr txBox="1"/>
          <p:nvPr/>
        </p:nvSpPr>
        <p:spPr>
          <a:xfrm>
            <a:off x="3547051" y="2060874"/>
            <a:ext cx="698194" cy="276999"/>
          </a:xfrm>
          <a:prstGeom prst="rect">
            <a:avLst/>
          </a:prstGeom>
          <a:noFill/>
        </p:spPr>
        <p:txBody>
          <a:bodyPr wrap="square" rtlCol="0">
            <a:spAutoFit/>
          </a:bodyPr>
          <a:lstStyle/>
          <a:p>
            <a:r>
              <a:rPr lang="fr-FR" sz="1200" i="1" dirty="0">
                <a:solidFill>
                  <a:schemeClr val="tx2"/>
                </a:solidFill>
              </a:rPr>
              <a:t>Appuie</a:t>
            </a:r>
          </a:p>
        </p:txBody>
      </p:sp>
      <p:sp>
        <p:nvSpPr>
          <p:cNvPr id="67" name="Rectangle 66">
            <a:extLst>
              <a:ext uri="{FF2B5EF4-FFF2-40B4-BE49-F238E27FC236}">
                <a16:creationId xmlns:a16="http://schemas.microsoft.com/office/drawing/2014/main" id="{CAA047A2-191C-4480-92B9-F017A44419C3}"/>
              </a:ext>
            </a:extLst>
          </p:cNvPr>
          <p:cNvSpPr/>
          <p:nvPr/>
        </p:nvSpPr>
        <p:spPr>
          <a:xfrm>
            <a:off x="132746" y="5786745"/>
            <a:ext cx="2603465" cy="7112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1200" i="1" u="sng" dirty="0">
                <a:solidFill>
                  <a:schemeClr val="tx2"/>
                </a:solidFill>
              </a:rPr>
              <a:t>Légende</a:t>
            </a:r>
            <a:r>
              <a:rPr lang="fr-FR" sz="1600" i="1" dirty="0">
                <a:solidFill>
                  <a:schemeClr val="tx2"/>
                </a:solidFill>
              </a:rPr>
              <a:t> :</a:t>
            </a:r>
          </a:p>
        </p:txBody>
      </p:sp>
      <p:sp>
        <p:nvSpPr>
          <p:cNvPr id="68" name="Hexagone 67">
            <a:extLst>
              <a:ext uri="{FF2B5EF4-FFF2-40B4-BE49-F238E27FC236}">
                <a16:creationId xmlns:a16="http://schemas.microsoft.com/office/drawing/2014/main" id="{A86A6DBC-24C9-4AC9-AF5F-43861B70207A}"/>
              </a:ext>
            </a:extLst>
          </p:cNvPr>
          <p:cNvSpPr/>
          <p:nvPr/>
        </p:nvSpPr>
        <p:spPr>
          <a:xfrm rot="5400000">
            <a:off x="238437" y="6081681"/>
            <a:ext cx="339075" cy="365125"/>
          </a:xfrm>
          <a:prstGeom prst="hexagon">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9" name="ZoneTexte 68">
            <a:extLst>
              <a:ext uri="{FF2B5EF4-FFF2-40B4-BE49-F238E27FC236}">
                <a16:creationId xmlns:a16="http://schemas.microsoft.com/office/drawing/2014/main" id="{4C6045CC-CA32-4029-997F-135BC64E1F58}"/>
              </a:ext>
            </a:extLst>
          </p:cNvPr>
          <p:cNvSpPr txBox="1"/>
          <p:nvPr/>
        </p:nvSpPr>
        <p:spPr>
          <a:xfrm>
            <a:off x="624154" y="6104344"/>
            <a:ext cx="2208128" cy="276999"/>
          </a:xfrm>
          <a:prstGeom prst="rect">
            <a:avLst/>
          </a:prstGeom>
          <a:noFill/>
        </p:spPr>
        <p:txBody>
          <a:bodyPr wrap="square" rtlCol="0">
            <a:spAutoFit/>
          </a:bodyPr>
          <a:lstStyle/>
          <a:p>
            <a:r>
              <a:rPr lang="fr-FR" sz="1200" i="1" dirty="0">
                <a:solidFill>
                  <a:schemeClr val="tx2"/>
                </a:solidFill>
              </a:rPr>
              <a:t>Co-financeurs de l’Observatoire</a:t>
            </a:r>
          </a:p>
        </p:txBody>
      </p:sp>
      <p:cxnSp>
        <p:nvCxnSpPr>
          <p:cNvPr id="70" name="Connecteur droit avec flèche 69">
            <a:extLst>
              <a:ext uri="{FF2B5EF4-FFF2-40B4-BE49-F238E27FC236}">
                <a16:creationId xmlns:a16="http://schemas.microsoft.com/office/drawing/2014/main" id="{DDC1169B-4B91-44C0-9834-AA009EDF6401}"/>
              </a:ext>
            </a:extLst>
          </p:cNvPr>
          <p:cNvCxnSpPr>
            <a:cxnSpLocks/>
          </p:cNvCxnSpPr>
          <p:nvPr/>
        </p:nvCxnSpPr>
        <p:spPr>
          <a:xfrm>
            <a:off x="5629243" y="1957209"/>
            <a:ext cx="0" cy="68350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71" name="ZoneTexte 70">
            <a:extLst>
              <a:ext uri="{FF2B5EF4-FFF2-40B4-BE49-F238E27FC236}">
                <a16:creationId xmlns:a16="http://schemas.microsoft.com/office/drawing/2014/main" id="{515958C3-288F-4A1B-A911-51E940D33742}"/>
              </a:ext>
            </a:extLst>
          </p:cNvPr>
          <p:cNvSpPr txBox="1"/>
          <p:nvPr/>
        </p:nvSpPr>
        <p:spPr>
          <a:xfrm>
            <a:off x="5039293" y="1909094"/>
            <a:ext cx="698194" cy="276999"/>
          </a:xfrm>
          <a:prstGeom prst="rect">
            <a:avLst/>
          </a:prstGeom>
          <a:noFill/>
        </p:spPr>
        <p:txBody>
          <a:bodyPr wrap="square" rtlCol="0">
            <a:spAutoFit/>
          </a:bodyPr>
          <a:lstStyle/>
          <a:p>
            <a:r>
              <a:rPr lang="fr-FR" sz="1200" i="1" dirty="0">
                <a:solidFill>
                  <a:schemeClr val="tx2"/>
                </a:solidFill>
              </a:rPr>
              <a:t>Appuie</a:t>
            </a:r>
          </a:p>
        </p:txBody>
      </p:sp>
      <p:cxnSp>
        <p:nvCxnSpPr>
          <p:cNvPr id="72" name="Connecteur droit avec flèche 71">
            <a:extLst>
              <a:ext uri="{FF2B5EF4-FFF2-40B4-BE49-F238E27FC236}">
                <a16:creationId xmlns:a16="http://schemas.microsoft.com/office/drawing/2014/main" id="{87389FC8-6F27-4AC2-AB06-F20D5B1C075D}"/>
              </a:ext>
            </a:extLst>
          </p:cNvPr>
          <p:cNvCxnSpPr>
            <a:cxnSpLocks/>
          </p:cNvCxnSpPr>
          <p:nvPr/>
        </p:nvCxnSpPr>
        <p:spPr>
          <a:xfrm flipV="1">
            <a:off x="5937784" y="1970793"/>
            <a:ext cx="0" cy="66991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73" name="ZoneTexte 72">
            <a:extLst>
              <a:ext uri="{FF2B5EF4-FFF2-40B4-BE49-F238E27FC236}">
                <a16:creationId xmlns:a16="http://schemas.microsoft.com/office/drawing/2014/main" id="{D58FA481-A8A3-46D9-ADE5-AA702B594D63}"/>
              </a:ext>
            </a:extLst>
          </p:cNvPr>
          <p:cNvSpPr txBox="1"/>
          <p:nvPr/>
        </p:nvSpPr>
        <p:spPr>
          <a:xfrm>
            <a:off x="5973230" y="1906406"/>
            <a:ext cx="698194" cy="276999"/>
          </a:xfrm>
          <a:prstGeom prst="rect">
            <a:avLst/>
          </a:prstGeom>
          <a:noFill/>
        </p:spPr>
        <p:txBody>
          <a:bodyPr wrap="square" rtlCol="0">
            <a:spAutoFit/>
          </a:bodyPr>
          <a:lstStyle/>
          <a:p>
            <a:r>
              <a:rPr lang="fr-FR" sz="1200" i="1" dirty="0">
                <a:solidFill>
                  <a:schemeClr val="tx2"/>
                </a:solidFill>
              </a:rPr>
              <a:t>Informe</a:t>
            </a:r>
          </a:p>
        </p:txBody>
      </p:sp>
      <p:cxnSp>
        <p:nvCxnSpPr>
          <p:cNvPr id="74" name="Connecteur droit avec flèche 73">
            <a:extLst>
              <a:ext uri="{FF2B5EF4-FFF2-40B4-BE49-F238E27FC236}">
                <a16:creationId xmlns:a16="http://schemas.microsoft.com/office/drawing/2014/main" id="{C7B61069-9F25-4618-B5CD-C46A91BBBD5A}"/>
              </a:ext>
            </a:extLst>
          </p:cNvPr>
          <p:cNvCxnSpPr>
            <a:cxnSpLocks/>
          </p:cNvCxnSpPr>
          <p:nvPr/>
        </p:nvCxnSpPr>
        <p:spPr>
          <a:xfrm>
            <a:off x="1936288" y="3376042"/>
            <a:ext cx="0" cy="46800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5" name="Connecteur droit avec flèche 74">
            <a:extLst>
              <a:ext uri="{FF2B5EF4-FFF2-40B4-BE49-F238E27FC236}">
                <a16:creationId xmlns:a16="http://schemas.microsoft.com/office/drawing/2014/main" id="{4FB09088-96EE-4C3F-9B86-28088C04D2DE}"/>
              </a:ext>
            </a:extLst>
          </p:cNvPr>
          <p:cNvCxnSpPr>
            <a:cxnSpLocks/>
          </p:cNvCxnSpPr>
          <p:nvPr/>
        </p:nvCxnSpPr>
        <p:spPr>
          <a:xfrm flipH="1">
            <a:off x="9420749" y="3291402"/>
            <a:ext cx="789942" cy="87807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77" name="Image 76">
            <a:extLst>
              <a:ext uri="{FF2B5EF4-FFF2-40B4-BE49-F238E27FC236}">
                <a16:creationId xmlns:a16="http://schemas.microsoft.com/office/drawing/2014/main" id="{D1A40E43-0ED8-4952-9C68-DF56371D7E9A}"/>
              </a:ext>
            </a:extLst>
          </p:cNvPr>
          <p:cNvPicPr>
            <a:picLocks noChangeAspect="1"/>
          </p:cNvPicPr>
          <p:nvPr/>
        </p:nvPicPr>
        <p:blipFill>
          <a:blip r:embed="rId10"/>
          <a:stretch>
            <a:fillRect/>
          </a:stretch>
        </p:blipFill>
        <p:spPr>
          <a:xfrm>
            <a:off x="5255043" y="1206849"/>
            <a:ext cx="990217" cy="423073"/>
          </a:xfrm>
          <a:prstGeom prst="rect">
            <a:avLst/>
          </a:prstGeom>
        </p:spPr>
      </p:pic>
      <p:pic>
        <p:nvPicPr>
          <p:cNvPr id="78" name="Image 77">
            <a:extLst>
              <a:ext uri="{FF2B5EF4-FFF2-40B4-BE49-F238E27FC236}">
                <a16:creationId xmlns:a16="http://schemas.microsoft.com/office/drawing/2014/main" id="{ACE594E4-128F-4A60-89B7-41958EB96642}"/>
              </a:ext>
            </a:extLst>
          </p:cNvPr>
          <p:cNvPicPr>
            <a:picLocks noChangeAspect="1"/>
          </p:cNvPicPr>
          <p:nvPr/>
        </p:nvPicPr>
        <p:blipFill>
          <a:blip r:embed="rId11"/>
          <a:stretch>
            <a:fillRect/>
          </a:stretch>
        </p:blipFill>
        <p:spPr>
          <a:xfrm>
            <a:off x="10825084" y="1116225"/>
            <a:ext cx="818065" cy="182756"/>
          </a:xfrm>
          <a:prstGeom prst="rect">
            <a:avLst/>
          </a:prstGeom>
        </p:spPr>
      </p:pic>
      <p:pic>
        <p:nvPicPr>
          <p:cNvPr id="79" name="Picture 2" descr="ANMCT Association Nationale des Maires des Communes Thermales">
            <a:extLst>
              <a:ext uri="{FF2B5EF4-FFF2-40B4-BE49-F238E27FC236}">
                <a16:creationId xmlns:a16="http://schemas.microsoft.com/office/drawing/2014/main" id="{A110FA5A-5382-4B31-900E-B7B573C3E04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41246"/>
          <a:stretch/>
        </p:blipFill>
        <p:spPr bwMode="auto">
          <a:xfrm>
            <a:off x="10056707" y="2374817"/>
            <a:ext cx="1001465" cy="511522"/>
          </a:xfrm>
          <a:prstGeom prst="rect">
            <a:avLst/>
          </a:prstGeom>
          <a:noFill/>
          <a:extLst>
            <a:ext uri="{909E8E84-426E-40DD-AFC4-6F175D3DCCD1}">
              <a14:hiddenFill xmlns:a14="http://schemas.microsoft.com/office/drawing/2010/main">
                <a:solidFill>
                  <a:srgbClr val="FFFFFF"/>
                </a:solidFill>
              </a14:hiddenFill>
            </a:ext>
          </a:extLst>
        </p:spPr>
      </p:pic>
      <p:pic>
        <p:nvPicPr>
          <p:cNvPr id="80" name="Image 79">
            <a:extLst>
              <a:ext uri="{FF2B5EF4-FFF2-40B4-BE49-F238E27FC236}">
                <a16:creationId xmlns:a16="http://schemas.microsoft.com/office/drawing/2014/main" id="{786611A2-D8BA-4353-A42E-304B273F6C50}"/>
              </a:ext>
            </a:extLst>
          </p:cNvPr>
          <p:cNvPicPr>
            <a:picLocks noChangeAspect="1"/>
          </p:cNvPicPr>
          <p:nvPr/>
        </p:nvPicPr>
        <p:blipFill rotWithShape="1">
          <a:blip r:embed="rId13"/>
          <a:srcRect t="17781" b="18906"/>
          <a:stretch/>
        </p:blipFill>
        <p:spPr>
          <a:xfrm>
            <a:off x="1352317" y="2326060"/>
            <a:ext cx="1167941" cy="522904"/>
          </a:xfrm>
          <a:prstGeom prst="rect">
            <a:avLst/>
          </a:prstGeom>
        </p:spPr>
      </p:pic>
      <p:pic>
        <p:nvPicPr>
          <p:cNvPr id="81" name="Image 80">
            <a:extLst>
              <a:ext uri="{FF2B5EF4-FFF2-40B4-BE49-F238E27FC236}">
                <a16:creationId xmlns:a16="http://schemas.microsoft.com/office/drawing/2014/main" id="{08BD7AB2-B4DF-43D2-B093-463CC81CEA84}"/>
              </a:ext>
            </a:extLst>
          </p:cNvPr>
          <p:cNvPicPr>
            <a:picLocks noChangeAspect="1"/>
          </p:cNvPicPr>
          <p:nvPr/>
        </p:nvPicPr>
        <p:blipFill>
          <a:blip r:embed="rId14"/>
          <a:stretch>
            <a:fillRect/>
          </a:stretch>
        </p:blipFill>
        <p:spPr>
          <a:xfrm>
            <a:off x="5189912" y="3749665"/>
            <a:ext cx="1339851" cy="446868"/>
          </a:xfrm>
          <a:prstGeom prst="rect">
            <a:avLst/>
          </a:prstGeom>
        </p:spPr>
      </p:pic>
    </p:spTree>
    <p:extLst>
      <p:ext uri="{BB962C8B-B14F-4D97-AF65-F5344CB8AC3E}">
        <p14:creationId xmlns:p14="http://schemas.microsoft.com/office/powerpoint/2010/main" val="2809117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2">
            <a:extLst>
              <a:ext uri="{FF2B5EF4-FFF2-40B4-BE49-F238E27FC236}">
                <a16:creationId xmlns:a16="http://schemas.microsoft.com/office/drawing/2014/main" id="{C1D41FE9-38B3-4A81-B208-8142AC26CEE8}"/>
              </a:ext>
            </a:extLst>
          </p:cNvPr>
          <p:cNvSpPr txBox="1">
            <a:spLocks/>
          </p:cNvSpPr>
          <p:nvPr/>
        </p:nvSpPr>
        <p:spPr>
          <a:xfrm>
            <a:off x="330554" y="129094"/>
            <a:ext cx="11627717" cy="733425"/>
          </a:xfrm>
          <a:prstGeom prst="rect">
            <a:avLst/>
          </a:prstGeom>
        </p:spPr>
        <p:txBody>
          <a:bodyPr vert="horz" lIns="91440" tIns="45720" rIns="91440" bIns="93600" rtlCol="0" anchor="ctr">
            <a:noAutofit/>
          </a:bodyPr>
          <a:lstStyle>
            <a:lvl1pPr algn="ctr" defTabSz="914400" rtl="0" eaLnBrk="1" latinLnBrk="0" hangingPunct="1">
              <a:lnSpc>
                <a:spcPct val="90000"/>
              </a:lnSpc>
              <a:spcBef>
                <a:spcPct val="0"/>
              </a:spcBef>
              <a:buNone/>
              <a:defRPr sz="6000" b="1" i="0" kern="1200">
                <a:solidFill>
                  <a:schemeClr val="tx1"/>
                </a:solidFill>
                <a:latin typeface="ClanOT" charset="0"/>
                <a:ea typeface="ClanOT" charset="0"/>
                <a:cs typeface="Clan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dirty="0">
                <a:solidFill>
                  <a:schemeClr val="accent1">
                    <a:lumMod val="50000"/>
                  </a:schemeClr>
                </a:solidFill>
                <a:latin typeface="Gadugi" panose="020B0502040204020203" pitchFamily="34" charset="0"/>
                <a:ea typeface="Gadugi" panose="020B0502040204020203" pitchFamily="34" charset="0"/>
              </a:rPr>
              <a:t>Fonctionnement de l’OESTh </a:t>
            </a:r>
            <a:r>
              <a:rPr lang="fr-FR" sz="2000" dirty="0">
                <a:solidFill>
                  <a:srgbClr val="002060"/>
                </a:solidFill>
                <a:latin typeface="Gadugi" panose="020B0502040204020203" pitchFamily="34" charset="0"/>
                <a:ea typeface="Gadugi" panose="020B0502040204020203" pitchFamily="34" charset="0"/>
              </a:rPr>
              <a:t>- </a:t>
            </a:r>
            <a:r>
              <a:rPr lang="fr-FR" sz="2000" b="0" dirty="0">
                <a:solidFill>
                  <a:srgbClr val="002060"/>
                </a:solidFill>
                <a:latin typeface="Gadugi" panose="020B0502040204020203" pitchFamily="34" charset="0"/>
                <a:ea typeface="Gadugi" panose="020B0502040204020203" pitchFamily="34" charset="0"/>
              </a:rPr>
              <a:t>6</a:t>
            </a:r>
            <a:r>
              <a:rPr kumimoji="0" lang="fr-FR" sz="2000" b="0" i="0" u="none" strike="noStrike" kern="1200" cap="none" spc="0" normalizeH="0" baseline="0" noProof="0" dirty="0">
                <a:ln>
                  <a:noFill/>
                </a:ln>
                <a:solidFill>
                  <a:srgbClr val="002060"/>
                </a:solidFill>
                <a:effectLst/>
                <a:uLnTx/>
                <a:uFillTx/>
                <a:latin typeface="Gadugi" panose="020B0502040204020203" pitchFamily="34" charset="0"/>
                <a:ea typeface="Gadugi" panose="020B0502040204020203" pitchFamily="34" charset="0"/>
              </a:rPr>
              <a:t> canaux de remontée de l’information</a:t>
            </a:r>
          </a:p>
        </p:txBody>
      </p:sp>
      <p:sp>
        <p:nvSpPr>
          <p:cNvPr id="42" name="Espace réservé du numéro de diapositive 9">
            <a:extLst>
              <a:ext uri="{FF2B5EF4-FFF2-40B4-BE49-F238E27FC236}">
                <a16:creationId xmlns:a16="http://schemas.microsoft.com/office/drawing/2014/main" id="{6DCB4038-4708-4ECB-9C34-C6761C20E84F}"/>
              </a:ext>
            </a:extLst>
          </p:cNvPr>
          <p:cNvSpPr>
            <a:spLocks noGrp="1"/>
          </p:cNvSpPr>
          <p:nvPr>
            <p:ph type="sldNum" sz="quarter" idx="12"/>
          </p:nvPr>
        </p:nvSpPr>
        <p:spPr>
          <a:xfrm>
            <a:off x="9327667" y="643612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1973A-491D-4F21-9500-AEA459A2B14A}" type="slidenum">
              <a:rPr kumimoji="0" lang="fr-FR"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B2D7EA8C-F593-4696-8204-1EDB94E75690}"/>
              </a:ext>
            </a:extLst>
          </p:cNvPr>
          <p:cNvSpPr/>
          <p:nvPr/>
        </p:nvSpPr>
        <p:spPr>
          <a:xfrm>
            <a:off x="4122662" y="5355303"/>
            <a:ext cx="3827471" cy="10764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sz="1200" dirty="0"/>
          </a:p>
        </p:txBody>
      </p:sp>
      <p:sp>
        <p:nvSpPr>
          <p:cNvPr id="60" name="Rectangle 59">
            <a:extLst>
              <a:ext uri="{FF2B5EF4-FFF2-40B4-BE49-F238E27FC236}">
                <a16:creationId xmlns:a16="http://schemas.microsoft.com/office/drawing/2014/main" id="{9CF149C0-108F-4121-A154-06F88A744C6F}"/>
              </a:ext>
            </a:extLst>
          </p:cNvPr>
          <p:cNvSpPr/>
          <p:nvPr/>
        </p:nvSpPr>
        <p:spPr>
          <a:xfrm>
            <a:off x="4122663" y="3414046"/>
            <a:ext cx="3833513" cy="165885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sz="1200" dirty="0"/>
          </a:p>
        </p:txBody>
      </p:sp>
      <p:sp>
        <p:nvSpPr>
          <p:cNvPr id="61" name="Rectangle 60">
            <a:extLst>
              <a:ext uri="{FF2B5EF4-FFF2-40B4-BE49-F238E27FC236}">
                <a16:creationId xmlns:a16="http://schemas.microsoft.com/office/drawing/2014/main" id="{D35EAAD1-20F7-48E3-BE17-960E3EF8922E}"/>
              </a:ext>
            </a:extLst>
          </p:cNvPr>
          <p:cNvSpPr/>
          <p:nvPr/>
        </p:nvSpPr>
        <p:spPr>
          <a:xfrm>
            <a:off x="4123661" y="1031845"/>
            <a:ext cx="7708353" cy="209538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dirty="0"/>
          </a:p>
        </p:txBody>
      </p:sp>
      <p:sp>
        <p:nvSpPr>
          <p:cNvPr id="62" name="Rectangle 61">
            <a:extLst>
              <a:ext uri="{FF2B5EF4-FFF2-40B4-BE49-F238E27FC236}">
                <a16:creationId xmlns:a16="http://schemas.microsoft.com/office/drawing/2014/main" id="{19A5F377-5CC3-45CF-ACB9-3AE64991C7ED}"/>
              </a:ext>
            </a:extLst>
          </p:cNvPr>
          <p:cNvSpPr/>
          <p:nvPr/>
        </p:nvSpPr>
        <p:spPr>
          <a:xfrm>
            <a:off x="2248500" y="1031844"/>
            <a:ext cx="1874163" cy="209538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FR" b="1" dirty="0"/>
              <a:t>MOBILISATION DES PROFESSIONNELS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ea typeface="+mn-ea"/>
                <a:cs typeface="+mn-cs"/>
                <a:sym typeface="Wingdings" panose="05000000000000000000" pitchFamily="2" charset="2"/>
              </a:rPr>
              <a:t>(plus de </a:t>
            </a:r>
            <a:r>
              <a:rPr kumimoji="0" lang="fr-FR" sz="1200" b="1" i="0" u="none" strike="noStrike" kern="1200" cap="none" spc="0" normalizeH="0" baseline="0" noProof="0" dirty="0">
                <a:ln>
                  <a:noFill/>
                </a:ln>
                <a:solidFill>
                  <a:prstClr val="white"/>
                </a:solidFill>
                <a:effectLst/>
                <a:uLnTx/>
                <a:uFillTx/>
                <a:ea typeface="+mn-ea"/>
                <a:cs typeface="+mn-cs"/>
                <a:sym typeface="Wingdings" panose="05000000000000000000" pitchFamily="2" charset="2"/>
              </a:rPr>
              <a:t>250</a:t>
            </a:r>
            <a:r>
              <a:rPr kumimoji="0" lang="fr-FR" sz="1200" b="0" i="0" u="none" strike="noStrike" kern="1200" cap="none" spc="0" normalizeH="0" baseline="0" noProof="0" dirty="0">
                <a:ln>
                  <a:noFill/>
                </a:ln>
                <a:solidFill>
                  <a:prstClr val="white"/>
                </a:solidFill>
                <a:effectLst/>
                <a:uLnTx/>
                <a:uFillTx/>
                <a:ea typeface="+mn-ea"/>
                <a:cs typeface="+mn-cs"/>
                <a:sym typeface="Wingdings" panose="05000000000000000000" pitchFamily="2" charset="2"/>
              </a:rPr>
              <a:t> correspondants locaux mobilisés)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dirty="0"/>
          </a:p>
          <a:p>
            <a:pPr marL="285750" indent="-285750" algn="ctr">
              <a:buFont typeface="Wingdings" panose="05000000000000000000" pitchFamily="2" charset="2"/>
              <a:buChar char="à"/>
            </a:pPr>
            <a:r>
              <a:rPr lang="fr-FR" sz="1400" dirty="0">
                <a:sym typeface="Wingdings" panose="05000000000000000000" pitchFamily="2" charset="2"/>
              </a:rPr>
              <a:t>Formulaires</a:t>
            </a:r>
          </a:p>
        </p:txBody>
      </p:sp>
      <p:sp>
        <p:nvSpPr>
          <p:cNvPr id="63" name="Rectangle 62">
            <a:extLst>
              <a:ext uri="{FF2B5EF4-FFF2-40B4-BE49-F238E27FC236}">
                <a16:creationId xmlns:a16="http://schemas.microsoft.com/office/drawing/2014/main" id="{E33B7458-5D93-478A-BAD2-64E0F2EA8A8F}"/>
              </a:ext>
            </a:extLst>
          </p:cNvPr>
          <p:cNvSpPr/>
          <p:nvPr/>
        </p:nvSpPr>
        <p:spPr>
          <a:xfrm>
            <a:off x="2240529" y="3414046"/>
            <a:ext cx="1882135" cy="1658856"/>
          </a:xfrm>
          <a:prstGeom prst="rect">
            <a:avLst/>
          </a:prstGeom>
          <a:solidFill>
            <a:srgbClr val="006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FR" b="1" dirty="0"/>
              <a:t>BASES DE DONNEES NATIONALES</a:t>
            </a:r>
          </a:p>
          <a:p>
            <a:pPr algn="ctr"/>
            <a:endParaRPr lang="fr-FR" sz="1400" dirty="0">
              <a:sym typeface="Wingdings" panose="05000000000000000000" pitchFamily="2" charset="2"/>
            </a:endParaRPr>
          </a:p>
          <a:p>
            <a:pPr algn="ctr"/>
            <a:r>
              <a:rPr lang="fr-FR" sz="1400" dirty="0">
                <a:sym typeface="Wingdings" panose="05000000000000000000" pitchFamily="2" charset="2"/>
              </a:rPr>
              <a:t> Extractions</a:t>
            </a:r>
            <a:endParaRPr lang="fr-FR" sz="1400" dirty="0"/>
          </a:p>
        </p:txBody>
      </p:sp>
      <p:sp>
        <p:nvSpPr>
          <p:cNvPr id="64" name="Rectangle : coins arrondis 63">
            <a:extLst>
              <a:ext uri="{FF2B5EF4-FFF2-40B4-BE49-F238E27FC236}">
                <a16:creationId xmlns:a16="http://schemas.microsoft.com/office/drawing/2014/main" id="{07DFD9F9-2177-4AA2-982B-8A37A4944CC4}"/>
              </a:ext>
            </a:extLst>
          </p:cNvPr>
          <p:cNvSpPr/>
          <p:nvPr/>
        </p:nvSpPr>
        <p:spPr>
          <a:xfrm>
            <a:off x="4235630" y="1239569"/>
            <a:ext cx="3636394" cy="73913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sz="800" b="1" u="sng" dirty="0"/>
          </a:p>
        </p:txBody>
      </p:sp>
      <p:sp>
        <p:nvSpPr>
          <p:cNvPr id="65" name="ZoneTexte 64">
            <a:extLst>
              <a:ext uri="{FF2B5EF4-FFF2-40B4-BE49-F238E27FC236}">
                <a16:creationId xmlns:a16="http://schemas.microsoft.com/office/drawing/2014/main" id="{99D90BA6-5E3F-42F6-BC52-A40DAEEE9CE8}"/>
              </a:ext>
            </a:extLst>
          </p:cNvPr>
          <p:cNvSpPr txBox="1"/>
          <p:nvPr/>
        </p:nvSpPr>
        <p:spPr>
          <a:xfrm>
            <a:off x="4190390" y="1226407"/>
            <a:ext cx="3712037" cy="692497"/>
          </a:xfrm>
          <a:prstGeom prst="rect">
            <a:avLst/>
          </a:prstGeom>
          <a:noFill/>
        </p:spPr>
        <p:txBody>
          <a:bodyPr wrap="square" rtlCol="0">
            <a:spAutoFit/>
          </a:bodyPr>
          <a:lstStyle/>
          <a:p>
            <a:pPr algn="ctr"/>
            <a:r>
              <a:rPr lang="fr-FR" b="1" u="sng" dirty="0"/>
              <a:t>Etablissements</a:t>
            </a:r>
            <a:r>
              <a:rPr lang="fr-FR" u="sng" dirty="0"/>
              <a:t> </a:t>
            </a:r>
          </a:p>
          <a:p>
            <a:pPr algn="ctr"/>
            <a:r>
              <a:rPr lang="fr-FR" sz="1200" dirty="0"/>
              <a:t>1 formulaire</a:t>
            </a:r>
          </a:p>
          <a:p>
            <a:r>
              <a:rPr lang="fr-FR" sz="900" dirty="0"/>
              <a:t>(ex : CA, emplois, dépenses de sous-traitance, fiscalité, fréquentation, etc.)</a:t>
            </a:r>
          </a:p>
        </p:txBody>
      </p:sp>
      <p:sp>
        <p:nvSpPr>
          <p:cNvPr id="66" name="Rectangle : coins arrondis 65">
            <a:extLst>
              <a:ext uri="{FF2B5EF4-FFF2-40B4-BE49-F238E27FC236}">
                <a16:creationId xmlns:a16="http://schemas.microsoft.com/office/drawing/2014/main" id="{FDD66B05-A2F6-4B81-9D2E-E3EF29FC1A00}"/>
              </a:ext>
            </a:extLst>
          </p:cNvPr>
          <p:cNvSpPr/>
          <p:nvPr/>
        </p:nvSpPr>
        <p:spPr>
          <a:xfrm>
            <a:off x="8060632" y="1239569"/>
            <a:ext cx="3636394" cy="71164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sz="800" b="1" u="sng" dirty="0"/>
          </a:p>
        </p:txBody>
      </p:sp>
      <p:sp>
        <p:nvSpPr>
          <p:cNvPr id="67" name="ZoneTexte 66">
            <a:extLst>
              <a:ext uri="{FF2B5EF4-FFF2-40B4-BE49-F238E27FC236}">
                <a16:creationId xmlns:a16="http://schemas.microsoft.com/office/drawing/2014/main" id="{B2C2B79D-77E1-47B0-AB43-712EE1939803}"/>
              </a:ext>
            </a:extLst>
          </p:cNvPr>
          <p:cNvSpPr txBox="1"/>
          <p:nvPr/>
        </p:nvSpPr>
        <p:spPr>
          <a:xfrm>
            <a:off x="8051875" y="1268914"/>
            <a:ext cx="3601808" cy="692497"/>
          </a:xfrm>
          <a:prstGeom prst="rect">
            <a:avLst/>
          </a:prstGeom>
          <a:noFill/>
        </p:spPr>
        <p:txBody>
          <a:bodyPr wrap="square" rtlCol="0">
            <a:spAutoFit/>
          </a:bodyPr>
          <a:lstStyle/>
          <a:p>
            <a:pPr algn="ctr"/>
            <a:r>
              <a:rPr lang="fr-FR" b="1" u="sng" dirty="0"/>
              <a:t>Offices de tourisme </a:t>
            </a:r>
          </a:p>
          <a:p>
            <a:pPr algn="ctr"/>
            <a:r>
              <a:rPr lang="fr-FR" sz="1200" dirty="0"/>
              <a:t>1 formulaire</a:t>
            </a:r>
            <a:endParaRPr lang="fr-FR" sz="800" dirty="0"/>
          </a:p>
          <a:p>
            <a:r>
              <a:rPr lang="fr-FR" sz="800" dirty="0"/>
              <a:t>(ex : o</a:t>
            </a:r>
            <a:r>
              <a:rPr lang="fr-FR" sz="900" dirty="0"/>
              <a:t>ffre d’hébergement, fréquentation touristique, taxe de séjour, etc.)</a:t>
            </a:r>
          </a:p>
        </p:txBody>
      </p:sp>
      <p:sp>
        <p:nvSpPr>
          <p:cNvPr id="68" name="Rectangle : coins arrondis 67">
            <a:extLst>
              <a:ext uri="{FF2B5EF4-FFF2-40B4-BE49-F238E27FC236}">
                <a16:creationId xmlns:a16="http://schemas.microsoft.com/office/drawing/2014/main" id="{3A33A4FC-C547-447E-9491-0AAF8A792BE9}"/>
              </a:ext>
            </a:extLst>
          </p:cNvPr>
          <p:cNvSpPr/>
          <p:nvPr/>
        </p:nvSpPr>
        <p:spPr>
          <a:xfrm>
            <a:off x="4227801" y="2079150"/>
            <a:ext cx="3636394" cy="96245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sz="800" b="1" u="sng" dirty="0"/>
          </a:p>
        </p:txBody>
      </p:sp>
      <p:sp>
        <p:nvSpPr>
          <p:cNvPr id="69" name="ZoneTexte 68">
            <a:extLst>
              <a:ext uri="{FF2B5EF4-FFF2-40B4-BE49-F238E27FC236}">
                <a16:creationId xmlns:a16="http://schemas.microsoft.com/office/drawing/2014/main" id="{93D94999-DC9B-4D56-A161-073944CA2461}"/>
              </a:ext>
            </a:extLst>
          </p:cNvPr>
          <p:cNvSpPr txBox="1"/>
          <p:nvPr/>
        </p:nvSpPr>
        <p:spPr>
          <a:xfrm>
            <a:off x="4295528" y="2101815"/>
            <a:ext cx="3448476" cy="692497"/>
          </a:xfrm>
          <a:prstGeom prst="rect">
            <a:avLst/>
          </a:prstGeom>
          <a:noFill/>
        </p:spPr>
        <p:txBody>
          <a:bodyPr wrap="square" rtlCol="0">
            <a:spAutoFit/>
          </a:bodyPr>
          <a:lstStyle/>
          <a:p>
            <a:pPr algn="ctr"/>
            <a:r>
              <a:rPr lang="fr-FR" b="1" u="sng" dirty="0"/>
              <a:t>Services généraux</a:t>
            </a:r>
          </a:p>
          <a:p>
            <a:pPr algn="ctr"/>
            <a:r>
              <a:rPr lang="fr-FR" sz="1200" dirty="0"/>
              <a:t>1 formulaire</a:t>
            </a:r>
            <a:endParaRPr lang="fr-FR" sz="900" dirty="0"/>
          </a:p>
          <a:p>
            <a:r>
              <a:rPr lang="fr-FR" sz="900" dirty="0"/>
              <a:t>(ex : fiscalité, CA et emplois des commerces locaux, etc.)</a:t>
            </a:r>
          </a:p>
        </p:txBody>
      </p:sp>
      <p:pic>
        <p:nvPicPr>
          <p:cNvPr id="70" name="Image 69" descr="Une image contenant bâtiment&#10;&#10;Description générée automatiquement">
            <a:extLst>
              <a:ext uri="{FF2B5EF4-FFF2-40B4-BE49-F238E27FC236}">
                <a16:creationId xmlns:a16="http://schemas.microsoft.com/office/drawing/2014/main" id="{1808B1AE-7F27-48BF-8007-9E1E28D8A7E1}"/>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71100" y="1313492"/>
            <a:ext cx="288000" cy="288000"/>
          </a:xfrm>
          <a:prstGeom prst="rect">
            <a:avLst/>
          </a:prstGeom>
        </p:spPr>
      </p:pic>
      <p:pic>
        <p:nvPicPr>
          <p:cNvPr id="71" name="Image 70">
            <a:extLst>
              <a:ext uri="{FF2B5EF4-FFF2-40B4-BE49-F238E27FC236}">
                <a16:creationId xmlns:a16="http://schemas.microsoft.com/office/drawing/2014/main" id="{19E590A9-53DB-4549-A31D-C026E7DD9F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0750" y1="30111" x2="60750" y2="30111"/>
                      </a14:backgroundRemoval>
                    </a14:imgEffect>
                  </a14:imgLayer>
                </a14:imgProps>
              </a:ext>
            </a:extLst>
          </a:blip>
          <a:srcRect l="22413" t="14776" r="23841" b="13835"/>
          <a:stretch/>
        </p:blipFill>
        <p:spPr>
          <a:xfrm>
            <a:off x="8128359" y="1352025"/>
            <a:ext cx="307399" cy="306235"/>
          </a:xfrm>
          <a:prstGeom prst="rect">
            <a:avLst/>
          </a:prstGeom>
        </p:spPr>
      </p:pic>
      <p:pic>
        <p:nvPicPr>
          <p:cNvPr id="72" name="Image 71">
            <a:extLst>
              <a:ext uri="{FF2B5EF4-FFF2-40B4-BE49-F238E27FC236}">
                <a16:creationId xmlns:a16="http://schemas.microsoft.com/office/drawing/2014/main" id="{82274F6B-FCA8-4731-B14A-45EF4C9734C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49645" y1="42553" x2="49645" y2="42553"/>
                        <a14:foregroundMark x1="60993" y1="45863" x2="60993" y2="45863"/>
                        <a14:foregroundMark x1="51537" y1="18676" x2="51537" y2="18676"/>
                        <a14:foregroundMark x1="58392" y1="21277" x2="58392" y2="21277"/>
                        <a14:foregroundMark x1="58156" y1="18676" x2="58156" y2="18676"/>
                        <a14:foregroundMark x1="57447" y1="16785" x2="57447" y2="16785"/>
                        <a14:foregroundMark x1="57447" y1="19385" x2="57447" y2="19385"/>
                        <a14:foregroundMark x1="62175" y1="19385" x2="62175" y2="19385"/>
                        <a14:foregroundMark x1="62175" y1="19385" x2="62175" y2="19385"/>
                      </a14:backgroundRemoval>
                    </a14:imgEffect>
                  </a14:imgLayer>
                </a14:imgProps>
              </a:ext>
            </a:extLst>
          </a:blip>
          <a:srcRect l="12799" t="14973" r="13494" b="11845"/>
          <a:stretch/>
        </p:blipFill>
        <p:spPr>
          <a:xfrm>
            <a:off x="4348146" y="2171235"/>
            <a:ext cx="301231" cy="299086"/>
          </a:xfrm>
          <a:prstGeom prst="rect">
            <a:avLst/>
          </a:prstGeom>
        </p:spPr>
      </p:pic>
      <p:sp>
        <p:nvSpPr>
          <p:cNvPr id="73" name="Rectangle : coins arrondis 72">
            <a:extLst>
              <a:ext uri="{FF2B5EF4-FFF2-40B4-BE49-F238E27FC236}">
                <a16:creationId xmlns:a16="http://schemas.microsoft.com/office/drawing/2014/main" id="{EEF679E4-7576-4ED9-A46E-EA42BC22EB30}"/>
              </a:ext>
            </a:extLst>
          </p:cNvPr>
          <p:cNvSpPr/>
          <p:nvPr/>
        </p:nvSpPr>
        <p:spPr>
          <a:xfrm>
            <a:off x="4235630" y="3495074"/>
            <a:ext cx="3636394" cy="151101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sz="800" b="1" u="sng" dirty="0"/>
          </a:p>
        </p:txBody>
      </p:sp>
      <p:pic>
        <p:nvPicPr>
          <p:cNvPr id="74" name="Image 73">
            <a:extLst>
              <a:ext uri="{FF2B5EF4-FFF2-40B4-BE49-F238E27FC236}">
                <a16:creationId xmlns:a16="http://schemas.microsoft.com/office/drawing/2014/main" id="{D998A6C7-6737-4146-B5C8-CB414052DF87}"/>
              </a:ext>
            </a:extLst>
          </p:cNvPr>
          <p:cNvPicPr>
            <a:picLocks noChangeAspect="1"/>
          </p:cNvPicPr>
          <p:nvPr/>
        </p:nvPicPr>
        <p:blipFill rotWithShape="1">
          <a:blip r:embed="rId8"/>
          <a:srcRect r="56672"/>
          <a:stretch/>
        </p:blipFill>
        <p:spPr>
          <a:xfrm>
            <a:off x="4449934" y="3637815"/>
            <a:ext cx="279845" cy="281493"/>
          </a:xfrm>
          <a:prstGeom prst="rect">
            <a:avLst/>
          </a:prstGeom>
        </p:spPr>
      </p:pic>
      <p:sp>
        <p:nvSpPr>
          <p:cNvPr id="75" name="ZoneTexte 74">
            <a:extLst>
              <a:ext uri="{FF2B5EF4-FFF2-40B4-BE49-F238E27FC236}">
                <a16:creationId xmlns:a16="http://schemas.microsoft.com/office/drawing/2014/main" id="{A57B65EA-FC2E-49D5-8698-202FBBF27BDA}"/>
              </a:ext>
            </a:extLst>
          </p:cNvPr>
          <p:cNvSpPr txBox="1"/>
          <p:nvPr/>
        </p:nvSpPr>
        <p:spPr>
          <a:xfrm>
            <a:off x="4390473" y="3498420"/>
            <a:ext cx="3448476" cy="1492716"/>
          </a:xfrm>
          <a:prstGeom prst="rect">
            <a:avLst/>
          </a:prstGeom>
          <a:noFill/>
        </p:spPr>
        <p:txBody>
          <a:bodyPr wrap="square" rtlCol="0">
            <a:spAutoFit/>
          </a:bodyPr>
          <a:lstStyle/>
          <a:p>
            <a:pPr algn="ctr"/>
            <a:r>
              <a:rPr lang="fr-FR" b="1" u="sng" dirty="0"/>
              <a:t>INSEE/DREES/</a:t>
            </a:r>
          </a:p>
          <a:p>
            <a:pPr algn="ctr"/>
            <a:r>
              <a:rPr lang="fr-FR" b="1" u="sng" dirty="0"/>
              <a:t>Observatoire des territoires</a:t>
            </a:r>
            <a:r>
              <a:rPr lang="fr-FR" u="sng" dirty="0"/>
              <a:t> </a:t>
            </a:r>
          </a:p>
          <a:p>
            <a:pPr algn="ctr"/>
            <a:endParaRPr lang="fr-FR" sz="1000" u="sng" dirty="0"/>
          </a:p>
          <a:p>
            <a:r>
              <a:rPr lang="fr-FR" sz="900" b="1" u="sng" dirty="0"/>
              <a:t>1. Données démographiques</a:t>
            </a:r>
            <a:endParaRPr lang="fr-FR" sz="900" dirty="0"/>
          </a:p>
          <a:p>
            <a:r>
              <a:rPr lang="fr-FR" sz="900" b="1" u="sng" dirty="0"/>
              <a:t>2. Données santé</a:t>
            </a:r>
            <a:endParaRPr lang="fr-FR" sz="900" dirty="0"/>
          </a:p>
          <a:p>
            <a:r>
              <a:rPr lang="fr-FR" sz="900" b="1" u="sng" dirty="0"/>
              <a:t>3. Données économiques</a:t>
            </a:r>
            <a:r>
              <a:rPr lang="fr-FR" sz="900" dirty="0"/>
              <a:t> (ex : nombre d’entreprises et commerces)</a:t>
            </a:r>
          </a:p>
          <a:p>
            <a:r>
              <a:rPr lang="fr-FR" sz="900" b="1" u="sng" dirty="0"/>
              <a:t>4. Données touristiques</a:t>
            </a:r>
            <a:r>
              <a:rPr lang="fr-FR" sz="900" dirty="0"/>
              <a:t> (ex : capacité d’hébergement)</a:t>
            </a:r>
          </a:p>
          <a:p>
            <a:r>
              <a:rPr lang="fr-FR" sz="900" b="1" u="sng" dirty="0"/>
              <a:t>5. Données transport</a:t>
            </a:r>
          </a:p>
        </p:txBody>
      </p:sp>
      <p:sp>
        <p:nvSpPr>
          <p:cNvPr id="76" name="Rectangle : coins arrondis 75">
            <a:extLst>
              <a:ext uri="{FF2B5EF4-FFF2-40B4-BE49-F238E27FC236}">
                <a16:creationId xmlns:a16="http://schemas.microsoft.com/office/drawing/2014/main" id="{C82CCDDC-A6E0-4C34-8A91-769FF31C38DA}"/>
              </a:ext>
            </a:extLst>
          </p:cNvPr>
          <p:cNvSpPr/>
          <p:nvPr/>
        </p:nvSpPr>
        <p:spPr>
          <a:xfrm>
            <a:off x="4230137" y="5424269"/>
            <a:ext cx="3641887" cy="946493"/>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sz="800" b="1" u="sng" dirty="0"/>
          </a:p>
        </p:txBody>
      </p:sp>
      <p:sp>
        <p:nvSpPr>
          <p:cNvPr id="77" name="ZoneTexte 76">
            <a:extLst>
              <a:ext uri="{FF2B5EF4-FFF2-40B4-BE49-F238E27FC236}">
                <a16:creationId xmlns:a16="http://schemas.microsoft.com/office/drawing/2014/main" id="{A672A92C-7250-4A83-9E74-3CCA890306F8}"/>
              </a:ext>
            </a:extLst>
          </p:cNvPr>
          <p:cNvSpPr txBox="1"/>
          <p:nvPr/>
        </p:nvSpPr>
        <p:spPr>
          <a:xfrm>
            <a:off x="4367111" y="5404900"/>
            <a:ext cx="3535315" cy="969496"/>
          </a:xfrm>
          <a:prstGeom prst="rect">
            <a:avLst/>
          </a:prstGeom>
          <a:noFill/>
        </p:spPr>
        <p:txBody>
          <a:bodyPr wrap="square" rtlCol="0">
            <a:spAutoFit/>
          </a:bodyPr>
          <a:lstStyle/>
          <a:p>
            <a:pPr algn="ctr"/>
            <a:r>
              <a:rPr lang="fr-FR" b="1" u="sng" dirty="0"/>
              <a:t>Curistes/Clientèles</a:t>
            </a:r>
            <a:r>
              <a:rPr lang="fr-FR" u="sng" dirty="0"/>
              <a:t> </a:t>
            </a:r>
          </a:p>
          <a:p>
            <a:pPr algn="ctr"/>
            <a:r>
              <a:rPr lang="fr-FR" sz="1200" dirty="0"/>
              <a:t>1 questionnaire</a:t>
            </a:r>
            <a:endParaRPr lang="fr-FR" sz="900" dirty="0"/>
          </a:p>
          <a:p>
            <a:r>
              <a:rPr lang="fr-FR" sz="900" b="1" u="sng" dirty="0"/>
              <a:t>Données </a:t>
            </a:r>
            <a:r>
              <a:rPr lang="fr-FR" sz="900" dirty="0"/>
              <a:t>:</a:t>
            </a:r>
          </a:p>
          <a:p>
            <a:r>
              <a:rPr lang="fr-FR" sz="900" dirty="0"/>
              <a:t>Paniers de dépense, type de cure (orientation, durée), hébergement, restauration, accompagnants, CSP, origine géo, activités hors cures, etc.</a:t>
            </a:r>
          </a:p>
        </p:txBody>
      </p:sp>
      <p:pic>
        <p:nvPicPr>
          <p:cNvPr id="78" name="Image 77">
            <a:extLst>
              <a:ext uri="{FF2B5EF4-FFF2-40B4-BE49-F238E27FC236}">
                <a16:creationId xmlns:a16="http://schemas.microsoft.com/office/drawing/2014/main" id="{69345240-33DA-4292-9DBC-579384A158A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927" b="94634" l="1904" r="95431">
                        <a14:foregroundMark x1="44924" y1="17932" x2="44924" y2="17932"/>
                        <a14:foregroundMark x1="42132" y1="53796" x2="51904" y2="13482"/>
                        <a14:foregroundMark x1="51904" y1="13482" x2="64594" y2="11780"/>
                        <a14:foregroundMark x1="64594" y1="11780" x2="64594" y2="14005"/>
                        <a14:foregroundMark x1="66751" y1="14398" x2="66751" y2="14398"/>
                        <a14:foregroundMark x1="71574" y1="13220" x2="71574" y2="13220"/>
                        <a14:foregroundMark x1="74112" y1="11780" x2="74112" y2="11780"/>
                        <a14:foregroundMark x1="76142" y1="10079" x2="55838" y2="8246"/>
                        <a14:foregroundMark x1="55838" y1="8246" x2="40609" y2="22906"/>
                        <a14:foregroundMark x1="40609" y1="22906" x2="44543" y2="29974"/>
                        <a14:foregroundMark x1="51269" y1="45157" x2="47081" y2="56283"/>
                        <a14:foregroundMark x1="81091" y1="3927" x2="81091" y2="3927"/>
                        <a14:foregroundMark x1="5711" y1="69372" x2="5711" y2="69372"/>
                        <a14:foregroundMark x1="83122" y1="47251" x2="83122" y2="47251"/>
                        <a14:foregroundMark x1="95812" y1="46597" x2="95812" y2="46597"/>
                        <a14:foregroundMark x1="2157" y1="68979" x2="2157" y2="68979"/>
                        <a14:foregroundMark x1="3173" y1="81675" x2="3173" y2="81675"/>
                        <a14:foregroundMark x1="7107" y1="94372" x2="7107" y2="94372"/>
                        <a14:foregroundMark x1="94036" y1="94634" x2="94036" y2="94634"/>
                      </a14:backgroundRemoval>
                    </a14:imgEffect>
                  </a14:imgLayer>
                </a14:imgProps>
              </a:ext>
            </a:extLst>
          </a:blip>
          <a:stretch>
            <a:fillRect/>
          </a:stretch>
        </p:blipFill>
        <p:spPr>
          <a:xfrm>
            <a:off x="4425242" y="5510905"/>
            <a:ext cx="329230" cy="319202"/>
          </a:xfrm>
          <a:prstGeom prst="rect">
            <a:avLst/>
          </a:prstGeom>
        </p:spPr>
      </p:pic>
      <p:sp>
        <p:nvSpPr>
          <p:cNvPr id="79" name="Rectangle 78">
            <a:extLst>
              <a:ext uri="{FF2B5EF4-FFF2-40B4-BE49-F238E27FC236}">
                <a16:creationId xmlns:a16="http://schemas.microsoft.com/office/drawing/2014/main" id="{041EC245-7A87-461E-B1A0-5611C8E306A1}"/>
              </a:ext>
            </a:extLst>
          </p:cNvPr>
          <p:cNvSpPr/>
          <p:nvPr/>
        </p:nvSpPr>
        <p:spPr>
          <a:xfrm>
            <a:off x="2240529" y="5359721"/>
            <a:ext cx="1882135" cy="107640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FR" b="1" dirty="0"/>
              <a:t>ENQUETES TERRAIN</a:t>
            </a:r>
            <a:endParaRPr lang="fr-FR" sz="1200" b="1" dirty="0"/>
          </a:p>
        </p:txBody>
      </p:sp>
      <p:sp>
        <p:nvSpPr>
          <p:cNvPr id="80" name="Accolade ouvrante 79">
            <a:extLst>
              <a:ext uri="{FF2B5EF4-FFF2-40B4-BE49-F238E27FC236}">
                <a16:creationId xmlns:a16="http://schemas.microsoft.com/office/drawing/2014/main" id="{D5FAE517-BA85-40BF-88CB-B3CA64D15C53}"/>
              </a:ext>
            </a:extLst>
          </p:cNvPr>
          <p:cNvSpPr/>
          <p:nvPr/>
        </p:nvSpPr>
        <p:spPr>
          <a:xfrm>
            <a:off x="1189713" y="1031844"/>
            <a:ext cx="400594" cy="4041058"/>
          </a:xfrm>
          <a:prstGeom prst="leftBrace">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81" name="ZoneTexte 80">
            <a:extLst>
              <a:ext uri="{FF2B5EF4-FFF2-40B4-BE49-F238E27FC236}">
                <a16:creationId xmlns:a16="http://schemas.microsoft.com/office/drawing/2014/main" id="{96002304-BF2E-49A6-ADB5-22B8906E0F85}"/>
              </a:ext>
            </a:extLst>
          </p:cNvPr>
          <p:cNvSpPr txBox="1"/>
          <p:nvPr/>
        </p:nvSpPr>
        <p:spPr>
          <a:xfrm>
            <a:off x="102965" y="2312717"/>
            <a:ext cx="1236649" cy="1292662"/>
          </a:xfrm>
          <a:prstGeom prst="rect">
            <a:avLst/>
          </a:prstGeom>
          <a:noFill/>
        </p:spPr>
        <p:txBody>
          <a:bodyPr wrap="square" rtlCol="0">
            <a:spAutoFit/>
          </a:bodyPr>
          <a:lstStyle/>
          <a:p>
            <a:pPr algn="ctr"/>
            <a:r>
              <a:rPr lang="fr-FR" dirty="0">
                <a:solidFill>
                  <a:schemeClr val="tx2"/>
                </a:solidFill>
              </a:rPr>
              <a:t>Dans les </a:t>
            </a:r>
            <a:r>
              <a:rPr lang="fr-FR" sz="2400" b="1" dirty="0">
                <a:solidFill>
                  <a:srgbClr val="3EBFB7"/>
                </a:solidFill>
              </a:rPr>
              <a:t>87</a:t>
            </a:r>
            <a:r>
              <a:rPr lang="fr-FR" dirty="0">
                <a:solidFill>
                  <a:schemeClr val="tx2"/>
                </a:solidFill>
              </a:rPr>
              <a:t> stations thermales</a:t>
            </a:r>
          </a:p>
        </p:txBody>
      </p:sp>
      <p:sp>
        <p:nvSpPr>
          <p:cNvPr id="82" name="ZoneTexte 81">
            <a:extLst>
              <a:ext uri="{FF2B5EF4-FFF2-40B4-BE49-F238E27FC236}">
                <a16:creationId xmlns:a16="http://schemas.microsoft.com/office/drawing/2014/main" id="{A4E5BDCD-91E0-461B-853C-01E81423DFD4}"/>
              </a:ext>
            </a:extLst>
          </p:cNvPr>
          <p:cNvSpPr txBox="1"/>
          <p:nvPr/>
        </p:nvSpPr>
        <p:spPr>
          <a:xfrm>
            <a:off x="102965" y="5387949"/>
            <a:ext cx="1236649" cy="1015663"/>
          </a:xfrm>
          <a:prstGeom prst="rect">
            <a:avLst/>
          </a:prstGeom>
          <a:noFill/>
        </p:spPr>
        <p:txBody>
          <a:bodyPr wrap="square" rtlCol="0">
            <a:spAutoFit/>
          </a:bodyPr>
          <a:lstStyle/>
          <a:p>
            <a:pPr algn="ctr"/>
            <a:r>
              <a:rPr lang="fr-FR" dirty="0">
                <a:solidFill>
                  <a:schemeClr val="tx2"/>
                </a:solidFill>
              </a:rPr>
              <a:t>Dans </a:t>
            </a:r>
            <a:r>
              <a:rPr lang="fr-FR" sz="2400" b="1" dirty="0">
                <a:solidFill>
                  <a:srgbClr val="3EBFB7"/>
                </a:solidFill>
              </a:rPr>
              <a:t>7</a:t>
            </a:r>
          </a:p>
          <a:p>
            <a:pPr algn="ctr"/>
            <a:r>
              <a:rPr lang="fr-FR" dirty="0">
                <a:solidFill>
                  <a:schemeClr val="tx2"/>
                </a:solidFill>
              </a:rPr>
              <a:t>stations pilotes</a:t>
            </a:r>
          </a:p>
        </p:txBody>
      </p:sp>
      <p:sp>
        <p:nvSpPr>
          <p:cNvPr id="84" name="ZoneTexte 83">
            <a:extLst>
              <a:ext uri="{FF2B5EF4-FFF2-40B4-BE49-F238E27FC236}">
                <a16:creationId xmlns:a16="http://schemas.microsoft.com/office/drawing/2014/main" id="{24DE2BA2-7F67-4EC5-9536-998FA1D56049}"/>
              </a:ext>
            </a:extLst>
          </p:cNvPr>
          <p:cNvSpPr txBox="1"/>
          <p:nvPr/>
        </p:nvSpPr>
        <p:spPr>
          <a:xfrm>
            <a:off x="538915" y="5032214"/>
            <a:ext cx="364749" cy="523220"/>
          </a:xfrm>
          <a:prstGeom prst="rect">
            <a:avLst/>
          </a:prstGeom>
          <a:noFill/>
        </p:spPr>
        <p:txBody>
          <a:bodyPr wrap="square">
            <a:spAutoFit/>
          </a:bodyPr>
          <a:lstStyle/>
          <a:p>
            <a:r>
              <a:rPr lang="fr-FR" sz="2800" dirty="0">
                <a:solidFill>
                  <a:schemeClr val="tx2"/>
                </a:solidFill>
              </a:rPr>
              <a:t>+</a:t>
            </a:r>
          </a:p>
        </p:txBody>
      </p:sp>
      <p:sp>
        <p:nvSpPr>
          <p:cNvPr id="86" name="Rectangle : coins arrondis 85">
            <a:extLst>
              <a:ext uri="{FF2B5EF4-FFF2-40B4-BE49-F238E27FC236}">
                <a16:creationId xmlns:a16="http://schemas.microsoft.com/office/drawing/2014/main" id="{E76D3E7C-F9AF-4104-9FD2-C2F1B01E12B0}"/>
              </a:ext>
            </a:extLst>
          </p:cNvPr>
          <p:cNvSpPr/>
          <p:nvPr/>
        </p:nvSpPr>
        <p:spPr>
          <a:xfrm>
            <a:off x="8060632" y="2079150"/>
            <a:ext cx="3636394" cy="96245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ea typeface="+mn-ea"/>
                <a:cs typeface="+mn-cs"/>
              </a:rPr>
              <a:t>Autres professionnels</a:t>
            </a:r>
            <a:endParaRPr kumimoji="0" lang="fr-FR" sz="1800" b="0" i="0" u="sng" strike="noStrike" kern="1200" cap="none" spc="0" normalizeH="0" baseline="0" noProof="0" dirty="0">
              <a:ln>
                <a:noFill/>
              </a:ln>
              <a:solidFill>
                <a:prstClr val="black"/>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3 formulaires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fr-FR" sz="900" b="1" i="0" u="sng" strike="noStrike" kern="1200" cap="none" spc="0" normalizeH="0" baseline="0" noProof="0" dirty="0">
                <a:ln>
                  <a:noFill/>
                </a:ln>
                <a:solidFill>
                  <a:prstClr val="black"/>
                </a:solidFill>
                <a:effectLst/>
                <a:uLnTx/>
                <a:uFillTx/>
                <a:ea typeface="+mn-ea"/>
                <a:cs typeface="+mn-cs"/>
              </a:rPr>
              <a:t>Casinos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900" b="1" u="sng" dirty="0">
                <a:solidFill>
                  <a:prstClr val="black"/>
                </a:solidFill>
              </a:rPr>
              <a:t>Sites industriels (eaux embouteillées et cosmétiques)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fr-FR" sz="900" b="1" i="0" u="sng" strike="noStrike" kern="1200" cap="none" spc="0" normalizeH="0" baseline="0" noProof="0" dirty="0">
                <a:ln>
                  <a:noFill/>
                </a:ln>
                <a:solidFill>
                  <a:prstClr val="black"/>
                </a:solidFill>
                <a:effectLst/>
                <a:uLnTx/>
                <a:uFillTx/>
                <a:ea typeface="+mn-ea"/>
                <a:cs typeface="+mn-cs"/>
              </a:rPr>
              <a:t>Centres thermoludiques</a:t>
            </a:r>
            <a:endParaRPr kumimoji="0" lang="fr-FR" sz="900" b="0" i="0" u="none" strike="noStrike" kern="1200" cap="none" spc="0" normalizeH="0" baseline="0" noProof="0" dirty="0">
              <a:ln>
                <a:noFill/>
              </a:ln>
              <a:solidFill>
                <a:prstClr val="black"/>
              </a:solidFill>
              <a:effectLst/>
              <a:uLnTx/>
              <a:uFillTx/>
              <a:ea typeface="+mn-ea"/>
              <a:cs typeface="+mn-cs"/>
            </a:endParaRPr>
          </a:p>
          <a:p>
            <a:pPr algn="ctr"/>
            <a:endParaRPr lang="fr-FR" sz="800" b="1" u="sng" dirty="0"/>
          </a:p>
        </p:txBody>
      </p:sp>
      <p:sp>
        <p:nvSpPr>
          <p:cNvPr id="3" name="Ellipse 2">
            <a:extLst>
              <a:ext uri="{FF2B5EF4-FFF2-40B4-BE49-F238E27FC236}">
                <a16:creationId xmlns:a16="http://schemas.microsoft.com/office/drawing/2014/main" id="{0A62A3E0-1536-462C-BD6F-09FE9EB00C7C}"/>
              </a:ext>
            </a:extLst>
          </p:cNvPr>
          <p:cNvSpPr>
            <a:spLocks noChangeAspect="1"/>
          </p:cNvSpPr>
          <p:nvPr/>
        </p:nvSpPr>
        <p:spPr>
          <a:xfrm>
            <a:off x="7558142" y="1047393"/>
            <a:ext cx="398034" cy="39803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2060"/>
                </a:solidFill>
              </a:rPr>
              <a:t>1</a:t>
            </a:r>
          </a:p>
        </p:txBody>
      </p:sp>
      <p:sp>
        <p:nvSpPr>
          <p:cNvPr id="90" name="Ellipse 89">
            <a:extLst>
              <a:ext uri="{FF2B5EF4-FFF2-40B4-BE49-F238E27FC236}">
                <a16:creationId xmlns:a16="http://schemas.microsoft.com/office/drawing/2014/main" id="{F6590221-9780-4B71-9E79-62FE83B6B193}"/>
              </a:ext>
            </a:extLst>
          </p:cNvPr>
          <p:cNvSpPr>
            <a:spLocks noChangeAspect="1"/>
          </p:cNvSpPr>
          <p:nvPr/>
        </p:nvSpPr>
        <p:spPr>
          <a:xfrm>
            <a:off x="11405097" y="1047393"/>
            <a:ext cx="398034" cy="39803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2060"/>
                </a:solidFill>
              </a:rPr>
              <a:t>2</a:t>
            </a:r>
          </a:p>
        </p:txBody>
      </p:sp>
      <p:sp>
        <p:nvSpPr>
          <p:cNvPr id="91" name="Ellipse 90">
            <a:extLst>
              <a:ext uri="{FF2B5EF4-FFF2-40B4-BE49-F238E27FC236}">
                <a16:creationId xmlns:a16="http://schemas.microsoft.com/office/drawing/2014/main" id="{DF1E5CFE-B814-439F-886F-F6503E199BC0}"/>
              </a:ext>
            </a:extLst>
          </p:cNvPr>
          <p:cNvSpPr>
            <a:spLocks noChangeAspect="1"/>
          </p:cNvSpPr>
          <p:nvPr/>
        </p:nvSpPr>
        <p:spPr>
          <a:xfrm>
            <a:off x="7558142" y="1994242"/>
            <a:ext cx="398034" cy="39803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2060"/>
                </a:solidFill>
              </a:rPr>
              <a:t>3</a:t>
            </a:r>
          </a:p>
        </p:txBody>
      </p:sp>
      <p:sp>
        <p:nvSpPr>
          <p:cNvPr id="92" name="Ellipse 91">
            <a:extLst>
              <a:ext uri="{FF2B5EF4-FFF2-40B4-BE49-F238E27FC236}">
                <a16:creationId xmlns:a16="http://schemas.microsoft.com/office/drawing/2014/main" id="{EF5F8044-D64B-4FF7-B53E-C2EE0F93DC24}"/>
              </a:ext>
            </a:extLst>
          </p:cNvPr>
          <p:cNvSpPr>
            <a:spLocks noChangeAspect="1"/>
          </p:cNvSpPr>
          <p:nvPr/>
        </p:nvSpPr>
        <p:spPr>
          <a:xfrm>
            <a:off x="11408608" y="1994242"/>
            <a:ext cx="398034" cy="39803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2060"/>
                </a:solidFill>
              </a:rPr>
              <a:t>4</a:t>
            </a:r>
          </a:p>
        </p:txBody>
      </p:sp>
      <p:sp>
        <p:nvSpPr>
          <p:cNvPr id="93" name="Ellipse 92">
            <a:extLst>
              <a:ext uri="{FF2B5EF4-FFF2-40B4-BE49-F238E27FC236}">
                <a16:creationId xmlns:a16="http://schemas.microsoft.com/office/drawing/2014/main" id="{BA23258E-2709-46C3-8EA7-AF2A8918B0E6}"/>
              </a:ext>
            </a:extLst>
          </p:cNvPr>
          <p:cNvSpPr>
            <a:spLocks noChangeAspect="1"/>
          </p:cNvSpPr>
          <p:nvPr/>
        </p:nvSpPr>
        <p:spPr>
          <a:xfrm>
            <a:off x="7558142" y="3309390"/>
            <a:ext cx="398034" cy="39803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2060"/>
                </a:solidFill>
              </a:rPr>
              <a:t>5</a:t>
            </a:r>
          </a:p>
        </p:txBody>
      </p:sp>
      <p:sp>
        <p:nvSpPr>
          <p:cNvPr id="94" name="Ellipse 93">
            <a:extLst>
              <a:ext uri="{FF2B5EF4-FFF2-40B4-BE49-F238E27FC236}">
                <a16:creationId xmlns:a16="http://schemas.microsoft.com/office/drawing/2014/main" id="{D20F94EF-FC9D-419B-9B13-C4F31B0FABD4}"/>
              </a:ext>
            </a:extLst>
          </p:cNvPr>
          <p:cNvSpPr>
            <a:spLocks noChangeAspect="1"/>
          </p:cNvSpPr>
          <p:nvPr/>
        </p:nvSpPr>
        <p:spPr>
          <a:xfrm>
            <a:off x="7558142" y="5355303"/>
            <a:ext cx="398034" cy="39803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2060"/>
                </a:solidFill>
              </a:rPr>
              <a:t>6</a:t>
            </a:r>
          </a:p>
        </p:txBody>
      </p:sp>
      <p:sp>
        <p:nvSpPr>
          <p:cNvPr id="40" name="Accolade ouvrante 39">
            <a:extLst>
              <a:ext uri="{FF2B5EF4-FFF2-40B4-BE49-F238E27FC236}">
                <a16:creationId xmlns:a16="http://schemas.microsoft.com/office/drawing/2014/main" id="{86D53DA1-C832-40DE-841A-155BD6032E56}"/>
              </a:ext>
            </a:extLst>
          </p:cNvPr>
          <p:cNvSpPr/>
          <p:nvPr/>
        </p:nvSpPr>
        <p:spPr>
          <a:xfrm>
            <a:off x="1185074" y="5298143"/>
            <a:ext cx="400594" cy="1133565"/>
          </a:xfrm>
          <a:prstGeom prst="leftBrace">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Tree>
    <p:extLst>
      <p:ext uri="{BB962C8B-B14F-4D97-AF65-F5344CB8AC3E}">
        <p14:creationId xmlns:p14="http://schemas.microsoft.com/office/powerpoint/2010/main" val="31387117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_USER_TAGS_ICONS" val="logo*brand*technology*digital*social network*facebook*like*approve*appreciate*good*"/>
</p:tagLst>
</file>

<file path=ppt/tags/tag10.xml><?xml version="1.0" encoding="utf-8"?>
<p:tagLst xmlns:a="http://schemas.openxmlformats.org/drawingml/2006/main" xmlns:r="http://schemas.openxmlformats.org/officeDocument/2006/relationships" xmlns:p="http://schemas.openxmlformats.org/presentationml/2006/main">
  <p:tag name="POWER_USER_TAGS_ICONS" val="calendar_POWER_USER_SEPARATOR_ICONS_data_POWER_USER_SEPARATOR_ICONS_line_POWER_USER_SEPARATOR_ICONS_month_POWER_USER_SEPARATOR_ICONS_time"/>
</p:tagLst>
</file>

<file path=ppt/tags/tag11.xml><?xml version="1.0" encoding="utf-8"?>
<p:tagLst xmlns:a="http://schemas.openxmlformats.org/drawingml/2006/main" xmlns:r="http://schemas.openxmlformats.org/officeDocument/2006/relationships" xmlns:p="http://schemas.openxmlformats.org/presentationml/2006/main">
  <p:tag name="POWER_USER_TAGS_ICONS" val="earth_POWER_USER_SEPARATOR_ICONS_global_POWER_USER_SEPARATOR_ICONS_planet_POWER_USER_SEPARATOR_ICONS_world"/>
</p:tagLst>
</file>

<file path=ppt/tags/tag12.xml><?xml version="1.0" encoding="utf-8"?>
<p:tagLst xmlns:a="http://schemas.openxmlformats.org/drawingml/2006/main" xmlns:r="http://schemas.openxmlformats.org/officeDocument/2006/relationships" xmlns:p="http://schemas.openxmlformats.org/presentationml/2006/main">
  <p:tag name="POWER_USER_TAGS_ICONS" val="earth_POWER_USER_SEPARATOR_ICONS_global_POWER_USER_SEPARATOR_ICONS_planet_POWER_USER_SEPARATOR_ICONS_world"/>
</p:tagLst>
</file>

<file path=ppt/tags/tag2.xml><?xml version="1.0" encoding="utf-8"?>
<p:tagLst xmlns:a="http://schemas.openxmlformats.org/drawingml/2006/main" xmlns:r="http://schemas.openxmlformats.org/officeDocument/2006/relationships" xmlns:p="http://schemas.openxmlformats.org/presentationml/2006/main">
  <p:tag name="POWER_USER_TAGS_ICONS" val="calendar_POWER_USER_SEPARATOR_ICONS_data_POWER_USER_SEPARATOR_ICONS_line_POWER_USER_SEPARATOR_ICONS_month_POWER_USER_SEPARATOR_ICONS_time"/>
</p:tagLst>
</file>

<file path=ppt/tags/tag3.xml><?xml version="1.0" encoding="utf-8"?>
<p:tagLst xmlns:a="http://schemas.openxmlformats.org/drawingml/2006/main" xmlns:r="http://schemas.openxmlformats.org/officeDocument/2006/relationships" xmlns:p="http://schemas.openxmlformats.org/presentationml/2006/main">
  <p:tag name="POWER_USER_TAGS_ICONS" val="calendar_POWER_USER_SEPARATOR_ICONS_data_POWER_USER_SEPARATOR_ICONS_line_POWER_USER_SEPARATOR_ICONS_month_POWER_USER_SEPARATOR_ICONS_time"/>
</p:tagLst>
</file>

<file path=ppt/tags/tag4.xml><?xml version="1.0" encoding="utf-8"?>
<p:tagLst xmlns:a="http://schemas.openxmlformats.org/drawingml/2006/main" xmlns:r="http://schemas.openxmlformats.org/officeDocument/2006/relationships" xmlns:p="http://schemas.openxmlformats.org/presentationml/2006/main">
  <p:tag name="POWER_USER_TAGS_ICONS" val="calendar_POWER_USER_SEPARATOR_ICONS_data_POWER_USER_SEPARATOR_ICONS_line_POWER_USER_SEPARATOR_ICONS_month_POWER_USER_SEPARATOR_ICONS_time"/>
</p:tagLst>
</file>

<file path=ppt/tags/tag5.xml><?xml version="1.0" encoding="utf-8"?>
<p:tagLst xmlns:a="http://schemas.openxmlformats.org/drawingml/2006/main" xmlns:r="http://schemas.openxmlformats.org/officeDocument/2006/relationships" xmlns:p="http://schemas.openxmlformats.org/presentationml/2006/main">
  <p:tag name="POWER_USER_TAGS_ICONS" val="calendar_POWER_USER_SEPARATOR_ICONS_data_POWER_USER_SEPARATOR_ICONS_line_POWER_USER_SEPARATOR_ICONS_month_POWER_USER_SEPARATOR_ICONS_time"/>
</p:tagLst>
</file>

<file path=ppt/tags/tag6.xml><?xml version="1.0" encoding="utf-8"?>
<p:tagLst xmlns:a="http://schemas.openxmlformats.org/drawingml/2006/main" xmlns:r="http://schemas.openxmlformats.org/officeDocument/2006/relationships" xmlns:p="http://schemas.openxmlformats.org/presentationml/2006/main">
  <p:tag name="POWER_USER_TAGS_ICONS" val="calendar_POWER_USER_SEPARATOR_ICONS_data_POWER_USER_SEPARATOR_ICONS_line_POWER_USER_SEPARATOR_ICONS_month_POWER_USER_SEPARATOR_ICONS_time"/>
</p:tagLst>
</file>

<file path=ppt/tags/tag7.xml><?xml version="1.0" encoding="utf-8"?>
<p:tagLst xmlns:a="http://schemas.openxmlformats.org/drawingml/2006/main" xmlns:r="http://schemas.openxmlformats.org/officeDocument/2006/relationships" xmlns:p="http://schemas.openxmlformats.org/presentationml/2006/main">
  <p:tag name="POWER_USER_TAGS_ICONS" val="calendar_POWER_USER_SEPARATOR_ICONS_data_POWER_USER_SEPARATOR_ICONS_line_POWER_USER_SEPARATOR_ICONS_month_POWER_USER_SEPARATOR_ICONS_time"/>
</p:tagLst>
</file>

<file path=ppt/tags/tag8.xml><?xml version="1.0" encoding="utf-8"?>
<p:tagLst xmlns:a="http://schemas.openxmlformats.org/drawingml/2006/main" xmlns:r="http://schemas.openxmlformats.org/officeDocument/2006/relationships" xmlns:p="http://schemas.openxmlformats.org/presentationml/2006/main">
  <p:tag name="POWER_USER_TAGS_ICONS" val="calendar_POWER_USER_SEPARATOR_ICONS_data_POWER_USER_SEPARATOR_ICONS_line_POWER_USER_SEPARATOR_ICONS_month_POWER_USER_SEPARATOR_ICONS_time"/>
</p:tagLst>
</file>

<file path=ppt/tags/tag9.xml><?xml version="1.0" encoding="utf-8"?>
<p:tagLst xmlns:a="http://schemas.openxmlformats.org/drawingml/2006/main" xmlns:r="http://schemas.openxmlformats.org/officeDocument/2006/relationships" xmlns:p="http://schemas.openxmlformats.org/presentationml/2006/main">
  <p:tag name="POWER_USER_TAGS_ICONS" val="calendar_POWER_USER_SEPARATOR_ICONS_data_POWER_USER_SEPARATOR_ICONS_line_POWER_USER_SEPARATOR_ICONS_month_POWER_USER_SEPARATOR_ICONS_time"/>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6A1BCE06B23844FB6309526620235A7" ma:contentTypeVersion="5" ma:contentTypeDescription="Crée un document." ma:contentTypeScope="" ma:versionID="6fa906dd3ff4f5f34e139859c6baa1f5">
  <xsd:schema xmlns:xsd="http://www.w3.org/2001/XMLSchema" xmlns:xs="http://www.w3.org/2001/XMLSchema" xmlns:p="http://schemas.microsoft.com/office/2006/metadata/properties" xmlns:ns3="6bd930b5-96e2-48fa-9fba-646db8a1f0b0" xmlns:ns4="9d9038c6-34cd-4be2-afea-a6e9cf713bf0" targetNamespace="http://schemas.microsoft.com/office/2006/metadata/properties" ma:root="true" ma:fieldsID="64b3c90d44c360a0fdfb791bc120265b" ns3:_="" ns4:_="">
    <xsd:import namespace="6bd930b5-96e2-48fa-9fba-646db8a1f0b0"/>
    <xsd:import namespace="9d9038c6-34cd-4be2-afea-a6e9cf713bf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d930b5-96e2-48fa-9fba-646db8a1f0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d9038c6-34cd-4be2-afea-a6e9cf713bf0"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SharingHintHash" ma:index="12"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066A3E0-1E6E-465E-8B03-25F7739FA8F0}">
  <ds:schemaRefs>
    <ds:schemaRef ds:uri="http://schemas.microsoft.com/sharepoint/v3/contenttype/forms"/>
  </ds:schemaRefs>
</ds:datastoreItem>
</file>

<file path=customXml/itemProps2.xml><?xml version="1.0" encoding="utf-8"?>
<ds:datastoreItem xmlns:ds="http://schemas.openxmlformats.org/officeDocument/2006/customXml" ds:itemID="{ED50C46B-088F-4D8A-BD46-50D9660DD9AE}">
  <ds:schemaRefs>
    <ds:schemaRef ds:uri="6bd930b5-96e2-48fa-9fba-646db8a1f0b0"/>
    <ds:schemaRef ds:uri="9d9038c6-34cd-4be2-afea-a6e9cf713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4E86C76-71EF-43BC-81B2-433F23256A84}">
  <ds:schemaRefs>
    <ds:schemaRef ds:uri="http://purl.org/dc/terms/"/>
    <ds:schemaRef ds:uri="http://schemas.openxmlformats.org/package/2006/metadata/core-properties"/>
    <ds:schemaRef ds:uri="http://purl.org/dc/dcmitype/"/>
    <ds:schemaRef ds:uri="http://schemas.microsoft.com/office/infopath/2007/PartnerControls"/>
    <ds:schemaRef ds:uri="9d9038c6-34cd-4be2-afea-a6e9cf713bf0"/>
    <ds:schemaRef ds:uri="http://schemas.microsoft.com/office/2006/documentManagement/types"/>
    <ds:schemaRef ds:uri="http://schemas.microsoft.com/office/2006/metadata/properties"/>
    <ds:schemaRef ds:uri="6bd930b5-96e2-48fa-9fba-646db8a1f0b0"/>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501</TotalTime>
  <Words>9657</Words>
  <Application>Microsoft Office PowerPoint</Application>
  <PresentationFormat>Grand écran</PresentationFormat>
  <Paragraphs>1306</Paragraphs>
  <Slides>48</Slides>
  <Notes>33</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48</vt:i4>
      </vt:variant>
    </vt:vector>
  </HeadingPairs>
  <TitlesOfParts>
    <vt:vector size="57" baseType="lpstr">
      <vt:lpstr>Arial</vt:lpstr>
      <vt:lpstr>Calibri</vt:lpstr>
      <vt:lpstr>Calibri</vt:lpstr>
      <vt:lpstr>Calibri Light</vt:lpstr>
      <vt:lpstr>ClanOT-Black</vt:lpstr>
      <vt:lpstr>Gadugi</vt:lpstr>
      <vt:lpstr>Segoe UI</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Lou Dupont de Dinechin</dc:creator>
  <cp:lastModifiedBy>Marie BAUCHET</cp:lastModifiedBy>
  <cp:revision>13</cp:revision>
  <dcterms:created xsi:type="dcterms:W3CDTF">2020-02-20T09:24:11Z</dcterms:created>
  <dcterms:modified xsi:type="dcterms:W3CDTF">2021-12-02T10:06:40Z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0x010100E6A1BCE06B23844FB6309526620235A7</vt:lpwstr>
  </property>
</Properties>
</file>